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38"/>
  </p:notesMasterIdLst>
  <p:sldIdLst>
    <p:sldId id="256" r:id="rId2"/>
    <p:sldId id="257" r:id="rId3"/>
    <p:sldId id="322" r:id="rId4"/>
    <p:sldId id="259" r:id="rId5"/>
    <p:sldId id="341" r:id="rId6"/>
    <p:sldId id="265" r:id="rId7"/>
    <p:sldId id="343" r:id="rId8"/>
    <p:sldId id="342" r:id="rId9"/>
    <p:sldId id="344" r:id="rId10"/>
    <p:sldId id="345" r:id="rId11"/>
    <p:sldId id="346" r:id="rId12"/>
    <p:sldId id="370" r:id="rId13"/>
    <p:sldId id="347" r:id="rId14"/>
    <p:sldId id="348" r:id="rId15"/>
    <p:sldId id="350" r:id="rId16"/>
    <p:sldId id="351" r:id="rId17"/>
    <p:sldId id="349" r:id="rId18"/>
    <p:sldId id="355" r:id="rId19"/>
    <p:sldId id="353" r:id="rId20"/>
    <p:sldId id="354" r:id="rId21"/>
    <p:sldId id="352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296" r:id="rId37"/>
  </p:sldIdLst>
  <p:sldSz cx="9144000" cy="5143500" type="screen16x9"/>
  <p:notesSz cx="6858000" cy="9144000"/>
  <p:embeddedFontLst>
    <p:embeddedFont>
      <p:font typeface="Cormorant Upright" panose="020B0604020202020204" charset="0"/>
      <p:regular r:id="rId39"/>
      <p:bold r:id="rId40"/>
    </p:embeddedFont>
    <p:embeddedFont>
      <p:font typeface="Karla" pitchFamily="2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A78E7-D743-4D04-89BF-28F3BD5DDFAD}">
  <a:tblStyle styleId="{2ACA78E7-D743-4D04-89BF-28F3BD5DDF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b8ae67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b8ae67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16ebf9f74f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16ebf9f74f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59ca0ef5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59ca0ef5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59ca0ef5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59ca0ef5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ec5df0226a_0_28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ec5df0226a_0_28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82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161065f47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161065f47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100" y="1429612"/>
            <a:ext cx="47229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100" y="3182313"/>
            <a:ext cx="4359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1_1_1_1_1">
    <p:bg>
      <p:bgPr>
        <a:solidFill>
          <a:schemeClr val="lt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2068650" y="2856250"/>
            <a:ext cx="50067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1"/>
          </p:nvPr>
        </p:nvSpPr>
        <p:spPr>
          <a:xfrm>
            <a:off x="2068650" y="3420599"/>
            <a:ext cx="50067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_1_1_1_1_1_1_1">
    <p:bg>
      <p:bgPr>
        <a:solidFill>
          <a:schemeClr val="accent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subTitle" idx="1"/>
          </p:nvPr>
        </p:nvSpPr>
        <p:spPr>
          <a:xfrm>
            <a:off x="722375" y="1103475"/>
            <a:ext cx="3752700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2"/>
          </p:nvPr>
        </p:nvSpPr>
        <p:spPr>
          <a:xfrm>
            <a:off x="4669050" y="1103475"/>
            <a:ext cx="3752700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20000" y="42965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5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/>
          <p:nvPr/>
        </p:nvSpPr>
        <p:spPr>
          <a:xfrm rot="5400000">
            <a:off x="4405100" y="-4497300"/>
            <a:ext cx="324000" cy="92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43"/>
          <p:cNvSpPr/>
          <p:nvPr/>
        </p:nvSpPr>
        <p:spPr>
          <a:xfrm>
            <a:off x="8864500" y="0"/>
            <a:ext cx="31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43"/>
          <p:cNvSpPr/>
          <p:nvPr/>
        </p:nvSpPr>
        <p:spPr>
          <a:xfrm>
            <a:off x="-38200" y="0"/>
            <a:ext cx="32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37" name="Google Shape;337;p43"/>
          <p:cNvSpPr/>
          <p:nvPr/>
        </p:nvSpPr>
        <p:spPr>
          <a:xfrm rot="5400000">
            <a:off x="4409900" y="415800"/>
            <a:ext cx="324000" cy="922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4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3849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53" name="Google Shape;353;p4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2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56" name="Google Shape;356;p4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accent2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59" name="Google Shape;359;p4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76522" y="1824255"/>
            <a:ext cx="37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76515" y="954320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76525" y="2697202"/>
            <a:ext cx="31845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63301"/>
            <a:ext cx="77040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098600"/>
            <a:ext cx="7704000" cy="32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morant Upright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6" name="Google Shape;36;p6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389525"/>
            <a:ext cx="30207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2" name="Google Shape;42;p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609400" y="1414500"/>
            <a:ext cx="3925200" cy="16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7" name="Google Shape;47;p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230138" y="1754450"/>
            <a:ext cx="6683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1230163" y="973900"/>
            <a:ext cx="66837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">
    <p:bg>
      <p:bgPr>
        <a:solidFill>
          <a:schemeClr val="accent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72" name="Google Shape;272;p32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1"/>
          </p:nvPr>
        </p:nvSpPr>
        <p:spPr>
          <a:xfrm>
            <a:off x="2664000" y="1381025"/>
            <a:ext cx="3816000" cy="2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2400"/>
            <a:ext cx="7699200" cy="3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62" r:id="rId8"/>
    <p:sldLayoutId id="2147483678" r:id="rId9"/>
    <p:sldLayoutId id="2147483681" r:id="rId10"/>
    <p:sldLayoutId id="2147483683" r:id="rId11"/>
    <p:sldLayoutId id="2147483689" r:id="rId12"/>
    <p:sldLayoutId id="2147483692" r:id="rId13"/>
    <p:sldLayoutId id="2147483693" r:id="rId14"/>
    <p:sldLayoutId id="2147483694" r:id="rId15"/>
    <p:sldLayoutId id="214748369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/>
        </p:nvSpPr>
        <p:spPr>
          <a:xfrm>
            <a:off x="282600" y="4318831"/>
            <a:ext cx="8578800" cy="53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BY: Habiba Mohammad </a:t>
            </a:r>
            <a:r>
              <a:rPr lang="en-US" sz="1200" b="1" i="1" dirty="0" err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Atiia</a:t>
            </a:r>
            <a:endParaRPr sz="1200" b="1" i="1" dirty="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  <p:pic>
        <p:nvPicPr>
          <p:cNvPr id="373" name="Google Shape;373;p54"/>
          <p:cNvPicPr preferRelativeResize="0"/>
          <p:nvPr/>
        </p:nvPicPr>
        <p:blipFill rotWithShape="1">
          <a:blip r:embed="rId3">
            <a:alphaModFix/>
          </a:blip>
          <a:srcRect l="49924" t="8361" r="17144" b="19742"/>
          <a:stretch/>
        </p:blipFill>
        <p:spPr>
          <a:xfrm>
            <a:off x="5393775" y="722431"/>
            <a:ext cx="2928600" cy="3596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374" name="Google Shape;374;p54"/>
          <p:cNvSpPr txBox="1">
            <a:spLocks noGrp="1"/>
          </p:cNvSpPr>
          <p:nvPr>
            <p:ph type="ctrTitle"/>
          </p:nvPr>
        </p:nvSpPr>
        <p:spPr>
          <a:xfrm>
            <a:off x="357290" y="1733881"/>
            <a:ext cx="5122483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Reservation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CA5B3-BEE0-58C7-DDC8-19FC833CD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7CCB6-CAF8-67CF-6244-3E1586C0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61" y="1103027"/>
            <a:ext cx="2389839" cy="26458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0F1AA576-0C73-3792-36BC-C9D1FE7D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835" y="1794927"/>
            <a:ext cx="5006700" cy="1262094"/>
          </a:xfrm>
        </p:spPr>
        <p:txBody>
          <a:bodyPr/>
          <a:lstStyle/>
          <a:p>
            <a:r>
              <a:rPr lang="en-US" sz="1800" b="1" dirty="0"/>
              <a:t>Q4</a:t>
            </a:r>
          </a:p>
          <a:p>
            <a:endParaRPr lang="en-US" sz="1800" dirty="0"/>
          </a:p>
          <a:p>
            <a:r>
              <a:rPr lang="en-US" sz="1800" dirty="0"/>
              <a:t>How many reservations were made for the year 2017 or 2018?</a:t>
            </a:r>
          </a:p>
        </p:txBody>
      </p:sp>
    </p:spTree>
    <p:extLst>
      <p:ext uri="{BB962C8B-B14F-4D97-AF65-F5344CB8AC3E}">
        <p14:creationId xmlns:p14="http://schemas.microsoft.com/office/powerpoint/2010/main" val="352723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A4A47-8F14-BA30-5044-72F10B0C0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20E29-AA9B-6E3C-2B99-FB3A02C7D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92" b="3610"/>
          <a:stretch/>
        </p:blipFill>
        <p:spPr>
          <a:xfrm>
            <a:off x="398270" y="1524000"/>
            <a:ext cx="8196530" cy="2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4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D9AF6-0CA3-9199-B82B-73BC6D8AF5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736C4-9670-FE64-9FCA-05BCCB219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1"/>
          <a:stretch/>
        </p:blipFill>
        <p:spPr>
          <a:xfrm>
            <a:off x="614291" y="1590259"/>
            <a:ext cx="8015032" cy="21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6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D8B61-5295-6683-032B-7E1A3F2AC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24A95-7B74-3A89-F9B4-09E0186537BD}"/>
              </a:ext>
            </a:extLst>
          </p:cNvPr>
          <p:cNvSpPr txBox="1"/>
          <p:nvPr/>
        </p:nvSpPr>
        <p:spPr>
          <a:xfrm>
            <a:off x="622852" y="176767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Q5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What is the most commonly booked room type?</a:t>
            </a:r>
          </a:p>
          <a:p>
            <a:pPr algn="ctr"/>
            <a:endParaRPr lang="en-US" sz="1800" dirty="0">
              <a:latin typeface="Karla" pitchFamily="2" charset="0"/>
            </a:endParaRPr>
          </a:p>
        </p:txBody>
      </p:sp>
      <p:pic>
        <p:nvPicPr>
          <p:cNvPr id="6" name="Google Shape;654;p74">
            <a:extLst>
              <a:ext uri="{FF2B5EF4-FFF2-40B4-BE49-F238E27FC236}">
                <a16:creationId xmlns:a16="http://schemas.microsoft.com/office/drawing/2014/main" id="{36B45192-8049-E078-3A08-BD9F9DE34D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898" r="9950" b="26248"/>
          <a:stretch/>
        </p:blipFill>
        <p:spPr>
          <a:xfrm>
            <a:off x="5708750" y="971525"/>
            <a:ext cx="31509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55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2EB6-EC12-F045-8230-690EB486F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25EFC-53D2-72E8-DB00-7159BC8DD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1"/>
          <a:stretch/>
        </p:blipFill>
        <p:spPr>
          <a:xfrm>
            <a:off x="371744" y="1683854"/>
            <a:ext cx="8400511" cy="17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8BE3E-1ADB-4538-0F8B-6C7D953ED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87ECE-16DA-7968-7CC5-934617931631}"/>
              </a:ext>
            </a:extLst>
          </p:cNvPr>
          <p:cNvSpPr txBox="1"/>
          <p:nvPr/>
        </p:nvSpPr>
        <p:spPr>
          <a:xfrm>
            <a:off x="2103782" y="1485532"/>
            <a:ext cx="4817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Q6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How many reservations fall on a weekend?</a:t>
            </a:r>
          </a:p>
        </p:txBody>
      </p:sp>
      <p:pic>
        <p:nvPicPr>
          <p:cNvPr id="7" name="Google Shape;1222;p100">
            <a:extLst>
              <a:ext uri="{FF2B5EF4-FFF2-40B4-BE49-F238E27FC236}">
                <a16:creationId xmlns:a16="http://schemas.microsoft.com/office/drawing/2014/main" id="{98BE02F2-8335-54B1-6E91-089914E0F6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1937" b="30716"/>
          <a:stretch/>
        </p:blipFill>
        <p:spPr>
          <a:xfrm>
            <a:off x="827950" y="3492316"/>
            <a:ext cx="7488100" cy="1371584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55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D3A4C-DE40-D71D-42E5-4743DC030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DC8C0-59A6-BAB7-1E2C-96C8A5CFA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15"/>
          <a:stretch/>
        </p:blipFill>
        <p:spPr>
          <a:xfrm>
            <a:off x="467139" y="1729780"/>
            <a:ext cx="8209722" cy="1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7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321318E-3381-9732-AFEE-55A4C004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85" y="1869577"/>
            <a:ext cx="4126171" cy="1218815"/>
          </a:xfrm>
        </p:spPr>
        <p:txBody>
          <a:bodyPr/>
          <a:lstStyle/>
          <a:p>
            <a:pPr algn="ctr"/>
            <a:r>
              <a:rPr lang="en-US" sz="1800" b="1" dirty="0"/>
              <a:t>Q7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What is the highest and lowest lead time for reservations?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72D74-571D-44A3-4FA1-F6F0D21E2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Google Shape;700;p78">
            <a:extLst>
              <a:ext uri="{FF2B5EF4-FFF2-40B4-BE49-F238E27FC236}">
                <a16:creationId xmlns:a16="http://schemas.microsoft.com/office/drawing/2014/main" id="{E7C6E3F4-E517-ED5F-59CD-506F7CDCAC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687" r="24682"/>
          <a:stretch/>
        </p:blipFill>
        <p:spPr>
          <a:xfrm>
            <a:off x="5766677" y="1119809"/>
            <a:ext cx="2244261" cy="2690191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75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F2709-6286-0F80-3A09-17DA28042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E0735-8178-B261-EB5F-40AC5605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9"/>
          <a:stretch/>
        </p:blipFill>
        <p:spPr>
          <a:xfrm>
            <a:off x="635929" y="1630016"/>
            <a:ext cx="7872142" cy="21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D8B61-5295-6683-032B-7E1A3F2AC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24A95-7B74-3A89-F9B4-09E0186537BD}"/>
              </a:ext>
            </a:extLst>
          </p:cNvPr>
          <p:cNvSpPr txBox="1"/>
          <p:nvPr/>
        </p:nvSpPr>
        <p:spPr>
          <a:xfrm>
            <a:off x="622852" y="176767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Q8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What is the most common market segment type for reservations?</a:t>
            </a:r>
          </a:p>
        </p:txBody>
      </p:sp>
      <p:pic>
        <p:nvPicPr>
          <p:cNvPr id="2" name="Google Shape;663;p75">
            <a:extLst>
              <a:ext uri="{FF2B5EF4-FFF2-40B4-BE49-F238E27FC236}">
                <a16:creationId xmlns:a16="http://schemas.microsoft.com/office/drawing/2014/main" id="{65BB0EFA-AFF0-2DB4-9DE1-B12F76625A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9450" b="6553"/>
          <a:stretch/>
        </p:blipFill>
        <p:spPr>
          <a:xfrm>
            <a:off x="5639616" y="1112301"/>
            <a:ext cx="2813700" cy="2702700"/>
          </a:xfrm>
          <a:prstGeom prst="round2DiagRect">
            <a:avLst>
              <a:gd name="adj1" fmla="val 0"/>
              <a:gd name="adj2" fmla="val 26503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61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>
            <a:spLocks noGrp="1"/>
          </p:cNvSpPr>
          <p:nvPr>
            <p:ph type="title"/>
          </p:nvPr>
        </p:nvSpPr>
        <p:spPr>
          <a:xfrm>
            <a:off x="720000" y="463301"/>
            <a:ext cx="77040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/>
              <a:t>Overview</a:t>
            </a:r>
            <a:endParaRPr sz="3200" i="1" dirty="0"/>
          </a:p>
        </p:txBody>
      </p:sp>
      <p:sp>
        <p:nvSpPr>
          <p:cNvPr id="382" name="Google Shape;382;p55"/>
          <p:cNvSpPr txBox="1">
            <a:spLocks noGrp="1"/>
          </p:cNvSpPr>
          <p:nvPr>
            <p:ph type="body" idx="1"/>
          </p:nvPr>
        </p:nvSpPr>
        <p:spPr>
          <a:xfrm>
            <a:off x="720000" y="1098600"/>
            <a:ext cx="7704000" cy="32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hotel industry leverages data to make informed decisions and enhance the guest experience. I have worked with a hotel reservation dataset to gain insights into guest preferences, booking trends, and other critical factors that influence hotel operations. Using SQL, I have queried and analyzed the data to answer specific questions about the dataset.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Google Shape;383;p5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84" name="Google Shape;384;p55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2EB6-EC12-F045-8230-690EB486F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9F391-2AD3-6B21-87FE-202571789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1"/>
          <a:stretch/>
        </p:blipFill>
        <p:spPr>
          <a:xfrm>
            <a:off x="416300" y="1694290"/>
            <a:ext cx="8311399" cy="1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5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745B8-CE02-F3A0-B6BC-39447D430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0431-CCB4-9C35-0FF3-A54412A16CBF}"/>
              </a:ext>
            </a:extLst>
          </p:cNvPr>
          <p:cNvSpPr txBox="1"/>
          <p:nvPr/>
        </p:nvSpPr>
        <p:spPr>
          <a:xfrm>
            <a:off x="669235" y="18538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Q9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How many reservations have a booking status of "Confirmed"?</a:t>
            </a:r>
          </a:p>
        </p:txBody>
      </p:sp>
      <p:pic>
        <p:nvPicPr>
          <p:cNvPr id="7" name="Google Shape;1328;p105">
            <a:extLst>
              <a:ext uri="{FF2B5EF4-FFF2-40B4-BE49-F238E27FC236}">
                <a16:creationId xmlns:a16="http://schemas.microsoft.com/office/drawing/2014/main" id="{632C7032-F657-8051-843B-1D2A7ADD24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3983" t="13765" r="14249" b="4394"/>
          <a:stretch/>
        </p:blipFill>
        <p:spPr>
          <a:xfrm flipH="1">
            <a:off x="6151521" y="1886249"/>
            <a:ext cx="2323243" cy="1844237"/>
          </a:xfrm>
          <a:prstGeom prst="round2DiagRect">
            <a:avLst>
              <a:gd name="adj1" fmla="val 35238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0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D3A4C-DE40-D71D-42E5-4743DC030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01C06-73F9-A80D-7ED2-79170FC78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" t="18852" r="72"/>
          <a:stretch/>
        </p:blipFill>
        <p:spPr>
          <a:xfrm>
            <a:off x="430694" y="1740743"/>
            <a:ext cx="8189601" cy="15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321318E-3381-9732-AFEE-55A4C004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85" y="1869577"/>
            <a:ext cx="4212311" cy="1397084"/>
          </a:xfrm>
        </p:spPr>
        <p:txBody>
          <a:bodyPr/>
          <a:lstStyle/>
          <a:p>
            <a:pPr algn="ctr"/>
            <a:r>
              <a:rPr lang="en-US" sz="1800" b="1" dirty="0"/>
              <a:t>Q10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What is the total number of adults and children across all reservations?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72D74-571D-44A3-4FA1-F6F0D21E2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2" name="Google Shape;867;p88">
            <a:extLst>
              <a:ext uri="{FF2B5EF4-FFF2-40B4-BE49-F238E27FC236}">
                <a16:creationId xmlns:a16="http://schemas.microsoft.com/office/drawing/2014/main" id="{60F94F07-FE1B-2217-5CC8-F9D6663CC6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3156" b="2835"/>
          <a:stretch/>
        </p:blipFill>
        <p:spPr>
          <a:xfrm>
            <a:off x="5458304" y="1145752"/>
            <a:ext cx="2679000" cy="2573700"/>
          </a:xfrm>
          <a:prstGeom prst="round2DiagRect">
            <a:avLst>
              <a:gd name="adj1" fmla="val 23509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80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7E454-87BC-EF05-F19D-8C582D0AA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D7A67-4A3F-3C58-751C-361DC9A8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4"/>
          <a:stretch/>
        </p:blipFill>
        <p:spPr>
          <a:xfrm>
            <a:off x="601636" y="1557130"/>
            <a:ext cx="7940728" cy="20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7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D8B61-5295-6683-032B-7E1A3F2AC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24A95-7B74-3A89-F9B4-09E0186537BD}"/>
              </a:ext>
            </a:extLst>
          </p:cNvPr>
          <p:cNvSpPr txBox="1"/>
          <p:nvPr/>
        </p:nvSpPr>
        <p:spPr>
          <a:xfrm>
            <a:off x="622852" y="176767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Q11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What is the average number of weekend nights for reservations involving children?</a:t>
            </a:r>
          </a:p>
        </p:txBody>
      </p:sp>
      <p:pic>
        <p:nvPicPr>
          <p:cNvPr id="5" name="Google Shape;1464;p113">
            <a:extLst>
              <a:ext uri="{FF2B5EF4-FFF2-40B4-BE49-F238E27FC236}">
                <a16:creationId xmlns:a16="http://schemas.microsoft.com/office/drawing/2014/main" id="{8ACC5911-B4C9-20E5-94CE-C6233434FB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0941" r="18500"/>
          <a:stretch/>
        </p:blipFill>
        <p:spPr>
          <a:xfrm flipH="1">
            <a:off x="6008646" y="704561"/>
            <a:ext cx="1819800" cy="33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21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2EB6-EC12-F045-8230-690EB486F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B7496-37CB-0250-FA43-68FBF6B02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51"/>
          <a:stretch/>
        </p:blipFill>
        <p:spPr>
          <a:xfrm>
            <a:off x="409450" y="1471138"/>
            <a:ext cx="8217715" cy="21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745B8-CE02-F3A0-B6BC-39447D430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0431-CCB4-9C35-0FF3-A54412A16CBF}"/>
              </a:ext>
            </a:extLst>
          </p:cNvPr>
          <p:cNvSpPr txBox="1"/>
          <p:nvPr/>
        </p:nvSpPr>
        <p:spPr>
          <a:xfrm>
            <a:off x="669235" y="18538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Q12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How many reservations were made in each month of the year?</a:t>
            </a:r>
          </a:p>
        </p:txBody>
      </p:sp>
      <p:pic>
        <p:nvPicPr>
          <p:cNvPr id="4" name="Google Shape;1207;p99">
            <a:extLst>
              <a:ext uri="{FF2B5EF4-FFF2-40B4-BE49-F238E27FC236}">
                <a16:creationId xmlns:a16="http://schemas.microsoft.com/office/drawing/2014/main" id="{1715014F-08F5-BF40-9F0A-D17AA98A82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6715" t="21431" r="25484" b="14014"/>
          <a:stretch/>
        </p:blipFill>
        <p:spPr>
          <a:xfrm>
            <a:off x="5970673" y="1674911"/>
            <a:ext cx="2067600" cy="1986300"/>
          </a:xfrm>
          <a:prstGeom prst="round2DiagRect">
            <a:avLst>
              <a:gd name="adj1" fmla="val 23509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95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D3A4C-DE40-D71D-42E5-4743DC030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DE421-41F7-795A-10B2-F351A1E31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3"/>
          <a:stretch/>
        </p:blipFill>
        <p:spPr>
          <a:xfrm>
            <a:off x="371826" y="662607"/>
            <a:ext cx="8222974" cy="35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321318E-3381-9732-AFEE-55A4C004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58" y="1511768"/>
            <a:ext cx="6504936" cy="1874162"/>
          </a:xfrm>
        </p:spPr>
        <p:txBody>
          <a:bodyPr/>
          <a:lstStyle/>
          <a:p>
            <a:pPr algn="ctr"/>
            <a:r>
              <a:rPr lang="en-US" sz="1800" b="1" dirty="0"/>
              <a:t>Q13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What is the average number of nights (both weekend and weekday) spent by guests for each room</a:t>
            </a:r>
          </a:p>
          <a:p>
            <a:pPr algn="ctr"/>
            <a:r>
              <a:rPr lang="en-US" sz="1800" dirty="0"/>
              <a:t>type?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72D74-571D-44A3-4FA1-F6F0D21E2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Google Shape;1463;p113">
            <a:extLst>
              <a:ext uri="{FF2B5EF4-FFF2-40B4-BE49-F238E27FC236}">
                <a16:creationId xmlns:a16="http://schemas.microsoft.com/office/drawing/2014/main" id="{CBDDA157-5E59-69EB-31AA-822F62A64C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4448" t="16072" r="2654" b="18801"/>
          <a:stretch/>
        </p:blipFill>
        <p:spPr>
          <a:xfrm>
            <a:off x="7044700" y="978900"/>
            <a:ext cx="1819800" cy="3349800"/>
          </a:xfrm>
          <a:prstGeom prst="snipRound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17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20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39" name="Google Shape;1839;p120"/>
          <p:cNvSpPr txBox="1">
            <a:spLocks noGrp="1"/>
          </p:cNvSpPr>
          <p:nvPr>
            <p:ph type="subTitle" idx="1"/>
          </p:nvPr>
        </p:nvSpPr>
        <p:spPr>
          <a:xfrm>
            <a:off x="279500" y="1103475"/>
            <a:ext cx="8864499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includes the following columns: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no_of_adults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no_of_children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no_of_week_nights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type_of_meal_plan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market_segment_type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avg_price_per_room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0" name="Google Shape;1840;p120"/>
          <p:cNvSpPr txBox="1">
            <a:spLocks noGrp="1"/>
          </p:cNvSpPr>
          <p:nvPr>
            <p:ph type="subTitle" idx="2"/>
          </p:nvPr>
        </p:nvSpPr>
        <p:spPr>
          <a:xfrm flipH="1">
            <a:off x="8858299" y="1103475"/>
            <a:ext cx="45719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841" name="Google Shape;1841;p120"/>
          <p:cNvSpPr txBox="1">
            <a:spLocks noGrp="1"/>
          </p:cNvSpPr>
          <p:nvPr>
            <p:ph type="title"/>
          </p:nvPr>
        </p:nvSpPr>
        <p:spPr>
          <a:xfrm>
            <a:off x="720000" y="42965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Details</a:t>
            </a:r>
            <a:endParaRPr dirty="0"/>
          </a:p>
        </p:txBody>
      </p:sp>
      <p:sp>
        <p:nvSpPr>
          <p:cNvPr id="1842" name="Google Shape;1842;p120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7E454-87BC-EF05-F19D-8C582D0AA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9CA9A-207A-3176-F218-043327E61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7"/>
          <a:stretch/>
        </p:blipFill>
        <p:spPr>
          <a:xfrm>
            <a:off x="728869" y="1298712"/>
            <a:ext cx="7686261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0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D8B61-5295-6683-032B-7E1A3F2AC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24A95-7B74-3A89-F9B4-09E0186537BD}"/>
              </a:ext>
            </a:extLst>
          </p:cNvPr>
          <p:cNvSpPr txBox="1"/>
          <p:nvPr/>
        </p:nvSpPr>
        <p:spPr>
          <a:xfrm>
            <a:off x="622852" y="1767676"/>
            <a:ext cx="4870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Q14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For reservations involving children, what is the most common room type, and what is the average price for that room type?</a:t>
            </a:r>
          </a:p>
        </p:txBody>
      </p:sp>
      <p:pic>
        <p:nvPicPr>
          <p:cNvPr id="6" name="Google Shape;562;p68">
            <a:extLst>
              <a:ext uri="{FF2B5EF4-FFF2-40B4-BE49-F238E27FC236}">
                <a16:creationId xmlns:a16="http://schemas.microsoft.com/office/drawing/2014/main" id="{2D4555D4-991D-A526-B714-9A0B70F5FA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34" t="4298" b="1237"/>
          <a:stretch/>
        </p:blipFill>
        <p:spPr>
          <a:xfrm>
            <a:off x="5497535" y="1655005"/>
            <a:ext cx="3023613" cy="1833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53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2EB6-EC12-F045-8230-690EB486F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93361-2F84-D85D-41BC-8A596ED5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8"/>
          <a:stretch/>
        </p:blipFill>
        <p:spPr>
          <a:xfrm>
            <a:off x="530852" y="1577009"/>
            <a:ext cx="8063948" cy="16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0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745B8-CE02-F3A0-B6BC-39447D430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0431-CCB4-9C35-0FF3-A54412A16CBF}"/>
              </a:ext>
            </a:extLst>
          </p:cNvPr>
          <p:cNvSpPr txBox="1"/>
          <p:nvPr/>
        </p:nvSpPr>
        <p:spPr>
          <a:xfrm>
            <a:off x="669235" y="185381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Karla" pitchFamily="2" charset="0"/>
              </a:rPr>
              <a:t>Q15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Find the market segment type that generates the highest average price per room.</a:t>
            </a:r>
          </a:p>
        </p:txBody>
      </p:sp>
      <p:pic>
        <p:nvPicPr>
          <p:cNvPr id="3" name="Google Shape;758;p82">
            <a:extLst>
              <a:ext uri="{FF2B5EF4-FFF2-40B4-BE49-F238E27FC236}">
                <a16:creationId xmlns:a16="http://schemas.microsoft.com/office/drawing/2014/main" id="{F4452A39-327C-8F4A-D316-D89C58D866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41" t="11981" b="2984"/>
          <a:stretch/>
        </p:blipFill>
        <p:spPr>
          <a:xfrm>
            <a:off x="5550740" y="1724238"/>
            <a:ext cx="2688221" cy="20923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9006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D3A4C-DE40-D71D-42E5-4743DC030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B090D-C7BA-4516-B365-E63376568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3"/>
          <a:stretch/>
        </p:blipFill>
        <p:spPr>
          <a:xfrm>
            <a:off x="462169" y="1518886"/>
            <a:ext cx="8219661" cy="20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1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17"/>
          <p:cNvSpPr txBox="1">
            <a:spLocks noGrp="1"/>
          </p:cNvSpPr>
          <p:nvPr>
            <p:ph type="title"/>
          </p:nvPr>
        </p:nvSpPr>
        <p:spPr>
          <a:xfrm>
            <a:off x="720000" y="463301"/>
            <a:ext cx="77040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Insights and Findings</a:t>
            </a:r>
            <a:endParaRPr dirty="0"/>
          </a:p>
        </p:txBody>
      </p:sp>
      <p:sp>
        <p:nvSpPr>
          <p:cNvPr id="1814" name="Google Shape;1814;p117"/>
          <p:cNvSpPr txBox="1">
            <a:spLocks noGrp="1"/>
          </p:cNvSpPr>
          <p:nvPr>
            <p:ph type="body" idx="1"/>
          </p:nvPr>
        </p:nvSpPr>
        <p:spPr>
          <a:xfrm>
            <a:off x="720000" y="1098600"/>
            <a:ext cx="7704000" cy="32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/>
              <a:t>The most popular meal plan among guests is</a:t>
            </a:r>
            <a:r>
              <a:rPr lang="en-US" b="1" dirty="0"/>
              <a:t> meal plan 1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number of reservations were made for the year 2018 are </a:t>
            </a:r>
            <a:r>
              <a:rPr lang="en-US" b="1" dirty="0"/>
              <a:t>extremely more </a:t>
            </a:r>
            <a:r>
              <a:rPr lang="en-US" dirty="0"/>
              <a:t>than 2017.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most commonly booked room type is </a:t>
            </a:r>
            <a:r>
              <a:rPr lang="en-US" b="1" dirty="0"/>
              <a:t>room type 1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number of reservations fall on a </a:t>
            </a:r>
            <a:r>
              <a:rPr lang="en-US" b="1" dirty="0"/>
              <a:t>weekend</a:t>
            </a:r>
            <a:r>
              <a:rPr lang="en-US" dirty="0"/>
              <a:t> are </a:t>
            </a:r>
            <a:r>
              <a:rPr lang="en-US" b="1" dirty="0"/>
              <a:t>383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highest</a:t>
            </a:r>
            <a:r>
              <a:rPr lang="en-US" dirty="0"/>
              <a:t> lead time for reservations is </a:t>
            </a:r>
            <a:r>
              <a:rPr lang="en-US" b="1" dirty="0"/>
              <a:t>443</a:t>
            </a:r>
            <a:r>
              <a:rPr lang="en-US" dirty="0"/>
              <a:t> and the </a:t>
            </a:r>
            <a:r>
              <a:rPr lang="en-US" b="1" dirty="0"/>
              <a:t>lowest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most common market segment type for reservations is  the </a:t>
            </a:r>
            <a:r>
              <a:rPr lang="en-US" b="1" dirty="0"/>
              <a:t>Online </a:t>
            </a:r>
            <a:r>
              <a:rPr lang="en-US" dirty="0"/>
              <a:t>type.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number of reservations have a booking status of “</a:t>
            </a:r>
            <a:r>
              <a:rPr lang="en-US" b="1" dirty="0"/>
              <a:t>Confirmed</a:t>
            </a:r>
            <a:r>
              <a:rPr lang="en-US" dirty="0"/>
              <a:t>” are </a:t>
            </a:r>
            <a:r>
              <a:rPr lang="en-US" b="1" dirty="0"/>
              <a:t>493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total number of </a:t>
            </a:r>
            <a:r>
              <a:rPr lang="en-US" b="1" dirty="0"/>
              <a:t>adults</a:t>
            </a:r>
            <a:r>
              <a:rPr lang="en-US" dirty="0"/>
              <a:t> is </a:t>
            </a:r>
            <a:r>
              <a:rPr lang="en-US" b="1" dirty="0"/>
              <a:t>1316</a:t>
            </a:r>
            <a:r>
              <a:rPr lang="en-US" dirty="0"/>
              <a:t> and the total number of </a:t>
            </a:r>
            <a:r>
              <a:rPr lang="en-US" b="1" dirty="0"/>
              <a:t>children</a:t>
            </a:r>
            <a:r>
              <a:rPr lang="en-US" dirty="0"/>
              <a:t> is </a:t>
            </a:r>
            <a:r>
              <a:rPr lang="en-US" b="1" dirty="0"/>
              <a:t>69</a:t>
            </a:r>
            <a:r>
              <a:rPr lang="en-US" dirty="0"/>
              <a:t> across all reservations.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average</a:t>
            </a:r>
            <a:r>
              <a:rPr lang="en-US" dirty="0"/>
              <a:t> number of </a:t>
            </a:r>
            <a:r>
              <a:rPr lang="en-US" b="1" dirty="0"/>
              <a:t>weekend</a:t>
            </a:r>
            <a:r>
              <a:rPr lang="en-US" dirty="0"/>
              <a:t> nights for reservations involving </a:t>
            </a:r>
            <a:r>
              <a:rPr lang="en-US" b="1" dirty="0"/>
              <a:t>children</a:t>
            </a:r>
            <a:r>
              <a:rPr lang="en-US" dirty="0"/>
              <a:t> is </a:t>
            </a:r>
            <a:r>
              <a:rPr lang="en-US" b="1" dirty="0"/>
              <a:t>1</a:t>
            </a:r>
            <a:r>
              <a:rPr lang="en-US" dirty="0"/>
              <a:t>.</a:t>
            </a:r>
            <a:endParaRPr lang="ar-EG" dirty="0"/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For reservations involving </a:t>
            </a:r>
            <a:r>
              <a:rPr lang="en-US" b="1" dirty="0"/>
              <a:t>children</a:t>
            </a:r>
            <a:r>
              <a:rPr lang="en-US" dirty="0"/>
              <a:t>, the most common room type is </a:t>
            </a:r>
            <a:r>
              <a:rPr lang="en-US" b="1" dirty="0"/>
              <a:t>room type 1</a:t>
            </a:r>
            <a:r>
              <a:rPr lang="ar-EG" b="1" dirty="0"/>
              <a:t> </a:t>
            </a:r>
            <a:r>
              <a:rPr lang="en-US" dirty="0"/>
              <a:t>, and the average price is </a:t>
            </a:r>
            <a:r>
              <a:rPr lang="en-US" b="1" dirty="0"/>
              <a:t>130.50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endParaRPr lang="ar-EG" dirty="0"/>
          </a:p>
          <a:p>
            <a:pPr marL="342900" indent="-342900">
              <a:lnSpc>
                <a:spcPct val="150000"/>
              </a:lnSpc>
            </a:pPr>
            <a:endParaRPr lang="ar-EG" dirty="0"/>
          </a:p>
          <a:p>
            <a:pPr marL="342900" indent="-342900"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1815" name="Google Shape;1815;p11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sp>
        <p:nvSpPr>
          <p:cNvPr id="1816" name="Google Shape;1816;p117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  <p:extLst>
      <p:ext uri="{BB962C8B-B14F-4D97-AF65-F5344CB8AC3E}">
        <p14:creationId xmlns:p14="http://schemas.microsoft.com/office/powerpoint/2010/main" val="152451859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4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sp>
        <p:nvSpPr>
          <p:cNvPr id="988" name="Google Shape;988;p9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3849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989" name="Google Shape;989;p94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subTitle" idx="1"/>
          </p:nvPr>
        </p:nvSpPr>
        <p:spPr>
          <a:xfrm>
            <a:off x="1226993" y="576188"/>
            <a:ext cx="66837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/>
            <a:r>
              <a:rPr lang="en-US" dirty="0"/>
              <a:t>What is the total number of reservations in the dataset?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00" name="Google Shape;400;p57"/>
          <p:cNvPicPr preferRelativeResize="0"/>
          <p:nvPr/>
        </p:nvPicPr>
        <p:blipFill rotWithShape="1">
          <a:blip r:embed="rId3">
            <a:alphaModFix/>
          </a:blip>
          <a:srcRect t="25320" b="40027"/>
          <a:stretch/>
        </p:blipFill>
        <p:spPr>
          <a:xfrm>
            <a:off x="1381643" y="2229757"/>
            <a:ext cx="6215700" cy="1436100"/>
          </a:xfrm>
          <a:prstGeom prst="round2DiagRect">
            <a:avLst>
              <a:gd name="adj1" fmla="val 0"/>
              <a:gd name="adj2" fmla="val 21077"/>
            </a:avLst>
          </a:prstGeom>
          <a:noFill/>
          <a:ln>
            <a:noFill/>
          </a:ln>
        </p:spPr>
      </p:pic>
      <p:sp>
        <p:nvSpPr>
          <p:cNvPr id="401" name="Google Shape;401;p57"/>
          <p:cNvSpPr/>
          <p:nvPr/>
        </p:nvSpPr>
        <p:spPr>
          <a:xfrm>
            <a:off x="7283993" y="2376313"/>
            <a:ext cx="626700" cy="62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7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Enjoy your time</a:t>
            </a:r>
            <a:endParaRPr sz="1200" b="1" i="1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56850-9364-3DCB-D599-A1AB8DC3D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21B6-A13C-EF93-2E64-C3FAE6F0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98"/>
          <a:stretch/>
        </p:blipFill>
        <p:spPr>
          <a:xfrm>
            <a:off x="1390374" y="1842052"/>
            <a:ext cx="6363251" cy="19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8" name="Google Shape;488;p63"/>
          <p:cNvSpPr txBox="1">
            <a:spLocks noGrp="1"/>
          </p:cNvSpPr>
          <p:nvPr>
            <p:ph type="subTitle" idx="1"/>
          </p:nvPr>
        </p:nvSpPr>
        <p:spPr>
          <a:xfrm>
            <a:off x="389009" y="1245150"/>
            <a:ext cx="5760000" cy="2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Q2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Which meal plan is the most popular among guests?</a:t>
            </a:r>
            <a:endParaRPr sz="1800" dirty="0"/>
          </a:p>
        </p:txBody>
      </p:sp>
      <p:grpSp>
        <p:nvGrpSpPr>
          <p:cNvPr id="489" name="Google Shape;489;p63"/>
          <p:cNvGrpSpPr/>
          <p:nvPr/>
        </p:nvGrpSpPr>
        <p:grpSpPr>
          <a:xfrm>
            <a:off x="6149009" y="1524000"/>
            <a:ext cx="2591887" cy="2350519"/>
            <a:chOff x="6732626" y="1836876"/>
            <a:chExt cx="2008270" cy="2037643"/>
          </a:xfrm>
        </p:grpSpPr>
        <p:pic>
          <p:nvPicPr>
            <p:cNvPr id="490" name="Google Shape;490;p63"/>
            <p:cNvPicPr preferRelativeResize="0"/>
            <p:nvPr/>
          </p:nvPicPr>
          <p:blipFill rotWithShape="1">
            <a:blip r:embed="rId3">
              <a:alphaModFix/>
            </a:blip>
            <a:srcRect t="5556" b="5547"/>
            <a:stretch/>
          </p:blipFill>
          <p:spPr>
            <a:xfrm>
              <a:off x="6907746" y="1836876"/>
              <a:ext cx="1662300" cy="18471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noFill/>
            </a:ln>
          </p:spPr>
        </p:pic>
        <p:sp>
          <p:nvSpPr>
            <p:cNvPr id="491" name="Google Shape;491;p63"/>
            <p:cNvSpPr/>
            <p:nvPr/>
          </p:nvSpPr>
          <p:spPr>
            <a:xfrm>
              <a:off x="8392596" y="3526219"/>
              <a:ext cx="348300" cy="3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3"/>
            <p:cNvSpPr/>
            <p:nvPr/>
          </p:nvSpPr>
          <p:spPr>
            <a:xfrm>
              <a:off x="6732626" y="3526219"/>
              <a:ext cx="348300" cy="3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63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Our best option</a:t>
            </a:r>
            <a:endParaRPr sz="1200" b="1" i="1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AA3BB-9904-4CEA-0D0D-6D905E2EB3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3DE3-AD3F-E415-4EC5-D8E5E049A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9"/>
          <a:stretch/>
        </p:blipFill>
        <p:spPr>
          <a:xfrm>
            <a:off x="735496" y="1490869"/>
            <a:ext cx="7447722" cy="20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308A4-A7EE-CD3C-ACFB-BBCFACD97B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9E8FB-DB4A-78F4-3E6C-AF7835B6310A}"/>
              </a:ext>
            </a:extLst>
          </p:cNvPr>
          <p:cNvSpPr txBox="1"/>
          <p:nvPr/>
        </p:nvSpPr>
        <p:spPr>
          <a:xfrm>
            <a:off x="609600" y="181235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Karla" pitchFamily="2" charset="0"/>
              </a:rPr>
              <a:t>Q3</a:t>
            </a:r>
          </a:p>
          <a:p>
            <a:pPr algn="ctr"/>
            <a:endParaRPr lang="en-US" sz="1800" dirty="0">
              <a:latin typeface="Karla" pitchFamily="2" charset="0"/>
            </a:endParaRPr>
          </a:p>
          <a:p>
            <a:pPr algn="ctr"/>
            <a:r>
              <a:rPr lang="en-US" sz="1800" dirty="0">
                <a:latin typeface="Karla" pitchFamily="2" charset="0"/>
              </a:rPr>
              <a:t>What is the average price per room for reservations involving children?</a:t>
            </a:r>
          </a:p>
        </p:txBody>
      </p:sp>
      <p:pic>
        <p:nvPicPr>
          <p:cNvPr id="6" name="Google Shape;479;p62">
            <a:extLst>
              <a:ext uri="{FF2B5EF4-FFF2-40B4-BE49-F238E27FC236}">
                <a16:creationId xmlns:a16="http://schemas.microsoft.com/office/drawing/2014/main" id="{A3D588CB-5177-75C1-9C4A-53DB09FDDB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58" t="21280" r="4767" b="22168"/>
          <a:stretch/>
        </p:blipFill>
        <p:spPr>
          <a:xfrm>
            <a:off x="5640575" y="1371575"/>
            <a:ext cx="2408400" cy="26760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48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D8B61-5295-6683-032B-7E1A3F2AC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8130C-49CD-AB3B-9A29-8CE8A18B7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97" r="13981" b="7986"/>
          <a:stretch/>
        </p:blipFill>
        <p:spPr>
          <a:xfrm>
            <a:off x="397193" y="2175327"/>
            <a:ext cx="5886580" cy="396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7C265-469E-D94E-E655-865509C4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64" y="640526"/>
            <a:ext cx="1439945" cy="39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6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utique Hotel Pitch Deck XL by Slidesgo">
  <a:themeElements>
    <a:clrScheme name="Simple Light">
      <a:dk1>
        <a:srgbClr val="1D1B1B"/>
      </a:dk1>
      <a:lt1>
        <a:srgbClr val="FFFFFF"/>
      </a:lt1>
      <a:dk2>
        <a:srgbClr val="E2EFF0"/>
      </a:dk2>
      <a:lt2>
        <a:srgbClr val="E5CEBD"/>
      </a:lt2>
      <a:accent1>
        <a:srgbClr val="A5BDC0"/>
      </a:accent1>
      <a:accent2>
        <a:srgbClr val="B0B4A7"/>
      </a:accent2>
      <a:accent3>
        <a:srgbClr val="C3B2A5"/>
      </a:accent3>
      <a:accent4>
        <a:srgbClr val="83867B"/>
      </a:accent4>
      <a:accent5>
        <a:srgbClr val="FFFFFF"/>
      </a:accent5>
      <a:accent6>
        <a:srgbClr val="FFFFFF"/>
      </a:accent6>
      <a:hlink>
        <a:srgbClr val="1D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547</Words>
  <Application>Microsoft Office PowerPoint</Application>
  <PresentationFormat>On-screen Show (16:9)</PresentationFormat>
  <Paragraphs>125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Cormorant Upright</vt:lpstr>
      <vt:lpstr>Roboto Condensed Light</vt:lpstr>
      <vt:lpstr>Times New Roman</vt:lpstr>
      <vt:lpstr>Karla</vt:lpstr>
      <vt:lpstr>Arial</vt:lpstr>
      <vt:lpstr>Boutique Hotel Pitch Deck XL by Slidesgo</vt:lpstr>
      <vt:lpstr>Hotel Reservation</vt:lpstr>
      <vt:lpstr>Overview</vt:lpstr>
      <vt:lpstr>Dataset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and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Habiba</cp:lastModifiedBy>
  <cp:revision>33</cp:revision>
  <dcterms:modified xsi:type="dcterms:W3CDTF">2024-06-23T00:21:28Z</dcterms:modified>
</cp:coreProperties>
</file>