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C1064E-D71D-4774-95B5-A560AC11A93E}"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3289F-257C-4C24-8BB2-C41AC1714D6E}" type="slidenum">
              <a:rPr lang="en-US" smtClean="0"/>
              <a:t>‹#›</a:t>
            </a:fld>
            <a:endParaRPr lang="en-US"/>
          </a:p>
        </p:txBody>
      </p:sp>
    </p:spTree>
    <p:extLst>
      <p:ext uri="{BB962C8B-B14F-4D97-AF65-F5344CB8AC3E}">
        <p14:creationId xmlns:p14="http://schemas.microsoft.com/office/powerpoint/2010/main" val="900056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C1064E-D71D-4774-95B5-A560AC11A93E}"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3289F-257C-4C24-8BB2-C41AC1714D6E}" type="slidenum">
              <a:rPr lang="en-US" smtClean="0"/>
              <a:t>‹#›</a:t>
            </a:fld>
            <a:endParaRPr lang="en-US"/>
          </a:p>
        </p:txBody>
      </p:sp>
    </p:spTree>
    <p:extLst>
      <p:ext uri="{BB962C8B-B14F-4D97-AF65-F5344CB8AC3E}">
        <p14:creationId xmlns:p14="http://schemas.microsoft.com/office/powerpoint/2010/main" val="4164593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C1064E-D71D-4774-95B5-A560AC11A93E}"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3289F-257C-4C24-8BB2-C41AC1714D6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99010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C1064E-D71D-4774-95B5-A560AC11A93E}"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3289F-257C-4C24-8BB2-C41AC1714D6E}" type="slidenum">
              <a:rPr lang="en-US" smtClean="0"/>
              <a:t>‹#›</a:t>
            </a:fld>
            <a:endParaRPr lang="en-US"/>
          </a:p>
        </p:txBody>
      </p:sp>
    </p:spTree>
    <p:extLst>
      <p:ext uri="{BB962C8B-B14F-4D97-AF65-F5344CB8AC3E}">
        <p14:creationId xmlns:p14="http://schemas.microsoft.com/office/powerpoint/2010/main" val="2887485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C1064E-D71D-4774-95B5-A560AC11A93E}"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3289F-257C-4C24-8BB2-C41AC1714D6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56689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C1064E-D71D-4774-95B5-A560AC11A93E}"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3289F-257C-4C24-8BB2-C41AC1714D6E}" type="slidenum">
              <a:rPr lang="en-US" smtClean="0"/>
              <a:t>‹#›</a:t>
            </a:fld>
            <a:endParaRPr lang="en-US"/>
          </a:p>
        </p:txBody>
      </p:sp>
    </p:spTree>
    <p:extLst>
      <p:ext uri="{BB962C8B-B14F-4D97-AF65-F5344CB8AC3E}">
        <p14:creationId xmlns:p14="http://schemas.microsoft.com/office/powerpoint/2010/main" val="428843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C1064E-D71D-4774-95B5-A560AC11A93E}"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3289F-257C-4C24-8BB2-C41AC1714D6E}" type="slidenum">
              <a:rPr lang="en-US" smtClean="0"/>
              <a:t>‹#›</a:t>
            </a:fld>
            <a:endParaRPr lang="en-US"/>
          </a:p>
        </p:txBody>
      </p:sp>
    </p:spTree>
    <p:extLst>
      <p:ext uri="{BB962C8B-B14F-4D97-AF65-F5344CB8AC3E}">
        <p14:creationId xmlns:p14="http://schemas.microsoft.com/office/powerpoint/2010/main" val="3731382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C1064E-D71D-4774-95B5-A560AC11A93E}"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3289F-257C-4C24-8BB2-C41AC1714D6E}" type="slidenum">
              <a:rPr lang="en-US" smtClean="0"/>
              <a:t>‹#›</a:t>
            </a:fld>
            <a:endParaRPr lang="en-US"/>
          </a:p>
        </p:txBody>
      </p:sp>
    </p:spTree>
    <p:extLst>
      <p:ext uri="{BB962C8B-B14F-4D97-AF65-F5344CB8AC3E}">
        <p14:creationId xmlns:p14="http://schemas.microsoft.com/office/powerpoint/2010/main" val="4055231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C1064E-D71D-4774-95B5-A560AC11A93E}"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3289F-257C-4C24-8BB2-C41AC1714D6E}" type="slidenum">
              <a:rPr lang="en-US" smtClean="0"/>
              <a:t>‹#›</a:t>
            </a:fld>
            <a:endParaRPr lang="en-US"/>
          </a:p>
        </p:txBody>
      </p:sp>
    </p:spTree>
    <p:extLst>
      <p:ext uri="{BB962C8B-B14F-4D97-AF65-F5344CB8AC3E}">
        <p14:creationId xmlns:p14="http://schemas.microsoft.com/office/powerpoint/2010/main" val="2887928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C1064E-D71D-4774-95B5-A560AC11A93E}"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53289F-257C-4C24-8BB2-C41AC1714D6E}" type="slidenum">
              <a:rPr lang="en-US" smtClean="0"/>
              <a:t>‹#›</a:t>
            </a:fld>
            <a:endParaRPr lang="en-US"/>
          </a:p>
        </p:txBody>
      </p:sp>
    </p:spTree>
    <p:extLst>
      <p:ext uri="{BB962C8B-B14F-4D97-AF65-F5344CB8AC3E}">
        <p14:creationId xmlns:p14="http://schemas.microsoft.com/office/powerpoint/2010/main" val="4016959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C1064E-D71D-4774-95B5-A560AC11A93E}" type="datetimeFigureOut">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3289F-257C-4C24-8BB2-C41AC1714D6E}" type="slidenum">
              <a:rPr lang="en-US" smtClean="0"/>
              <a:t>‹#›</a:t>
            </a:fld>
            <a:endParaRPr lang="en-US"/>
          </a:p>
        </p:txBody>
      </p:sp>
    </p:spTree>
    <p:extLst>
      <p:ext uri="{BB962C8B-B14F-4D97-AF65-F5344CB8AC3E}">
        <p14:creationId xmlns:p14="http://schemas.microsoft.com/office/powerpoint/2010/main" val="890161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C1064E-D71D-4774-95B5-A560AC11A93E}" type="datetimeFigureOut">
              <a:rPr lang="en-US" smtClean="0"/>
              <a:t>12/16/2023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53289F-257C-4C24-8BB2-C41AC1714D6E}" type="slidenum">
              <a:rPr lang="en-US" smtClean="0"/>
              <a:t>‹#›</a:t>
            </a:fld>
            <a:endParaRPr lang="en-US"/>
          </a:p>
        </p:txBody>
      </p:sp>
    </p:spTree>
    <p:extLst>
      <p:ext uri="{BB962C8B-B14F-4D97-AF65-F5344CB8AC3E}">
        <p14:creationId xmlns:p14="http://schemas.microsoft.com/office/powerpoint/2010/main" val="693107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C1064E-D71D-4774-95B5-A560AC11A93E}" type="datetimeFigureOut">
              <a:rPr lang="en-US" smtClean="0"/>
              <a:t>12/16/2023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53289F-257C-4C24-8BB2-C41AC1714D6E}" type="slidenum">
              <a:rPr lang="en-US" smtClean="0"/>
              <a:t>‹#›</a:t>
            </a:fld>
            <a:endParaRPr lang="en-US"/>
          </a:p>
        </p:txBody>
      </p:sp>
    </p:spTree>
    <p:extLst>
      <p:ext uri="{BB962C8B-B14F-4D97-AF65-F5344CB8AC3E}">
        <p14:creationId xmlns:p14="http://schemas.microsoft.com/office/powerpoint/2010/main" val="3523840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C1064E-D71D-4774-95B5-A560AC11A93E}" type="datetimeFigureOut">
              <a:rPr lang="en-US" smtClean="0"/>
              <a:t>12/16/2023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53289F-257C-4C24-8BB2-C41AC1714D6E}" type="slidenum">
              <a:rPr lang="en-US" smtClean="0"/>
              <a:t>‹#›</a:t>
            </a:fld>
            <a:endParaRPr lang="en-US"/>
          </a:p>
        </p:txBody>
      </p:sp>
    </p:spTree>
    <p:extLst>
      <p:ext uri="{BB962C8B-B14F-4D97-AF65-F5344CB8AC3E}">
        <p14:creationId xmlns:p14="http://schemas.microsoft.com/office/powerpoint/2010/main" val="292684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C1064E-D71D-4774-95B5-A560AC11A93E}" type="datetimeFigureOut">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3289F-257C-4C24-8BB2-C41AC1714D6E}" type="slidenum">
              <a:rPr lang="en-US" smtClean="0"/>
              <a:t>‹#›</a:t>
            </a:fld>
            <a:endParaRPr lang="en-US"/>
          </a:p>
        </p:txBody>
      </p:sp>
    </p:spTree>
    <p:extLst>
      <p:ext uri="{BB962C8B-B14F-4D97-AF65-F5344CB8AC3E}">
        <p14:creationId xmlns:p14="http://schemas.microsoft.com/office/powerpoint/2010/main" val="1904268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C1064E-D71D-4774-95B5-A560AC11A93E}" type="datetimeFigureOut">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53289F-257C-4C24-8BB2-C41AC1714D6E}" type="slidenum">
              <a:rPr lang="en-US" smtClean="0"/>
              <a:t>‹#›</a:t>
            </a:fld>
            <a:endParaRPr lang="en-US"/>
          </a:p>
        </p:txBody>
      </p:sp>
    </p:spTree>
    <p:extLst>
      <p:ext uri="{BB962C8B-B14F-4D97-AF65-F5344CB8AC3E}">
        <p14:creationId xmlns:p14="http://schemas.microsoft.com/office/powerpoint/2010/main" val="1300576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C1064E-D71D-4774-95B5-A560AC11A93E}" type="datetimeFigureOut">
              <a:rPr lang="en-US" smtClean="0"/>
              <a:t>12/16/2023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53289F-257C-4C24-8BB2-C41AC1714D6E}" type="slidenum">
              <a:rPr lang="en-US" smtClean="0"/>
              <a:t>‹#›</a:t>
            </a:fld>
            <a:endParaRPr lang="en-US"/>
          </a:p>
        </p:txBody>
      </p:sp>
    </p:spTree>
    <p:extLst>
      <p:ext uri="{BB962C8B-B14F-4D97-AF65-F5344CB8AC3E}">
        <p14:creationId xmlns:p14="http://schemas.microsoft.com/office/powerpoint/2010/main" val="38061597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clanthology.org/P99-1082.pd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C868-4495-4EE4-8D1B-105BD6521E01}"/>
              </a:ext>
            </a:extLst>
          </p:cNvPr>
          <p:cNvSpPr>
            <a:spLocks noGrp="1"/>
          </p:cNvSpPr>
          <p:nvPr>
            <p:ph type="ctrTitle"/>
          </p:nvPr>
        </p:nvSpPr>
        <p:spPr>
          <a:xfrm>
            <a:off x="1005841" y="182880"/>
            <a:ext cx="9476071" cy="5014762"/>
          </a:xfrm>
        </p:spPr>
        <p:txBody>
          <a:bodyPr anchor="b">
            <a:normAutofit/>
          </a:bodyPr>
          <a:lstStyle/>
          <a:p>
            <a:pPr algn="l"/>
            <a:r>
              <a:rPr lang="en-US" sz="2000" dirty="0"/>
              <a:t>Name: Habiba </a:t>
            </a:r>
            <a:r>
              <a:rPr lang="en-US" sz="2000" dirty="0" err="1"/>
              <a:t>Mahrin</a:t>
            </a:r>
            <a:br>
              <a:rPr lang="en-US" sz="2000" dirty="0"/>
            </a:br>
            <a:r>
              <a:rPr lang="en-US" sz="2000" dirty="0"/>
              <a:t>ID:20301339</a:t>
            </a:r>
            <a:br>
              <a:rPr lang="en-US" sz="2000" dirty="0"/>
            </a:br>
            <a:r>
              <a:rPr lang="en-US" sz="2000" dirty="0"/>
              <a:t>Department: CSE</a:t>
            </a:r>
            <a:br>
              <a:rPr lang="en-US" sz="2000" dirty="0"/>
            </a:br>
            <a:r>
              <a:rPr lang="en-US" sz="2000" dirty="0"/>
              <a:t>Course: High Performance Computing (Cse449)</a:t>
            </a:r>
            <a:br>
              <a:rPr lang="en-US" sz="2000" dirty="0"/>
            </a:br>
            <a:r>
              <a:rPr lang="en-US" sz="2000" dirty="0"/>
              <a:t>Paper:</a:t>
            </a:r>
            <a:br>
              <a:rPr lang="en-US" sz="2000" dirty="0"/>
            </a:br>
            <a:r>
              <a:rPr lang="en-US" sz="2000" dirty="0"/>
              <a:t> </a:t>
            </a:r>
            <a:br>
              <a:rPr lang="en-US" sz="2000" dirty="0"/>
            </a:br>
            <a:br>
              <a:rPr lang="en-US" sz="2000" dirty="0"/>
            </a:br>
            <a:br>
              <a:rPr lang="en-US" sz="2000" dirty="0"/>
            </a:br>
            <a:endParaRPr lang="en-US" sz="2000" dirty="0">
              <a:solidFill>
                <a:schemeClr val="tx1">
                  <a:lumMod val="65000"/>
                  <a:lumOff val="35000"/>
                </a:schemeClr>
              </a:solidFill>
            </a:endParaRPr>
          </a:p>
        </p:txBody>
      </p:sp>
      <p:sp>
        <p:nvSpPr>
          <p:cNvPr id="6" name="Rectangle 3">
            <a:extLst>
              <a:ext uri="{FF2B5EF4-FFF2-40B4-BE49-F238E27FC236}">
                <a16:creationId xmlns:a16="http://schemas.microsoft.com/office/drawing/2014/main" id="{CC31966C-6160-46A0-8B9A-3B4EC860C9A2}"/>
              </a:ext>
            </a:extLst>
          </p:cNvPr>
          <p:cNvSpPr>
            <a:spLocks noChangeArrowheads="1"/>
          </p:cNvSpPr>
          <p:nvPr/>
        </p:nvSpPr>
        <p:spPr bwMode="auto">
          <a:xfrm>
            <a:off x="1886552" y="3801979"/>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rPr>
              <a:t>https://aclanthology.org/P99-1082.pdf</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140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ltHorz">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4E30-B083-4B2B-9CF5-009130E1EA3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4841640C-BB54-499B-ADA6-683668EFB3DF}"/>
              </a:ext>
            </a:extLst>
          </p:cNvPr>
          <p:cNvSpPr>
            <a:spLocks noGrp="1"/>
          </p:cNvSpPr>
          <p:nvPr>
            <p:ph type="subTitle" idx="1"/>
          </p:nvPr>
        </p:nvSpPr>
        <p:spPr>
          <a:xfrm>
            <a:off x="386080" y="1737359"/>
            <a:ext cx="11257280" cy="3728721"/>
          </a:xfrm>
          <a:pattFill prst="pct5">
            <a:fgClr>
              <a:schemeClr val="accent1"/>
            </a:fgClr>
            <a:bgClr>
              <a:schemeClr val="bg1"/>
            </a:bgClr>
          </a:pattFill>
        </p:spPr>
        <p:txBody>
          <a:bodyPr/>
          <a:lstStyle/>
          <a:p>
            <a:pPr algn="l"/>
            <a:r>
              <a:rPr lang="en-US" sz="3200" b="0" i="0" dirty="0">
                <a:solidFill>
                  <a:srgbClr val="222222"/>
                </a:solidFill>
                <a:effectLst/>
                <a:latin typeface="Arial" panose="020B0604020202020204" pitchFamily="34" charset="0"/>
              </a:rPr>
              <a:t>Abstract</a:t>
            </a:r>
          </a:p>
          <a:p>
            <a:pPr algn="l"/>
            <a:endParaRPr lang="en-US" dirty="0">
              <a:solidFill>
                <a:srgbClr val="222222"/>
              </a:solidFill>
              <a:latin typeface="Arial" panose="020B0604020202020204" pitchFamily="34" charset="0"/>
            </a:endParaRPr>
          </a:p>
          <a:p>
            <a:pPr algn="l"/>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TEA is a flexible and modular architecture for platform-independent text engineering systems. It incorporates automatic interface generation, self-organization, and adaptive voting mechanisms. TEA provides a generalized framework for organizing and applying reusable components, enabling developers to focus on problem-solving. The end user receives an exact copy of the developer's edition for product delivery.</a:t>
            </a:r>
          </a:p>
          <a:p>
            <a:endParaRPr lang="en-US" dirty="0"/>
          </a:p>
        </p:txBody>
      </p:sp>
    </p:spTree>
    <p:extLst>
      <p:ext uri="{BB962C8B-B14F-4D97-AF65-F5344CB8AC3E}">
        <p14:creationId xmlns:p14="http://schemas.microsoft.com/office/powerpoint/2010/main" val="1769033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dkDnDiag">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F4C2F-6E2C-44F6-A211-D2059A28ABF3}"/>
              </a:ext>
            </a:extLst>
          </p:cNvPr>
          <p:cNvSpPr>
            <a:spLocks noGrp="1"/>
          </p:cNvSpPr>
          <p:nvPr>
            <p:ph type="title"/>
          </p:nvPr>
        </p:nvSpPr>
        <p:spPr/>
        <p:txBody>
          <a:bodyPr>
            <a:normAutofit/>
          </a:bodyPr>
          <a:lstStyle/>
          <a:p>
            <a:r>
              <a:rPr lang="en-US" sz="4400" b="1" dirty="0"/>
              <a:t>Introduction:</a:t>
            </a:r>
          </a:p>
        </p:txBody>
      </p:sp>
      <p:sp>
        <p:nvSpPr>
          <p:cNvPr id="3" name="Content Placeholder 2">
            <a:extLst>
              <a:ext uri="{FF2B5EF4-FFF2-40B4-BE49-F238E27FC236}">
                <a16:creationId xmlns:a16="http://schemas.microsoft.com/office/drawing/2014/main" id="{334D8120-D69F-49A8-9ABE-E829D9A348B1}"/>
              </a:ext>
            </a:extLst>
          </p:cNvPr>
          <p:cNvSpPr>
            <a:spLocks noGrp="1"/>
          </p:cNvSpPr>
          <p:nvPr>
            <p:ph idx="1"/>
          </p:nvPr>
        </p:nvSpPr>
        <p:spPr>
          <a:xfrm>
            <a:off x="677334" y="2160589"/>
            <a:ext cx="11230186" cy="3880773"/>
          </a:xfrm>
          <a:pattFill prst="pct5">
            <a:fgClr>
              <a:schemeClr val="accent1"/>
            </a:fgClr>
            <a:bgClr>
              <a:schemeClr val="bg1"/>
            </a:bgClr>
          </a:pattFill>
        </p:spPr>
        <p:txBody>
          <a:bodyPr>
            <a:normAutofit lnSpcReduction="10000"/>
          </a:bodyPr>
          <a:lstStyle/>
          <a:p>
            <a:pPr marL="0" indent="0" algn="l">
              <a:buNone/>
            </a:pP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 TEA is a flexible and distributed architecture designed for developing and delivering platform-independent text engineering (TE) systems.</a:t>
            </a:r>
          </a:p>
          <a:p>
            <a:pPr algn="l"/>
            <a:r>
              <a:rPr lang="en-US" b="0" i="0" dirty="0">
                <a:solidFill>
                  <a:srgbClr val="222222"/>
                </a:solidFill>
                <a:effectLst/>
                <a:latin typeface="Arial" panose="020B0604020202020204" pitchFamily="34" charset="0"/>
              </a:rPr>
              <a:t>● The architecture incorporates automatic interface generation and self-organization capabilities.</a:t>
            </a:r>
          </a:p>
          <a:p>
            <a:pPr algn="l"/>
            <a:r>
              <a:rPr lang="en-US" b="0" i="0" dirty="0">
                <a:solidFill>
                  <a:srgbClr val="222222"/>
                </a:solidFill>
                <a:effectLst/>
                <a:latin typeface="Arial" panose="020B0604020202020204" pitchFamily="34" charset="0"/>
              </a:rPr>
              <a:t>● Adaptive and non-adaptive voting mechanisms are utilized for integrating discrete modules within TEA.</a:t>
            </a:r>
          </a:p>
          <a:p>
            <a:pPr algn="l"/>
            <a:r>
              <a:rPr lang="en-US" b="0" i="0" dirty="0">
                <a:solidFill>
                  <a:srgbClr val="222222"/>
                </a:solidFill>
                <a:effectLst/>
                <a:latin typeface="Arial" panose="020B0604020202020204" pitchFamily="34" charset="0"/>
              </a:rPr>
              <a:t>● TEA is suitable for rapid prototyping as well as product delivery of TE systems.</a:t>
            </a:r>
          </a:p>
          <a:p>
            <a:pPr algn="l"/>
            <a:r>
              <a:rPr lang="en-US" b="0" i="0" dirty="0">
                <a:solidFill>
                  <a:srgbClr val="222222"/>
                </a:solidFill>
                <a:effectLst/>
                <a:latin typeface="Arial" panose="020B0604020202020204" pitchFamily="34" charset="0"/>
              </a:rPr>
              <a:t>● The architecture provides a generalized framework for organizing and applying reusable TE components.</a:t>
            </a:r>
          </a:p>
          <a:p>
            <a:pPr algn="l"/>
            <a:r>
              <a:rPr lang="en-US" b="0" i="0" dirty="0">
                <a:solidFill>
                  <a:srgbClr val="222222"/>
                </a:solidFill>
                <a:effectLst/>
                <a:latin typeface="Arial" panose="020B0604020202020204" pitchFamily="34" charset="0"/>
              </a:rPr>
              <a:t>● TEA allows developers to focus on problem-solving rather than implementation details.</a:t>
            </a:r>
          </a:p>
          <a:p>
            <a:pPr algn="l"/>
            <a:r>
              <a:rPr lang="en-US" b="0" i="0" dirty="0">
                <a:solidFill>
                  <a:srgbClr val="222222"/>
                </a:solidFill>
                <a:effectLst/>
                <a:latin typeface="Arial" panose="020B0604020202020204" pitchFamily="34" charset="0"/>
              </a:rPr>
              <a:t>● The end user receives an exact copy of the developer's edition, ensuring consistency in the delivered TE system.</a:t>
            </a:r>
          </a:p>
          <a:p>
            <a:endParaRPr lang="en-US" dirty="0"/>
          </a:p>
        </p:txBody>
      </p:sp>
    </p:spTree>
    <p:extLst>
      <p:ext uri="{BB962C8B-B14F-4D97-AF65-F5344CB8AC3E}">
        <p14:creationId xmlns:p14="http://schemas.microsoft.com/office/powerpoint/2010/main" val="2653133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dotDmnd">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9835-1E59-40F5-95E6-18930678F17D}"/>
              </a:ext>
            </a:extLst>
          </p:cNvPr>
          <p:cNvSpPr>
            <a:spLocks noGrp="1"/>
          </p:cNvSpPr>
          <p:nvPr>
            <p:ph type="title"/>
          </p:nvPr>
        </p:nvSpPr>
        <p:spPr>
          <a:xfrm>
            <a:off x="677334" y="609600"/>
            <a:ext cx="6912186" cy="1320800"/>
          </a:xfrm>
        </p:spPr>
        <p:txBody>
          <a:bodyPr/>
          <a:lstStyle/>
          <a:p>
            <a:r>
              <a:rPr lang="en-US" b="0" i="0" dirty="0">
                <a:solidFill>
                  <a:schemeClr val="accent2">
                    <a:lumMod val="75000"/>
                  </a:schemeClr>
                </a:solidFill>
                <a:effectLst/>
                <a:latin typeface="+mn-lt"/>
              </a:rPr>
              <a:t>Voting Mechanism Details</a:t>
            </a:r>
            <a:endParaRPr lang="en-US" dirty="0">
              <a:solidFill>
                <a:schemeClr val="accent2">
                  <a:lumMod val="75000"/>
                </a:schemeClr>
              </a:solidFill>
              <a:latin typeface="+mn-lt"/>
            </a:endParaRPr>
          </a:p>
        </p:txBody>
      </p:sp>
      <p:sp>
        <p:nvSpPr>
          <p:cNvPr id="3" name="Content Placeholder 2">
            <a:extLst>
              <a:ext uri="{FF2B5EF4-FFF2-40B4-BE49-F238E27FC236}">
                <a16:creationId xmlns:a16="http://schemas.microsoft.com/office/drawing/2014/main" id="{4608CE3F-2032-4695-A793-22F8AD615C77}"/>
              </a:ext>
            </a:extLst>
          </p:cNvPr>
          <p:cNvSpPr>
            <a:spLocks noGrp="1"/>
          </p:cNvSpPr>
          <p:nvPr>
            <p:ph idx="1"/>
          </p:nvPr>
        </p:nvSpPr>
        <p:spPr>
          <a:xfrm>
            <a:off x="536786" y="1849121"/>
            <a:ext cx="11502814" cy="4511039"/>
          </a:xfrm>
          <a:pattFill prst="pct25">
            <a:fgClr>
              <a:schemeClr val="accent1"/>
            </a:fgClr>
            <a:bgClr>
              <a:schemeClr val="bg1"/>
            </a:bgClr>
          </a:pattFill>
        </p:spPr>
        <p:txBody>
          <a:bodyPr/>
          <a:lstStyle/>
          <a:p>
            <a:pPr algn="l"/>
            <a:r>
              <a:rPr lang="en-US" b="0" i="0" dirty="0">
                <a:solidFill>
                  <a:srgbClr val="222222"/>
                </a:solidFill>
                <a:effectLst/>
                <a:latin typeface="Arial" panose="020B0604020202020204" pitchFamily="34" charset="0"/>
              </a:rPr>
              <a:t>● TEA utilizes voting mechanisms for system integration, which sets it apart from similar systems.</a:t>
            </a:r>
          </a:p>
          <a:p>
            <a:pPr algn="l"/>
            <a:r>
              <a:rPr lang="en-US" b="0" i="0" dirty="0">
                <a:solidFill>
                  <a:srgbClr val="222222"/>
                </a:solidFill>
                <a:effectLst/>
                <a:latin typeface="Arial" panose="020B0604020202020204" pitchFamily="34" charset="0"/>
              </a:rPr>
              <a:t>● The voting mechanism in TEA has two applications: integrating multiple outputs from different modules and integrating multiple modules</a:t>
            </a:r>
          </a:p>
          <a:p>
            <a:pPr algn="l"/>
            <a:r>
              <a:rPr lang="en-US" b="0" i="0" dirty="0">
                <a:solidFill>
                  <a:srgbClr val="222222"/>
                </a:solidFill>
                <a:effectLst/>
                <a:latin typeface="Arial" panose="020B0604020202020204" pitchFamily="34" charset="0"/>
              </a:rPr>
              <a:t>performing the same task.</a:t>
            </a:r>
          </a:p>
          <a:p>
            <a:pPr algn="l"/>
            <a:r>
              <a:rPr lang="en-US" b="0" i="0" dirty="0">
                <a:solidFill>
                  <a:srgbClr val="222222"/>
                </a:solidFill>
                <a:effectLst/>
                <a:latin typeface="Arial" panose="020B0604020202020204" pitchFamily="34" charset="0"/>
              </a:rPr>
              <a:t>● In the first application, the voting mechanism selects the best output among multiple outputs generated by different modules.</a:t>
            </a:r>
          </a:p>
          <a:p>
            <a:pPr algn="l"/>
            <a:r>
              <a:rPr lang="en-US" b="0" i="0" dirty="0">
                <a:solidFill>
                  <a:srgbClr val="222222"/>
                </a:solidFill>
                <a:effectLst/>
                <a:latin typeface="Arial" panose="020B0604020202020204" pitchFamily="34" charset="0"/>
              </a:rPr>
              <a:t>● In the second application, the voting mechanism selects the best module among multiple modules that perform the same task.</a:t>
            </a:r>
          </a:p>
          <a:p>
            <a:pPr algn="l"/>
            <a:r>
              <a:rPr lang="en-US" b="0" i="0" dirty="0">
                <a:solidFill>
                  <a:srgbClr val="222222"/>
                </a:solidFill>
                <a:effectLst/>
                <a:latin typeface="Arial" panose="020B0604020202020204" pitchFamily="34" charset="0"/>
              </a:rPr>
              <a:t>● TEA supports both adaptive and non-adaptive voting mechanisms.</a:t>
            </a:r>
          </a:p>
          <a:p>
            <a:pPr algn="l"/>
            <a:r>
              <a:rPr lang="en-US" b="0" i="0" dirty="0">
                <a:solidFill>
                  <a:srgbClr val="222222"/>
                </a:solidFill>
                <a:effectLst/>
                <a:latin typeface="Arial" panose="020B0604020202020204" pitchFamily="34" charset="0"/>
              </a:rPr>
              <a:t>● The adaptive voting mechanism adjusts the weights of the votes based on the performance of the modules, aiming to improve system</a:t>
            </a:r>
          </a:p>
          <a:p>
            <a:pPr algn="l"/>
            <a:r>
              <a:rPr lang="en-US" b="0" i="0" dirty="0">
                <a:solidFill>
                  <a:srgbClr val="222222"/>
                </a:solidFill>
                <a:effectLst/>
                <a:latin typeface="Arial" panose="020B0604020202020204" pitchFamily="34" charset="0"/>
              </a:rPr>
              <a:t>reliability.</a:t>
            </a:r>
          </a:p>
          <a:p>
            <a:pPr marL="0" indent="0">
              <a:buNone/>
            </a:pPr>
            <a:endParaRPr lang="en-US" dirty="0"/>
          </a:p>
        </p:txBody>
      </p:sp>
    </p:spTree>
    <p:extLst>
      <p:ext uri="{BB962C8B-B14F-4D97-AF65-F5344CB8AC3E}">
        <p14:creationId xmlns:p14="http://schemas.microsoft.com/office/powerpoint/2010/main" val="607448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3337-527E-42E9-8AFD-99F43521129A}"/>
              </a:ext>
            </a:extLst>
          </p:cNvPr>
          <p:cNvSpPr>
            <a:spLocks noGrp="1"/>
          </p:cNvSpPr>
          <p:nvPr>
            <p:ph type="title"/>
          </p:nvPr>
        </p:nvSpPr>
        <p:spPr/>
        <p:txBody>
          <a:bodyPr/>
          <a:lstStyle/>
          <a:p>
            <a:r>
              <a:rPr lang="en-US" dirty="0"/>
              <a:t>Research Gaps</a:t>
            </a:r>
          </a:p>
        </p:txBody>
      </p:sp>
      <p:sp>
        <p:nvSpPr>
          <p:cNvPr id="3" name="Content Placeholder 2">
            <a:extLst>
              <a:ext uri="{FF2B5EF4-FFF2-40B4-BE49-F238E27FC236}">
                <a16:creationId xmlns:a16="http://schemas.microsoft.com/office/drawing/2014/main" id="{3441F9F8-196A-4738-A5CE-0B73759382A0}"/>
              </a:ext>
            </a:extLst>
          </p:cNvPr>
          <p:cNvSpPr>
            <a:spLocks noGrp="1"/>
          </p:cNvSpPr>
          <p:nvPr>
            <p:ph idx="1"/>
          </p:nvPr>
        </p:nvSpPr>
        <p:spPr>
          <a:xfrm>
            <a:off x="335280" y="1534161"/>
            <a:ext cx="11287760" cy="4507202"/>
          </a:xfrm>
        </p:spPr>
        <p:txBody>
          <a:bodyPr>
            <a:normAutofit fontScale="92500" lnSpcReduction="10000"/>
          </a:bodyPr>
          <a:lstStyle/>
          <a:p>
            <a:pPr algn="l"/>
            <a:r>
              <a:rPr lang="en-US" b="0" i="0" dirty="0">
                <a:solidFill>
                  <a:srgbClr val="222222"/>
                </a:solidFill>
                <a:effectLst/>
                <a:latin typeface="Arial" panose="020B0604020202020204" pitchFamily="34" charset="0"/>
              </a:rPr>
              <a:t>● The current implementation of TEA focuses on token analysis, indicating a potential gap in handling structural annotations.</a:t>
            </a:r>
          </a:p>
          <a:p>
            <a:pPr algn="l"/>
            <a:r>
              <a:rPr lang="en-US" b="0" i="0" dirty="0">
                <a:solidFill>
                  <a:srgbClr val="222222"/>
                </a:solidFill>
                <a:effectLst/>
                <a:latin typeface="Arial" panose="020B0604020202020204" pitchFamily="34" charset="0"/>
              </a:rPr>
              <a:t>● Future work includes extending the data model of TEA to accommodate structural annotations, addressing this identified gap.</a:t>
            </a:r>
          </a:p>
          <a:p>
            <a:pPr algn="l"/>
            <a:r>
              <a:rPr lang="en-US" b="0" i="0" dirty="0">
                <a:solidFill>
                  <a:srgbClr val="222222"/>
                </a:solidFill>
                <a:effectLst/>
                <a:latin typeface="Arial" panose="020B0604020202020204" pitchFamily="34" charset="0"/>
              </a:rPr>
              <a:t>● The toolset for TEA is continuously expanding, suggesting ongoing development and improvement efforts.</a:t>
            </a:r>
          </a:p>
          <a:p>
            <a:pPr algn="l"/>
            <a:r>
              <a:rPr lang="en-US" b="0" i="0" dirty="0">
                <a:solidFill>
                  <a:srgbClr val="222222"/>
                </a:solidFill>
                <a:effectLst/>
                <a:latin typeface="Arial" panose="020B0604020202020204" pitchFamily="34" charset="0"/>
              </a:rPr>
              <a:t>● Future releases of TEA are planned to support concurrent execution or distributed processing over a network, indicating a</a:t>
            </a:r>
          </a:p>
          <a:p>
            <a:pPr algn="l"/>
            <a:r>
              <a:rPr lang="en-US" b="0" i="0" dirty="0">
                <a:solidFill>
                  <a:srgbClr val="222222"/>
                </a:solidFill>
                <a:effectLst/>
                <a:latin typeface="Arial" panose="020B0604020202020204" pitchFamily="34" charset="0"/>
              </a:rPr>
              <a:t>desire to enhance scalability and performance.</a:t>
            </a:r>
          </a:p>
          <a:p>
            <a:pPr algn="l"/>
            <a:r>
              <a:rPr lang="en-US" b="0" i="0" dirty="0">
                <a:solidFill>
                  <a:srgbClr val="222222"/>
                </a:solidFill>
                <a:effectLst/>
                <a:latin typeface="Arial" panose="020B0604020202020204" pitchFamily="34" charset="0"/>
              </a:rPr>
              <a:t>● Improving system integration and module organization is an area of interest, aiming to ensure compatibility in terms of</a:t>
            </a:r>
          </a:p>
          <a:p>
            <a:pPr algn="l"/>
            <a:r>
              <a:rPr lang="en-US" b="0" i="0" dirty="0">
                <a:solidFill>
                  <a:srgbClr val="222222"/>
                </a:solidFill>
                <a:effectLst/>
                <a:latin typeface="Arial" panose="020B0604020202020204" pitchFamily="34" charset="0"/>
              </a:rPr>
              <a:t>annotation, module, and tag set.</a:t>
            </a:r>
          </a:p>
          <a:p>
            <a:pPr algn="l"/>
            <a:r>
              <a:rPr lang="en-US" b="0" i="0" dirty="0">
                <a:solidFill>
                  <a:srgbClr val="222222"/>
                </a:solidFill>
                <a:effectLst/>
                <a:latin typeface="Arial" panose="020B0604020202020204" pitchFamily="34" charset="0"/>
              </a:rPr>
              <a:t>● These areas for future work and improvement suggest that there may be gaps or challenges in the current state of the art in</a:t>
            </a:r>
          </a:p>
          <a:p>
            <a:pPr algn="l"/>
            <a:r>
              <a:rPr lang="en-US" b="0" i="0" dirty="0">
                <a:solidFill>
                  <a:srgbClr val="222222"/>
                </a:solidFill>
                <a:effectLst/>
                <a:latin typeface="Arial" panose="020B0604020202020204" pitchFamily="34" charset="0"/>
              </a:rPr>
              <a:t>natural language processing and information retrieval that TEA aims to address.</a:t>
            </a:r>
          </a:p>
          <a:p>
            <a:endParaRPr lang="en-US" dirty="0"/>
          </a:p>
        </p:txBody>
      </p:sp>
    </p:spTree>
    <p:extLst>
      <p:ext uri="{BB962C8B-B14F-4D97-AF65-F5344CB8AC3E}">
        <p14:creationId xmlns:p14="http://schemas.microsoft.com/office/powerpoint/2010/main" val="487503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FADAE-DE37-4AE4-B5CD-5C672549C49E}"/>
              </a:ext>
            </a:extLst>
          </p:cNvPr>
          <p:cNvSpPr>
            <a:spLocks noGrp="1"/>
          </p:cNvSpPr>
          <p:nvPr>
            <p:ph type="title"/>
          </p:nvPr>
        </p:nvSpPr>
        <p:spPr>
          <a:xfrm>
            <a:off x="677334" y="558265"/>
            <a:ext cx="8582169" cy="1372135"/>
          </a:xfrm>
        </p:spPr>
        <p:txBody>
          <a:bodyPr/>
          <a:lstStyle/>
          <a:p>
            <a:r>
              <a:rPr lang="en-US" dirty="0"/>
              <a:t>Conclusion:</a:t>
            </a:r>
          </a:p>
        </p:txBody>
      </p:sp>
      <p:sp>
        <p:nvSpPr>
          <p:cNvPr id="3" name="Content Placeholder 2">
            <a:extLst>
              <a:ext uri="{FF2B5EF4-FFF2-40B4-BE49-F238E27FC236}">
                <a16:creationId xmlns:a16="http://schemas.microsoft.com/office/drawing/2014/main" id="{BA2E78E3-F3F1-408B-BE5E-4B625286F363}"/>
              </a:ext>
            </a:extLst>
          </p:cNvPr>
          <p:cNvSpPr>
            <a:spLocks noGrp="1"/>
          </p:cNvSpPr>
          <p:nvPr>
            <p:ph idx="1"/>
          </p:nvPr>
        </p:nvSpPr>
        <p:spPr/>
        <p:txBody>
          <a:bodyPr/>
          <a:lstStyle/>
          <a:p>
            <a:pPr marL="0" indent="0">
              <a:buNone/>
            </a:pPr>
            <a:r>
              <a:rPr lang="en-US" dirty="0"/>
              <a:t>In conclusion, TEA stands as a versatile and innovative architecture tailored for the development and deployment of platform-independent text engineering (TE) systems. Its core strengths lie in its flexibility, distributed nature, and emphasis on automating interface generation and self-organization. Through the integration of adaptive and non-adaptive voting mechanisms, TEA adeptly combines discrete modules, enabling rapid prototyping and seamless product delivery of TE systems. Its generalized framework fosters the organization and application of reusable TE components, allowing developers to concentrate on problem-solving while abstracting implementation details. Crucially, TEA ensures consistency by delivering an exact replica of the developer's edition to the end user, promising reliability and continuity in the delivered TE system.</a:t>
            </a:r>
          </a:p>
        </p:txBody>
      </p:sp>
    </p:spTree>
    <p:extLst>
      <p:ext uri="{BB962C8B-B14F-4D97-AF65-F5344CB8AC3E}">
        <p14:creationId xmlns:p14="http://schemas.microsoft.com/office/powerpoint/2010/main" val="26333293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1859</TotalTime>
  <Words>613</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Name: Habiba Mahrin ID:20301339 Department: CSE Course: High Performance Computing (Cse449) Paper:     </vt:lpstr>
      <vt:lpstr>PowerPoint Presentation</vt:lpstr>
      <vt:lpstr>Introduction:</vt:lpstr>
      <vt:lpstr>Voting Mechanism Details</vt:lpstr>
      <vt:lpstr>Research Gaps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Habiba Mahrin ID:20301339 Department: CSE Course: High Performance Computing (Cse449) Paper: https://ieeexplore.ieee.org/abstract/document/8943404</dc:title>
  <dc:creator>Asus</dc:creator>
  <cp:lastModifiedBy>Asus</cp:lastModifiedBy>
  <cp:revision>2</cp:revision>
  <dcterms:created xsi:type="dcterms:W3CDTF">2023-12-04T12:54:46Z</dcterms:created>
  <dcterms:modified xsi:type="dcterms:W3CDTF">2023-12-16T14:05:01Z</dcterms:modified>
</cp:coreProperties>
</file>