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4" r:id="rId5"/>
    <p:sldId id="260" r:id="rId6"/>
    <p:sldId id="261" r:id="rId7"/>
    <p:sldId id="263" r:id="rId8"/>
    <p:sldId id="265"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6" d="100"/>
          <a:sy n="66" d="100"/>
        </p:scale>
        <p:origin x="70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B9F243-EBC4-43C5-9AC6-CD94836A1C23}"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27E7FBB-ADEE-4DDA-A6EB-1406046FF64B}" type="slidenum">
              <a:rPr lang="en-US" smtClean="0"/>
              <a:t>‹#›</a:t>
            </a:fld>
            <a:endParaRPr lang="en-US"/>
          </a:p>
        </p:txBody>
      </p:sp>
    </p:spTree>
    <p:extLst>
      <p:ext uri="{BB962C8B-B14F-4D97-AF65-F5344CB8AC3E}">
        <p14:creationId xmlns:p14="http://schemas.microsoft.com/office/powerpoint/2010/main" val="375129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9F243-EBC4-43C5-9AC6-CD94836A1C23}"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82890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9F243-EBC4-43C5-9AC6-CD94836A1C23}"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175657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9F243-EBC4-43C5-9AC6-CD94836A1C23}"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24296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0B9F243-EBC4-43C5-9AC6-CD94836A1C23}" type="datetimeFigureOut">
              <a:rPr lang="en-US" smtClean="0"/>
              <a:t>11/1/2023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27E7FBB-ADEE-4DDA-A6EB-1406046FF64B}" type="slidenum">
              <a:rPr lang="en-US" smtClean="0"/>
              <a:t>‹#›</a:t>
            </a:fld>
            <a:endParaRPr lang="en-US"/>
          </a:p>
        </p:txBody>
      </p:sp>
    </p:spTree>
    <p:extLst>
      <p:ext uri="{BB962C8B-B14F-4D97-AF65-F5344CB8AC3E}">
        <p14:creationId xmlns:p14="http://schemas.microsoft.com/office/powerpoint/2010/main" val="62697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9F243-EBC4-43C5-9AC6-CD94836A1C23}"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252198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9F243-EBC4-43C5-9AC6-CD94836A1C23}"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310293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9F243-EBC4-43C5-9AC6-CD94836A1C23}"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194673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9F243-EBC4-43C5-9AC6-CD94836A1C23}"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19409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B9F243-EBC4-43C5-9AC6-CD94836A1C23}"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388296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B9F243-EBC4-43C5-9AC6-CD94836A1C23}" type="datetimeFigureOut">
              <a:rPr lang="en-US" smtClean="0"/>
              <a:t>11/1/2023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7E7FBB-ADEE-4DDA-A6EB-1406046FF64B}" type="slidenum">
              <a:rPr lang="en-US" smtClean="0"/>
              <a:t>‹#›</a:t>
            </a:fld>
            <a:endParaRPr lang="en-US"/>
          </a:p>
        </p:txBody>
      </p:sp>
    </p:spTree>
    <p:extLst>
      <p:ext uri="{BB962C8B-B14F-4D97-AF65-F5344CB8AC3E}">
        <p14:creationId xmlns:p14="http://schemas.microsoft.com/office/powerpoint/2010/main" val="349707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0B9F243-EBC4-43C5-9AC6-CD94836A1C23}" type="datetimeFigureOut">
              <a:rPr lang="en-US" smtClean="0"/>
              <a:t>11/1/2023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27E7FBB-ADEE-4DDA-A6EB-1406046FF64B}" type="slidenum">
              <a:rPr lang="en-US" smtClean="0"/>
              <a:t>‹#›</a:t>
            </a:fld>
            <a:endParaRPr lang="en-US"/>
          </a:p>
        </p:txBody>
      </p:sp>
    </p:spTree>
    <p:extLst>
      <p:ext uri="{BB962C8B-B14F-4D97-AF65-F5344CB8AC3E}">
        <p14:creationId xmlns:p14="http://schemas.microsoft.com/office/powerpoint/2010/main" val="1509898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167-6A8C-4946-B505-A004F99301AC}"/>
              </a:ext>
            </a:extLst>
          </p:cNvPr>
          <p:cNvSpPr>
            <a:spLocks noGrp="1"/>
          </p:cNvSpPr>
          <p:nvPr>
            <p:ph type="ctrTitle"/>
          </p:nvPr>
        </p:nvSpPr>
        <p:spPr/>
        <p:txBody>
          <a:bodyPr/>
          <a:lstStyle/>
          <a:p>
            <a:r>
              <a:rPr lang="en-US" sz="4400" dirty="0"/>
              <a:t>Paper Title: Data Poison Detection Schemes for Distributed Machine Learning</a:t>
            </a:r>
          </a:p>
        </p:txBody>
      </p:sp>
      <p:sp>
        <p:nvSpPr>
          <p:cNvPr id="3" name="Subtitle 2">
            <a:extLst>
              <a:ext uri="{FF2B5EF4-FFF2-40B4-BE49-F238E27FC236}">
                <a16:creationId xmlns:a16="http://schemas.microsoft.com/office/drawing/2014/main" id="{76E9BF71-2EB5-4832-9999-11470C802565}"/>
              </a:ext>
            </a:extLst>
          </p:cNvPr>
          <p:cNvSpPr>
            <a:spLocks noGrp="1"/>
          </p:cNvSpPr>
          <p:nvPr>
            <p:ph type="subTitle" idx="1"/>
          </p:nvPr>
        </p:nvSpPr>
        <p:spPr>
          <a:xfrm>
            <a:off x="1069847" y="4389119"/>
            <a:ext cx="8709420" cy="1722923"/>
          </a:xfrm>
        </p:spPr>
        <p:txBody>
          <a:bodyPr>
            <a:normAutofit fontScale="85000" lnSpcReduction="20000"/>
          </a:bodyPr>
          <a:lstStyle/>
          <a:p>
            <a:r>
              <a:rPr lang="en-US" dirty="0"/>
              <a:t>Name: Habiba </a:t>
            </a:r>
            <a:r>
              <a:rPr lang="en-US" dirty="0" err="1"/>
              <a:t>Mahrin</a:t>
            </a:r>
            <a:endParaRPr lang="en-US" dirty="0"/>
          </a:p>
          <a:p>
            <a:r>
              <a:rPr lang="en-US" dirty="0"/>
              <a:t>ID:20301339</a:t>
            </a:r>
          </a:p>
          <a:p>
            <a:r>
              <a:rPr lang="en-US" dirty="0"/>
              <a:t>Department: CSE</a:t>
            </a:r>
          </a:p>
          <a:p>
            <a:r>
              <a:rPr lang="en-US" dirty="0"/>
              <a:t>Course: High Performance Computing (Cse449)</a:t>
            </a:r>
          </a:p>
          <a:p>
            <a:r>
              <a:rPr lang="en-US" dirty="0"/>
              <a:t>Paper: https://ieeexplore.ieee.org/abstract/document/8943404</a:t>
            </a:r>
          </a:p>
        </p:txBody>
      </p:sp>
    </p:spTree>
    <p:extLst>
      <p:ext uri="{BB962C8B-B14F-4D97-AF65-F5344CB8AC3E}">
        <p14:creationId xmlns:p14="http://schemas.microsoft.com/office/powerpoint/2010/main" val="281949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1EAD-4676-4711-8200-50D171103F5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7F48DA8-9DB9-449F-A2E9-82FDFC884650}"/>
              </a:ext>
            </a:extLst>
          </p:cNvPr>
          <p:cNvSpPr>
            <a:spLocks noGrp="1"/>
          </p:cNvSpPr>
          <p:nvPr>
            <p:ph idx="1"/>
          </p:nvPr>
        </p:nvSpPr>
        <p:spPr/>
        <p:txBody>
          <a:bodyPr/>
          <a:lstStyle/>
          <a:p>
            <a:pPr marL="0" indent="0">
              <a:buNone/>
            </a:pPr>
            <a:r>
              <a:rPr lang="en-US" b="0" i="0" dirty="0">
                <a:solidFill>
                  <a:srgbClr val="374151"/>
                </a:solidFill>
                <a:effectLst/>
                <a:latin typeface="Söhne"/>
              </a:rPr>
              <a:t>This paper discusses data poison detection schemes for Distributed Machine Learning (DML) and classifies DML into basic-DML and semi-DML. In basic-DML, a novel data poison detection scheme is proposed using a cross-learning mechanism to identify poisoned data, with the optimal number of training loops determined mathematically. In semi-DML, an improved data poison detection scheme is presented to enhance learning protection with central resource support, including an optimal resource allocation approach for efficient resource utilization. Simulation results indicate significant accuracy improvements in basic-DML (up to 20% for support vector machine and 60% for logistic regression) and resource savings in semi-DML (20-100% reduction in wasted resources).</a:t>
            </a:r>
            <a:endParaRPr lang="en-US" dirty="0"/>
          </a:p>
        </p:txBody>
      </p:sp>
    </p:spTree>
    <p:extLst>
      <p:ext uri="{BB962C8B-B14F-4D97-AF65-F5344CB8AC3E}">
        <p14:creationId xmlns:p14="http://schemas.microsoft.com/office/powerpoint/2010/main" val="20868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8D03-26A3-4F4C-9504-F35A33D9901F}"/>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83775387-E1DC-450B-96D9-7140DE43AC82}"/>
              </a:ext>
            </a:extLst>
          </p:cNvPr>
          <p:cNvSpPr>
            <a:spLocks noGrp="1"/>
          </p:cNvSpPr>
          <p:nvPr>
            <p:ph idx="1"/>
          </p:nvPr>
        </p:nvSpPr>
        <p:spPr/>
        <p:txBody>
          <a:bodyPr>
            <a:normAutofit fontScale="92500"/>
          </a:bodyPr>
          <a:lstStyle/>
          <a:p>
            <a:pPr>
              <a:buFont typeface="Wingdings" panose="05000000000000000000" pitchFamily="2" charset="2"/>
              <a:buChar char="ü"/>
            </a:pPr>
            <a:r>
              <a:rPr lang="en-US" b="0" i="0" dirty="0">
                <a:solidFill>
                  <a:schemeClr val="accent2"/>
                </a:solidFill>
                <a:effectLst/>
                <a:latin typeface="Söhne"/>
              </a:rPr>
              <a:t>Introduction of a data poison detection scheme for basic-DML, utilizing a cross-learning mechanism to generate training loops and establish a mathematical model for optimal security.</a:t>
            </a:r>
          </a:p>
          <a:p>
            <a:pPr>
              <a:buFont typeface="Wingdings" panose="05000000000000000000" pitchFamily="2" charset="2"/>
              <a:buChar char="ü"/>
            </a:pPr>
            <a:r>
              <a:rPr lang="en-US" b="0" i="0" dirty="0">
                <a:solidFill>
                  <a:schemeClr val="accent2"/>
                </a:solidFill>
                <a:effectLst/>
                <a:latin typeface="Söhne"/>
              </a:rPr>
              <a:t>Presentation of a practical method for identifying abnormal training results, aiding in the detection of poisoned datasets.</a:t>
            </a:r>
          </a:p>
          <a:p>
            <a:pPr>
              <a:buFont typeface="Wingdings" panose="05000000000000000000" pitchFamily="2" charset="2"/>
              <a:buChar char="ü"/>
            </a:pPr>
            <a:r>
              <a:rPr lang="en-US" b="0" i="0" dirty="0">
                <a:solidFill>
                  <a:schemeClr val="accent2"/>
                </a:solidFill>
                <a:effectLst/>
                <a:latin typeface="Söhne"/>
              </a:rPr>
              <a:t>Classification of DML into basic-DML and semi-DML, depending on the sharing of resources by the central entity in dataset training tasks.</a:t>
            </a:r>
          </a:p>
          <a:p>
            <a:pPr>
              <a:buFont typeface="Wingdings" panose="05000000000000000000" pitchFamily="2" charset="2"/>
              <a:buChar char="ü"/>
            </a:pPr>
            <a:r>
              <a:rPr lang="en-US" b="0" i="0" dirty="0">
                <a:solidFill>
                  <a:schemeClr val="accent2"/>
                </a:solidFill>
                <a:effectLst/>
                <a:latin typeface="Söhne"/>
              </a:rPr>
              <a:t>Emphasis on the need for a widely applicable DML protection mechanism.</a:t>
            </a:r>
          </a:p>
          <a:p>
            <a:pPr>
              <a:buFont typeface="Wingdings" panose="05000000000000000000" pitchFamily="2" charset="2"/>
              <a:buChar char="ü"/>
            </a:pPr>
            <a:r>
              <a:rPr lang="en-US" b="0" i="0" dirty="0">
                <a:solidFill>
                  <a:schemeClr val="accent2"/>
                </a:solidFill>
                <a:effectLst/>
                <a:latin typeface="Söhne"/>
              </a:rPr>
              <a:t>Prior mention of specific efforts using game theory to secure distributed support vector machine (DSVM) and collaborative deep learning but limited to specific DML algorithms.</a:t>
            </a:r>
          </a:p>
          <a:p>
            <a:pPr>
              <a:buFont typeface="Wingdings" panose="05000000000000000000" pitchFamily="2" charset="2"/>
              <a:buChar char="ü"/>
            </a:pPr>
            <a:r>
              <a:rPr lang="en-US" b="0" i="0" dirty="0">
                <a:solidFill>
                  <a:schemeClr val="accent2"/>
                </a:solidFill>
                <a:effectLst/>
                <a:latin typeface="Söhne"/>
              </a:rPr>
              <a:t>Acknowledgment of the urgent requirement for a broadly applicable DML protection mechanism.</a:t>
            </a:r>
          </a:p>
          <a:p>
            <a:pPr>
              <a:buFont typeface="Wingdings" panose="05000000000000000000" pitchFamily="2" charset="2"/>
              <a:buChar char="ü"/>
            </a:pPr>
            <a:r>
              <a:rPr lang="en-US" b="0" i="0" dirty="0">
                <a:solidFill>
                  <a:schemeClr val="accent2"/>
                </a:solidFill>
                <a:effectLst/>
                <a:latin typeface="Söhne"/>
              </a:rPr>
              <a:t>Validation of the proposed data poison detection schemes through experimental results.</a:t>
            </a:r>
          </a:p>
          <a:p>
            <a:endParaRPr lang="en-US" dirty="0"/>
          </a:p>
        </p:txBody>
      </p:sp>
    </p:spTree>
    <p:extLst>
      <p:ext uri="{BB962C8B-B14F-4D97-AF65-F5344CB8AC3E}">
        <p14:creationId xmlns:p14="http://schemas.microsoft.com/office/powerpoint/2010/main" val="4087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6B09-7FFB-449B-B506-1C34289CED54}"/>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856157C1-79F5-47F4-BEF4-5E6BBD2EEF9E}"/>
              </a:ext>
            </a:extLst>
          </p:cNvPr>
          <p:cNvSpPr>
            <a:spLocks noGrp="1"/>
          </p:cNvSpPr>
          <p:nvPr>
            <p:ph idx="1"/>
          </p:nvPr>
        </p:nvSpPr>
        <p:spPr>
          <a:xfrm>
            <a:off x="1069847" y="2121408"/>
            <a:ext cx="10364965" cy="4173514"/>
          </a:xfrm>
        </p:spPr>
        <p:txBody>
          <a:bodyPr/>
          <a:lstStyle/>
          <a:p>
            <a:pPr marL="0" indent="0">
              <a:buNone/>
            </a:pPr>
            <a:r>
              <a:rPr lang="en-US" b="0" i="0" dirty="0">
                <a:solidFill>
                  <a:srgbClr val="374151"/>
                </a:solidFill>
                <a:effectLst/>
                <a:latin typeface="Söhne"/>
              </a:rPr>
              <a:t> This research contributes to the field of distributed machine learning by developing novel data poisoning detection schemes. These algorithms are designed to identify and mitigate malicious data injection attempts in decentralized environments, ensuring the integrity and security of machine learning models. Detecting data poisoning attacks in distributed machine learning is an important research area to ensure the integrity and security of machine learning models trained on decentralized data sources. Data poisoning attacks involve adversaries injecting malicious data into the training dataset to manipulate the model's performance. </a:t>
            </a:r>
          </a:p>
          <a:p>
            <a:endParaRPr lang="en-US" dirty="0"/>
          </a:p>
        </p:txBody>
      </p:sp>
    </p:spTree>
    <p:extLst>
      <p:ext uri="{BB962C8B-B14F-4D97-AF65-F5344CB8AC3E}">
        <p14:creationId xmlns:p14="http://schemas.microsoft.com/office/powerpoint/2010/main" val="391909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265F-41FA-4F99-A8B8-2A0037DE89AB}"/>
              </a:ext>
            </a:extLst>
          </p:cNvPr>
          <p:cNvSpPr>
            <a:spLocks noGrp="1"/>
          </p:cNvSpPr>
          <p:nvPr>
            <p:ph type="title"/>
          </p:nvPr>
        </p:nvSpPr>
        <p:spPr>
          <a:xfrm>
            <a:off x="1069849" y="484632"/>
            <a:ext cx="9204452" cy="1160388"/>
          </a:xfrm>
        </p:spPr>
        <p:txBody>
          <a:bodyPr/>
          <a:lstStyle/>
          <a:p>
            <a:r>
              <a:rPr lang="en-US" dirty="0"/>
              <a:t>Methodology</a:t>
            </a:r>
          </a:p>
        </p:txBody>
      </p:sp>
      <p:sp>
        <p:nvSpPr>
          <p:cNvPr id="3" name="Content Placeholder 2">
            <a:extLst>
              <a:ext uri="{FF2B5EF4-FFF2-40B4-BE49-F238E27FC236}">
                <a16:creationId xmlns:a16="http://schemas.microsoft.com/office/drawing/2014/main" id="{14734893-2007-4DE1-883C-9DD8E514962A}"/>
              </a:ext>
            </a:extLst>
          </p:cNvPr>
          <p:cNvSpPr>
            <a:spLocks noGrp="1"/>
          </p:cNvSpPr>
          <p:nvPr>
            <p:ph idx="1"/>
          </p:nvPr>
        </p:nvSpPr>
        <p:spPr>
          <a:xfrm>
            <a:off x="1066799" y="1645020"/>
            <a:ext cx="10147301" cy="4501781"/>
          </a:xfrm>
        </p:spPr>
        <p:txBody>
          <a:bodyPr/>
          <a:lstStyle/>
          <a:p>
            <a:r>
              <a:rPr lang="en-US" b="1" dirty="0"/>
              <a:t>BASIC-DML AND SEMI-DML</a:t>
            </a:r>
          </a:p>
          <a:p>
            <a:pPr marL="0" indent="0">
              <a:buNone/>
            </a:pPr>
            <a:r>
              <a:rPr lang="en-US" dirty="0"/>
              <a:t>This paper introduces a classification of Distributed Machine Learning (DML) into two categories: basic-DML and semi-DML. Both scenarios involve a central system with a database, computing server, and parameter server, but they differ in their functions. In basic-DML, the center lacks spare computing resources and relies on distributed workers for sub-dataset training, while in semi-DML, the center has additional computing resources and can both learn from some sub-datasets itself and integrate results from both central and distributed workers.</a:t>
            </a:r>
          </a:p>
          <a:p>
            <a:pPr marL="0" indent="0">
              <a:buNone/>
            </a:pPr>
            <a:endParaRPr lang="en-US" dirty="0"/>
          </a:p>
          <a:p>
            <a:endParaRPr lang="en-US" dirty="0"/>
          </a:p>
        </p:txBody>
      </p:sp>
      <p:pic>
        <p:nvPicPr>
          <p:cNvPr id="5" name="Picture 4">
            <a:extLst>
              <a:ext uri="{FF2B5EF4-FFF2-40B4-BE49-F238E27FC236}">
                <a16:creationId xmlns:a16="http://schemas.microsoft.com/office/drawing/2014/main" id="{CC3F56F0-23A1-4C54-A89A-F9D4568C87F6}"/>
              </a:ext>
            </a:extLst>
          </p:cNvPr>
          <p:cNvPicPr>
            <a:picLocks noChangeAspect="1"/>
          </p:cNvPicPr>
          <p:nvPr/>
        </p:nvPicPr>
        <p:blipFill>
          <a:blip r:embed="rId2"/>
          <a:stretch>
            <a:fillRect/>
          </a:stretch>
        </p:blipFill>
        <p:spPr>
          <a:xfrm>
            <a:off x="4056112" y="4006123"/>
            <a:ext cx="3487231" cy="2367245"/>
          </a:xfrm>
          <a:prstGeom prst="rect">
            <a:avLst/>
          </a:prstGeom>
        </p:spPr>
      </p:pic>
    </p:spTree>
    <p:extLst>
      <p:ext uri="{BB962C8B-B14F-4D97-AF65-F5344CB8AC3E}">
        <p14:creationId xmlns:p14="http://schemas.microsoft.com/office/powerpoint/2010/main" val="96264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7C5-C595-4DAE-A343-9A214A22F747}"/>
              </a:ext>
            </a:extLst>
          </p:cNvPr>
          <p:cNvSpPr>
            <a:spLocks noGrp="1"/>
          </p:cNvSpPr>
          <p:nvPr>
            <p:ph type="title"/>
          </p:nvPr>
        </p:nvSpPr>
        <p:spPr>
          <a:xfrm>
            <a:off x="787400" y="685800"/>
            <a:ext cx="10553700" cy="368300"/>
          </a:xfrm>
        </p:spPr>
        <p:txBody>
          <a:bodyPr>
            <a:normAutofit fontScale="90000"/>
          </a:bodyPr>
          <a:lstStyle/>
          <a:p>
            <a:r>
              <a:rPr lang="en-US" dirty="0"/>
              <a:t>DATA POISON DETECTION SCHEME IN BASIC-DML</a:t>
            </a:r>
          </a:p>
        </p:txBody>
      </p:sp>
      <p:sp>
        <p:nvSpPr>
          <p:cNvPr id="3" name="Content Placeholder 2">
            <a:extLst>
              <a:ext uri="{FF2B5EF4-FFF2-40B4-BE49-F238E27FC236}">
                <a16:creationId xmlns:a16="http://schemas.microsoft.com/office/drawing/2014/main" id="{115C8FF4-7607-4A5E-9FB9-74A0A4D2169A}"/>
              </a:ext>
            </a:extLst>
          </p:cNvPr>
          <p:cNvSpPr>
            <a:spLocks noGrp="1"/>
          </p:cNvSpPr>
          <p:nvPr>
            <p:ph idx="1"/>
          </p:nvPr>
        </p:nvSpPr>
        <p:spPr>
          <a:xfrm>
            <a:off x="876300" y="1358900"/>
            <a:ext cx="10109200" cy="2070100"/>
          </a:xfrm>
        </p:spPr>
        <p:txBody>
          <a:bodyPr>
            <a:normAutofit/>
          </a:bodyPr>
          <a:lstStyle/>
          <a:p>
            <a:pPr marL="0" indent="0">
              <a:buNone/>
            </a:pPr>
            <a:r>
              <a:rPr lang="en-US" sz="2800" dirty="0">
                <a:solidFill>
                  <a:srgbClr val="374151"/>
                </a:solidFill>
                <a:latin typeface="Söhne"/>
              </a:rPr>
              <a:t>The paper </a:t>
            </a:r>
            <a:r>
              <a:rPr lang="en-US" sz="2800" b="0" i="0" dirty="0">
                <a:solidFill>
                  <a:srgbClr val="374151"/>
                </a:solidFill>
                <a:effectLst/>
                <a:latin typeface="Söhne"/>
              </a:rPr>
              <a:t>will examine data poison detection in basic-DML, where the center lacks spare computing resources for sub-dataset training. The scheme comprises parameter thresholds, cross-learning, and abnormal result detection.</a:t>
            </a:r>
            <a:endParaRPr lang="en-US" sz="2800" dirty="0"/>
          </a:p>
        </p:txBody>
      </p:sp>
      <p:sp>
        <p:nvSpPr>
          <p:cNvPr id="6" name="Title 1">
            <a:extLst>
              <a:ext uri="{FF2B5EF4-FFF2-40B4-BE49-F238E27FC236}">
                <a16:creationId xmlns:a16="http://schemas.microsoft.com/office/drawing/2014/main" id="{813D3C12-CD32-4AFD-89DF-E635843BC381}"/>
              </a:ext>
            </a:extLst>
          </p:cNvPr>
          <p:cNvSpPr txBox="1">
            <a:spLocks/>
          </p:cNvSpPr>
          <p:nvPr/>
        </p:nvSpPr>
        <p:spPr>
          <a:xfrm>
            <a:off x="876300" y="3244850"/>
            <a:ext cx="10109200" cy="66675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DATA POISON DETECTION SCHEME IN semi-DML</a:t>
            </a:r>
          </a:p>
        </p:txBody>
      </p:sp>
      <p:sp>
        <p:nvSpPr>
          <p:cNvPr id="7" name="TextBox 6">
            <a:extLst>
              <a:ext uri="{FF2B5EF4-FFF2-40B4-BE49-F238E27FC236}">
                <a16:creationId xmlns:a16="http://schemas.microsoft.com/office/drawing/2014/main" id="{6EEBF1E7-5E44-4882-8FAD-D914FBAA2367}"/>
              </a:ext>
            </a:extLst>
          </p:cNvPr>
          <p:cNvSpPr txBox="1"/>
          <p:nvPr/>
        </p:nvSpPr>
        <p:spPr>
          <a:xfrm rot="13966000" flipH="1" flipV="1">
            <a:off x="1016000" y="4013200"/>
            <a:ext cx="9969500" cy="20320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AB88B963-F763-44B4-9461-6C184D3E1A2C}"/>
              </a:ext>
            </a:extLst>
          </p:cNvPr>
          <p:cNvSpPr txBox="1"/>
          <p:nvPr/>
        </p:nvSpPr>
        <p:spPr>
          <a:xfrm>
            <a:off x="787400" y="4218642"/>
            <a:ext cx="9740900" cy="1569660"/>
          </a:xfrm>
          <a:prstGeom prst="rect">
            <a:avLst/>
          </a:prstGeom>
          <a:noFill/>
        </p:spPr>
        <p:txBody>
          <a:bodyPr wrap="square" rtlCol="0">
            <a:spAutoFit/>
          </a:bodyPr>
          <a:lstStyle/>
          <a:p>
            <a:r>
              <a:rPr lang="en-US" sz="2400" dirty="0">
                <a:latin typeface="Söhne"/>
              </a:rPr>
              <a:t>In the paper ,explore the enhanced data poison detection scheme in semi-DML, where the center contributes spare resources to dataset training. This scheme adds central assistance, enabling the center to learn some or verify worker results. Efficient resource utilization is a key concern in this scenario.</a:t>
            </a:r>
          </a:p>
        </p:txBody>
      </p:sp>
    </p:spTree>
    <p:extLst>
      <p:ext uri="{BB962C8B-B14F-4D97-AF65-F5344CB8AC3E}">
        <p14:creationId xmlns:p14="http://schemas.microsoft.com/office/powerpoint/2010/main" val="44038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F87721-D1C8-44CF-93D4-6D17BCE9286C}"/>
              </a:ext>
            </a:extLst>
          </p:cNvPr>
          <p:cNvPicPr>
            <a:picLocks noGrp="1" noChangeAspect="1"/>
          </p:cNvPicPr>
          <p:nvPr>
            <p:ph idx="1"/>
          </p:nvPr>
        </p:nvPicPr>
        <p:blipFill>
          <a:blip r:embed="rId2"/>
          <a:stretch>
            <a:fillRect/>
          </a:stretch>
        </p:blipFill>
        <p:spPr>
          <a:xfrm>
            <a:off x="812356" y="515339"/>
            <a:ext cx="4940922" cy="4531868"/>
          </a:xfrm>
        </p:spPr>
      </p:pic>
      <p:pic>
        <p:nvPicPr>
          <p:cNvPr id="7" name="Picture 6">
            <a:extLst>
              <a:ext uri="{FF2B5EF4-FFF2-40B4-BE49-F238E27FC236}">
                <a16:creationId xmlns:a16="http://schemas.microsoft.com/office/drawing/2014/main" id="{51DE655B-6629-49C5-964F-B98F3469B388}"/>
              </a:ext>
            </a:extLst>
          </p:cNvPr>
          <p:cNvPicPr>
            <a:picLocks noChangeAspect="1"/>
          </p:cNvPicPr>
          <p:nvPr/>
        </p:nvPicPr>
        <p:blipFill>
          <a:blip r:embed="rId3"/>
          <a:stretch>
            <a:fillRect/>
          </a:stretch>
        </p:blipFill>
        <p:spPr>
          <a:xfrm>
            <a:off x="6388175" y="850846"/>
            <a:ext cx="5508780" cy="3860854"/>
          </a:xfrm>
          <a:prstGeom prst="rect">
            <a:avLst/>
          </a:prstGeom>
        </p:spPr>
      </p:pic>
      <p:pic>
        <p:nvPicPr>
          <p:cNvPr id="9" name="Picture 8">
            <a:extLst>
              <a:ext uri="{FF2B5EF4-FFF2-40B4-BE49-F238E27FC236}">
                <a16:creationId xmlns:a16="http://schemas.microsoft.com/office/drawing/2014/main" id="{84B21AB1-82EE-48AE-AD42-58CA46F7CA31}"/>
              </a:ext>
            </a:extLst>
          </p:cNvPr>
          <p:cNvPicPr>
            <a:picLocks noChangeAspect="1"/>
          </p:cNvPicPr>
          <p:nvPr/>
        </p:nvPicPr>
        <p:blipFill>
          <a:blip r:embed="rId4"/>
          <a:stretch>
            <a:fillRect/>
          </a:stretch>
        </p:blipFill>
        <p:spPr>
          <a:xfrm>
            <a:off x="6096000" y="4921298"/>
            <a:ext cx="5976527" cy="1085856"/>
          </a:xfrm>
          <a:prstGeom prst="rect">
            <a:avLst/>
          </a:prstGeom>
        </p:spPr>
      </p:pic>
      <p:pic>
        <p:nvPicPr>
          <p:cNvPr id="13" name="Picture 12">
            <a:extLst>
              <a:ext uri="{FF2B5EF4-FFF2-40B4-BE49-F238E27FC236}">
                <a16:creationId xmlns:a16="http://schemas.microsoft.com/office/drawing/2014/main" id="{65F45D05-478C-4044-A9A4-47ADDAD11ED1}"/>
              </a:ext>
            </a:extLst>
          </p:cNvPr>
          <p:cNvPicPr>
            <a:picLocks noChangeAspect="1"/>
          </p:cNvPicPr>
          <p:nvPr/>
        </p:nvPicPr>
        <p:blipFill>
          <a:blip r:embed="rId5"/>
          <a:stretch>
            <a:fillRect/>
          </a:stretch>
        </p:blipFill>
        <p:spPr>
          <a:xfrm>
            <a:off x="463639" y="5253598"/>
            <a:ext cx="5461000" cy="933458"/>
          </a:xfrm>
          <a:prstGeom prst="rect">
            <a:avLst/>
          </a:prstGeom>
        </p:spPr>
      </p:pic>
    </p:spTree>
    <p:extLst>
      <p:ext uri="{BB962C8B-B14F-4D97-AF65-F5344CB8AC3E}">
        <p14:creationId xmlns:p14="http://schemas.microsoft.com/office/powerpoint/2010/main" val="207499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F3DB-8E38-40A5-A6D2-31279C9489D1}"/>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31693FE8-A8E2-4D9E-B6D2-BEFBF586ADB8}"/>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Data Distribution Variability</a:t>
            </a:r>
            <a:r>
              <a:rPr lang="en-US" b="0" i="0" dirty="0">
                <a:solidFill>
                  <a:srgbClr val="374151"/>
                </a:solidFill>
                <a:effectLst/>
                <a:latin typeface="Söhne"/>
              </a:rPr>
              <a:t>: One limitation is the challenge of handling diverse and evolving data distributions across distributed sources. Detection schemes may struggle to adapt to dynamic changes, leading to potential false positives or false negatives, reducing their effectiveness in real-world scenarios.</a:t>
            </a:r>
          </a:p>
          <a:p>
            <a:pPr algn="l">
              <a:buFont typeface="+mj-lt"/>
              <a:buAutoNum type="arabicPeriod"/>
            </a:pPr>
            <a:r>
              <a:rPr lang="en-US" b="1" i="0" dirty="0">
                <a:solidFill>
                  <a:srgbClr val="374151"/>
                </a:solidFill>
                <a:effectLst/>
                <a:latin typeface="Söhne"/>
              </a:rPr>
              <a:t>Privacy Concerns</a:t>
            </a:r>
            <a:r>
              <a:rPr lang="en-US" b="0" i="0" dirty="0">
                <a:solidFill>
                  <a:srgbClr val="374151"/>
                </a:solidFill>
                <a:effectLst/>
                <a:latin typeface="Söhne"/>
              </a:rPr>
              <a:t>: Privacy-preserving techniques to detect data poisoning may introduce their own limitations, such as added computational overhead and complexity. Striking a balance between effective detection and preserving individual data source privacy remains a significant challenge.</a:t>
            </a:r>
          </a:p>
          <a:p>
            <a:endParaRPr lang="en-US" dirty="0"/>
          </a:p>
        </p:txBody>
      </p:sp>
    </p:spTree>
    <p:extLst>
      <p:ext uri="{BB962C8B-B14F-4D97-AF65-F5344CB8AC3E}">
        <p14:creationId xmlns:p14="http://schemas.microsoft.com/office/powerpoint/2010/main" val="262944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A55F-95B8-492F-A753-3D5C565F8E3A}"/>
              </a:ext>
            </a:extLst>
          </p:cNvPr>
          <p:cNvSpPr>
            <a:spLocks noGrp="1"/>
          </p:cNvSpPr>
          <p:nvPr>
            <p:ph type="title"/>
          </p:nvPr>
        </p:nvSpPr>
        <p:spPr>
          <a:xfrm>
            <a:off x="1069848" y="1066800"/>
            <a:ext cx="10550652" cy="393700"/>
          </a:xfrm>
        </p:spPr>
        <p:txBody>
          <a:bodyPr>
            <a:normAutofit fontScale="90000"/>
          </a:bodyPr>
          <a:lstStyle/>
          <a:p>
            <a:r>
              <a:rPr lang="en-US" dirty="0"/>
              <a:t>SUMMARY AND FUTURE WORK</a:t>
            </a:r>
          </a:p>
        </p:txBody>
      </p:sp>
      <p:sp>
        <p:nvSpPr>
          <p:cNvPr id="3" name="Content Placeholder 2">
            <a:extLst>
              <a:ext uri="{FF2B5EF4-FFF2-40B4-BE49-F238E27FC236}">
                <a16:creationId xmlns:a16="http://schemas.microsoft.com/office/drawing/2014/main" id="{EDC09C32-F9A1-4259-B75A-B7A687A160D7}"/>
              </a:ext>
            </a:extLst>
          </p:cNvPr>
          <p:cNvSpPr>
            <a:spLocks noGrp="1"/>
          </p:cNvSpPr>
          <p:nvPr>
            <p:ph idx="1"/>
          </p:nvPr>
        </p:nvSpPr>
        <p:spPr/>
        <p:txBody>
          <a:bodyPr/>
          <a:lstStyle/>
          <a:p>
            <a:pPr marL="0" indent="0">
              <a:buNone/>
            </a:pPr>
            <a:r>
              <a:rPr lang="en-US" dirty="0"/>
              <a:t>This paper examines data poison detection in both basic-DML and semi-DML scenarios. It employs parameter thresholds to detect poisoned sub-datasets and presents a mathematical model for threat probability analysis. The improved detection scheme boosts model accuracy by up to 20% (SVM) and 60% (logistic regression) in basic-DML. In semi-DML, the enhanced scheme with optimal resource allocation reduces resource wastage by 20-100%. Future work should consider dynamic patterns for evolving application environments and balance between security and resource cost.</a:t>
            </a:r>
          </a:p>
        </p:txBody>
      </p:sp>
    </p:spTree>
    <p:extLst>
      <p:ext uri="{BB962C8B-B14F-4D97-AF65-F5344CB8AC3E}">
        <p14:creationId xmlns:p14="http://schemas.microsoft.com/office/powerpoint/2010/main" val="4267482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3073</TotalTime>
  <Words>766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Rockwell</vt:lpstr>
      <vt:lpstr>Rockwell Condensed</vt:lpstr>
      <vt:lpstr>Söhne</vt:lpstr>
      <vt:lpstr>Wingdings</vt:lpstr>
      <vt:lpstr>Wood Type</vt:lpstr>
      <vt:lpstr>Paper Title: Data Poison Detection Schemes for Distributed Machine Learning</vt:lpstr>
      <vt:lpstr>Summary</vt:lpstr>
      <vt:lpstr>purpose</vt:lpstr>
      <vt:lpstr>contribution</vt:lpstr>
      <vt:lpstr>Methodology</vt:lpstr>
      <vt:lpstr>DATA POISON DETECTION SCHEME IN BASIC-DML</vt:lpstr>
      <vt:lpstr>PowerPoint Presentation</vt:lpstr>
      <vt:lpstr>limitation</vt:lpstr>
      <vt:lpstr>SUMMARY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Data Poison Detection Schemes for Distributed Machine Learning</dc:title>
  <dc:creator>Asus</dc:creator>
  <cp:lastModifiedBy>Asus</cp:lastModifiedBy>
  <cp:revision>2</cp:revision>
  <dcterms:created xsi:type="dcterms:W3CDTF">2023-10-26T14:45:05Z</dcterms:created>
  <dcterms:modified xsi:type="dcterms:W3CDTF">2023-11-01T17:57:04Z</dcterms:modified>
</cp:coreProperties>
</file>