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Barlow Condensed Heavy" charset="1" panose="00000A06000000000000"/>
      <p:regular r:id="rId20"/>
    </p:embeddedFont>
    <p:embeddedFont>
      <p:font typeface="Akzidenz-Grotesk Heavy" charset="1" panose="02000503050000020004"/>
      <p:regular r:id="rId21"/>
    </p:embeddedFont>
    <p:embeddedFont>
      <p:font typeface="Aileron Bold" charset="1" panose="00000800000000000000"/>
      <p:regular r:id="rId22"/>
    </p:embeddedFont>
    <p:embeddedFont>
      <p:font typeface="Aileron Ultra-Bold" charset="1" panose="00000A00000000000000"/>
      <p:regular r:id="rId23"/>
    </p:embeddedFont>
    <p:embeddedFont>
      <p:font typeface="Canva Sans" charset="1" panose="020B0503030501040103"/>
      <p:regular r:id="rId24"/>
    </p:embeddedFont>
    <p:embeddedFont>
      <p:font typeface="Canva Sans Bold" charset="1" panose="020B0803030501040103"/>
      <p:regular r:id="rId25"/>
    </p:embeddedFont>
    <p:embeddedFont>
      <p:font typeface="Aileron Heavy" charset="1" panose="00000A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5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69396" y="2719229"/>
            <a:ext cx="2544433" cy="2544433"/>
          </a:xfrm>
          <a:custGeom>
            <a:avLst/>
            <a:gdLst/>
            <a:ahLst/>
            <a:cxnLst/>
            <a:rect r="r" b="b" t="t" l="l"/>
            <a:pathLst>
              <a:path h="2544433" w="2544433">
                <a:moveTo>
                  <a:pt x="0" y="0"/>
                </a:moveTo>
                <a:lnTo>
                  <a:pt x="2544432" y="0"/>
                </a:lnTo>
                <a:lnTo>
                  <a:pt x="2544432" y="2544433"/>
                </a:lnTo>
                <a:lnTo>
                  <a:pt x="0" y="2544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098615" y="3307946"/>
            <a:ext cx="11071218" cy="5950354"/>
            <a:chOff x="-1270" y="0"/>
            <a:chExt cx="5373370" cy="28879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73370" cy="2887980"/>
            </a:xfrm>
            <a:custGeom>
              <a:avLst/>
              <a:gdLst/>
              <a:ahLst/>
              <a:cxnLst/>
              <a:rect r="r" b="b" t="t" l="l"/>
              <a:pathLst>
                <a:path h="2887980" w="5373370">
                  <a:moveTo>
                    <a:pt x="5373370" y="621030"/>
                  </a:moveTo>
                  <a:cubicBezTo>
                    <a:pt x="5373370" y="963930"/>
                    <a:pt x="5095240" y="1242060"/>
                    <a:pt x="4752340" y="1242060"/>
                  </a:cubicBezTo>
                  <a:lnTo>
                    <a:pt x="3628390" y="1242060"/>
                  </a:lnTo>
                  <a:cubicBezTo>
                    <a:pt x="3602990" y="1242060"/>
                    <a:pt x="3582670" y="1263650"/>
                    <a:pt x="3582670" y="1289050"/>
                  </a:cubicBezTo>
                  <a:cubicBezTo>
                    <a:pt x="3582670" y="1380490"/>
                    <a:pt x="3562350" y="1466850"/>
                    <a:pt x="3528060" y="1545590"/>
                  </a:cubicBezTo>
                  <a:cubicBezTo>
                    <a:pt x="3506470" y="1592580"/>
                    <a:pt x="3540760" y="1645920"/>
                    <a:pt x="3592830" y="1645920"/>
                  </a:cubicBezTo>
                  <a:cubicBezTo>
                    <a:pt x="3935730" y="1645920"/>
                    <a:pt x="4213860" y="1924050"/>
                    <a:pt x="4213860" y="2266950"/>
                  </a:cubicBezTo>
                  <a:cubicBezTo>
                    <a:pt x="4213860" y="2609850"/>
                    <a:pt x="3935730" y="2887980"/>
                    <a:pt x="3592830" y="2887980"/>
                  </a:cubicBezTo>
                  <a:lnTo>
                    <a:pt x="1252220" y="2887980"/>
                  </a:lnTo>
                  <a:cubicBezTo>
                    <a:pt x="909320" y="2887980"/>
                    <a:pt x="631190" y="2609850"/>
                    <a:pt x="631190" y="2266950"/>
                  </a:cubicBezTo>
                  <a:cubicBezTo>
                    <a:pt x="631190" y="2175510"/>
                    <a:pt x="651510" y="2089150"/>
                    <a:pt x="685800" y="2010410"/>
                  </a:cubicBezTo>
                  <a:cubicBezTo>
                    <a:pt x="707390" y="1963420"/>
                    <a:pt x="673100" y="1910080"/>
                    <a:pt x="621030" y="1910080"/>
                  </a:cubicBezTo>
                  <a:cubicBezTo>
                    <a:pt x="278130" y="1910080"/>
                    <a:pt x="0" y="1631950"/>
                    <a:pt x="0" y="1289050"/>
                  </a:cubicBezTo>
                  <a:cubicBezTo>
                    <a:pt x="0" y="946150"/>
                    <a:pt x="278130" y="668020"/>
                    <a:pt x="621030" y="668020"/>
                  </a:cubicBezTo>
                  <a:lnTo>
                    <a:pt x="1744980" y="668020"/>
                  </a:lnTo>
                  <a:cubicBezTo>
                    <a:pt x="1770380" y="668020"/>
                    <a:pt x="1790700" y="647700"/>
                    <a:pt x="1790700" y="622300"/>
                  </a:cubicBezTo>
                  <a:lnTo>
                    <a:pt x="1790700" y="621030"/>
                  </a:lnTo>
                  <a:cubicBezTo>
                    <a:pt x="1790700" y="278130"/>
                    <a:pt x="2068830" y="0"/>
                    <a:pt x="2411730" y="0"/>
                  </a:cubicBezTo>
                  <a:lnTo>
                    <a:pt x="4751070" y="0"/>
                  </a:lnTo>
                  <a:cubicBezTo>
                    <a:pt x="5095240" y="0"/>
                    <a:pt x="5373370" y="278130"/>
                    <a:pt x="5373370" y="621030"/>
                  </a:cubicBezTo>
                  <a:close/>
                </a:path>
              </a:pathLst>
            </a:custGeom>
            <a:blipFill>
              <a:blip r:embed="rId4"/>
              <a:stretch>
                <a:fillRect l="0" t="-11107" r="0" b="-11107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1136521" y="3307946"/>
            <a:ext cx="2594369" cy="4588246"/>
            <a:chOff x="0" y="0"/>
            <a:chExt cx="683291" cy="12084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83291" cy="1208427"/>
            </a:xfrm>
            <a:custGeom>
              <a:avLst/>
              <a:gdLst/>
              <a:ahLst/>
              <a:cxnLst/>
              <a:rect r="r" b="b" t="t" l="l"/>
              <a:pathLst>
                <a:path h="1208427" w="683291">
                  <a:moveTo>
                    <a:pt x="152190" y="0"/>
                  </a:moveTo>
                  <a:lnTo>
                    <a:pt x="531100" y="0"/>
                  </a:lnTo>
                  <a:cubicBezTo>
                    <a:pt x="571464" y="0"/>
                    <a:pt x="610174" y="16034"/>
                    <a:pt x="638715" y="44576"/>
                  </a:cubicBezTo>
                  <a:cubicBezTo>
                    <a:pt x="667256" y="73117"/>
                    <a:pt x="683291" y="111827"/>
                    <a:pt x="683291" y="152190"/>
                  </a:cubicBezTo>
                  <a:lnTo>
                    <a:pt x="683291" y="1056237"/>
                  </a:lnTo>
                  <a:cubicBezTo>
                    <a:pt x="683291" y="1096600"/>
                    <a:pt x="667256" y="1135310"/>
                    <a:pt x="638715" y="1163852"/>
                  </a:cubicBezTo>
                  <a:cubicBezTo>
                    <a:pt x="610174" y="1192393"/>
                    <a:pt x="571464" y="1208427"/>
                    <a:pt x="531100" y="1208427"/>
                  </a:cubicBezTo>
                  <a:lnTo>
                    <a:pt x="152190" y="1208427"/>
                  </a:lnTo>
                  <a:cubicBezTo>
                    <a:pt x="111827" y="1208427"/>
                    <a:pt x="73117" y="1192393"/>
                    <a:pt x="44576" y="1163852"/>
                  </a:cubicBezTo>
                  <a:cubicBezTo>
                    <a:pt x="16034" y="1135310"/>
                    <a:pt x="0" y="1096600"/>
                    <a:pt x="0" y="1056237"/>
                  </a:cubicBezTo>
                  <a:lnTo>
                    <a:pt x="0" y="152190"/>
                  </a:lnTo>
                  <a:cubicBezTo>
                    <a:pt x="0" y="111827"/>
                    <a:pt x="16034" y="73117"/>
                    <a:pt x="44576" y="44576"/>
                  </a:cubicBezTo>
                  <a:cubicBezTo>
                    <a:pt x="73117" y="16034"/>
                    <a:pt x="111827" y="0"/>
                    <a:pt x="15219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83291" cy="12560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469396" y="1259637"/>
            <a:ext cx="3789904" cy="665701"/>
            <a:chOff x="0" y="0"/>
            <a:chExt cx="998164" cy="1753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98164" cy="175329"/>
            </a:xfrm>
            <a:custGeom>
              <a:avLst/>
              <a:gdLst/>
              <a:ahLst/>
              <a:cxnLst/>
              <a:rect r="r" b="b" t="t" l="l"/>
              <a:pathLst>
                <a:path h="175329" w="998164">
                  <a:moveTo>
                    <a:pt x="87664" y="0"/>
                  </a:moveTo>
                  <a:lnTo>
                    <a:pt x="910500" y="0"/>
                  </a:lnTo>
                  <a:cubicBezTo>
                    <a:pt x="958915" y="0"/>
                    <a:pt x="998164" y="39249"/>
                    <a:pt x="998164" y="87664"/>
                  </a:cubicBezTo>
                  <a:lnTo>
                    <a:pt x="998164" y="87664"/>
                  </a:lnTo>
                  <a:cubicBezTo>
                    <a:pt x="998164" y="110914"/>
                    <a:pt x="988928" y="133212"/>
                    <a:pt x="972488" y="149652"/>
                  </a:cubicBezTo>
                  <a:cubicBezTo>
                    <a:pt x="956048" y="166093"/>
                    <a:pt x="933750" y="175329"/>
                    <a:pt x="910500" y="175329"/>
                  </a:cubicBezTo>
                  <a:lnTo>
                    <a:pt x="87664" y="175329"/>
                  </a:lnTo>
                  <a:cubicBezTo>
                    <a:pt x="64414" y="175329"/>
                    <a:pt x="42117" y="166093"/>
                    <a:pt x="25676" y="149652"/>
                  </a:cubicBezTo>
                  <a:cubicBezTo>
                    <a:pt x="9236" y="133212"/>
                    <a:pt x="0" y="110914"/>
                    <a:pt x="0" y="87664"/>
                  </a:cubicBezTo>
                  <a:lnTo>
                    <a:pt x="0" y="87664"/>
                  </a:lnTo>
                  <a:cubicBezTo>
                    <a:pt x="0" y="64414"/>
                    <a:pt x="9236" y="42117"/>
                    <a:pt x="25676" y="25676"/>
                  </a:cubicBezTo>
                  <a:cubicBezTo>
                    <a:pt x="42117" y="9236"/>
                    <a:pt x="64414" y="0"/>
                    <a:pt x="87664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998164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-252231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958605" y="3307946"/>
            <a:ext cx="1025128" cy="1025128"/>
          </a:xfrm>
          <a:custGeom>
            <a:avLst/>
            <a:gdLst/>
            <a:ahLst/>
            <a:cxnLst/>
            <a:rect r="r" b="b" t="t" l="l"/>
            <a:pathLst>
              <a:path h="1025128" w="1025128">
                <a:moveTo>
                  <a:pt x="0" y="0"/>
                </a:moveTo>
                <a:lnTo>
                  <a:pt x="1025127" y="0"/>
                </a:lnTo>
                <a:lnTo>
                  <a:pt x="1025127" y="1025127"/>
                </a:lnTo>
                <a:lnTo>
                  <a:pt x="0" y="10251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843805" y="824861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769424" y="2436835"/>
            <a:ext cx="806841" cy="564789"/>
          </a:xfrm>
          <a:custGeom>
            <a:avLst/>
            <a:gdLst/>
            <a:ahLst/>
            <a:cxnLst/>
            <a:rect r="r" b="b" t="t" l="l"/>
            <a:pathLst>
              <a:path h="564789" w="806841">
                <a:moveTo>
                  <a:pt x="0" y="0"/>
                </a:moveTo>
                <a:lnTo>
                  <a:pt x="806840" y="0"/>
                </a:lnTo>
                <a:lnTo>
                  <a:pt x="806840" y="564788"/>
                </a:lnTo>
                <a:lnTo>
                  <a:pt x="0" y="5647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412807" y="8799767"/>
            <a:ext cx="1483489" cy="458533"/>
          </a:xfrm>
          <a:custGeom>
            <a:avLst/>
            <a:gdLst/>
            <a:ahLst/>
            <a:cxnLst/>
            <a:rect r="r" b="b" t="t" l="l"/>
            <a:pathLst>
              <a:path h="458533" w="1483489">
                <a:moveTo>
                  <a:pt x="0" y="0"/>
                </a:moveTo>
                <a:lnTo>
                  <a:pt x="1483489" y="0"/>
                </a:lnTo>
                <a:lnTo>
                  <a:pt x="1483489" y="458533"/>
                </a:lnTo>
                <a:lnTo>
                  <a:pt x="0" y="4585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412807" y="3028963"/>
            <a:ext cx="9734623" cy="1663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64"/>
              </a:lnSpc>
            </a:pPr>
            <a:r>
              <a:rPr lang="en-US" sz="12198" b="true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PEN TO PILL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12807" y="6504405"/>
            <a:ext cx="7315200" cy="734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0"/>
              </a:lnSpc>
            </a:pPr>
            <a:r>
              <a:rPr lang="en-US" sz="4000" b="true">
                <a:solidFill>
                  <a:srgbClr val="021828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Your Health, Clearly Written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5667" y="1422902"/>
            <a:ext cx="1043351" cy="1043351"/>
            <a:chOff x="0" y="0"/>
            <a:chExt cx="274792" cy="2747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792" cy="274792"/>
            </a:xfrm>
            <a:custGeom>
              <a:avLst/>
              <a:gdLst/>
              <a:ahLst/>
              <a:cxnLst/>
              <a:rect r="r" b="b" t="t" l="l"/>
              <a:pathLst>
                <a:path h="274792" w="274792">
                  <a:moveTo>
                    <a:pt x="74202" y="0"/>
                  </a:moveTo>
                  <a:lnTo>
                    <a:pt x="200590" y="0"/>
                  </a:lnTo>
                  <a:cubicBezTo>
                    <a:pt x="220269" y="0"/>
                    <a:pt x="239143" y="7818"/>
                    <a:pt x="253059" y="21733"/>
                  </a:cubicBezTo>
                  <a:cubicBezTo>
                    <a:pt x="266974" y="35649"/>
                    <a:pt x="274792" y="54523"/>
                    <a:pt x="274792" y="74202"/>
                  </a:cubicBezTo>
                  <a:lnTo>
                    <a:pt x="274792" y="200590"/>
                  </a:lnTo>
                  <a:cubicBezTo>
                    <a:pt x="274792" y="220269"/>
                    <a:pt x="266974" y="239143"/>
                    <a:pt x="253059" y="253059"/>
                  </a:cubicBezTo>
                  <a:cubicBezTo>
                    <a:pt x="239143" y="266974"/>
                    <a:pt x="220269" y="274792"/>
                    <a:pt x="200590" y="274792"/>
                  </a:cubicBezTo>
                  <a:lnTo>
                    <a:pt x="74202" y="274792"/>
                  </a:lnTo>
                  <a:cubicBezTo>
                    <a:pt x="54523" y="274792"/>
                    <a:pt x="35649" y="266974"/>
                    <a:pt x="21733" y="253059"/>
                  </a:cubicBezTo>
                  <a:cubicBezTo>
                    <a:pt x="7818" y="239143"/>
                    <a:pt x="0" y="220269"/>
                    <a:pt x="0" y="200590"/>
                  </a:cubicBezTo>
                  <a:lnTo>
                    <a:pt x="0" y="74202"/>
                  </a:lnTo>
                  <a:cubicBezTo>
                    <a:pt x="0" y="54523"/>
                    <a:pt x="7818" y="35649"/>
                    <a:pt x="21733" y="21733"/>
                  </a:cubicBezTo>
                  <a:cubicBezTo>
                    <a:pt x="35649" y="7818"/>
                    <a:pt x="54523" y="0"/>
                    <a:pt x="74202" y="0"/>
                  </a:cubicBezTo>
                  <a:close/>
                </a:path>
              </a:pathLst>
            </a:custGeom>
            <a:solidFill>
              <a:srgbClr val="0E2F5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4792" cy="322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667" y="3920420"/>
            <a:ext cx="1043351" cy="1043351"/>
            <a:chOff x="0" y="0"/>
            <a:chExt cx="274792" cy="2747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792" cy="274792"/>
            </a:xfrm>
            <a:custGeom>
              <a:avLst/>
              <a:gdLst/>
              <a:ahLst/>
              <a:cxnLst/>
              <a:rect r="r" b="b" t="t" l="l"/>
              <a:pathLst>
                <a:path h="274792" w="274792">
                  <a:moveTo>
                    <a:pt x="74202" y="0"/>
                  </a:moveTo>
                  <a:lnTo>
                    <a:pt x="200590" y="0"/>
                  </a:lnTo>
                  <a:cubicBezTo>
                    <a:pt x="220269" y="0"/>
                    <a:pt x="239143" y="7818"/>
                    <a:pt x="253059" y="21733"/>
                  </a:cubicBezTo>
                  <a:cubicBezTo>
                    <a:pt x="266974" y="35649"/>
                    <a:pt x="274792" y="54523"/>
                    <a:pt x="274792" y="74202"/>
                  </a:cubicBezTo>
                  <a:lnTo>
                    <a:pt x="274792" y="200590"/>
                  </a:lnTo>
                  <a:cubicBezTo>
                    <a:pt x="274792" y="220269"/>
                    <a:pt x="266974" y="239143"/>
                    <a:pt x="253059" y="253059"/>
                  </a:cubicBezTo>
                  <a:cubicBezTo>
                    <a:pt x="239143" y="266974"/>
                    <a:pt x="220269" y="274792"/>
                    <a:pt x="200590" y="274792"/>
                  </a:cubicBezTo>
                  <a:lnTo>
                    <a:pt x="74202" y="274792"/>
                  </a:lnTo>
                  <a:cubicBezTo>
                    <a:pt x="54523" y="274792"/>
                    <a:pt x="35649" y="266974"/>
                    <a:pt x="21733" y="253059"/>
                  </a:cubicBezTo>
                  <a:cubicBezTo>
                    <a:pt x="7818" y="239143"/>
                    <a:pt x="0" y="220269"/>
                    <a:pt x="0" y="200590"/>
                  </a:cubicBezTo>
                  <a:lnTo>
                    <a:pt x="0" y="74202"/>
                  </a:lnTo>
                  <a:cubicBezTo>
                    <a:pt x="0" y="54523"/>
                    <a:pt x="7818" y="35649"/>
                    <a:pt x="21733" y="21733"/>
                  </a:cubicBezTo>
                  <a:cubicBezTo>
                    <a:pt x="35649" y="7818"/>
                    <a:pt x="54523" y="0"/>
                    <a:pt x="74202" y="0"/>
                  </a:cubicBezTo>
                  <a:close/>
                </a:path>
              </a:pathLst>
            </a:custGeom>
            <a:solidFill>
              <a:srgbClr val="0E2F5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4792" cy="322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25667" y="6203712"/>
            <a:ext cx="1043351" cy="1043351"/>
            <a:chOff x="0" y="0"/>
            <a:chExt cx="274792" cy="2747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4792" cy="274792"/>
            </a:xfrm>
            <a:custGeom>
              <a:avLst/>
              <a:gdLst/>
              <a:ahLst/>
              <a:cxnLst/>
              <a:rect r="r" b="b" t="t" l="l"/>
              <a:pathLst>
                <a:path h="274792" w="274792">
                  <a:moveTo>
                    <a:pt x="74202" y="0"/>
                  </a:moveTo>
                  <a:lnTo>
                    <a:pt x="200590" y="0"/>
                  </a:lnTo>
                  <a:cubicBezTo>
                    <a:pt x="220269" y="0"/>
                    <a:pt x="239143" y="7818"/>
                    <a:pt x="253059" y="21733"/>
                  </a:cubicBezTo>
                  <a:cubicBezTo>
                    <a:pt x="266974" y="35649"/>
                    <a:pt x="274792" y="54523"/>
                    <a:pt x="274792" y="74202"/>
                  </a:cubicBezTo>
                  <a:lnTo>
                    <a:pt x="274792" y="200590"/>
                  </a:lnTo>
                  <a:cubicBezTo>
                    <a:pt x="274792" y="220269"/>
                    <a:pt x="266974" y="239143"/>
                    <a:pt x="253059" y="253059"/>
                  </a:cubicBezTo>
                  <a:cubicBezTo>
                    <a:pt x="239143" y="266974"/>
                    <a:pt x="220269" y="274792"/>
                    <a:pt x="200590" y="274792"/>
                  </a:cubicBezTo>
                  <a:lnTo>
                    <a:pt x="74202" y="274792"/>
                  </a:lnTo>
                  <a:cubicBezTo>
                    <a:pt x="54523" y="274792"/>
                    <a:pt x="35649" y="266974"/>
                    <a:pt x="21733" y="253059"/>
                  </a:cubicBezTo>
                  <a:cubicBezTo>
                    <a:pt x="7818" y="239143"/>
                    <a:pt x="0" y="220269"/>
                    <a:pt x="0" y="200590"/>
                  </a:cubicBezTo>
                  <a:lnTo>
                    <a:pt x="0" y="74202"/>
                  </a:lnTo>
                  <a:cubicBezTo>
                    <a:pt x="0" y="54523"/>
                    <a:pt x="7818" y="35649"/>
                    <a:pt x="21733" y="21733"/>
                  </a:cubicBezTo>
                  <a:cubicBezTo>
                    <a:pt x="35649" y="7818"/>
                    <a:pt x="54523" y="0"/>
                    <a:pt x="74202" y="0"/>
                  </a:cubicBezTo>
                  <a:close/>
                </a:path>
              </a:pathLst>
            </a:custGeom>
            <a:solidFill>
              <a:srgbClr val="0E2F5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74792" cy="322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80974" y="220980"/>
            <a:ext cx="7075535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Tour Behind The scene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6165913" y="5717937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59" y="0"/>
                </a:lnTo>
                <a:lnTo>
                  <a:pt x="1226459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25667" y="1453405"/>
            <a:ext cx="10433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25667" y="3950923"/>
            <a:ext cx="10433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25667" y="6174793"/>
            <a:ext cx="10433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25518" y="1462930"/>
            <a:ext cx="5475684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</a:t>
            </a:r>
            <a:r>
              <a:rPr lang="en-US" b="true" sz="4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ull extracted text: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95069" y="2761528"/>
            <a:ext cx="12132618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 Diclofenac </a:t>
            </a:r>
            <a:r>
              <a:rPr lang="ar-EG" b="true" sz="30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  <a:rtl val="true"/>
              </a:rPr>
              <a:t>كل ساعات </a:t>
            </a:r>
            <a:r>
              <a:rPr lang="en-US" b="true" sz="30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8 Lidocce </a:t>
            </a:r>
            <a:r>
              <a:rPr lang="ar-EG" b="true" sz="30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  <a:rtl val="true"/>
              </a:rPr>
              <a:t>قبل الفطار سيبروفلوكساسين يوميا مرة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25518" y="3960448"/>
            <a:ext cx="7122765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b="true" sz="4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eordered text (BART 1):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18980" y="5194063"/>
            <a:ext cx="12884795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 Diclofenac </a:t>
            </a:r>
            <a:r>
              <a:rPr lang="ar-EG" b="true" sz="30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  <a:rtl val="true"/>
              </a:rPr>
              <a:t>كل </a:t>
            </a:r>
            <a:r>
              <a:rPr lang="en-US" b="true" sz="30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٨</a:t>
            </a:r>
            <a:r>
              <a:rPr lang="ar-EG" b="true" sz="30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  <a:rtl val="true"/>
              </a:rPr>
              <a:t> ساعات</a:t>
            </a:r>
            <a:r>
              <a:rPr lang="en-US" b="true" sz="30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 , Lidocaine </a:t>
            </a:r>
            <a:r>
              <a:rPr lang="ar-EG" b="true" sz="30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  <a:rtl val="true"/>
              </a:rPr>
              <a:t>قبل الفطار , سيبروفلوكساسين مرة يومياً</a:t>
            </a:r>
            <a:r>
              <a:rPr lang="en-US" b="true" sz="30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 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825667" y="8214949"/>
            <a:ext cx="1043351" cy="1043351"/>
            <a:chOff x="0" y="0"/>
            <a:chExt cx="274792" cy="27479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74792" cy="274792"/>
            </a:xfrm>
            <a:custGeom>
              <a:avLst/>
              <a:gdLst/>
              <a:ahLst/>
              <a:cxnLst/>
              <a:rect r="r" b="b" t="t" l="l"/>
              <a:pathLst>
                <a:path h="274792" w="274792">
                  <a:moveTo>
                    <a:pt x="74202" y="0"/>
                  </a:moveTo>
                  <a:lnTo>
                    <a:pt x="200590" y="0"/>
                  </a:lnTo>
                  <a:cubicBezTo>
                    <a:pt x="220269" y="0"/>
                    <a:pt x="239143" y="7818"/>
                    <a:pt x="253059" y="21733"/>
                  </a:cubicBezTo>
                  <a:cubicBezTo>
                    <a:pt x="266974" y="35649"/>
                    <a:pt x="274792" y="54523"/>
                    <a:pt x="274792" y="74202"/>
                  </a:cubicBezTo>
                  <a:lnTo>
                    <a:pt x="274792" y="200590"/>
                  </a:lnTo>
                  <a:cubicBezTo>
                    <a:pt x="274792" y="220269"/>
                    <a:pt x="266974" y="239143"/>
                    <a:pt x="253059" y="253059"/>
                  </a:cubicBezTo>
                  <a:cubicBezTo>
                    <a:pt x="239143" y="266974"/>
                    <a:pt x="220269" y="274792"/>
                    <a:pt x="200590" y="274792"/>
                  </a:cubicBezTo>
                  <a:lnTo>
                    <a:pt x="74202" y="274792"/>
                  </a:lnTo>
                  <a:cubicBezTo>
                    <a:pt x="54523" y="274792"/>
                    <a:pt x="35649" y="266974"/>
                    <a:pt x="21733" y="253059"/>
                  </a:cubicBezTo>
                  <a:cubicBezTo>
                    <a:pt x="7818" y="239143"/>
                    <a:pt x="0" y="220269"/>
                    <a:pt x="0" y="200590"/>
                  </a:cubicBezTo>
                  <a:lnTo>
                    <a:pt x="0" y="74202"/>
                  </a:lnTo>
                  <a:cubicBezTo>
                    <a:pt x="0" y="54523"/>
                    <a:pt x="7818" y="35649"/>
                    <a:pt x="21733" y="21733"/>
                  </a:cubicBezTo>
                  <a:cubicBezTo>
                    <a:pt x="35649" y="7818"/>
                    <a:pt x="54523" y="0"/>
                    <a:pt x="74202" y="0"/>
                  </a:cubicBezTo>
                  <a:close/>
                </a:path>
              </a:pathLst>
            </a:custGeom>
            <a:solidFill>
              <a:srgbClr val="0E2F5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274792" cy="322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825667" y="8186030"/>
            <a:ext cx="10433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023428" y="7392260"/>
            <a:ext cx="7350026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Diclofenac , Lidocaine , </a:t>
            </a:r>
            <a:r>
              <a:rPr lang="ar-EG" b="true" sz="30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  <a:rtl val="true"/>
              </a:rPr>
              <a:t>سيبروفلوكساسين</a:t>
            </a:r>
            <a:r>
              <a:rPr lang="en-US" b="true" sz="30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425518" y="6225593"/>
            <a:ext cx="10721578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Extract</a:t>
            </a:r>
            <a:r>
              <a:rPr lang="en-US" b="true" sz="4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 Medicine Names (BART 2):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425518" y="8296252"/>
            <a:ext cx="8344495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Extract</a:t>
            </a:r>
            <a:r>
              <a:rPr lang="en-US" b="true" sz="4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 Dosages (BART 3):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837815" y="9191625"/>
            <a:ext cx="5721251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ar-EG" b="true" sz="30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  <a:rtl val="true"/>
              </a:rPr>
              <a:t>كل</a:t>
            </a:r>
            <a:r>
              <a:rPr lang="ar-EG" b="true" sz="30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  <a:rtl val="true"/>
              </a:rPr>
              <a:t> </a:t>
            </a:r>
            <a:r>
              <a:rPr lang="en-US" b="true" sz="30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٨</a:t>
            </a:r>
            <a:r>
              <a:rPr lang="ar-EG" b="true" sz="30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  <a:rtl val="true"/>
              </a:rPr>
              <a:t> ساعات , قبل الفطار , مرة يومياً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057611"/>
            <a:ext cx="18288000" cy="5894830"/>
            <a:chOff x="0" y="0"/>
            <a:chExt cx="4816593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52548"/>
            </a:xfrm>
            <a:custGeom>
              <a:avLst/>
              <a:gdLst/>
              <a:ahLst/>
              <a:cxnLst/>
              <a:rect r="r" b="b" t="t" l="l"/>
              <a:pathLst>
                <a:path h="15525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52548"/>
                  </a:lnTo>
                  <a:lnTo>
                    <a:pt x="0" y="1552548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329791" y="3423004"/>
            <a:ext cx="9070078" cy="1147903"/>
            <a:chOff x="0" y="0"/>
            <a:chExt cx="2388827" cy="3023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88827" cy="302328"/>
            </a:xfrm>
            <a:custGeom>
              <a:avLst/>
              <a:gdLst/>
              <a:ahLst/>
              <a:cxnLst/>
              <a:rect r="r" b="b" t="t" l="l"/>
              <a:pathLst>
                <a:path h="302328" w="2388827">
                  <a:moveTo>
                    <a:pt x="43532" y="0"/>
                  </a:moveTo>
                  <a:lnTo>
                    <a:pt x="2345295" y="0"/>
                  </a:lnTo>
                  <a:cubicBezTo>
                    <a:pt x="2369337" y="0"/>
                    <a:pt x="2388827" y="19490"/>
                    <a:pt x="2388827" y="43532"/>
                  </a:cubicBezTo>
                  <a:lnTo>
                    <a:pt x="2388827" y="258796"/>
                  </a:lnTo>
                  <a:cubicBezTo>
                    <a:pt x="2388827" y="270342"/>
                    <a:pt x="2384241" y="281414"/>
                    <a:pt x="2376077" y="289578"/>
                  </a:cubicBezTo>
                  <a:cubicBezTo>
                    <a:pt x="2367913" y="297742"/>
                    <a:pt x="2356840" y="302328"/>
                    <a:pt x="2345295" y="302328"/>
                  </a:cubicBezTo>
                  <a:lnTo>
                    <a:pt x="43532" y="302328"/>
                  </a:lnTo>
                  <a:cubicBezTo>
                    <a:pt x="19490" y="302328"/>
                    <a:pt x="0" y="282838"/>
                    <a:pt x="0" y="258796"/>
                  </a:cubicBezTo>
                  <a:lnTo>
                    <a:pt x="0" y="43532"/>
                  </a:lnTo>
                  <a:cubicBezTo>
                    <a:pt x="0" y="31987"/>
                    <a:pt x="4586" y="20914"/>
                    <a:pt x="12750" y="12750"/>
                  </a:cubicBezTo>
                  <a:cubicBezTo>
                    <a:pt x="20914" y="4586"/>
                    <a:pt x="31987" y="0"/>
                    <a:pt x="43532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388827" cy="349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70656" y="4902289"/>
            <a:ext cx="17282867" cy="2591532"/>
            <a:chOff x="0" y="0"/>
            <a:chExt cx="4551866" cy="6825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51866" cy="682543"/>
            </a:xfrm>
            <a:custGeom>
              <a:avLst/>
              <a:gdLst/>
              <a:ahLst/>
              <a:cxnLst/>
              <a:rect r="r" b="b" t="t" l="l"/>
              <a:pathLst>
                <a:path h="682543" w="4551866">
                  <a:moveTo>
                    <a:pt x="8511" y="0"/>
                  </a:moveTo>
                  <a:lnTo>
                    <a:pt x="4543355" y="0"/>
                  </a:lnTo>
                  <a:cubicBezTo>
                    <a:pt x="4548056" y="0"/>
                    <a:pt x="4551866" y="3811"/>
                    <a:pt x="4551866" y="8511"/>
                  </a:cubicBezTo>
                  <a:lnTo>
                    <a:pt x="4551866" y="674032"/>
                  </a:lnTo>
                  <a:cubicBezTo>
                    <a:pt x="4551866" y="678733"/>
                    <a:pt x="4548056" y="682543"/>
                    <a:pt x="4543355" y="682543"/>
                  </a:cubicBezTo>
                  <a:lnTo>
                    <a:pt x="8511" y="682543"/>
                  </a:lnTo>
                  <a:cubicBezTo>
                    <a:pt x="3811" y="682543"/>
                    <a:pt x="0" y="678733"/>
                    <a:pt x="0" y="674032"/>
                  </a:cubicBezTo>
                  <a:lnTo>
                    <a:pt x="0" y="8511"/>
                  </a:lnTo>
                  <a:cubicBezTo>
                    <a:pt x="0" y="3811"/>
                    <a:pt x="3811" y="0"/>
                    <a:pt x="8511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551866" cy="730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203111" y="588580"/>
            <a:ext cx="7881777" cy="943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30"/>
              </a:lnSpc>
              <a:spcBef>
                <a:spcPct val="0"/>
              </a:spcBef>
            </a:pPr>
            <a:r>
              <a:rPr lang="en-US" b="true" sz="5299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AND FINALLY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55609" y="3639134"/>
            <a:ext cx="6818443" cy="639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Final Medicine-Dosage Pairs: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8528" y="5882778"/>
            <a:ext cx="16407124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[('Diclofenac', '</a:t>
            </a:r>
            <a:r>
              <a:rPr lang="ar-EG" sz="33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  <a:rtl val="true"/>
              </a:rPr>
              <a:t>كل </a:t>
            </a:r>
            <a:r>
              <a:rPr lang="en-US" sz="33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٨</a:t>
            </a:r>
            <a:r>
              <a:rPr lang="ar-EG" sz="33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  <a:rtl val="true"/>
              </a:rPr>
              <a:t> ساعات</a:t>
            </a:r>
            <a:r>
              <a:rPr lang="en-US" sz="33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'), ('Lidocaine', '</a:t>
            </a:r>
            <a:r>
              <a:rPr lang="ar-EG" sz="33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  <a:rtl val="true"/>
              </a:rPr>
              <a:t>قبل الفطار</a:t>
            </a:r>
            <a:r>
              <a:rPr lang="en-US" sz="33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'), ('</a:t>
            </a:r>
            <a:r>
              <a:rPr lang="ar-EG" sz="33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  <a:rtl val="true"/>
              </a:rPr>
              <a:t>سيبروفلوكساسين', 'مرة يومياً</a:t>
            </a:r>
            <a:r>
              <a:rPr lang="en-US" sz="33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')]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057611"/>
            <a:ext cx="18288000" cy="5894830"/>
            <a:chOff x="0" y="0"/>
            <a:chExt cx="4816593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52548"/>
            </a:xfrm>
            <a:custGeom>
              <a:avLst/>
              <a:gdLst/>
              <a:ahLst/>
              <a:cxnLst/>
              <a:rect r="r" b="b" t="t" l="l"/>
              <a:pathLst>
                <a:path h="15525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52548"/>
                  </a:lnTo>
                  <a:lnTo>
                    <a:pt x="0" y="1552548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329791" y="3423004"/>
            <a:ext cx="9070078" cy="1147903"/>
            <a:chOff x="0" y="0"/>
            <a:chExt cx="2388827" cy="3023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88827" cy="302328"/>
            </a:xfrm>
            <a:custGeom>
              <a:avLst/>
              <a:gdLst/>
              <a:ahLst/>
              <a:cxnLst/>
              <a:rect r="r" b="b" t="t" l="l"/>
              <a:pathLst>
                <a:path h="302328" w="2388827">
                  <a:moveTo>
                    <a:pt x="43532" y="0"/>
                  </a:moveTo>
                  <a:lnTo>
                    <a:pt x="2345295" y="0"/>
                  </a:lnTo>
                  <a:cubicBezTo>
                    <a:pt x="2369337" y="0"/>
                    <a:pt x="2388827" y="19490"/>
                    <a:pt x="2388827" y="43532"/>
                  </a:cubicBezTo>
                  <a:lnTo>
                    <a:pt x="2388827" y="258796"/>
                  </a:lnTo>
                  <a:cubicBezTo>
                    <a:pt x="2388827" y="270342"/>
                    <a:pt x="2384241" y="281414"/>
                    <a:pt x="2376077" y="289578"/>
                  </a:cubicBezTo>
                  <a:cubicBezTo>
                    <a:pt x="2367913" y="297742"/>
                    <a:pt x="2356840" y="302328"/>
                    <a:pt x="2345295" y="302328"/>
                  </a:cubicBezTo>
                  <a:lnTo>
                    <a:pt x="43532" y="302328"/>
                  </a:lnTo>
                  <a:cubicBezTo>
                    <a:pt x="19490" y="302328"/>
                    <a:pt x="0" y="282838"/>
                    <a:pt x="0" y="258796"/>
                  </a:cubicBezTo>
                  <a:lnTo>
                    <a:pt x="0" y="43532"/>
                  </a:lnTo>
                  <a:cubicBezTo>
                    <a:pt x="0" y="31987"/>
                    <a:pt x="4586" y="20914"/>
                    <a:pt x="12750" y="12750"/>
                  </a:cubicBezTo>
                  <a:cubicBezTo>
                    <a:pt x="20914" y="4586"/>
                    <a:pt x="31987" y="0"/>
                    <a:pt x="43532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388827" cy="349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70656" y="4902289"/>
            <a:ext cx="17282867" cy="2591532"/>
            <a:chOff x="0" y="0"/>
            <a:chExt cx="4551866" cy="6825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51866" cy="682543"/>
            </a:xfrm>
            <a:custGeom>
              <a:avLst/>
              <a:gdLst/>
              <a:ahLst/>
              <a:cxnLst/>
              <a:rect r="r" b="b" t="t" l="l"/>
              <a:pathLst>
                <a:path h="682543" w="4551866">
                  <a:moveTo>
                    <a:pt x="8511" y="0"/>
                  </a:moveTo>
                  <a:lnTo>
                    <a:pt x="4543355" y="0"/>
                  </a:lnTo>
                  <a:cubicBezTo>
                    <a:pt x="4548056" y="0"/>
                    <a:pt x="4551866" y="3811"/>
                    <a:pt x="4551866" y="8511"/>
                  </a:cubicBezTo>
                  <a:lnTo>
                    <a:pt x="4551866" y="674032"/>
                  </a:lnTo>
                  <a:cubicBezTo>
                    <a:pt x="4551866" y="678733"/>
                    <a:pt x="4548056" y="682543"/>
                    <a:pt x="4543355" y="682543"/>
                  </a:cubicBezTo>
                  <a:lnTo>
                    <a:pt x="8511" y="682543"/>
                  </a:lnTo>
                  <a:cubicBezTo>
                    <a:pt x="3811" y="682543"/>
                    <a:pt x="0" y="678733"/>
                    <a:pt x="0" y="674032"/>
                  </a:cubicBezTo>
                  <a:lnTo>
                    <a:pt x="0" y="8511"/>
                  </a:lnTo>
                  <a:cubicBezTo>
                    <a:pt x="0" y="3811"/>
                    <a:pt x="3811" y="0"/>
                    <a:pt x="8511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551866" cy="730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455609" y="3639134"/>
            <a:ext cx="6818443" cy="639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WAIT A SECOND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8528" y="5693865"/>
            <a:ext cx="16407124" cy="90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19"/>
              </a:lnSpc>
            </a:pPr>
            <a:r>
              <a:rPr lang="en-US" sz="5299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DOES THAT MEANS THAT THE MODEL IS PERFECT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057611"/>
            <a:ext cx="18288000" cy="5894830"/>
            <a:chOff x="0" y="0"/>
            <a:chExt cx="4816593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52548"/>
            </a:xfrm>
            <a:custGeom>
              <a:avLst/>
              <a:gdLst/>
              <a:ahLst/>
              <a:cxnLst/>
              <a:rect r="r" b="b" t="t" l="l"/>
              <a:pathLst>
                <a:path h="15525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52548"/>
                  </a:lnTo>
                  <a:lnTo>
                    <a:pt x="0" y="1552548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70656" y="4902289"/>
            <a:ext cx="17282867" cy="2591532"/>
            <a:chOff x="0" y="0"/>
            <a:chExt cx="4551866" cy="6825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51866" cy="682543"/>
            </a:xfrm>
            <a:custGeom>
              <a:avLst/>
              <a:gdLst/>
              <a:ahLst/>
              <a:cxnLst/>
              <a:rect r="r" b="b" t="t" l="l"/>
              <a:pathLst>
                <a:path h="682543" w="4551866">
                  <a:moveTo>
                    <a:pt x="8511" y="0"/>
                  </a:moveTo>
                  <a:lnTo>
                    <a:pt x="4543355" y="0"/>
                  </a:lnTo>
                  <a:cubicBezTo>
                    <a:pt x="4548056" y="0"/>
                    <a:pt x="4551866" y="3811"/>
                    <a:pt x="4551866" y="8511"/>
                  </a:cubicBezTo>
                  <a:lnTo>
                    <a:pt x="4551866" y="674032"/>
                  </a:lnTo>
                  <a:cubicBezTo>
                    <a:pt x="4551866" y="678733"/>
                    <a:pt x="4548056" y="682543"/>
                    <a:pt x="4543355" y="682543"/>
                  </a:cubicBezTo>
                  <a:lnTo>
                    <a:pt x="8511" y="682543"/>
                  </a:lnTo>
                  <a:cubicBezTo>
                    <a:pt x="3811" y="682543"/>
                    <a:pt x="0" y="678733"/>
                    <a:pt x="0" y="674032"/>
                  </a:cubicBezTo>
                  <a:lnTo>
                    <a:pt x="0" y="8511"/>
                  </a:lnTo>
                  <a:cubicBezTo>
                    <a:pt x="0" y="3811"/>
                    <a:pt x="3811" y="0"/>
                    <a:pt x="8511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551866" cy="730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08528" y="5684340"/>
            <a:ext cx="16407124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THATS WHAT WE ARE AIMIG FOR THE FUTURE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70689" y="3176727"/>
            <a:ext cx="9346622" cy="3896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58"/>
              </a:lnSpc>
            </a:pPr>
            <a:r>
              <a:rPr lang="en-US" b="true" sz="16848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511163" y="7791225"/>
            <a:ext cx="305535" cy="302202"/>
          </a:xfrm>
          <a:custGeom>
            <a:avLst/>
            <a:gdLst/>
            <a:ahLst/>
            <a:cxnLst/>
            <a:rect r="r" b="b" t="t" l="l"/>
            <a:pathLst>
              <a:path h="302202" w="305535">
                <a:moveTo>
                  <a:pt x="0" y="0"/>
                </a:moveTo>
                <a:lnTo>
                  <a:pt x="305535" y="0"/>
                </a:lnTo>
                <a:lnTo>
                  <a:pt x="305535" y="302203"/>
                </a:lnTo>
                <a:lnTo>
                  <a:pt x="0" y="302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424608" y="-1072654"/>
            <a:ext cx="11438784" cy="2839490"/>
            <a:chOff x="0" y="0"/>
            <a:chExt cx="3012684" cy="7478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12684" cy="747849"/>
            </a:xfrm>
            <a:custGeom>
              <a:avLst/>
              <a:gdLst/>
              <a:ahLst/>
              <a:cxnLst/>
              <a:rect r="r" b="b" t="t" l="l"/>
              <a:pathLst>
                <a:path h="747849" w="3012684">
                  <a:moveTo>
                    <a:pt x="39932" y="0"/>
                  </a:moveTo>
                  <a:lnTo>
                    <a:pt x="2972752" y="0"/>
                  </a:lnTo>
                  <a:cubicBezTo>
                    <a:pt x="2994806" y="0"/>
                    <a:pt x="3012684" y="17878"/>
                    <a:pt x="3012684" y="39932"/>
                  </a:cubicBezTo>
                  <a:lnTo>
                    <a:pt x="3012684" y="707917"/>
                  </a:lnTo>
                  <a:cubicBezTo>
                    <a:pt x="3012684" y="729971"/>
                    <a:pt x="2994806" y="747849"/>
                    <a:pt x="2972752" y="747849"/>
                  </a:cubicBezTo>
                  <a:lnTo>
                    <a:pt x="39932" y="747849"/>
                  </a:lnTo>
                  <a:cubicBezTo>
                    <a:pt x="17878" y="747849"/>
                    <a:pt x="0" y="729971"/>
                    <a:pt x="0" y="707917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012684" cy="795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395527" y="1028700"/>
            <a:ext cx="1496945" cy="149694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673581" y="1447879"/>
            <a:ext cx="940838" cy="658587"/>
          </a:xfrm>
          <a:custGeom>
            <a:avLst/>
            <a:gdLst/>
            <a:ahLst/>
            <a:cxnLst/>
            <a:rect r="r" b="b" t="t" l="l"/>
            <a:pathLst>
              <a:path h="658587" w="940838">
                <a:moveTo>
                  <a:pt x="0" y="0"/>
                </a:moveTo>
                <a:lnTo>
                  <a:pt x="940838" y="0"/>
                </a:lnTo>
                <a:lnTo>
                  <a:pt x="940838" y="658587"/>
                </a:lnTo>
                <a:lnTo>
                  <a:pt x="0" y="658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424608" y="4750679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0" y="0"/>
                </a:moveTo>
                <a:lnTo>
                  <a:pt x="1519327" y="0"/>
                </a:lnTo>
                <a:lnTo>
                  <a:pt x="1519327" y="469610"/>
                </a:lnTo>
                <a:lnTo>
                  <a:pt x="0" y="469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3344065" y="4750679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1519327" y="0"/>
                </a:moveTo>
                <a:lnTo>
                  <a:pt x="0" y="0"/>
                </a:lnTo>
                <a:lnTo>
                  <a:pt x="0" y="469610"/>
                </a:lnTo>
                <a:lnTo>
                  <a:pt x="1519327" y="469610"/>
                </a:lnTo>
                <a:lnTo>
                  <a:pt x="15193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8996715"/>
            <a:ext cx="18288000" cy="1290285"/>
            <a:chOff x="0" y="0"/>
            <a:chExt cx="4816593" cy="33982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816592" cy="339828"/>
            </a:xfrm>
            <a:custGeom>
              <a:avLst/>
              <a:gdLst/>
              <a:ahLst/>
              <a:cxnLst/>
              <a:rect r="r" b="b" t="t" l="l"/>
              <a:pathLst>
                <a:path h="33982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39828"/>
                  </a:lnTo>
                  <a:lnTo>
                    <a:pt x="0" y="339828"/>
                  </a:lnTo>
                  <a:close/>
                </a:path>
              </a:pathLst>
            </a:custGeom>
            <a:solidFill>
              <a:srgbClr val="0E2F5F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816593" cy="387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34028" y="6733028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392170"/>
            <a:ext cx="5650143" cy="5894830"/>
            <a:chOff x="0" y="0"/>
            <a:chExt cx="1488104" cy="15525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8104" cy="1552548"/>
            </a:xfrm>
            <a:custGeom>
              <a:avLst/>
              <a:gdLst/>
              <a:ahLst/>
              <a:cxnLst/>
              <a:rect r="r" b="b" t="t" l="l"/>
              <a:pathLst>
                <a:path h="1552548" w="1488104">
                  <a:moveTo>
                    <a:pt x="0" y="0"/>
                  </a:moveTo>
                  <a:lnTo>
                    <a:pt x="1488104" y="0"/>
                  </a:lnTo>
                  <a:lnTo>
                    <a:pt x="1488104" y="1552548"/>
                  </a:lnTo>
                  <a:lnTo>
                    <a:pt x="0" y="1552548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488104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689442"/>
            <a:ext cx="5650143" cy="565014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9259" t="0" r="-925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648406" y="1028700"/>
            <a:ext cx="1858734" cy="185873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277754" y="1509529"/>
            <a:ext cx="600038" cy="897076"/>
          </a:xfrm>
          <a:custGeom>
            <a:avLst/>
            <a:gdLst/>
            <a:ahLst/>
            <a:cxnLst/>
            <a:rect r="r" b="b" t="t" l="l"/>
            <a:pathLst>
              <a:path h="897076" w="600038">
                <a:moveTo>
                  <a:pt x="0" y="0"/>
                </a:moveTo>
                <a:lnTo>
                  <a:pt x="600038" y="0"/>
                </a:lnTo>
                <a:lnTo>
                  <a:pt x="600038" y="897076"/>
                </a:lnTo>
                <a:lnTo>
                  <a:pt x="0" y="8970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558327" y="7453986"/>
            <a:ext cx="2763919" cy="882511"/>
          </a:xfrm>
          <a:custGeom>
            <a:avLst/>
            <a:gdLst/>
            <a:ahLst/>
            <a:cxnLst/>
            <a:rect r="r" b="b" t="t" l="l"/>
            <a:pathLst>
              <a:path h="882511" w="2763919">
                <a:moveTo>
                  <a:pt x="0" y="0"/>
                </a:moveTo>
                <a:lnTo>
                  <a:pt x="2763918" y="0"/>
                </a:lnTo>
                <a:lnTo>
                  <a:pt x="2763918" y="882511"/>
                </a:lnTo>
                <a:lnTo>
                  <a:pt x="0" y="8825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731524" y="7665975"/>
            <a:ext cx="1483489" cy="458533"/>
          </a:xfrm>
          <a:custGeom>
            <a:avLst/>
            <a:gdLst/>
            <a:ahLst/>
            <a:cxnLst/>
            <a:rect r="r" b="b" t="t" l="l"/>
            <a:pathLst>
              <a:path h="458533" w="1483489">
                <a:moveTo>
                  <a:pt x="0" y="0"/>
                </a:moveTo>
                <a:lnTo>
                  <a:pt x="1483490" y="0"/>
                </a:lnTo>
                <a:lnTo>
                  <a:pt x="1483490" y="458533"/>
                </a:lnTo>
                <a:lnTo>
                  <a:pt x="0" y="4585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264511" y="5348601"/>
            <a:ext cx="1025128" cy="1025128"/>
          </a:xfrm>
          <a:custGeom>
            <a:avLst/>
            <a:gdLst/>
            <a:ahLst/>
            <a:cxnLst/>
            <a:rect r="r" b="b" t="t" l="l"/>
            <a:pathLst>
              <a:path h="1025128" w="1025128">
                <a:moveTo>
                  <a:pt x="0" y="0"/>
                </a:moveTo>
                <a:lnTo>
                  <a:pt x="1025128" y="0"/>
                </a:lnTo>
                <a:lnTo>
                  <a:pt x="1025128" y="1025127"/>
                </a:lnTo>
                <a:lnTo>
                  <a:pt x="0" y="1025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558327" y="4294728"/>
            <a:ext cx="8416917" cy="3312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0"/>
              </a:lnSpc>
            </a:pPr>
            <a:r>
              <a:rPr lang="en-US" sz="27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To become a foundational step toward fully digitized, AI-assisted healthcare in the MENA region and beyond where patients receive accurate treatment instructions, pharmacies minimize errors, and medical data becomes accessible, searchable, and integrable into electronic health records.</a:t>
            </a:r>
          </a:p>
          <a:p>
            <a:pPr algn="just">
              <a:lnSpc>
                <a:spcPts val="378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7558327" y="2715984"/>
            <a:ext cx="4904983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9"/>
              </a:lnSpc>
            </a:pPr>
            <a:r>
              <a:rPr lang="en-US" sz="5999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Vision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80466" y="1028700"/>
            <a:ext cx="3076459" cy="3076459"/>
          </a:xfrm>
          <a:custGeom>
            <a:avLst/>
            <a:gdLst/>
            <a:ahLst/>
            <a:cxnLst/>
            <a:rect r="r" b="b" t="t" l="l"/>
            <a:pathLst>
              <a:path h="3076459" w="3076459">
                <a:moveTo>
                  <a:pt x="0" y="0"/>
                </a:moveTo>
                <a:lnTo>
                  <a:pt x="3076459" y="0"/>
                </a:lnTo>
                <a:lnTo>
                  <a:pt x="3076459" y="3076459"/>
                </a:lnTo>
                <a:lnTo>
                  <a:pt x="0" y="30764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23130" y="3861098"/>
            <a:ext cx="5650143" cy="6425902"/>
            <a:chOff x="0" y="0"/>
            <a:chExt cx="1488104" cy="16924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8104" cy="1692419"/>
            </a:xfrm>
            <a:custGeom>
              <a:avLst/>
              <a:gdLst/>
              <a:ahLst/>
              <a:cxnLst/>
              <a:rect r="r" b="b" t="t" l="l"/>
              <a:pathLst>
                <a:path h="1692419" w="1488104">
                  <a:moveTo>
                    <a:pt x="0" y="0"/>
                  </a:moveTo>
                  <a:lnTo>
                    <a:pt x="1488104" y="0"/>
                  </a:lnTo>
                  <a:lnTo>
                    <a:pt x="1488104" y="1692419"/>
                  </a:lnTo>
                  <a:lnTo>
                    <a:pt x="0" y="1692419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488104" cy="17400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108476" y="1028700"/>
            <a:ext cx="5664797" cy="566479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155324" y="3099455"/>
            <a:ext cx="1291547" cy="1291547"/>
          </a:xfrm>
          <a:custGeom>
            <a:avLst/>
            <a:gdLst/>
            <a:ahLst/>
            <a:cxnLst/>
            <a:rect r="r" b="b" t="t" l="l"/>
            <a:pathLst>
              <a:path h="1291547" w="1291547">
                <a:moveTo>
                  <a:pt x="0" y="0"/>
                </a:moveTo>
                <a:lnTo>
                  <a:pt x="1291548" y="0"/>
                </a:lnTo>
                <a:lnTo>
                  <a:pt x="1291548" y="1291547"/>
                </a:lnTo>
                <a:lnTo>
                  <a:pt x="0" y="12915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943402" y="2332124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0" y="0"/>
                </a:moveTo>
                <a:lnTo>
                  <a:pt x="1519327" y="0"/>
                </a:lnTo>
                <a:lnTo>
                  <a:pt x="1519327" y="469611"/>
                </a:lnTo>
                <a:lnTo>
                  <a:pt x="0" y="4696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181211" y="8788690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0" y="0"/>
                </a:moveTo>
                <a:lnTo>
                  <a:pt x="1519327" y="0"/>
                </a:lnTo>
                <a:lnTo>
                  <a:pt x="1519327" y="469610"/>
                </a:lnTo>
                <a:lnTo>
                  <a:pt x="0" y="4696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58761" y="4775163"/>
            <a:ext cx="8121706" cy="3789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0"/>
              </a:lnSpc>
            </a:pPr>
            <a:r>
              <a:rPr lang="en-US" sz="27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To leverage advanced deep learning models—YOLO for handwritten region detection, TrOCR for text extraction, and BART for natural language correction and parsing—to build a robust pipeline that digitizes prescriptions into structured medicine-dosage pairs, aiding patients, pharmacists, and healthcare systems.</a:t>
            </a:r>
          </a:p>
          <a:p>
            <a:pPr algn="just">
              <a:lnSpc>
                <a:spcPts val="378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719770" y="3229587"/>
            <a:ext cx="5430398" cy="1161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54"/>
              </a:lnSpc>
              <a:spcBef>
                <a:spcPct val="0"/>
              </a:spcBef>
            </a:pPr>
            <a:r>
              <a:rPr lang="en-US" b="true" sz="6499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Mis</a:t>
            </a:r>
            <a:r>
              <a:rPr lang="en-US" b="true" sz="6499" strike="noStrike" u="non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9958" y="4855104"/>
            <a:ext cx="1043351" cy="1043351"/>
            <a:chOff x="0" y="0"/>
            <a:chExt cx="274792" cy="2747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792" cy="274792"/>
            </a:xfrm>
            <a:custGeom>
              <a:avLst/>
              <a:gdLst/>
              <a:ahLst/>
              <a:cxnLst/>
              <a:rect r="r" b="b" t="t" l="l"/>
              <a:pathLst>
                <a:path h="274792" w="274792">
                  <a:moveTo>
                    <a:pt x="74202" y="0"/>
                  </a:moveTo>
                  <a:lnTo>
                    <a:pt x="200590" y="0"/>
                  </a:lnTo>
                  <a:cubicBezTo>
                    <a:pt x="220269" y="0"/>
                    <a:pt x="239143" y="7818"/>
                    <a:pt x="253059" y="21733"/>
                  </a:cubicBezTo>
                  <a:cubicBezTo>
                    <a:pt x="266974" y="35649"/>
                    <a:pt x="274792" y="54523"/>
                    <a:pt x="274792" y="74202"/>
                  </a:cubicBezTo>
                  <a:lnTo>
                    <a:pt x="274792" y="200590"/>
                  </a:lnTo>
                  <a:cubicBezTo>
                    <a:pt x="274792" y="220269"/>
                    <a:pt x="266974" y="239143"/>
                    <a:pt x="253059" y="253059"/>
                  </a:cubicBezTo>
                  <a:cubicBezTo>
                    <a:pt x="239143" y="266974"/>
                    <a:pt x="220269" y="274792"/>
                    <a:pt x="200590" y="274792"/>
                  </a:cubicBezTo>
                  <a:lnTo>
                    <a:pt x="74202" y="274792"/>
                  </a:lnTo>
                  <a:cubicBezTo>
                    <a:pt x="54523" y="274792"/>
                    <a:pt x="35649" y="266974"/>
                    <a:pt x="21733" y="253059"/>
                  </a:cubicBezTo>
                  <a:cubicBezTo>
                    <a:pt x="7818" y="239143"/>
                    <a:pt x="0" y="220269"/>
                    <a:pt x="0" y="200590"/>
                  </a:cubicBezTo>
                  <a:lnTo>
                    <a:pt x="0" y="74202"/>
                  </a:lnTo>
                  <a:cubicBezTo>
                    <a:pt x="0" y="54523"/>
                    <a:pt x="7818" y="35649"/>
                    <a:pt x="21733" y="21733"/>
                  </a:cubicBezTo>
                  <a:cubicBezTo>
                    <a:pt x="35649" y="7818"/>
                    <a:pt x="54523" y="0"/>
                    <a:pt x="74202" y="0"/>
                  </a:cubicBezTo>
                  <a:close/>
                </a:path>
              </a:pathLst>
            </a:custGeom>
            <a:solidFill>
              <a:srgbClr val="0E2F5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4792" cy="322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032840" y="5540243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104235" y="647700"/>
            <a:ext cx="6473402" cy="8958142"/>
          </a:xfrm>
          <a:custGeom>
            <a:avLst/>
            <a:gdLst/>
            <a:ahLst/>
            <a:cxnLst/>
            <a:rect r="r" b="b" t="t" l="l"/>
            <a:pathLst>
              <a:path h="8958142" w="6473402">
                <a:moveTo>
                  <a:pt x="0" y="0"/>
                </a:moveTo>
                <a:lnTo>
                  <a:pt x="6473402" y="0"/>
                </a:lnTo>
                <a:lnTo>
                  <a:pt x="6473402" y="8958142"/>
                </a:lnTo>
                <a:lnTo>
                  <a:pt x="0" y="89581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523875"/>
            <a:ext cx="7075535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Tour Behind The scene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10796" y="4981172"/>
            <a:ext cx="521676" cy="1084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40"/>
              </a:lnSpc>
            </a:pPr>
            <a:r>
              <a:rPr lang="en-US" sz="41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1</a:t>
            </a:r>
          </a:p>
          <a:p>
            <a:pPr algn="just">
              <a:lnSpc>
                <a:spcPts val="280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437301" y="5044990"/>
            <a:ext cx="5122943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b="true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The Original Prescription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9958" y="4855104"/>
            <a:ext cx="1043351" cy="1043351"/>
            <a:chOff x="0" y="0"/>
            <a:chExt cx="274792" cy="2747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792" cy="274792"/>
            </a:xfrm>
            <a:custGeom>
              <a:avLst/>
              <a:gdLst/>
              <a:ahLst/>
              <a:cxnLst/>
              <a:rect r="r" b="b" t="t" l="l"/>
              <a:pathLst>
                <a:path h="274792" w="274792">
                  <a:moveTo>
                    <a:pt x="74202" y="0"/>
                  </a:moveTo>
                  <a:lnTo>
                    <a:pt x="200590" y="0"/>
                  </a:lnTo>
                  <a:cubicBezTo>
                    <a:pt x="220269" y="0"/>
                    <a:pt x="239143" y="7818"/>
                    <a:pt x="253059" y="21733"/>
                  </a:cubicBezTo>
                  <a:cubicBezTo>
                    <a:pt x="266974" y="35649"/>
                    <a:pt x="274792" y="54523"/>
                    <a:pt x="274792" y="74202"/>
                  </a:cubicBezTo>
                  <a:lnTo>
                    <a:pt x="274792" y="200590"/>
                  </a:lnTo>
                  <a:cubicBezTo>
                    <a:pt x="274792" y="220269"/>
                    <a:pt x="266974" y="239143"/>
                    <a:pt x="253059" y="253059"/>
                  </a:cubicBezTo>
                  <a:cubicBezTo>
                    <a:pt x="239143" y="266974"/>
                    <a:pt x="220269" y="274792"/>
                    <a:pt x="200590" y="274792"/>
                  </a:cubicBezTo>
                  <a:lnTo>
                    <a:pt x="74202" y="274792"/>
                  </a:lnTo>
                  <a:cubicBezTo>
                    <a:pt x="54523" y="274792"/>
                    <a:pt x="35649" y="266974"/>
                    <a:pt x="21733" y="253059"/>
                  </a:cubicBezTo>
                  <a:cubicBezTo>
                    <a:pt x="7818" y="239143"/>
                    <a:pt x="0" y="220269"/>
                    <a:pt x="0" y="200590"/>
                  </a:cubicBezTo>
                  <a:lnTo>
                    <a:pt x="0" y="74202"/>
                  </a:lnTo>
                  <a:cubicBezTo>
                    <a:pt x="0" y="54523"/>
                    <a:pt x="7818" y="35649"/>
                    <a:pt x="21733" y="21733"/>
                  </a:cubicBezTo>
                  <a:cubicBezTo>
                    <a:pt x="35649" y="7818"/>
                    <a:pt x="54523" y="0"/>
                    <a:pt x="74202" y="0"/>
                  </a:cubicBezTo>
                  <a:close/>
                </a:path>
              </a:pathLst>
            </a:custGeom>
            <a:solidFill>
              <a:srgbClr val="0E2F5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4792" cy="322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298985" y="518723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647160" y="647700"/>
            <a:ext cx="6429990" cy="8898067"/>
          </a:xfrm>
          <a:custGeom>
            <a:avLst/>
            <a:gdLst/>
            <a:ahLst/>
            <a:cxnLst/>
            <a:rect r="r" b="b" t="t" l="l"/>
            <a:pathLst>
              <a:path h="8898067" w="6429990">
                <a:moveTo>
                  <a:pt x="0" y="0"/>
                </a:moveTo>
                <a:lnTo>
                  <a:pt x="6429990" y="0"/>
                </a:lnTo>
                <a:lnTo>
                  <a:pt x="6429990" y="8898067"/>
                </a:lnTo>
                <a:lnTo>
                  <a:pt x="0" y="88980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523875"/>
            <a:ext cx="7075535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Tour Behind The scene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10796" y="4981172"/>
            <a:ext cx="521676" cy="1429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40"/>
              </a:lnSpc>
            </a:pPr>
            <a:r>
              <a:rPr lang="en-US" sz="41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2</a:t>
            </a:r>
          </a:p>
          <a:p>
            <a:pPr algn="just">
              <a:lnSpc>
                <a:spcPts val="574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437301" y="5044990"/>
            <a:ext cx="5122943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b="true">
                <a:solidFill>
                  <a:srgbClr val="0E2F5F"/>
                </a:solidFill>
                <a:latin typeface="Aileron Bold"/>
                <a:ea typeface="Aileron Bold"/>
                <a:cs typeface="Aileron Bold"/>
                <a:sym typeface="Aileron Bold"/>
              </a:rPr>
              <a:t>YOLO word Annotation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9958" y="4855104"/>
            <a:ext cx="1043351" cy="1043351"/>
            <a:chOff x="0" y="0"/>
            <a:chExt cx="274792" cy="2747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792" cy="274792"/>
            </a:xfrm>
            <a:custGeom>
              <a:avLst/>
              <a:gdLst/>
              <a:ahLst/>
              <a:cxnLst/>
              <a:rect r="r" b="b" t="t" l="l"/>
              <a:pathLst>
                <a:path h="274792" w="274792">
                  <a:moveTo>
                    <a:pt x="74202" y="0"/>
                  </a:moveTo>
                  <a:lnTo>
                    <a:pt x="200590" y="0"/>
                  </a:lnTo>
                  <a:cubicBezTo>
                    <a:pt x="220269" y="0"/>
                    <a:pt x="239143" y="7818"/>
                    <a:pt x="253059" y="21733"/>
                  </a:cubicBezTo>
                  <a:cubicBezTo>
                    <a:pt x="266974" y="35649"/>
                    <a:pt x="274792" y="54523"/>
                    <a:pt x="274792" y="74202"/>
                  </a:cubicBezTo>
                  <a:lnTo>
                    <a:pt x="274792" y="200590"/>
                  </a:lnTo>
                  <a:cubicBezTo>
                    <a:pt x="274792" y="220269"/>
                    <a:pt x="266974" y="239143"/>
                    <a:pt x="253059" y="253059"/>
                  </a:cubicBezTo>
                  <a:cubicBezTo>
                    <a:pt x="239143" y="266974"/>
                    <a:pt x="220269" y="274792"/>
                    <a:pt x="200590" y="274792"/>
                  </a:cubicBezTo>
                  <a:lnTo>
                    <a:pt x="74202" y="274792"/>
                  </a:lnTo>
                  <a:cubicBezTo>
                    <a:pt x="54523" y="274792"/>
                    <a:pt x="35649" y="266974"/>
                    <a:pt x="21733" y="253059"/>
                  </a:cubicBezTo>
                  <a:cubicBezTo>
                    <a:pt x="7818" y="239143"/>
                    <a:pt x="0" y="220269"/>
                    <a:pt x="0" y="200590"/>
                  </a:cubicBezTo>
                  <a:lnTo>
                    <a:pt x="0" y="74202"/>
                  </a:lnTo>
                  <a:cubicBezTo>
                    <a:pt x="0" y="54523"/>
                    <a:pt x="7818" y="35649"/>
                    <a:pt x="21733" y="21733"/>
                  </a:cubicBezTo>
                  <a:cubicBezTo>
                    <a:pt x="35649" y="7818"/>
                    <a:pt x="54523" y="0"/>
                    <a:pt x="74202" y="0"/>
                  </a:cubicBezTo>
                  <a:close/>
                </a:path>
              </a:pathLst>
            </a:custGeom>
            <a:solidFill>
              <a:srgbClr val="0E2F5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4792" cy="322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298985" y="5470764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647160" y="694466"/>
            <a:ext cx="6429990" cy="8898067"/>
          </a:xfrm>
          <a:custGeom>
            <a:avLst/>
            <a:gdLst/>
            <a:ahLst/>
            <a:cxnLst/>
            <a:rect r="r" b="b" t="t" l="l"/>
            <a:pathLst>
              <a:path h="8898067" w="6429990">
                <a:moveTo>
                  <a:pt x="0" y="0"/>
                </a:moveTo>
                <a:lnTo>
                  <a:pt x="6429990" y="0"/>
                </a:lnTo>
                <a:lnTo>
                  <a:pt x="6429990" y="8898068"/>
                </a:lnTo>
                <a:lnTo>
                  <a:pt x="0" y="88980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523875"/>
            <a:ext cx="7075535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Tour Behind The scene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10796" y="4981172"/>
            <a:ext cx="521676" cy="1429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40"/>
              </a:lnSpc>
            </a:pPr>
            <a:r>
              <a:rPr lang="en-US" sz="41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3</a:t>
            </a:r>
          </a:p>
          <a:p>
            <a:pPr algn="just">
              <a:lnSpc>
                <a:spcPts val="574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437301" y="5044990"/>
            <a:ext cx="5666934" cy="1552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b="true">
                <a:solidFill>
                  <a:srgbClr val="0E2F5F"/>
                </a:solidFill>
                <a:latin typeface="Aileron Bold"/>
                <a:ea typeface="Aileron Bold"/>
                <a:cs typeface="Aileron Bold"/>
                <a:sym typeface="Aileron Bold"/>
              </a:rPr>
              <a:t>YOLO word Annotation</a:t>
            </a:r>
          </a:p>
          <a:p>
            <a:pPr algn="l" marL="626122" indent="-313061" lvl="1">
              <a:lnSpc>
                <a:spcPts val="4060"/>
              </a:lnSpc>
              <a:buFont typeface="Arial"/>
              <a:buChar char="•"/>
            </a:pPr>
            <a:r>
              <a:rPr lang="en-US" b="true" sz="2900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After removing duplicates: 10 boxes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69820" y="236726"/>
            <a:ext cx="1043351" cy="1043351"/>
            <a:chOff x="0" y="0"/>
            <a:chExt cx="274792" cy="2747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792" cy="274792"/>
            </a:xfrm>
            <a:custGeom>
              <a:avLst/>
              <a:gdLst/>
              <a:ahLst/>
              <a:cxnLst/>
              <a:rect r="r" b="b" t="t" l="l"/>
              <a:pathLst>
                <a:path h="274792" w="274792">
                  <a:moveTo>
                    <a:pt x="74202" y="0"/>
                  </a:moveTo>
                  <a:lnTo>
                    <a:pt x="200590" y="0"/>
                  </a:lnTo>
                  <a:cubicBezTo>
                    <a:pt x="220269" y="0"/>
                    <a:pt x="239143" y="7818"/>
                    <a:pt x="253059" y="21733"/>
                  </a:cubicBezTo>
                  <a:cubicBezTo>
                    <a:pt x="266974" y="35649"/>
                    <a:pt x="274792" y="54523"/>
                    <a:pt x="274792" y="74202"/>
                  </a:cubicBezTo>
                  <a:lnTo>
                    <a:pt x="274792" y="200590"/>
                  </a:lnTo>
                  <a:cubicBezTo>
                    <a:pt x="274792" y="220269"/>
                    <a:pt x="266974" y="239143"/>
                    <a:pt x="253059" y="253059"/>
                  </a:cubicBezTo>
                  <a:cubicBezTo>
                    <a:pt x="239143" y="266974"/>
                    <a:pt x="220269" y="274792"/>
                    <a:pt x="200590" y="274792"/>
                  </a:cubicBezTo>
                  <a:lnTo>
                    <a:pt x="74202" y="274792"/>
                  </a:lnTo>
                  <a:cubicBezTo>
                    <a:pt x="54523" y="274792"/>
                    <a:pt x="35649" y="266974"/>
                    <a:pt x="21733" y="253059"/>
                  </a:cubicBezTo>
                  <a:cubicBezTo>
                    <a:pt x="7818" y="239143"/>
                    <a:pt x="0" y="220269"/>
                    <a:pt x="0" y="200590"/>
                  </a:cubicBezTo>
                  <a:lnTo>
                    <a:pt x="0" y="74202"/>
                  </a:lnTo>
                  <a:cubicBezTo>
                    <a:pt x="0" y="54523"/>
                    <a:pt x="7818" y="35649"/>
                    <a:pt x="21733" y="21733"/>
                  </a:cubicBezTo>
                  <a:cubicBezTo>
                    <a:pt x="35649" y="7818"/>
                    <a:pt x="54523" y="0"/>
                    <a:pt x="74202" y="0"/>
                  </a:cubicBezTo>
                  <a:close/>
                </a:path>
              </a:pathLst>
            </a:custGeom>
            <a:solidFill>
              <a:srgbClr val="0E2F5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4792" cy="322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032840" y="5540243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66539" y="1641478"/>
            <a:ext cx="6592294" cy="2188898"/>
          </a:xfrm>
          <a:custGeom>
            <a:avLst/>
            <a:gdLst/>
            <a:ahLst/>
            <a:cxnLst/>
            <a:rect r="r" b="b" t="t" l="l"/>
            <a:pathLst>
              <a:path h="2188898" w="6592294">
                <a:moveTo>
                  <a:pt x="0" y="0"/>
                </a:moveTo>
                <a:lnTo>
                  <a:pt x="6592294" y="0"/>
                </a:lnTo>
                <a:lnTo>
                  <a:pt x="6592294" y="2188898"/>
                </a:lnTo>
                <a:lnTo>
                  <a:pt x="0" y="21888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8632" y="4668451"/>
            <a:ext cx="5868107" cy="4477992"/>
          </a:xfrm>
          <a:custGeom>
            <a:avLst/>
            <a:gdLst/>
            <a:ahLst/>
            <a:cxnLst/>
            <a:rect r="r" b="b" t="t" l="l"/>
            <a:pathLst>
              <a:path h="4477992" w="5868107">
                <a:moveTo>
                  <a:pt x="0" y="0"/>
                </a:moveTo>
                <a:lnTo>
                  <a:pt x="5868107" y="0"/>
                </a:lnTo>
                <a:lnTo>
                  <a:pt x="5868107" y="4477992"/>
                </a:lnTo>
                <a:lnTo>
                  <a:pt x="0" y="44779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467967" y="1641478"/>
            <a:ext cx="6902123" cy="2251566"/>
          </a:xfrm>
          <a:custGeom>
            <a:avLst/>
            <a:gdLst/>
            <a:ahLst/>
            <a:cxnLst/>
            <a:rect r="r" b="b" t="t" l="l"/>
            <a:pathLst>
              <a:path h="2251566" w="6902123">
                <a:moveTo>
                  <a:pt x="0" y="0"/>
                </a:moveTo>
                <a:lnTo>
                  <a:pt x="6902123" y="0"/>
                </a:lnTo>
                <a:lnTo>
                  <a:pt x="6902123" y="2251566"/>
                </a:lnTo>
                <a:lnTo>
                  <a:pt x="0" y="22515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24328" y="4824753"/>
            <a:ext cx="3212720" cy="4165388"/>
          </a:xfrm>
          <a:custGeom>
            <a:avLst/>
            <a:gdLst/>
            <a:ahLst/>
            <a:cxnLst/>
            <a:rect r="r" b="b" t="t" l="l"/>
            <a:pathLst>
              <a:path h="4165388" w="3212720">
                <a:moveTo>
                  <a:pt x="0" y="0"/>
                </a:moveTo>
                <a:lnTo>
                  <a:pt x="3212720" y="0"/>
                </a:lnTo>
                <a:lnTo>
                  <a:pt x="3212720" y="4165388"/>
                </a:lnTo>
                <a:lnTo>
                  <a:pt x="0" y="41653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523875"/>
            <a:ext cx="7075535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Tour Behind The scene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62159" y="672676"/>
            <a:ext cx="521676" cy="1429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40"/>
              </a:lnSpc>
            </a:pPr>
            <a:r>
              <a:rPr lang="en-US" sz="41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4</a:t>
            </a:r>
          </a:p>
          <a:p>
            <a:pPr algn="just">
              <a:lnSpc>
                <a:spcPts val="574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9181616" y="467971"/>
            <a:ext cx="5666934" cy="1038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b="true">
                <a:solidFill>
                  <a:srgbClr val="0E2F5F"/>
                </a:solidFill>
                <a:latin typeface="Aileron Bold"/>
                <a:ea typeface="Aileron Bold"/>
                <a:cs typeface="Aileron Bold"/>
                <a:sym typeface="Aileron Bold"/>
              </a:rPr>
              <a:t>Croping and TrOCR extraction </a:t>
            </a:r>
          </a:p>
          <a:p>
            <a:pPr algn="l">
              <a:lnSpc>
                <a:spcPts val="406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955551" y="3931424"/>
            <a:ext cx="701427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TrOCR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result for box 1: Diclofenac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22847" y="9232168"/>
            <a:ext cx="527967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TrOCR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result for box 2: </a:t>
            </a:r>
            <a:r>
              <a:rPr lang="ar-EG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 val="true"/>
              </a:rPr>
              <a:t>كل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969820" y="267229"/>
            <a:ext cx="10433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812825" y="3931424"/>
            <a:ext cx="60357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TrOCR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result for box 3: </a:t>
            </a:r>
            <a:r>
              <a:rPr lang="ar-EG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 val="true"/>
              </a:rPr>
              <a:t>ساعات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294954" y="9237791"/>
            <a:ext cx="507146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TrOCR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result for box 4: 8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69820" y="236726"/>
            <a:ext cx="1043351" cy="1043351"/>
            <a:chOff x="0" y="0"/>
            <a:chExt cx="274792" cy="2747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792" cy="274792"/>
            </a:xfrm>
            <a:custGeom>
              <a:avLst/>
              <a:gdLst/>
              <a:ahLst/>
              <a:cxnLst/>
              <a:rect r="r" b="b" t="t" l="l"/>
              <a:pathLst>
                <a:path h="274792" w="274792">
                  <a:moveTo>
                    <a:pt x="74202" y="0"/>
                  </a:moveTo>
                  <a:lnTo>
                    <a:pt x="200590" y="0"/>
                  </a:lnTo>
                  <a:cubicBezTo>
                    <a:pt x="220269" y="0"/>
                    <a:pt x="239143" y="7818"/>
                    <a:pt x="253059" y="21733"/>
                  </a:cubicBezTo>
                  <a:cubicBezTo>
                    <a:pt x="266974" y="35649"/>
                    <a:pt x="274792" y="54523"/>
                    <a:pt x="274792" y="74202"/>
                  </a:cubicBezTo>
                  <a:lnTo>
                    <a:pt x="274792" y="200590"/>
                  </a:lnTo>
                  <a:cubicBezTo>
                    <a:pt x="274792" y="220269"/>
                    <a:pt x="266974" y="239143"/>
                    <a:pt x="253059" y="253059"/>
                  </a:cubicBezTo>
                  <a:cubicBezTo>
                    <a:pt x="239143" y="266974"/>
                    <a:pt x="220269" y="274792"/>
                    <a:pt x="200590" y="274792"/>
                  </a:cubicBezTo>
                  <a:lnTo>
                    <a:pt x="74202" y="274792"/>
                  </a:lnTo>
                  <a:cubicBezTo>
                    <a:pt x="54523" y="274792"/>
                    <a:pt x="35649" y="266974"/>
                    <a:pt x="21733" y="253059"/>
                  </a:cubicBezTo>
                  <a:cubicBezTo>
                    <a:pt x="7818" y="239143"/>
                    <a:pt x="0" y="220269"/>
                    <a:pt x="0" y="200590"/>
                  </a:cubicBezTo>
                  <a:lnTo>
                    <a:pt x="0" y="74202"/>
                  </a:lnTo>
                  <a:cubicBezTo>
                    <a:pt x="0" y="54523"/>
                    <a:pt x="7818" y="35649"/>
                    <a:pt x="21733" y="21733"/>
                  </a:cubicBezTo>
                  <a:cubicBezTo>
                    <a:pt x="35649" y="7818"/>
                    <a:pt x="54523" y="0"/>
                    <a:pt x="74202" y="0"/>
                  </a:cubicBezTo>
                  <a:close/>
                </a:path>
              </a:pathLst>
            </a:custGeom>
            <a:solidFill>
              <a:srgbClr val="0E2F5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4792" cy="322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165913" y="5143500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59" y="0"/>
                </a:lnTo>
                <a:lnTo>
                  <a:pt x="1226459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1641478"/>
            <a:ext cx="6865342" cy="2186245"/>
          </a:xfrm>
          <a:custGeom>
            <a:avLst/>
            <a:gdLst/>
            <a:ahLst/>
            <a:cxnLst/>
            <a:rect r="r" b="b" t="t" l="l"/>
            <a:pathLst>
              <a:path h="2186245" w="6865342">
                <a:moveTo>
                  <a:pt x="0" y="0"/>
                </a:moveTo>
                <a:lnTo>
                  <a:pt x="6865342" y="0"/>
                </a:lnTo>
                <a:lnTo>
                  <a:pt x="6865342" y="2186245"/>
                </a:lnTo>
                <a:lnTo>
                  <a:pt x="0" y="21862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01097" y="4683264"/>
            <a:ext cx="6123178" cy="4446735"/>
          </a:xfrm>
          <a:custGeom>
            <a:avLst/>
            <a:gdLst/>
            <a:ahLst/>
            <a:cxnLst/>
            <a:rect r="r" b="b" t="t" l="l"/>
            <a:pathLst>
              <a:path h="4446735" w="6123178">
                <a:moveTo>
                  <a:pt x="0" y="0"/>
                </a:moveTo>
                <a:lnTo>
                  <a:pt x="6123178" y="0"/>
                </a:lnTo>
                <a:lnTo>
                  <a:pt x="6123178" y="4446736"/>
                </a:lnTo>
                <a:lnTo>
                  <a:pt x="0" y="44467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524771" y="1589200"/>
            <a:ext cx="4611834" cy="2408900"/>
          </a:xfrm>
          <a:custGeom>
            <a:avLst/>
            <a:gdLst/>
            <a:ahLst/>
            <a:cxnLst/>
            <a:rect r="r" b="b" t="t" l="l"/>
            <a:pathLst>
              <a:path h="2408900" w="4611834">
                <a:moveTo>
                  <a:pt x="0" y="0"/>
                </a:moveTo>
                <a:lnTo>
                  <a:pt x="4611834" y="0"/>
                </a:lnTo>
                <a:lnTo>
                  <a:pt x="4611834" y="2408899"/>
                </a:lnTo>
                <a:lnTo>
                  <a:pt x="0" y="24088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894042" y="5729787"/>
            <a:ext cx="6884920" cy="1818154"/>
          </a:xfrm>
          <a:custGeom>
            <a:avLst/>
            <a:gdLst/>
            <a:ahLst/>
            <a:cxnLst/>
            <a:rect r="r" b="b" t="t" l="l"/>
            <a:pathLst>
              <a:path h="1818154" w="6884920">
                <a:moveTo>
                  <a:pt x="0" y="0"/>
                </a:moveTo>
                <a:lnTo>
                  <a:pt x="6884920" y="0"/>
                </a:lnTo>
                <a:lnTo>
                  <a:pt x="6884920" y="1818154"/>
                </a:lnTo>
                <a:lnTo>
                  <a:pt x="0" y="18181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523875"/>
            <a:ext cx="7075535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Tour Behind The scene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62159" y="672676"/>
            <a:ext cx="521676" cy="1429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40"/>
              </a:lnSpc>
            </a:pPr>
            <a:r>
              <a:rPr lang="en-US" sz="41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4</a:t>
            </a:r>
          </a:p>
          <a:p>
            <a:pPr algn="just">
              <a:lnSpc>
                <a:spcPts val="574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9181616" y="467971"/>
            <a:ext cx="5666934" cy="1038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b="true">
                <a:solidFill>
                  <a:srgbClr val="0E2F5F"/>
                </a:solidFill>
                <a:latin typeface="Aileron Bold"/>
                <a:ea typeface="Aileron Bold"/>
                <a:cs typeface="Aileron Bold"/>
                <a:sym typeface="Aileron Bold"/>
              </a:rPr>
              <a:t>Croping and TrOCR extraction </a:t>
            </a:r>
          </a:p>
          <a:p>
            <a:pPr algn="l">
              <a:lnSpc>
                <a:spcPts val="406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44650" y="3931424"/>
            <a:ext cx="64360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TrOCR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result for box 5: Lidocce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20974" y="9232168"/>
            <a:ext cx="548342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TrOCR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result for box 6: </a:t>
            </a:r>
            <a:r>
              <a:rPr lang="ar-EG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 val="true"/>
              </a:rPr>
              <a:t>قبل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969820" y="267229"/>
            <a:ext cx="10433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942008" y="3931424"/>
            <a:ext cx="57773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TrOCR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result for box 7: </a:t>
            </a:r>
            <a:r>
              <a:rPr lang="ar-EG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 val="true"/>
              </a:rPr>
              <a:t>الفطار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913904" y="8090866"/>
            <a:ext cx="78335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TrOCR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result for box 8: </a:t>
            </a:r>
            <a:r>
              <a:rPr lang="ar-EG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 val="true"/>
              </a:rPr>
              <a:t>سيبروفلوكساسين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69820" y="236726"/>
            <a:ext cx="1043351" cy="1043351"/>
            <a:chOff x="0" y="0"/>
            <a:chExt cx="274792" cy="2747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792" cy="274792"/>
            </a:xfrm>
            <a:custGeom>
              <a:avLst/>
              <a:gdLst/>
              <a:ahLst/>
              <a:cxnLst/>
              <a:rect r="r" b="b" t="t" l="l"/>
              <a:pathLst>
                <a:path h="274792" w="274792">
                  <a:moveTo>
                    <a:pt x="74202" y="0"/>
                  </a:moveTo>
                  <a:lnTo>
                    <a:pt x="200590" y="0"/>
                  </a:lnTo>
                  <a:cubicBezTo>
                    <a:pt x="220269" y="0"/>
                    <a:pt x="239143" y="7818"/>
                    <a:pt x="253059" y="21733"/>
                  </a:cubicBezTo>
                  <a:cubicBezTo>
                    <a:pt x="266974" y="35649"/>
                    <a:pt x="274792" y="54523"/>
                    <a:pt x="274792" y="74202"/>
                  </a:cubicBezTo>
                  <a:lnTo>
                    <a:pt x="274792" y="200590"/>
                  </a:lnTo>
                  <a:cubicBezTo>
                    <a:pt x="274792" y="220269"/>
                    <a:pt x="266974" y="239143"/>
                    <a:pt x="253059" y="253059"/>
                  </a:cubicBezTo>
                  <a:cubicBezTo>
                    <a:pt x="239143" y="266974"/>
                    <a:pt x="220269" y="274792"/>
                    <a:pt x="200590" y="274792"/>
                  </a:cubicBezTo>
                  <a:lnTo>
                    <a:pt x="74202" y="274792"/>
                  </a:lnTo>
                  <a:cubicBezTo>
                    <a:pt x="54523" y="274792"/>
                    <a:pt x="35649" y="266974"/>
                    <a:pt x="21733" y="253059"/>
                  </a:cubicBezTo>
                  <a:cubicBezTo>
                    <a:pt x="7818" y="239143"/>
                    <a:pt x="0" y="220269"/>
                    <a:pt x="0" y="200590"/>
                  </a:cubicBezTo>
                  <a:lnTo>
                    <a:pt x="0" y="74202"/>
                  </a:lnTo>
                  <a:cubicBezTo>
                    <a:pt x="0" y="54523"/>
                    <a:pt x="7818" y="35649"/>
                    <a:pt x="21733" y="21733"/>
                  </a:cubicBezTo>
                  <a:cubicBezTo>
                    <a:pt x="35649" y="7818"/>
                    <a:pt x="54523" y="0"/>
                    <a:pt x="74202" y="0"/>
                  </a:cubicBezTo>
                  <a:close/>
                </a:path>
              </a:pathLst>
            </a:custGeom>
            <a:solidFill>
              <a:srgbClr val="0E2F5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4792" cy="322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165913" y="5143500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59" y="0"/>
                </a:lnTo>
                <a:lnTo>
                  <a:pt x="1226459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39183" y="3049652"/>
            <a:ext cx="7588184" cy="4479239"/>
          </a:xfrm>
          <a:custGeom>
            <a:avLst/>
            <a:gdLst/>
            <a:ahLst/>
            <a:cxnLst/>
            <a:rect r="r" b="b" t="t" l="l"/>
            <a:pathLst>
              <a:path h="4479239" w="7588184">
                <a:moveTo>
                  <a:pt x="0" y="0"/>
                </a:moveTo>
                <a:lnTo>
                  <a:pt x="7588184" y="0"/>
                </a:lnTo>
                <a:lnTo>
                  <a:pt x="7588184" y="4479239"/>
                </a:lnTo>
                <a:lnTo>
                  <a:pt x="0" y="44792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104235" y="3532953"/>
            <a:ext cx="6878359" cy="3512638"/>
          </a:xfrm>
          <a:custGeom>
            <a:avLst/>
            <a:gdLst/>
            <a:ahLst/>
            <a:cxnLst/>
            <a:rect r="r" b="b" t="t" l="l"/>
            <a:pathLst>
              <a:path h="3512638" w="6878359">
                <a:moveTo>
                  <a:pt x="0" y="0"/>
                </a:moveTo>
                <a:lnTo>
                  <a:pt x="6878359" y="0"/>
                </a:lnTo>
                <a:lnTo>
                  <a:pt x="6878359" y="3512637"/>
                </a:lnTo>
                <a:lnTo>
                  <a:pt x="0" y="35126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523875"/>
            <a:ext cx="7075535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Tour Behind The scene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62159" y="672676"/>
            <a:ext cx="521676" cy="1429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40"/>
              </a:lnSpc>
            </a:pPr>
            <a:r>
              <a:rPr lang="en-US" sz="41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4</a:t>
            </a:r>
          </a:p>
          <a:p>
            <a:pPr algn="just">
              <a:lnSpc>
                <a:spcPts val="574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181616" y="467971"/>
            <a:ext cx="5666934" cy="1038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b="true">
                <a:solidFill>
                  <a:srgbClr val="0E2F5F"/>
                </a:solidFill>
                <a:latin typeface="Aileron Bold"/>
                <a:ea typeface="Aileron Bold"/>
                <a:cs typeface="Aileron Bold"/>
                <a:sym typeface="Aileron Bold"/>
              </a:rPr>
              <a:t>Croping and TrOCR extraction </a:t>
            </a:r>
          </a:p>
          <a:p>
            <a:pPr algn="l">
              <a:lnSpc>
                <a:spcPts val="406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880765" y="7834008"/>
            <a:ext cx="57792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TrOCR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result for box 9: </a:t>
            </a:r>
            <a:r>
              <a:rPr lang="ar-EG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 val="true"/>
              </a:rPr>
              <a:t>يوميا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969820" y="267229"/>
            <a:ext cx="10433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013172" y="7834008"/>
            <a:ext cx="562972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TrOCR result for box 10: </a:t>
            </a:r>
            <a:r>
              <a:rPr lang="ar-EG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 val="true"/>
              </a:rPr>
              <a:t>مرة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DAGmULvGQHw</dc:identifier>
  <dcterms:modified xsi:type="dcterms:W3CDTF">2011-08-01T06:04:30Z</dcterms:modified>
  <cp:revision>1</cp:revision>
  <dc:title>Blue and White Simple The Future Of The Arctic Presentation</dc:title>
</cp:coreProperties>
</file>