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62" r:id="rId5"/>
    <p:sldId id="263" r:id="rId6"/>
    <p:sldId id="268" r:id="rId7"/>
    <p:sldId id="265" r:id="rId8"/>
    <p:sldId id="26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1992537-6CE7-4C23-BEE8-2842BF7BB020}">
          <p14:sldIdLst/>
        </p14:section>
        <p14:section name="Untitled Section" id="{64AFB9DD-571B-4D6B-88FF-F6A45D702D65}">
          <p14:sldIdLst>
            <p14:sldId id="256"/>
            <p14:sldId id="258"/>
            <p14:sldId id="259"/>
            <p14:sldId id="262"/>
            <p14:sldId id="263"/>
            <p14:sldId id="268"/>
            <p14:sldId id="265"/>
            <p14:sldId id="26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AB484-EDCC-4195-B383-E13D863E9C15}" v="6" dt="2023-05-15T12:10:05.880"/>
    <p1510:client id="{DA0EE54D-049C-4B64-9F33-334345757D98}" v="4" dt="2023-05-15T09:53:21.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2" d="100"/>
          <a:sy n="62" d="100"/>
        </p:scale>
        <p:origin x="77"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873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56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7441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179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026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0409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870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08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5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588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383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135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03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967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2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79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761080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162D-489A-3D89-029E-10C73E7828BD}"/>
              </a:ext>
            </a:extLst>
          </p:cNvPr>
          <p:cNvSpPr>
            <a:spLocks noGrp="1"/>
          </p:cNvSpPr>
          <p:nvPr>
            <p:ph type="ctrTitle"/>
          </p:nvPr>
        </p:nvSpPr>
        <p:spPr>
          <a:xfrm>
            <a:off x="1809388" y="1149202"/>
            <a:ext cx="8791575" cy="2222204"/>
          </a:xfrm>
        </p:spPr>
        <p:txBody>
          <a:bodyPr>
            <a:normAutofit fontScale="90000"/>
          </a:bodyPr>
          <a:lstStyle/>
          <a:p>
            <a:pPr algn="ctr"/>
            <a:r>
              <a:rPr lang="en-US" b="0" i="0" dirty="0">
                <a:effectLst/>
                <a:latin typeface="-apple-system"/>
              </a:rPr>
              <a:t>CSE411</a:t>
            </a:r>
            <a:br>
              <a:rPr lang="en-US" b="0" i="0" dirty="0">
                <a:effectLst/>
                <a:latin typeface="-apple-system"/>
              </a:rPr>
            </a:br>
            <a:r>
              <a:rPr lang="en-US" sz="3600" b="0" i="0" dirty="0">
                <a:effectLst/>
                <a:latin typeface="-apple-system"/>
              </a:rPr>
              <a:t>major task</a:t>
            </a:r>
            <a:br>
              <a:rPr lang="en-US" sz="3600" b="0" i="0" dirty="0">
                <a:effectLst/>
                <a:latin typeface="-apple-system"/>
              </a:rPr>
            </a:br>
            <a:r>
              <a:rPr lang="en-US" sz="3100" dirty="0"/>
              <a:t>Power window control system using Tiva C running FreeRTOS </a:t>
            </a:r>
            <a:br>
              <a:rPr lang="en-US" sz="3600" b="0" i="0" dirty="0">
                <a:effectLst/>
                <a:latin typeface="-apple-system"/>
              </a:rPr>
            </a:br>
            <a:br>
              <a:rPr lang="en-US" b="0" i="0" dirty="0">
                <a:solidFill>
                  <a:srgbClr val="373A3C"/>
                </a:solidFill>
                <a:effectLst/>
                <a:latin typeface="-apple-system"/>
              </a:rPr>
            </a:br>
            <a:endParaRPr lang="en-US" dirty="0"/>
          </a:p>
        </p:txBody>
      </p:sp>
      <p:sp>
        <p:nvSpPr>
          <p:cNvPr id="3" name="Subtitle 2">
            <a:extLst>
              <a:ext uri="{FF2B5EF4-FFF2-40B4-BE49-F238E27FC236}">
                <a16:creationId xmlns:a16="http://schemas.microsoft.com/office/drawing/2014/main" id="{35F0B43B-CFD6-3D8C-3CF0-0862040CF6D2}"/>
              </a:ext>
            </a:extLst>
          </p:cNvPr>
          <p:cNvSpPr>
            <a:spLocks noGrp="1"/>
          </p:cNvSpPr>
          <p:nvPr>
            <p:ph type="subTitle" idx="1"/>
          </p:nvPr>
        </p:nvSpPr>
        <p:spPr>
          <a:xfrm>
            <a:off x="1809388" y="3254449"/>
            <a:ext cx="5086712" cy="3479726"/>
          </a:xfrm>
        </p:spPr>
        <p:txBody>
          <a:bodyPr>
            <a:normAutofit/>
          </a:bodyPr>
          <a:lstStyle/>
          <a:p>
            <a:r>
              <a:rPr lang="en-US" b="1" dirty="0">
                <a:solidFill>
                  <a:schemeClr val="tx1"/>
                </a:solidFill>
              </a:rPr>
              <a:t>20p4355 habiba tamer </a:t>
            </a:r>
          </a:p>
          <a:p>
            <a:r>
              <a:rPr lang="en-US" b="1" dirty="0">
                <a:solidFill>
                  <a:schemeClr val="tx1"/>
                </a:solidFill>
              </a:rPr>
              <a:t>20p4257 </a:t>
            </a:r>
            <a:r>
              <a:rPr lang="en-US" b="1" dirty="0" err="1">
                <a:solidFill>
                  <a:schemeClr val="tx1"/>
                </a:solidFill>
              </a:rPr>
              <a:t>omar</a:t>
            </a:r>
            <a:r>
              <a:rPr lang="en-US" b="1" dirty="0">
                <a:solidFill>
                  <a:schemeClr val="tx1"/>
                </a:solidFill>
              </a:rPr>
              <a:t> Mohamed </a:t>
            </a:r>
            <a:r>
              <a:rPr lang="en-US" b="1" dirty="0" err="1">
                <a:solidFill>
                  <a:schemeClr val="tx1"/>
                </a:solidFill>
              </a:rPr>
              <a:t>nagy</a:t>
            </a:r>
            <a:endParaRPr lang="en-US" b="1" dirty="0">
              <a:solidFill>
                <a:schemeClr val="tx1"/>
              </a:solidFill>
            </a:endParaRPr>
          </a:p>
          <a:p>
            <a:r>
              <a:rPr lang="en-US" b="1" dirty="0">
                <a:solidFill>
                  <a:schemeClr val="tx1"/>
                </a:solidFill>
              </a:rPr>
              <a:t>20p4202 Mohamed </a:t>
            </a:r>
            <a:r>
              <a:rPr lang="en-US" b="1" dirty="0" err="1">
                <a:solidFill>
                  <a:schemeClr val="tx1"/>
                </a:solidFill>
              </a:rPr>
              <a:t>mahmoudn</a:t>
            </a:r>
            <a:endParaRPr lang="en-US" b="1" dirty="0">
              <a:solidFill>
                <a:schemeClr val="tx1"/>
              </a:solidFill>
            </a:endParaRPr>
          </a:p>
          <a:p>
            <a:r>
              <a:rPr lang="en-US" b="1" dirty="0">
                <a:solidFill>
                  <a:schemeClr val="tx1"/>
                </a:solidFill>
              </a:rPr>
              <a:t>20p4913 </a:t>
            </a:r>
            <a:r>
              <a:rPr lang="en-US" b="1" dirty="0" err="1">
                <a:solidFill>
                  <a:schemeClr val="tx1"/>
                </a:solidFill>
              </a:rPr>
              <a:t>zeyad</a:t>
            </a:r>
            <a:r>
              <a:rPr lang="en-US" b="1" dirty="0">
                <a:solidFill>
                  <a:schemeClr val="tx1"/>
                </a:solidFill>
              </a:rPr>
              <a:t> Mohamed </a:t>
            </a:r>
            <a:r>
              <a:rPr lang="en-US" b="1" dirty="0" err="1">
                <a:solidFill>
                  <a:schemeClr val="tx1"/>
                </a:solidFill>
              </a:rPr>
              <a:t>kamal</a:t>
            </a:r>
            <a:endParaRPr lang="en-US" b="1" dirty="0">
              <a:solidFill>
                <a:schemeClr val="tx1"/>
              </a:solidFill>
            </a:endParaRPr>
          </a:p>
          <a:p>
            <a:r>
              <a:rPr lang="en-US" b="1" dirty="0">
                <a:solidFill>
                  <a:schemeClr val="tx1"/>
                </a:solidFill>
              </a:rPr>
              <a:t>20p5707 </a:t>
            </a:r>
            <a:r>
              <a:rPr lang="en-US" b="1" dirty="0" err="1">
                <a:solidFill>
                  <a:schemeClr val="tx1"/>
                </a:solidFill>
              </a:rPr>
              <a:t>bishoy</a:t>
            </a:r>
            <a:r>
              <a:rPr lang="en-US" b="1" dirty="0">
                <a:solidFill>
                  <a:schemeClr val="tx1"/>
                </a:solidFill>
              </a:rPr>
              <a:t> Girgis </a:t>
            </a:r>
            <a:r>
              <a:rPr lang="en-US" b="1" dirty="0" err="1">
                <a:solidFill>
                  <a:schemeClr val="tx1"/>
                </a:solidFill>
              </a:rPr>
              <a:t>Girgis</a:t>
            </a:r>
            <a:endParaRPr lang="en-US" b="1" dirty="0">
              <a:solidFill>
                <a:schemeClr val="tx1"/>
              </a:solidFill>
            </a:endParaRPr>
          </a:p>
          <a:p>
            <a:r>
              <a:rPr lang="en-US" b="1" dirty="0">
                <a:solidFill>
                  <a:schemeClr val="tx1"/>
                </a:solidFill>
              </a:rPr>
              <a:t>20p4833 Mohamed </a:t>
            </a:r>
            <a:r>
              <a:rPr lang="en-US" b="1" dirty="0" err="1">
                <a:solidFill>
                  <a:schemeClr val="tx1"/>
                </a:solidFill>
              </a:rPr>
              <a:t>alaa</a:t>
            </a:r>
            <a:endParaRPr lang="en-US" b="1" dirty="0">
              <a:solidFill>
                <a:schemeClr val="tx1"/>
              </a:solidFill>
            </a:endParaRPr>
          </a:p>
        </p:txBody>
      </p:sp>
      <p:sp>
        <p:nvSpPr>
          <p:cNvPr id="7" name="Title 1">
            <a:extLst>
              <a:ext uri="{FF2B5EF4-FFF2-40B4-BE49-F238E27FC236}">
                <a16:creationId xmlns:a16="http://schemas.microsoft.com/office/drawing/2014/main" id="{4CC974C8-E408-1394-2934-1B02E5E1FF77}"/>
              </a:ext>
            </a:extLst>
          </p:cNvPr>
          <p:cNvSpPr txBox="1">
            <a:spLocks/>
          </p:cNvSpPr>
          <p:nvPr/>
        </p:nvSpPr>
        <p:spPr>
          <a:xfrm>
            <a:off x="7559750" y="2956737"/>
            <a:ext cx="4210493" cy="239143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just"/>
            <a:br>
              <a:rPr lang="en-US" dirty="0">
                <a:solidFill>
                  <a:srgbClr val="373A3C"/>
                </a:solidFill>
                <a:latin typeface="-apple-system"/>
              </a:rPr>
            </a:br>
            <a:r>
              <a:rPr lang="en-US" sz="2700" b="1" dirty="0">
                <a:latin typeface="-apple-system"/>
              </a:rPr>
              <a:t>Presented to :</a:t>
            </a:r>
          </a:p>
          <a:p>
            <a:pPr algn="just"/>
            <a:endParaRPr lang="en-US" sz="2700" b="1" dirty="0">
              <a:latin typeface="-apple-system"/>
            </a:endParaRPr>
          </a:p>
          <a:p>
            <a:r>
              <a:rPr lang="en-US" sz="2700" b="1" dirty="0">
                <a:latin typeface="-apple-system"/>
              </a:rPr>
              <a:t>dr: </a:t>
            </a:r>
            <a:r>
              <a:rPr lang="en-US" sz="2700" b="1" dirty="0" err="1">
                <a:latin typeface="-apple-system"/>
              </a:rPr>
              <a:t>sherif</a:t>
            </a:r>
            <a:r>
              <a:rPr lang="en-US" sz="2700" b="1" dirty="0">
                <a:latin typeface="-apple-system"/>
              </a:rPr>
              <a:t> </a:t>
            </a:r>
            <a:r>
              <a:rPr lang="en-US" sz="2700" b="1" dirty="0" err="1">
                <a:latin typeface="-apple-system"/>
              </a:rPr>
              <a:t>hammad</a:t>
            </a:r>
            <a:endParaRPr lang="en-US" sz="2700" b="1" dirty="0">
              <a:latin typeface="-apple-system"/>
            </a:endParaRPr>
          </a:p>
        </p:txBody>
      </p:sp>
    </p:spTree>
    <p:extLst>
      <p:ext uri="{BB962C8B-B14F-4D97-AF65-F5344CB8AC3E}">
        <p14:creationId xmlns:p14="http://schemas.microsoft.com/office/powerpoint/2010/main" val="301892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CF03-AC84-0A5C-0DFB-56AEC57C28BD}"/>
              </a:ext>
            </a:extLst>
          </p:cNvPr>
          <p:cNvSpPr>
            <a:spLocks noGrp="1"/>
          </p:cNvSpPr>
          <p:nvPr>
            <p:ph type="title"/>
          </p:nvPr>
        </p:nvSpPr>
        <p:spPr/>
        <p:txBody>
          <a:bodyPr/>
          <a:lstStyle/>
          <a:p>
            <a:r>
              <a:rPr lang="en-US" u="sng" dirty="0"/>
              <a:t>Project scope</a:t>
            </a:r>
          </a:p>
        </p:txBody>
      </p:sp>
      <p:sp>
        <p:nvSpPr>
          <p:cNvPr id="3" name="Content Placeholder 2">
            <a:extLst>
              <a:ext uri="{FF2B5EF4-FFF2-40B4-BE49-F238E27FC236}">
                <a16:creationId xmlns:a16="http://schemas.microsoft.com/office/drawing/2014/main" id="{94326F2F-640B-5E40-843D-425FD4BE6F4B}"/>
              </a:ext>
            </a:extLst>
          </p:cNvPr>
          <p:cNvSpPr>
            <a:spLocks noGrp="1"/>
          </p:cNvSpPr>
          <p:nvPr>
            <p:ph idx="1"/>
          </p:nvPr>
        </p:nvSpPr>
        <p:spPr>
          <a:xfrm>
            <a:off x="850606" y="2249487"/>
            <a:ext cx="10196806" cy="4140680"/>
          </a:xfrm>
        </p:spPr>
        <p:txBody>
          <a:bodyPr/>
          <a:lstStyle/>
          <a:p>
            <a:pPr marL="0" indent="0" algn="just">
              <a:buNone/>
            </a:pPr>
            <a:r>
              <a:rPr lang="en-US" dirty="0"/>
              <a:t>- Implementation of front passenger door window with both passenger and driver control panels (2 pushbuttons for each panel). </a:t>
            </a:r>
          </a:p>
          <a:p>
            <a:pPr marL="0" indent="0" algn="just">
              <a:buNone/>
            </a:pPr>
            <a:r>
              <a:rPr lang="en-US" dirty="0"/>
              <a:t>- Implementation of 2 limit switches to limit the window motor from top and bottom limits of the window. </a:t>
            </a:r>
          </a:p>
          <a:p>
            <a:pPr marL="0" indent="0" algn="just">
              <a:buNone/>
            </a:pPr>
            <a:r>
              <a:rPr lang="en-US" dirty="0"/>
              <a:t>- Obstacle detection implementation is done using a push button to indicate jamming.</a:t>
            </a:r>
          </a:p>
          <a:p>
            <a:pPr marL="0" indent="0" algn="just">
              <a:buNone/>
            </a:pPr>
            <a:r>
              <a:rPr lang="en-US" dirty="0"/>
              <a:t>- Lock Mode is implemented using switch button.</a:t>
            </a:r>
          </a:p>
          <a:p>
            <a:pPr marL="0" indent="0">
              <a:buNone/>
            </a:pPr>
            <a:endParaRPr lang="en-US" dirty="0"/>
          </a:p>
        </p:txBody>
      </p:sp>
    </p:spTree>
    <p:extLst>
      <p:ext uri="{BB962C8B-B14F-4D97-AF65-F5344CB8AC3E}">
        <p14:creationId xmlns:p14="http://schemas.microsoft.com/office/powerpoint/2010/main" val="218370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0F43664-5B62-4082-9ADA-F23300A50CF8}"/>
              </a:ext>
            </a:extLst>
          </p:cNvPr>
          <p:cNvSpPr/>
          <p:nvPr/>
        </p:nvSpPr>
        <p:spPr>
          <a:xfrm>
            <a:off x="4575544" y="2482702"/>
            <a:ext cx="3040912" cy="189259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System basic features</a:t>
            </a:r>
          </a:p>
        </p:txBody>
      </p:sp>
      <p:sp>
        <p:nvSpPr>
          <p:cNvPr id="6" name="Rectangle 5">
            <a:extLst>
              <a:ext uri="{FF2B5EF4-FFF2-40B4-BE49-F238E27FC236}">
                <a16:creationId xmlns:a16="http://schemas.microsoft.com/office/drawing/2014/main" id="{A3C558D8-727D-50F2-B293-259971C7D2B1}"/>
              </a:ext>
            </a:extLst>
          </p:cNvPr>
          <p:cNvSpPr/>
          <p:nvPr/>
        </p:nvSpPr>
        <p:spPr>
          <a:xfrm>
            <a:off x="1555897" y="882502"/>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Manual open/close function</a:t>
            </a:r>
          </a:p>
        </p:txBody>
      </p:sp>
      <p:sp>
        <p:nvSpPr>
          <p:cNvPr id="7" name="Rectangle 6">
            <a:extLst>
              <a:ext uri="{FF2B5EF4-FFF2-40B4-BE49-F238E27FC236}">
                <a16:creationId xmlns:a16="http://schemas.microsoft.com/office/drawing/2014/main" id="{4EF8CEFB-B718-8DC7-8786-AC0C6F57E266}"/>
              </a:ext>
            </a:extLst>
          </p:cNvPr>
          <p:cNvSpPr/>
          <p:nvPr/>
        </p:nvSpPr>
        <p:spPr>
          <a:xfrm>
            <a:off x="8063026" y="4221126"/>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Jam protection function</a:t>
            </a:r>
          </a:p>
        </p:txBody>
      </p:sp>
      <p:sp>
        <p:nvSpPr>
          <p:cNvPr id="8" name="Rectangle 7">
            <a:extLst>
              <a:ext uri="{FF2B5EF4-FFF2-40B4-BE49-F238E27FC236}">
                <a16:creationId xmlns:a16="http://schemas.microsoft.com/office/drawing/2014/main" id="{C5A997B9-4815-E176-76F4-2DC41E06FF97}"/>
              </a:ext>
            </a:extLst>
          </p:cNvPr>
          <p:cNvSpPr/>
          <p:nvPr/>
        </p:nvSpPr>
        <p:spPr>
          <a:xfrm>
            <a:off x="8063026" y="882502"/>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touch auto open/close function </a:t>
            </a:r>
          </a:p>
        </p:txBody>
      </p:sp>
      <p:sp>
        <p:nvSpPr>
          <p:cNvPr id="9" name="Rectangle 8">
            <a:extLst>
              <a:ext uri="{FF2B5EF4-FFF2-40B4-BE49-F238E27FC236}">
                <a16:creationId xmlns:a16="http://schemas.microsoft.com/office/drawing/2014/main" id="{7A1B52AF-4FB5-C249-3749-2F9DD8C7E34D}"/>
              </a:ext>
            </a:extLst>
          </p:cNvPr>
          <p:cNvSpPr/>
          <p:nvPr/>
        </p:nvSpPr>
        <p:spPr>
          <a:xfrm>
            <a:off x="1555896" y="4221126"/>
            <a:ext cx="2296632" cy="116958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 lock function</a:t>
            </a:r>
          </a:p>
        </p:txBody>
      </p:sp>
    </p:spTree>
    <p:extLst>
      <p:ext uri="{BB962C8B-B14F-4D97-AF65-F5344CB8AC3E}">
        <p14:creationId xmlns:p14="http://schemas.microsoft.com/office/powerpoint/2010/main" val="161435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337F-D907-2128-7673-BC0420083F87}"/>
              </a:ext>
            </a:extLst>
          </p:cNvPr>
          <p:cNvSpPr>
            <a:spLocks noGrp="1"/>
          </p:cNvSpPr>
          <p:nvPr>
            <p:ph type="title"/>
          </p:nvPr>
        </p:nvSpPr>
        <p:spPr>
          <a:xfrm>
            <a:off x="1141413" y="-168291"/>
            <a:ext cx="9905998" cy="1478570"/>
          </a:xfrm>
        </p:spPr>
        <p:txBody>
          <a:bodyPr/>
          <a:lstStyle/>
          <a:p>
            <a:r>
              <a:rPr lang="en-US" dirty="0"/>
              <a:t>Flow charts </a:t>
            </a:r>
          </a:p>
        </p:txBody>
      </p:sp>
      <p:sp>
        <p:nvSpPr>
          <p:cNvPr id="3" name="Content Placeholder 2">
            <a:extLst>
              <a:ext uri="{FF2B5EF4-FFF2-40B4-BE49-F238E27FC236}">
                <a16:creationId xmlns:a16="http://schemas.microsoft.com/office/drawing/2014/main" id="{EE764E2B-7C56-FFF1-06F0-2B865C6E5FDD}"/>
              </a:ext>
            </a:extLst>
          </p:cNvPr>
          <p:cNvSpPr>
            <a:spLocks noGrp="1"/>
          </p:cNvSpPr>
          <p:nvPr>
            <p:ph idx="1"/>
          </p:nvPr>
        </p:nvSpPr>
        <p:spPr>
          <a:xfrm>
            <a:off x="948162" y="914400"/>
            <a:ext cx="10292499" cy="4642885"/>
          </a:xfrm>
        </p:spPr>
        <p:txBody>
          <a:bodyPr>
            <a:normAutofit/>
          </a:bodyPr>
          <a:lstStyle/>
          <a:p>
            <a:r>
              <a:rPr lang="en-US" sz="3600" dirty="0"/>
              <a:t>Passenger Task (Priority 1)</a:t>
            </a:r>
          </a:p>
        </p:txBody>
      </p:sp>
      <p:pic>
        <p:nvPicPr>
          <p:cNvPr id="4" name="Picture 3">
            <a:extLst>
              <a:ext uri="{FF2B5EF4-FFF2-40B4-BE49-F238E27FC236}">
                <a16:creationId xmlns:a16="http://schemas.microsoft.com/office/drawing/2014/main" id="{E09ED7A2-25EA-EB1E-F2A4-8254D027AF1D}"/>
              </a:ext>
            </a:extLst>
          </p:cNvPr>
          <p:cNvPicPr>
            <a:picLocks noChangeAspect="1"/>
          </p:cNvPicPr>
          <p:nvPr/>
        </p:nvPicPr>
        <p:blipFill rotWithShape="1">
          <a:blip r:embed="rId2">
            <a:extLst>
              <a:ext uri="{28A0092B-C50C-407E-A947-70E740481C1C}">
                <a14:useLocalDpi xmlns:a14="http://schemas.microsoft.com/office/drawing/2010/main" val="0"/>
              </a:ext>
            </a:extLst>
          </a:blip>
          <a:srcRect r="13629"/>
          <a:stretch/>
        </p:blipFill>
        <p:spPr>
          <a:xfrm>
            <a:off x="646817" y="1909208"/>
            <a:ext cx="5323181" cy="3800475"/>
          </a:xfrm>
          <a:prstGeom prst="rect">
            <a:avLst/>
          </a:prstGeom>
        </p:spPr>
      </p:pic>
      <p:pic>
        <p:nvPicPr>
          <p:cNvPr id="5" name="Picture 4">
            <a:extLst>
              <a:ext uri="{FF2B5EF4-FFF2-40B4-BE49-F238E27FC236}">
                <a16:creationId xmlns:a16="http://schemas.microsoft.com/office/drawing/2014/main" id="{97F1C591-7040-92F0-23E6-B777F459A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1909208"/>
            <a:ext cx="5567554" cy="3800475"/>
          </a:xfrm>
          <a:prstGeom prst="rect">
            <a:avLst/>
          </a:prstGeom>
        </p:spPr>
      </p:pic>
    </p:spTree>
    <p:extLst>
      <p:ext uri="{BB962C8B-B14F-4D97-AF65-F5344CB8AC3E}">
        <p14:creationId xmlns:p14="http://schemas.microsoft.com/office/powerpoint/2010/main" val="180201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0861-CEE3-C238-BB65-E5AE30DFFD0D}"/>
              </a:ext>
            </a:extLst>
          </p:cNvPr>
          <p:cNvSpPr>
            <a:spLocks noGrp="1"/>
          </p:cNvSpPr>
          <p:nvPr>
            <p:ph type="title"/>
          </p:nvPr>
        </p:nvSpPr>
        <p:spPr>
          <a:xfrm>
            <a:off x="1188983" y="352704"/>
            <a:ext cx="9814034" cy="1061426"/>
          </a:xfrm>
        </p:spPr>
        <p:txBody>
          <a:bodyPr/>
          <a:lstStyle/>
          <a:p>
            <a:r>
              <a:rPr lang="en-US" dirty="0"/>
              <a:t>Driver Task (Priority 1 OR 2)</a:t>
            </a:r>
          </a:p>
        </p:txBody>
      </p:sp>
      <p:pic>
        <p:nvPicPr>
          <p:cNvPr id="4" name="Content Placeholder 3">
            <a:extLst>
              <a:ext uri="{FF2B5EF4-FFF2-40B4-BE49-F238E27FC236}">
                <a16:creationId xmlns:a16="http://schemas.microsoft.com/office/drawing/2014/main" id="{FA422E8A-3B35-2931-F847-0EE8D6B9080A}"/>
              </a:ext>
            </a:extLst>
          </p:cNvPr>
          <p:cNvPicPr>
            <a:picLocks noGrp="1" noChangeAspect="1"/>
          </p:cNvPicPr>
          <p:nvPr>
            <p:ph idx="1"/>
          </p:nvPr>
        </p:nvPicPr>
        <p:blipFill rotWithShape="1">
          <a:blip r:embed="rId2"/>
          <a:srcRect t="86" r="13384" b="1"/>
          <a:stretch/>
        </p:blipFill>
        <p:spPr>
          <a:xfrm>
            <a:off x="181116" y="1678115"/>
            <a:ext cx="5560465" cy="3990738"/>
          </a:xfrm>
          <a:prstGeom prst="rect">
            <a:avLst/>
          </a:prstGeom>
        </p:spPr>
      </p:pic>
      <p:pic>
        <p:nvPicPr>
          <p:cNvPr id="5" name="Picture 4">
            <a:extLst>
              <a:ext uri="{FF2B5EF4-FFF2-40B4-BE49-F238E27FC236}">
                <a16:creationId xmlns:a16="http://schemas.microsoft.com/office/drawing/2014/main" id="{3BFB048B-02CF-A8D2-ACA3-FCD8D71A93FA}"/>
              </a:ext>
            </a:extLst>
          </p:cNvPr>
          <p:cNvPicPr>
            <a:picLocks noChangeAspect="1"/>
          </p:cNvPicPr>
          <p:nvPr/>
        </p:nvPicPr>
        <p:blipFill rotWithShape="1">
          <a:blip r:embed="rId3">
            <a:extLst>
              <a:ext uri="{28A0092B-C50C-407E-A947-70E740481C1C}">
                <a14:useLocalDpi xmlns:a14="http://schemas.microsoft.com/office/drawing/2010/main" val="0"/>
              </a:ext>
            </a:extLst>
          </a:blip>
          <a:srcRect l="9556" t="-1024" b="1"/>
          <a:stretch/>
        </p:blipFill>
        <p:spPr>
          <a:xfrm>
            <a:off x="5932967" y="1678115"/>
            <a:ext cx="5833368" cy="3990738"/>
          </a:xfrm>
          <a:prstGeom prst="rect">
            <a:avLst/>
          </a:prstGeom>
        </p:spPr>
      </p:pic>
    </p:spTree>
    <p:extLst>
      <p:ext uri="{BB962C8B-B14F-4D97-AF65-F5344CB8AC3E}">
        <p14:creationId xmlns:p14="http://schemas.microsoft.com/office/powerpoint/2010/main" val="7251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F52A-73C2-7D1F-1F91-7206BF90BD9C}"/>
              </a:ext>
            </a:extLst>
          </p:cNvPr>
          <p:cNvSpPr>
            <a:spLocks noGrp="1"/>
          </p:cNvSpPr>
          <p:nvPr>
            <p:ph type="title"/>
          </p:nvPr>
        </p:nvSpPr>
        <p:spPr/>
        <p:txBody>
          <a:bodyPr/>
          <a:lstStyle/>
          <a:p>
            <a:r>
              <a:rPr lang="en-US" dirty="0"/>
              <a:t>Queue Task (Priority 3)  LOCK Task (Priority 4) </a:t>
            </a:r>
          </a:p>
        </p:txBody>
      </p:sp>
      <p:pic>
        <p:nvPicPr>
          <p:cNvPr id="6" name="Content Placeholder 5">
            <a:extLst>
              <a:ext uri="{FF2B5EF4-FFF2-40B4-BE49-F238E27FC236}">
                <a16:creationId xmlns:a16="http://schemas.microsoft.com/office/drawing/2014/main" id="{9F8623DB-A6BC-263A-694B-CE5BFB1772FC}"/>
              </a:ext>
            </a:extLst>
          </p:cNvPr>
          <p:cNvPicPr>
            <a:picLocks noGrp="1" noChangeAspect="1"/>
          </p:cNvPicPr>
          <p:nvPr>
            <p:ph idx="1"/>
          </p:nvPr>
        </p:nvPicPr>
        <p:blipFill>
          <a:blip r:embed="rId2"/>
          <a:stretch>
            <a:fillRect/>
          </a:stretch>
        </p:blipFill>
        <p:spPr>
          <a:xfrm>
            <a:off x="806345" y="1951776"/>
            <a:ext cx="4770757" cy="4184655"/>
          </a:xfrm>
          <a:prstGeom prst="rect">
            <a:avLst/>
          </a:prstGeom>
        </p:spPr>
      </p:pic>
      <p:pic>
        <p:nvPicPr>
          <p:cNvPr id="3" name="Picture 2">
            <a:extLst>
              <a:ext uri="{FF2B5EF4-FFF2-40B4-BE49-F238E27FC236}">
                <a16:creationId xmlns:a16="http://schemas.microsoft.com/office/drawing/2014/main" id="{FE73E0A2-1701-EB9B-9FFE-D8F8464F9B14}"/>
              </a:ext>
            </a:extLst>
          </p:cNvPr>
          <p:cNvPicPr>
            <a:picLocks noChangeAspect="1"/>
          </p:cNvPicPr>
          <p:nvPr/>
        </p:nvPicPr>
        <p:blipFill>
          <a:blip r:embed="rId3"/>
          <a:stretch>
            <a:fillRect/>
          </a:stretch>
        </p:blipFill>
        <p:spPr>
          <a:xfrm>
            <a:off x="6771191" y="1948882"/>
            <a:ext cx="3907250" cy="4184654"/>
          </a:xfrm>
          <a:prstGeom prst="rect">
            <a:avLst/>
          </a:prstGeom>
        </p:spPr>
      </p:pic>
    </p:spTree>
    <p:extLst>
      <p:ext uri="{BB962C8B-B14F-4D97-AF65-F5344CB8AC3E}">
        <p14:creationId xmlns:p14="http://schemas.microsoft.com/office/powerpoint/2010/main" val="374721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8F01-4818-6C62-C94C-961F0191FA32}"/>
              </a:ext>
            </a:extLst>
          </p:cNvPr>
          <p:cNvSpPr>
            <a:spLocks noGrp="1"/>
          </p:cNvSpPr>
          <p:nvPr>
            <p:ph type="title"/>
          </p:nvPr>
        </p:nvSpPr>
        <p:spPr/>
        <p:txBody>
          <a:bodyPr/>
          <a:lstStyle/>
          <a:p>
            <a:r>
              <a:rPr lang="en-US" dirty="0"/>
              <a:t>              ISR                      JAM Task (Priority 5)</a:t>
            </a:r>
          </a:p>
        </p:txBody>
      </p:sp>
      <p:pic>
        <p:nvPicPr>
          <p:cNvPr id="9" name="Content Placeholder 8">
            <a:extLst>
              <a:ext uri="{FF2B5EF4-FFF2-40B4-BE49-F238E27FC236}">
                <a16:creationId xmlns:a16="http://schemas.microsoft.com/office/drawing/2014/main" id="{CA79CDED-09B3-69D5-A9EB-7C929FB39EE5}"/>
              </a:ext>
            </a:extLst>
          </p:cNvPr>
          <p:cNvPicPr>
            <a:picLocks noGrp="1" noChangeAspect="1"/>
          </p:cNvPicPr>
          <p:nvPr>
            <p:ph idx="1"/>
          </p:nvPr>
        </p:nvPicPr>
        <p:blipFill>
          <a:blip r:embed="rId2"/>
          <a:stretch>
            <a:fillRect/>
          </a:stretch>
        </p:blipFill>
        <p:spPr>
          <a:xfrm>
            <a:off x="1141413" y="1903227"/>
            <a:ext cx="4822593" cy="3675501"/>
          </a:xfrm>
          <a:prstGeom prst="rect">
            <a:avLst/>
          </a:prstGeom>
        </p:spPr>
      </p:pic>
      <p:pic>
        <p:nvPicPr>
          <p:cNvPr id="3" name="Picture 2">
            <a:extLst>
              <a:ext uri="{FF2B5EF4-FFF2-40B4-BE49-F238E27FC236}">
                <a16:creationId xmlns:a16="http://schemas.microsoft.com/office/drawing/2014/main" id="{3B904AD2-4933-ED35-F896-7403DEE48576}"/>
              </a:ext>
            </a:extLst>
          </p:cNvPr>
          <p:cNvPicPr>
            <a:picLocks noChangeAspect="1"/>
          </p:cNvPicPr>
          <p:nvPr/>
        </p:nvPicPr>
        <p:blipFill>
          <a:blip r:embed="rId3"/>
          <a:stretch>
            <a:fillRect/>
          </a:stretch>
        </p:blipFill>
        <p:spPr>
          <a:xfrm>
            <a:off x="7003894" y="1903227"/>
            <a:ext cx="3615253" cy="3675501"/>
          </a:xfrm>
          <a:prstGeom prst="rect">
            <a:avLst/>
          </a:prstGeom>
        </p:spPr>
      </p:pic>
    </p:spTree>
    <p:extLst>
      <p:ext uri="{BB962C8B-B14F-4D97-AF65-F5344CB8AC3E}">
        <p14:creationId xmlns:p14="http://schemas.microsoft.com/office/powerpoint/2010/main" val="185168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503B-7DB8-D04D-2C35-464B5E1C8B08}"/>
              </a:ext>
            </a:extLst>
          </p:cNvPr>
          <p:cNvSpPr>
            <a:spLocks noGrp="1"/>
          </p:cNvSpPr>
          <p:nvPr>
            <p:ph type="title"/>
          </p:nvPr>
        </p:nvSpPr>
        <p:spPr/>
        <p:txBody>
          <a:bodyPr/>
          <a:lstStyle/>
          <a:p>
            <a:r>
              <a:rPr lang="en-US" dirty="0"/>
              <a:t>Corner Cases</a:t>
            </a:r>
          </a:p>
        </p:txBody>
      </p:sp>
      <p:sp>
        <p:nvSpPr>
          <p:cNvPr id="4" name="Content Placeholder 3">
            <a:extLst>
              <a:ext uri="{FF2B5EF4-FFF2-40B4-BE49-F238E27FC236}">
                <a16:creationId xmlns:a16="http://schemas.microsoft.com/office/drawing/2014/main" id="{0B459AA5-CC50-D83B-C969-8FBF9BA5A9D7}"/>
              </a:ext>
            </a:extLst>
          </p:cNvPr>
          <p:cNvSpPr>
            <a:spLocks noGrp="1"/>
          </p:cNvSpPr>
          <p:nvPr>
            <p:ph sz="half" idx="1"/>
          </p:nvPr>
        </p:nvSpPr>
        <p:spPr/>
        <p:txBody>
          <a:bodyPr>
            <a:normAutofit/>
          </a:bodyPr>
          <a:lstStyle/>
          <a:p>
            <a:r>
              <a:rPr lang="en-US" dirty="0"/>
              <a:t>CASE 1: ( Driver &amp; Passenger Press Simultaneously)</a:t>
            </a:r>
          </a:p>
          <a:p>
            <a:pPr algn="just"/>
            <a:r>
              <a:rPr lang="en-US" dirty="0"/>
              <a:t>In this case, our system responds by giving control to which ever button was pressed first. For example, if driver pressed UP first and the passenger pressed DOWN after, the motor will rotate UPWARDS.</a:t>
            </a:r>
          </a:p>
        </p:txBody>
      </p:sp>
      <p:sp>
        <p:nvSpPr>
          <p:cNvPr id="5" name="Content Placeholder 4">
            <a:extLst>
              <a:ext uri="{FF2B5EF4-FFF2-40B4-BE49-F238E27FC236}">
                <a16:creationId xmlns:a16="http://schemas.microsoft.com/office/drawing/2014/main" id="{4592D5C6-6C2D-84A9-713A-455291B956C8}"/>
              </a:ext>
            </a:extLst>
          </p:cNvPr>
          <p:cNvSpPr>
            <a:spLocks noGrp="1"/>
          </p:cNvSpPr>
          <p:nvPr>
            <p:ph sz="half" idx="2"/>
          </p:nvPr>
        </p:nvSpPr>
        <p:spPr/>
        <p:txBody>
          <a:bodyPr>
            <a:normAutofit/>
          </a:bodyPr>
          <a:lstStyle/>
          <a:p>
            <a:r>
              <a:rPr lang="en-US" dirty="0"/>
              <a:t>CASE 2: (Activating Lock while Passenger PB is pressed)</a:t>
            </a:r>
          </a:p>
          <a:p>
            <a:pPr algn="just"/>
            <a:r>
              <a:rPr lang="en-US" dirty="0"/>
              <a:t>Since the lock button uses interrupt when triggered, the lock will disable the passenger control panel immediately and will stop the motor.</a:t>
            </a:r>
          </a:p>
        </p:txBody>
      </p:sp>
    </p:spTree>
    <p:extLst>
      <p:ext uri="{BB962C8B-B14F-4D97-AF65-F5344CB8AC3E}">
        <p14:creationId xmlns:p14="http://schemas.microsoft.com/office/powerpoint/2010/main" val="324860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503B-7DB8-D04D-2C35-464B5E1C8B08}"/>
              </a:ext>
            </a:extLst>
          </p:cNvPr>
          <p:cNvSpPr>
            <a:spLocks noGrp="1"/>
          </p:cNvSpPr>
          <p:nvPr>
            <p:ph type="title"/>
          </p:nvPr>
        </p:nvSpPr>
        <p:spPr/>
        <p:txBody>
          <a:bodyPr/>
          <a:lstStyle/>
          <a:p>
            <a:r>
              <a:rPr lang="en-US" dirty="0"/>
              <a:t>Corner Cases</a:t>
            </a:r>
          </a:p>
        </p:txBody>
      </p:sp>
      <p:sp>
        <p:nvSpPr>
          <p:cNvPr id="4" name="Content Placeholder 3">
            <a:extLst>
              <a:ext uri="{FF2B5EF4-FFF2-40B4-BE49-F238E27FC236}">
                <a16:creationId xmlns:a16="http://schemas.microsoft.com/office/drawing/2014/main" id="{0B459AA5-CC50-D83B-C969-8FBF9BA5A9D7}"/>
              </a:ext>
            </a:extLst>
          </p:cNvPr>
          <p:cNvSpPr>
            <a:spLocks noGrp="1"/>
          </p:cNvSpPr>
          <p:nvPr>
            <p:ph sz="half" idx="1"/>
          </p:nvPr>
        </p:nvSpPr>
        <p:spPr/>
        <p:txBody>
          <a:bodyPr>
            <a:normAutofit/>
          </a:bodyPr>
          <a:lstStyle/>
          <a:p>
            <a:r>
              <a:rPr lang="en-US" dirty="0"/>
              <a:t>CASE 3: ( Pressing PB again while automatic is activated)</a:t>
            </a:r>
          </a:p>
          <a:p>
            <a:pPr algn="just"/>
            <a:r>
              <a:rPr lang="en-US" dirty="0"/>
              <a:t>If the motor is in automatic mode, then the driver or passenger pressed the button again, the motor will exit automatic mode and execute whichever task is sent to it. It can be automatic again in the other direction, or manual mode in either direction.</a:t>
            </a:r>
          </a:p>
        </p:txBody>
      </p:sp>
      <p:sp>
        <p:nvSpPr>
          <p:cNvPr id="5" name="Content Placeholder 4">
            <a:extLst>
              <a:ext uri="{FF2B5EF4-FFF2-40B4-BE49-F238E27FC236}">
                <a16:creationId xmlns:a16="http://schemas.microsoft.com/office/drawing/2014/main" id="{4592D5C6-6C2D-84A9-713A-455291B956C8}"/>
              </a:ext>
            </a:extLst>
          </p:cNvPr>
          <p:cNvSpPr>
            <a:spLocks noGrp="1"/>
          </p:cNvSpPr>
          <p:nvPr>
            <p:ph sz="half" idx="2"/>
          </p:nvPr>
        </p:nvSpPr>
        <p:spPr/>
        <p:txBody>
          <a:bodyPr>
            <a:normAutofit/>
          </a:bodyPr>
          <a:lstStyle/>
          <a:p>
            <a:r>
              <a:rPr lang="en-US" dirty="0"/>
              <a:t>CASE 4: (Using PB during Jam Protection Process)</a:t>
            </a:r>
          </a:p>
          <a:p>
            <a:pPr algn="just"/>
            <a:r>
              <a:rPr lang="en-US" dirty="0"/>
              <a:t>The jam protection task has the highest priority in our system. Any other activity is blocked until the task is done executing.</a:t>
            </a:r>
          </a:p>
        </p:txBody>
      </p:sp>
    </p:spTree>
    <p:extLst>
      <p:ext uri="{BB962C8B-B14F-4D97-AF65-F5344CB8AC3E}">
        <p14:creationId xmlns:p14="http://schemas.microsoft.com/office/powerpoint/2010/main" val="722355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1130</TotalTime>
  <Words>354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Century Gothic</vt:lpstr>
      <vt:lpstr>Wingdings 3</vt:lpstr>
      <vt:lpstr>Ion</vt:lpstr>
      <vt:lpstr>CSE411 major task Power window control system using Tiva C running FreeRTOS   </vt:lpstr>
      <vt:lpstr>Project scope</vt:lpstr>
      <vt:lpstr>PowerPoint Presentation</vt:lpstr>
      <vt:lpstr>Flow charts </vt:lpstr>
      <vt:lpstr>Driver Task (Priority 1 OR 2)</vt:lpstr>
      <vt:lpstr>Queue Task (Priority 3)  LOCK Task (Priority 4) </vt:lpstr>
      <vt:lpstr>              ISR                      JAM Task (Priority 5)</vt:lpstr>
      <vt:lpstr>Corner Cases</vt:lpstr>
      <vt:lpstr>Corner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CSE411 major task Power window control system using Tiva C running FreeRTOS</dc:title>
  <dc:creator>mohamed khaled abd elaziz abd elaty el adoly 19P3218</dc:creator>
  <cp:lastModifiedBy>Habiba Tamer Abdelhamid Abdelmonaem Alakkad 20P4355</cp:lastModifiedBy>
  <cp:revision>4</cp:revision>
  <dcterms:created xsi:type="dcterms:W3CDTF">2023-05-14T01:57:15Z</dcterms:created>
  <dcterms:modified xsi:type="dcterms:W3CDTF">2024-05-16T14:01:27Z</dcterms:modified>
</cp:coreProperties>
</file>