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85" r:id="rId8"/>
    <p:sldId id="281" r:id="rId9"/>
    <p:sldId id="289" r:id="rId10"/>
    <p:sldId id="290" r:id="rId11"/>
    <p:sldId id="286" r:id="rId12"/>
    <p:sldId id="287" r:id="rId13"/>
    <p:sldId id="282" r:id="rId14"/>
    <p:sldId id="284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759DB2-B92C-4267-8318-C9FDAE564378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DFC73AA-7301-4937-B6E1-B9CD218D233A}">
      <dgm:prSet/>
      <dgm:spPr/>
      <dgm:t>
        <a:bodyPr/>
        <a:lstStyle/>
        <a:p>
          <a:r>
            <a:rPr lang="en-US"/>
            <a:t>Problem: Schools often miss early signals of student risk.</a:t>
          </a:r>
        </a:p>
      </dgm:t>
    </dgm:pt>
    <dgm:pt modelId="{6CA4E7BF-C7F3-4662-9392-621529B75AFA}" type="parTrans" cxnId="{865C9EBB-BAFE-4B48-B01B-590516E8E32E}">
      <dgm:prSet/>
      <dgm:spPr/>
      <dgm:t>
        <a:bodyPr/>
        <a:lstStyle/>
        <a:p>
          <a:endParaRPr lang="en-US"/>
        </a:p>
      </dgm:t>
    </dgm:pt>
    <dgm:pt modelId="{8AEA441D-7E17-4EEE-9E85-9A9BDB650407}" type="sibTrans" cxnId="{865C9EBB-BAFE-4B48-B01B-590516E8E32E}">
      <dgm:prSet/>
      <dgm:spPr/>
      <dgm:t>
        <a:bodyPr/>
        <a:lstStyle/>
        <a:p>
          <a:endParaRPr lang="en-US"/>
        </a:p>
      </dgm:t>
    </dgm:pt>
    <dgm:pt modelId="{AF4ED108-AE41-4CDE-BFC5-DB653C2C7E8E}">
      <dgm:prSet/>
      <dgm:spPr/>
      <dgm:t>
        <a:bodyPr/>
        <a:lstStyle/>
        <a:p>
          <a:r>
            <a:rPr lang="en-US"/>
            <a:t>Goal: Use data-driven models to predict and support at-risk students.</a:t>
          </a:r>
        </a:p>
      </dgm:t>
    </dgm:pt>
    <dgm:pt modelId="{CF196575-C923-454F-87A2-012951CC748E}" type="parTrans" cxnId="{EF8214C4-9066-4E5E-9632-0B4709D65912}">
      <dgm:prSet/>
      <dgm:spPr/>
      <dgm:t>
        <a:bodyPr/>
        <a:lstStyle/>
        <a:p>
          <a:endParaRPr lang="en-US"/>
        </a:p>
      </dgm:t>
    </dgm:pt>
    <dgm:pt modelId="{DED5E4D5-4E11-4ACF-A584-5863A960BED0}" type="sibTrans" cxnId="{EF8214C4-9066-4E5E-9632-0B4709D65912}">
      <dgm:prSet/>
      <dgm:spPr/>
      <dgm:t>
        <a:bodyPr/>
        <a:lstStyle/>
        <a:p>
          <a:endParaRPr lang="en-US"/>
        </a:p>
      </dgm:t>
    </dgm:pt>
    <dgm:pt modelId="{C5589EE7-EB15-416E-993B-599F0EDFBE30}" type="pres">
      <dgm:prSet presAssocID="{7C759DB2-B92C-4267-8318-C9FDAE564378}" presName="outerComposite" presStyleCnt="0">
        <dgm:presLayoutVars>
          <dgm:chMax val="5"/>
          <dgm:dir/>
          <dgm:resizeHandles val="exact"/>
        </dgm:presLayoutVars>
      </dgm:prSet>
      <dgm:spPr/>
    </dgm:pt>
    <dgm:pt modelId="{AE371034-6490-46E1-93F6-46896C355E65}" type="pres">
      <dgm:prSet presAssocID="{7C759DB2-B92C-4267-8318-C9FDAE564378}" presName="dummyMaxCanvas" presStyleCnt="0">
        <dgm:presLayoutVars/>
      </dgm:prSet>
      <dgm:spPr/>
    </dgm:pt>
    <dgm:pt modelId="{7E098A2B-F910-4B46-B588-A536F3D8BF12}" type="pres">
      <dgm:prSet presAssocID="{7C759DB2-B92C-4267-8318-C9FDAE564378}" presName="TwoNodes_1" presStyleLbl="node1" presStyleIdx="0" presStyleCnt="2">
        <dgm:presLayoutVars>
          <dgm:bulletEnabled val="1"/>
        </dgm:presLayoutVars>
      </dgm:prSet>
      <dgm:spPr/>
    </dgm:pt>
    <dgm:pt modelId="{CB0E8C0D-D7BA-45E3-8B44-8E216B7B8D6C}" type="pres">
      <dgm:prSet presAssocID="{7C759DB2-B92C-4267-8318-C9FDAE564378}" presName="TwoNodes_2" presStyleLbl="node1" presStyleIdx="1" presStyleCnt="2">
        <dgm:presLayoutVars>
          <dgm:bulletEnabled val="1"/>
        </dgm:presLayoutVars>
      </dgm:prSet>
      <dgm:spPr/>
    </dgm:pt>
    <dgm:pt modelId="{8A97629E-F032-4F54-88F2-4CE5345A3E22}" type="pres">
      <dgm:prSet presAssocID="{7C759DB2-B92C-4267-8318-C9FDAE564378}" presName="TwoConn_1-2" presStyleLbl="fgAccFollowNode1" presStyleIdx="0" presStyleCnt="1">
        <dgm:presLayoutVars>
          <dgm:bulletEnabled val="1"/>
        </dgm:presLayoutVars>
      </dgm:prSet>
      <dgm:spPr/>
    </dgm:pt>
    <dgm:pt modelId="{EBB43BAB-C047-4D80-8278-7C949FB077EB}" type="pres">
      <dgm:prSet presAssocID="{7C759DB2-B92C-4267-8318-C9FDAE564378}" presName="TwoNodes_1_text" presStyleLbl="node1" presStyleIdx="1" presStyleCnt="2">
        <dgm:presLayoutVars>
          <dgm:bulletEnabled val="1"/>
        </dgm:presLayoutVars>
      </dgm:prSet>
      <dgm:spPr/>
    </dgm:pt>
    <dgm:pt modelId="{6765F83C-8B8C-4A44-A7B0-1C8EBBFAFC84}" type="pres">
      <dgm:prSet presAssocID="{7C759DB2-B92C-4267-8318-C9FDAE56437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BB65F310-4BAF-4DC5-90B3-8A91932F9557}" type="presOf" srcId="{2DFC73AA-7301-4937-B6E1-B9CD218D233A}" destId="{EBB43BAB-C047-4D80-8278-7C949FB077EB}" srcOrd="1" destOrd="0" presId="urn:microsoft.com/office/officeart/2005/8/layout/vProcess5"/>
    <dgm:cxn modelId="{8A55C25B-D424-4B82-BF14-B45993406AD6}" type="presOf" srcId="{AF4ED108-AE41-4CDE-BFC5-DB653C2C7E8E}" destId="{CB0E8C0D-D7BA-45E3-8B44-8E216B7B8D6C}" srcOrd="0" destOrd="0" presId="urn:microsoft.com/office/officeart/2005/8/layout/vProcess5"/>
    <dgm:cxn modelId="{1EECD673-9770-465B-8D26-4F70DA08CD4A}" type="presOf" srcId="{7C759DB2-B92C-4267-8318-C9FDAE564378}" destId="{C5589EE7-EB15-416E-993B-599F0EDFBE30}" srcOrd="0" destOrd="0" presId="urn:microsoft.com/office/officeart/2005/8/layout/vProcess5"/>
    <dgm:cxn modelId="{C98DB193-B0FA-4904-9CAA-DA30CBB4B189}" type="presOf" srcId="{AF4ED108-AE41-4CDE-BFC5-DB653C2C7E8E}" destId="{6765F83C-8B8C-4A44-A7B0-1C8EBBFAFC84}" srcOrd="1" destOrd="0" presId="urn:microsoft.com/office/officeart/2005/8/layout/vProcess5"/>
    <dgm:cxn modelId="{865C9EBB-BAFE-4B48-B01B-590516E8E32E}" srcId="{7C759DB2-B92C-4267-8318-C9FDAE564378}" destId="{2DFC73AA-7301-4937-B6E1-B9CD218D233A}" srcOrd="0" destOrd="0" parTransId="{6CA4E7BF-C7F3-4662-9392-621529B75AFA}" sibTransId="{8AEA441D-7E17-4EEE-9E85-9A9BDB650407}"/>
    <dgm:cxn modelId="{EF8214C4-9066-4E5E-9632-0B4709D65912}" srcId="{7C759DB2-B92C-4267-8318-C9FDAE564378}" destId="{AF4ED108-AE41-4CDE-BFC5-DB653C2C7E8E}" srcOrd="1" destOrd="0" parTransId="{CF196575-C923-454F-87A2-012951CC748E}" sibTransId="{DED5E4D5-4E11-4ACF-A584-5863A960BED0}"/>
    <dgm:cxn modelId="{C8D58AC9-B20D-4FC2-B403-9BF43599B245}" type="presOf" srcId="{2DFC73AA-7301-4937-B6E1-B9CD218D233A}" destId="{7E098A2B-F910-4B46-B588-A536F3D8BF12}" srcOrd="0" destOrd="0" presId="urn:microsoft.com/office/officeart/2005/8/layout/vProcess5"/>
    <dgm:cxn modelId="{8A5487F7-3CA9-4ABC-9FC6-FAE058174978}" type="presOf" srcId="{8AEA441D-7E17-4EEE-9E85-9A9BDB650407}" destId="{8A97629E-F032-4F54-88F2-4CE5345A3E22}" srcOrd="0" destOrd="0" presId="urn:microsoft.com/office/officeart/2005/8/layout/vProcess5"/>
    <dgm:cxn modelId="{6F2F0BC4-FA23-4901-8E1D-5A5408B8036C}" type="presParOf" srcId="{C5589EE7-EB15-416E-993B-599F0EDFBE30}" destId="{AE371034-6490-46E1-93F6-46896C355E65}" srcOrd="0" destOrd="0" presId="urn:microsoft.com/office/officeart/2005/8/layout/vProcess5"/>
    <dgm:cxn modelId="{CB85154D-7E1A-4D52-9890-0BA5889A4ADE}" type="presParOf" srcId="{C5589EE7-EB15-416E-993B-599F0EDFBE30}" destId="{7E098A2B-F910-4B46-B588-A536F3D8BF12}" srcOrd="1" destOrd="0" presId="urn:microsoft.com/office/officeart/2005/8/layout/vProcess5"/>
    <dgm:cxn modelId="{357D5B58-9DB5-4F07-899D-83DCBA2F8227}" type="presParOf" srcId="{C5589EE7-EB15-416E-993B-599F0EDFBE30}" destId="{CB0E8C0D-D7BA-45E3-8B44-8E216B7B8D6C}" srcOrd="2" destOrd="0" presId="urn:microsoft.com/office/officeart/2005/8/layout/vProcess5"/>
    <dgm:cxn modelId="{B940BDFF-70FC-4759-A330-44C3D69C9671}" type="presParOf" srcId="{C5589EE7-EB15-416E-993B-599F0EDFBE30}" destId="{8A97629E-F032-4F54-88F2-4CE5345A3E22}" srcOrd="3" destOrd="0" presId="urn:microsoft.com/office/officeart/2005/8/layout/vProcess5"/>
    <dgm:cxn modelId="{2FE48797-B05B-40F3-A7A1-7A8177E4B11B}" type="presParOf" srcId="{C5589EE7-EB15-416E-993B-599F0EDFBE30}" destId="{EBB43BAB-C047-4D80-8278-7C949FB077EB}" srcOrd="4" destOrd="0" presId="urn:microsoft.com/office/officeart/2005/8/layout/vProcess5"/>
    <dgm:cxn modelId="{7342108A-D09D-44CB-9140-B3442EF2CEF6}" type="presParOf" srcId="{C5589EE7-EB15-416E-993B-599F0EDFBE30}" destId="{6765F83C-8B8C-4A44-A7B0-1C8EBBFAFC84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8A494C-FE6C-4913-8F2D-7FF881E62F87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F0821C4-96D0-4D33-A509-75607A7598E7}">
      <dgm:prSet/>
      <dgm:spPr/>
      <dgm:t>
        <a:bodyPr/>
        <a:lstStyle/>
        <a:p>
          <a:r>
            <a:rPr lang="en-US" b="1"/>
            <a:t>Pilot &amp; Scale</a:t>
          </a:r>
          <a:r>
            <a:rPr lang="en-US"/>
            <a:t>: Test the attendance monitoring system and cluster-based early warning tool in a small cohort before rolling out school-wide.</a:t>
          </a:r>
        </a:p>
      </dgm:t>
    </dgm:pt>
    <dgm:pt modelId="{5AB1E205-E40C-4E3F-9A22-1CD004C226BB}" type="parTrans" cxnId="{E8EE239D-827D-42F9-9A19-9E3E6E4A1F64}">
      <dgm:prSet/>
      <dgm:spPr/>
      <dgm:t>
        <a:bodyPr/>
        <a:lstStyle/>
        <a:p>
          <a:endParaRPr lang="en-US"/>
        </a:p>
      </dgm:t>
    </dgm:pt>
    <dgm:pt modelId="{224C2A14-941F-4C24-9885-F1B10D4160FE}" type="sibTrans" cxnId="{E8EE239D-827D-42F9-9A19-9E3E6E4A1F64}">
      <dgm:prSet/>
      <dgm:spPr/>
      <dgm:t>
        <a:bodyPr/>
        <a:lstStyle/>
        <a:p>
          <a:endParaRPr lang="en-US"/>
        </a:p>
      </dgm:t>
    </dgm:pt>
    <dgm:pt modelId="{088CBF00-D991-4FCA-A3B1-6295AA049CC1}">
      <dgm:prSet/>
      <dgm:spPr/>
      <dgm:t>
        <a:bodyPr/>
        <a:lstStyle/>
        <a:p>
          <a:r>
            <a:rPr lang="en-US" b="1"/>
            <a:t>Evaluate Impact</a:t>
          </a:r>
          <a:r>
            <a:rPr lang="en-US"/>
            <a:t>: Collect feedback from students, families, and teachers to measure effectiveness of interventions.</a:t>
          </a:r>
        </a:p>
      </dgm:t>
    </dgm:pt>
    <dgm:pt modelId="{73721136-9B90-4E4B-BADF-A6C604BCB324}" type="parTrans" cxnId="{F19B2C0A-91DA-4FC9-888A-F4300CF39C02}">
      <dgm:prSet/>
      <dgm:spPr/>
      <dgm:t>
        <a:bodyPr/>
        <a:lstStyle/>
        <a:p>
          <a:endParaRPr lang="en-US"/>
        </a:p>
      </dgm:t>
    </dgm:pt>
    <dgm:pt modelId="{D4398E56-6B7E-4497-80CA-F353C62BE831}" type="sibTrans" cxnId="{F19B2C0A-91DA-4FC9-888A-F4300CF39C02}">
      <dgm:prSet/>
      <dgm:spPr/>
      <dgm:t>
        <a:bodyPr/>
        <a:lstStyle/>
        <a:p>
          <a:endParaRPr lang="en-US"/>
        </a:p>
      </dgm:t>
    </dgm:pt>
    <dgm:pt modelId="{598EFA12-97BC-4E40-AD21-FC79947060FD}">
      <dgm:prSet/>
      <dgm:spPr/>
      <dgm:t>
        <a:bodyPr/>
        <a:lstStyle/>
        <a:p>
          <a:r>
            <a:rPr lang="en-US" b="1"/>
            <a:t>Refine Models</a:t>
          </a:r>
          <a:r>
            <a:rPr lang="en-US"/>
            <a:t>: Continue improving accuracy while auditing regularly for bias and fairness.</a:t>
          </a:r>
        </a:p>
      </dgm:t>
    </dgm:pt>
    <dgm:pt modelId="{2AB398CD-C209-4FE8-8ACD-A5303C26995F}" type="parTrans" cxnId="{51C0EDF1-A47C-4E98-AA49-909BD3F9FA7F}">
      <dgm:prSet/>
      <dgm:spPr/>
      <dgm:t>
        <a:bodyPr/>
        <a:lstStyle/>
        <a:p>
          <a:endParaRPr lang="en-US"/>
        </a:p>
      </dgm:t>
    </dgm:pt>
    <dgm:pt modelId="{09BB40CA-3393-498D-B8E4-78B1E1347F57}" type="sibTrans" cxnId="{51C0EDF1-A47C-4E98-AA49-909BD3F9FA7F}">
      <dgm:prSet/>
      <dgm:spPr/>
      <dgm:t>
        <a:bodyPr/>
        <a:lstStyle/>
        <a:p>
          <a:endParaRPr lang="en-US"/>
        </a:p>
      </dgm:t>
    </dgm:pt>
    <dgm:pt modelId="{4CF9A23D-1FF7-4368-9F3C-F41D15C2A2B5}">
      <dgm:prSet/>
      <dgm:spPr/>
      <dgm:t>
        <a:bodyPr/>
        <a:lstStyle/>
        <a:p>
          <a:r>
            <a:rPr lang="en-US" b="1"/>
            <a:t>Expand Data Collection</a:t>
          </a:r>
          <a:r>
            <a:rPr lang="en-US"/>
            <a:t>: Incorporate additional behavioral and socio-emotional indicators for a more holistic risk profile.</a:t>
          </a:r>
        </a:p>
      </dgm:t>
    </dgm:pt>
    <dgm:pt modelId="{A5E75860-A7CB-443E-B576-3F73DC07DB6B}" type="parTrans" cxnId="{5969D140-91BA-40BC-B439-DBA05DE922FF}">
      <dgm:prSet/>
      <dgm:spPr/>
      <dgm:t>
        <a:bodyPr/>
        <a:lstStyle/>
        <a:p>
          <a:endParaRPr lang="en-US"/>
        </a:p>
      </dgm:t>
    </dgm:pt>
    <dgm:pt modelId="{450A9B38-B165-43F3-A70D-929265E184E0}" type="sibTrans" cxnId="{5969D140-91BA-40BC-B439-DBA05DE922FF}">
      <dgm:prSet/>
      <dgm:spPr/>
      <dgm:t>
        <a:bodyPr/>
        <a:lstStyle/>
        <a:p>
          <a:endParaRPr lang="en-US"/>
        </a:p>
      </dgm:t>
    </dgm:pt>
    <dgm:pt modelId="{758110DE-3612-4D7D-A2D6-7F1BDDC35034}" type="pres">
      <dgm:prSet presAssocID="{2C8A494C-FE6C-4913-8F2D-7FF881E62F87}" presName="root" presStyleCnt="0">
        <dgm:presLayoutVars>
          <dgm:dir/>
          <dgm:resizeHandles val="exact"/>
        </dgm:presLayoutVars>
      </dgm:prSet>
      <dgm:spPr/>
    </dgm:pt>
    <dgm:pt modelId="{7D891909-DD30-4586-9527-618D4624B7C9}" type="pres">
      <dgm:prSet presAssocID="{2C8A494C-FE6C-4913-8F2D-7FF881E62F87}" presName="container" presStyleCnt="0">
        <dgm:presLayoutVars>
          <dgm:dir/>
          <dgm:resizeHandles val="exact"/>
        </dgm:presLayoutVars>
      </dgm:prSet>
      <dgm:spPr/>
    </dgm:pt>
    <dgm:pt modelId="{C61F3126-D2F1-46D1-A4EB-D7FB73740C71}" type="pres">
      <dgm:prSet presAssocID="{EF0821C4-96D0-4D33-A509-75607A7598E7}" presName="compNode" presStyleCnt="0"/>
      <dgm:spPr/>
    </dgm:pt>
    <dgm:pt modelId="{CA21858C-BBFF-40CA-AF73-128A2DEB4B84}" type="pres">
      <dgm:prSet presAssocID="{EF0821C4-96D0-4D33-A509-75607A7598E7}" presName="iconBgRect" presStyleLbl="bgShp" presStyleIdx="0" presStyleCnt="4"/>
      <dgm:spPr/>
    </dgm:pt>
    <dgm:pt modelId="{EBD044F0-9546-4F97-AF5D-49E2138F7C16}" type="pres">
      <dgm:prSet presAssocID="{EF0821C4-96D0-4D33-A509-75607A7598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DC2E3B6-3CAC-44A1-9FF7-DBCBAA15A72F}" type="pres">
      <dgm:prSet presAssocID="{EF0821C4-96D0-4D33-A509-75607A7598E7}" presName="spaceRect" presStyleCnt="0"/>
      <dgm:spPr/>
    </dgm:pt>
    <dgm:pt modelId="{16DB2FA3-9548-4312-B88C-2F9887946213}" type="pres">
      <dgm:prSet presAssocID="{EF0821C4-96D0-4D33-A509-75607A7598E7}" presName="textRect" presStyleLbl="revTx" presStyleIdx="0" presStyleCnt="4">
        <dgm:presLayoutVars>
          <dgm:chMax val="1"/>
          <dgm:chPref val="1"/>
        </dgm:presLayoutVars>
      </dgm:prSet>
      <dgm:spPr/>
    </dgm:pt>
    <dgm:pt modelId="{B7ED6098-647B-4AAB-895E-7EFF28B3048F}" type="pres">
      <dgm:prSet presAssocID="{224C2A14-941F-4C24-9885-F1B10D4160FE}" presName="sibTrans" presStyleLbl="sibTrans2D1" presStyleIdx="0" presStyleCnt="0"/>
      <dgm:spPr/>
    </dgm:pt>
    <dgm:pt modelId="{290F384A-C0EC-46EC-8D41-315DA4018FCE}" type="pres">
      <dgm:prSet presAssocID="{088CBF00-D991-4FCA-A3B1-6295AA049CC1}" presName="compNode" presStyleCnt="0"/>
      <dgm:spPr/>
    </dgm:pt>
    <dgm:pt modelId="{87CBD601-9F46-4721-B7D6-452711EA83D3}" type="pres">
      <dgm:prSet presAssocID="{088CBF00-D991-4FCA-A3B1-6295AA049CC1}" presName="iconBgRect" presStyleLbl="bgShp" presStyleIdx="1" presStyleCnt="4"/>
      <dgm:spPr/>
    </dgm:pt>
    <dgm:pt modelId="{4A22D3BF-7861-48FB-BF61-1C6401693AF8}" type="pres">
      <dgm:prSet presAssocID="{088CBF00-D991-4FCA-A3B1-6295AA049C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3C9D8A72-0FB1-443E-BA9C-2C598EC819EF}" type="pres">
      <dgm:prSet presAssocID="{088CBF00-D991-4FCA-A3B1-6295AA049CC1}" presName="spaceRect" presStyleCnt="0"/>
      <dgm:spPr/>
    </dgm:pt>
    <dgm:pt modelId="{E9403F47-A676-4B0E-847E-3465BB483047}" type="pres">
      <dgm:prSet presAssocID="{088CBF00-D991-4FCA-A3B1-6295AA049CC1}" presName="textRect" presStyleLbl="revTx" presStyleIdx="1" presStyleCnt="4">
        <dgm:presLayoutVars>
          <dgm:chMax val="1"/>
          <dgm:chPref val="1"/>
        </dgm:presLayoutVars>
      </dgm:prSet>
      <dgm:spPr/>
    </dgm:pt>
    <dgm:pt modelId="{CF475472-F720-4B03-BF9E-463688203DC9}" type="pres">
      <dgm:prSet presAssocID="{D4398E56-6B7E-4497-80CA-F353C62BE831}" presName="sibTrans" presStyleLbl="sibTrans2D1" presStyleIdx="0" presStyleCnt="0"/>
      <dgm:spPr/>
    </dgm:pt>
    <dgm:pt modelId="{70166CCC-7578-4F10-9F45-185824D20CFC}" type="pres">
      <dgm:prSet presAssocID="{598EFA12-97BC-4E40-AD21-FC79947060FD}" presName="compNode" presStyleCnt="0"/>
      <dgm:spPr/>
    </dgm:pt>
    <dgm:pt modelId="{11B40D82-9DBF-43D6-AE18-A4D22C7666E9}" type="pres">
      <dgm:prSet presAssocID="{598EFA12-97BC-4E40-AD21-FC79947060FD}" presName="iconBgRect" presStyleLbl="bgShp" presStyleIdx="2" presStyleCnt="4"/>
      <dgm:spPr/>
    </dgm:pt>
    <dgm:pt modelId="{138EDE07-F29C-42D2-9A4F-60F80A82A7ED}" type="pres">
      <dgm:prSet presAssocID="{598EFA12-97BC-4E40-AD21-FC79947060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DB4D2C1C-19C0-4B3B-B635-37A0FFDA8D87}" type="pres">
      <dgm:prSet presAssocID="{598EFA12-97BC-4E40-AD21-FC79947060FD}" presName="spaceRect" presStyleCnt="0"/>
      <dgm:spPr/>
    </dgm:pt>
    <dgm:pt modelId="{711E6950-7C79-4FF3-BFAC-58DC705E5CC5}" type="pres">
      <dgm:prSet presAssocID="{598EFA12-97BC-4E40-AD21-FC79947060FD}" presName="textRect" presStyleLbl="revTx" presStyleIdx="2" presStyleCnt="4">
        <dgm:presLayoutVars>
          <dgm:chMax val="1"/>
          <dgm:chPref val="1"/>
        </dgm:presLayoutVars>
      </dgm:prSet>
      <dgm:spPr/>
    </dgm:pt>
    <dgm:pt modelId="{A5AACECA-161A-47C8-BB2F-F43F80810A49}" type="pres">
      <dgm:prSet presAssocID="{09BB40CA-3393-498D-B8E4-78B1E1347F57}" presName="sibTrans" presStyleLbl="sibTrans2D1" presStyleIdx="0" presStyleCnt="0"/>
      <dgm:spPr/>
    </dgm:pt>
    <dgm:pt modelId="{A7EECB81-BA93-4000-B0E0-0EE0F9174921}" type="pres">
      <dgm:prSet presAssocID="{4CF9A23D-1FF7-4368-9F3C-F41D15C2A2B5}" presName="compNode" presStyleCnt="0"/>
      <dgm:spPr/>
    </dgm:pt>
    <dgm:pt modelId="{9CCDED67-6756-4E72-979E-5437B4CF5A22}" type="pres">
      <dgm:prSet presAssocID="{4CF9A23D-1FF7-4368-9F3C-F41D15C2A2B5}" presName="iconBgRect" presStyleLbl="bgShp" presStyleIdx="3" presStyleCnt="4"/>
      <dgm:spPr/>
    </dgm:pt>
    <dgm:pt modelId="{EBCA1182-0131-4E82-81C9-8327377B99A0}" type="pres">
      <dgm:prSet presAssocID="{4CF9A23D-1FF7-4368-9F3C-F41D15C2A2B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D0ACAB4-9463-4620-A0BE-46D097C8B3D4}" type="pres">
      <dgm:prSet presAssocID="{4CF9A23D-1FF7-4368-9F3C-F41D15C2A2B5}" presName="spaceRect" presStyleCnt="0"/>
      <dgm:spPr/>
    </dgm:pt>
    <dgm:pt modelId="{D95C0596-61FB-47B6-9F53-A9CDD904969C}" type="pres">
      <dgm:prSet presAssocID="{4CF9A23D-1FF7-4368-9F3C-F41D15C2A2B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3BFBE03-7F45-4A16-8E42-157E1E3938EF}" type="presOf" srcId="{224C2A14-941F-4C24-9885-F1B10D4160FE}" destId="{B7ED6098-647B-4AAB-895E-7EFF28B3048F}" srcOrd="0" destOrd="0" presId="urn:microsoft.com/office/officeart/2018/2/layout/IconCircleList"/>
    <dgm:cxn modelId="{F19B2C0A-91DA-4FC9-888A-F4300CF39C02}" srcId="{2C8A494C-FE6C-4913-8F2D-7FF881E62F87}" destId="{088CBF00-D991-4FCA-A3B1-6295AA049CC1}" srcOrd="1" destOrd="0" parTransId="{73721136-9B90-4E4B-BADF-A6C604BCB324}" sibTransId="{D4398E56-6B7E-4497-80CA-F353C62BE831}"/>
    <dgm:cxn modelId="{5969D140-91BA-40BC-B439-DBA05DE922FF}" srcId="{2C8A494C-FE6C-4913-8F2D-7FF881E62F87}" destId="{4CF9A23D-1FF7-4368-9F3C-F41D15C2A2B5}" srcOrd="3" destOrd="0" parTransId="{A5E75860-A7CB-443E-B576-3F73DC07DB6B}" sibTransId="{450A9B38-B165-43F3-A70D-929265E184E0}"/>
    <dgm:cxn modelId="{DAAFD36D-B9AA-484B-9F67-F81E20BBB39D}" type="presOf" srcId="{088CBF00-D991-4FCA-A3B1-6295AA049CC1}" destId="{E9403F47-A676-4B0E-847E-3465BB483047}" srcOrd="0" destOrd="0" presId="urn:microsoft.com/office/officeart/2018/2/layout/IconCircleList"/>
    <dgm:cxn modelId="{76AA8E56-0234-4A19-BECA-682A316A8A26}" type="presOf" srcId="{EF0821C4-96D0-4D33-A509-75607A7598E7}" destId="{16DB2FA3-9548-4312-B88C-2F9887946213}" srcOrd="0" destOrd="0" presId="urn:microsoft.com/office/officeart/2018/2/layout/IconCircleList"/>
    <dgm:cxn modelId="{E6C03B77-DF36-48F4-A6B7-F3CA1470AD12}" type="presOf" srcId="{2C8A494C-FE6C-4913-8F2D-7FF881E62F87}" destId="{758110DE-3612-4D7D-A2D6-7F1BDDC35034}" srcOrd="0" destOrd="0" presId="urn:microsoft.com/office/officeart/2018/2/layout/IconCircleList"/>
    <dgm:cxn modelId="{41F6828D-E0D1-498C-84DC-FDF8FD79F5F7}" type="presOf" srcId="{09BB40CA-3393-498D-B8E4-78B1E1347F57}" destId="{A5AACECA-161A-47C8-BB2F-F43F80810A49}" srcOrd="0" destOrd="0" presId="urn:microsoft.com/office/officeart/2018/2/layout/IconCircleList"/>
    <dgm:cxn modelId="{E8EE239D-827D-42F9-9A19-9E3E6E4A1F64}" srcId="{2C8A494C-FE6C-4913-8F2D-7FF881E62F87}" destId="{EF0821C4-96D0-4D33-A509-75607A7598E7}" srcOrd="0" destOrd="0" parTransId="{5AB1E205-E40C-4E3F-9A22-1CD004C226BB}" sibTransId="{224C2A14-941F-4C24-9885-F1B10D4160FE}"/>
    <dgm:cxn modelId="{B3AAE3B2-D8CA-4F52-A761-35144A9FCCD8}" type="presOf" srcId="{4CF9A23D-1FF7-4368-9F3C-F41D15C2A2B5}" destId="{D95C0596-61FB-47B6-9F53-A9CDD904969C}" srcOrd="0" destOrd="0" presId="urn:microsoft.com/office/officeart/2018/2/layout/IconCircleList"/>
    <dgm:cxn modelId="{D48F9DB3-C65C-40D6-B93C-1D0A38F1FEE4}" type="presOf" srcId="{598EFA12-97BC-4E40-AD21-FC79947060FD}" destId="{711E6950-7C79-4FF3-BFAC-58DC705E5CC5}" srcOrd="0" destOrd="0" presId="urn:microsoft.com/office/officeart/2018/2/layout/IconCircleList"/>
    <dgm:cxn modelId="{3F5D77E9-885B-496F-812F-D83B81B16C44}" type="presOf" srcId="{D4398E56-6B7E-4497-80CA-F353C62BE831}" destId="{CF475472-F720-4B03-BF9E-463688203DC9}" srcOrd="0" destOrd="0" presId="urn:microsoft.com/office/officeart/2018/2/layout/IconCircleList"/>
    <dgm:cxn modelId="{51C0EDF1-A47C-4E98-AA49-909BD3F9FA7F}" srcId="{2C8A494C-FE6C-4913-8F2D-7FF881E62F87}" destId="{598EFA12-97BC-4E40-AD21-FC79947060FD}" srcOrd="2" destOrd="0" parTransId="{2AB398CD-C209-4FE8-8ACD-A5303C26995F}" sibTransId="{09BB40CA-3393-498D-B8E4-78B1E1347F57}"/>
    <dgm:cxn modelId="{B7788239-5137-4A81-8A2E-BE02090F1F3E}" type="presParOf" srcId="{758110DE-3612-4D7D-A2D6-7F1BDDC35034}" destId="{7D891909-DD30-4586-9527-618D4624B7C9}" srcOrd="0" destOrd="0" presId="urn:microsoft.com/office/officeart/2018/2/layout/IconCircleList"/>
    <dgm:cxn modelId="{D0C41ADA-4AE0-459B-BDD8-CE22BF3E5A55}" type="presParOf" srcId="{7D891909-DD30-4586-9527-618D4624B7C9}" destId="{C61F3126-D2F1-46D1-A4EB-D7FB73740C71}" srcOrd="0" destOrd="0" presId="urn:microsoft.com/office/officeart/2018/2/layout/IconCircleList"/>
    <dgm:cxn modelId="{FE437BBA-3E3C-42CA-95C8-646402CC207D}" type="presParOf" srcId="{C61F3126-D2F1-46D1-A4EB-D7FB73740C71}" destId="{CA21858C-BBFF-40CA-AF73-128A2DEB4B84}" srcOrd="0" destOrd="0" presId="urn:microsoft.com/office/officeart/2018/2/layout/IconCircleList"/>
    <dgm:cxn modelId="{1397AE57-0C89-41C7-8746-B902E235B2AF}" type="presParOf" srcId="{C61F3126-D2F1-46D1-A4EB-D7FB73740C71}" destId="{EBD044F0-9546-4F97-AF5D-49E2138F7C16}" srcOrd="1" destOrd="0" presId="urn:microsoft.com/office/officeart/2018/2/layout/IconCircleList"/>
    <dgm:cxn modelId="{D24E3198-15BE-4D9E-A400-CB121F1D7937}" type="presParOf" srcId="{C61F3126-D2F1-46D1-A4EB-D7FB73740C71}" destId="{1DC2E3B6-3CAC-44A1-9FF7-DBCBAA15A72F}" srcOrd="2" destOrd="0" presId="urn:microsoft.com/office/officeart/2018/2/layout/IconCircleList"/>
    <dgm:cxn modelId="{FF5001A0-440F-4C20-8DEE-79CD6B01AB0E}" type="presParOf" srcId="{C61F3126-D2F1-46D1-A4EB-D7FB73740C71}" destId="{16DB2FA3-9548-4312-B88C-2F9887946213}" srcOrd="3" destOrd="0" presId="urn:microsoft.com/office/officeart/2018/2/layout/IconCircleList"/>
    <dgm:cxn modelId="{BFE8627A-D556-4517-B256-FD645381F84C}" type="presParOf" srcId="{7D891909-DD30-4586-9527-618D4624B7C9}" destId="{B7ED6098-647B-4AAB-895E-7EFF28B3048F}" srcOrd="1" destOrd="0" presId="urn:microsoft.com/office/officeart/2018/2/layout/IconCircleList"/>
    <dgm:cxn modelId="{641F240F-217E-48BD-BF58-14690A0B0723}" type="presParOf" srcId="{7D891909-DD30-4586-9527-618D4624B7C9}" destId="{290F384A-C0EC-46EC-8D41-315DA4018FCE}" srcOrd="2" destOrd="0" presId="urn:microsoft.com/office/officeart/2018/2/layout/IconCircleList"/>
    <dgm:cxn modelId="{B2CD1B04-CF97-4017-974D-A4E31E7A8654}" type="presParOf" srcId="{290F384A-C0EC-46EC-8D41-315DA4018FCE}" destId="{87CBD601-9F46-4721-B7D6-452711EA83D3}" srcOrd="0" destOrd="0" presId="urn:microsoft.com/office/officeart/2018/2/layout/IconCircleList"/>
    <dgm:cxn modelId="{863A5FBE-4112-4F24-A53D-2D891688CDC1}" type="presParOf" srcId="{290F384A-C0EC-46EC-8D41-315DA4018FCE}" destId="{4A22D3BF-7861-48FB-BF61-1C6401693AF8}" srcOrd="1" destOrd="0" presId="urn:microsoft.com/office/officeart/2018/2/layout/IconCircleList"/>
    <dgm:cxn modelId="{462864A7-58E5-4B6B-BC7D-F92C52AC6779}" type="presParOf" srcId="{290F384A-C0EC-46EC-8D41-315DA4018FCE}" destId="{3C9D8A72-0FB1-443E-BA9C-2C598EC819EF}" srcOrd="2" destOrd="0" presId="urn:microsoft.com/office/officeart/2018/2/layout/IconCircleList"/>
    <dgm:cxn modelId="{AF82D24E-2EB4-4D2D-8D51-6225FE7B2A37}" type="presParOf" srcId="{290F384A-C0EC-46EC-8D41-315DA4018FCE}" destId="{E9403F47-A676-4B0E-847E-3465BB483047}" srcOrd="3" destOrd="0" presId="urn:microsoft.com/office/officeart/2018/2/layout/IconCircleList"/>
    <dgm:cxn modelId="{F9F5D9B0-3043-4A2B-8AD5-132860DA49E6}" type="presParOf" srcId="{7D891909-DD30-4586-9527-618D4624B7C9}" destId="{CF475472-F720-4B03-BF9E-463688203DC9}" srcOrd="3" destOrd="0" presId="urn:microsoft.com/office/officeart/2018/2/layout/IconCircleList"/>
    <dgm:cxn modelId="{A1D89F92-8A31-436D-9268-0CA43C2691A9}" type="presParOf" srcId="{7D891909-DD30-4586-9527-618D4624B7C9}" destId="{70166CCC-7578-4F10-9F45-185824D20CFC}" srcOrd="4" destOrd="0" presId="urn:microsoft.com/office/officeart/2018/2/layout/IconCircleList"/>
    <dgm:cxn modelId="{E3E7066B-4661-4B87-A330-DB286E4ED75E}" type="presParOf" srcId="{70166CCC-7578-4F10-9F45-185824D20CFC}" destId="{11B40D82-9DBF-43D6-AE18-A4D22C7666E9}" srcOrd="0" destOrd="0" presId="urn:microsoft.com/office/officeart/2018/2/layout/IconCircleList"/>
    <dgm:cxn modelId="{4C9287F1-4F67-43A3-8399-C53AD25E2D36}" type="presParOf" srcId="{70166CCC-7578-4F10-9F45-185824D20CFC}" destId="{138EDE07-F29C-42D2-9A4F-60F80A82A7ED}" srcOrd="1" destOrd="0" presId="urn:microsoft.com/office/officeart/2018/2/layout/IconCircleList"/>
    <dgm:cxn modelId="{E4144C8A-A498-421C-869B-CB4177ABB548}" type="presParOf" srcId="{70166CCC-7578-4F10-9F45-185824D20CFC}" destId="{DB4D2C1C-19C0-4B3B-B635-37A0FFDA8D87}" srcOrd="2" destOrd="0" presId="urn:microsoft.com/office/officeart/2018/2/layout/IconCircleList"/>
    <dgm:cxn modelId="{5F27CA87-757F-4254-A330-5E561A3A31A5}" type="presParOf" srcId="{70166CCC-7578-4F10-9F45-185824D20CFC}" destId="{711E6950-7C79-4FF3-BFAC-58DC705E5CC5}" srcOrd="3" destOrd="0" presId="urn:microsoft.com/office/officeart/2018/2/layout/IconCircleList"/>
    <dgm:cxn modelId="{835DF389-607D-4A25-86FA-2766491D80AB}" type="presParOf" srcId="{7D891909-DD30-4586-9527-618D4624B7C9}" destId="{A5AACECA-161A-47C8-BB2F-F43F80810A49}" srcOrd="5" destOrd="0" presId="urn:microsoft.com/office/officeart/2018/2/layout/IconCircleList"/>
    <dgm:cxn modelId="{3A838DF2-593C-4154-A97E-A3C4263C2E2D}" type="presParOf" srcId="{7D891909-DD30-4586-9527-618D4624B7C9}" destId="{A7EECB81-BA93-4000-B0E0-0EE0F9174921}" srcOrd="6" destOrd="0" presId="urn:microsoft.com/office/officeart/2018/2/layout/IconCircleList"/>
    <dgm:cxn modelId="{2384E038-8B80-4444-9AFC-747C805E8A1A}" type="presParOf" srcId="{A7EECB81-BA93-4000-B0E0-0EE0F9174921}" destId="{9CCDED67-6756-4E72-979E-5437B4CF5A22}" srcOrd="0" destOrd="0" presId="urn:microsoft.com/office/officeart/2018/2/layout/IconCircleList"/>
    <dgm:cxn modelId="{4451CD51-1017-458B-AA1C-F3BF025B0E14}" type="presParOf" srcId="{A7EECB81-BA93-4000-B0E0-0EE0F9174921}" destId="{EBCA1182-0131-4E82-81C9-8327377B99A0}" srcOrd="1" destOrd="0" presId="urn:microsoft.com/office/officeart/2018/2/layout/IconCircleList"/>
    <dgm:cxn modelId="{E7F6C4D6-BEBE-4046-943B-C794461CA2DA}" type="presParOf" srcId="{A7EECB81-BA93-4000-B0E0-0EE0F9174921}" destId="{FD0ACAB4-9463-4620-A0BE-46D097C8B3D4}" srcOrd="2" destOrd="0" presId="urn:microsoft.com/office/officeart/2018/2/layout/IconCircleList"/>
    <dgm:cxn modelId="{839B25B5-8AC6-4C2F-BE45-B0CD358E0A0E}" type="presParOf" srcId="{A7EECB81-BA93-4000-B0E0-0EE0F9174921}" destId="{D95C0596-61FB-47B6-9F53-A9CDD904969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98A2B-F910-4B46-B588-A536F3D8BF12}">
      <dsp:nvSpPr>
        <dsp:cNvPr id="0" name=""/>
        <dsp:cNvSpPr/>
      </dsp:nvSpPr>
      <dsp:spPr>
        <a:xfrm>
          <a:off x="0" y="0"/>
          <a:ext cx="8938260" cy="16069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Problem: Schools often miss early signals of student risk.</a:t>
          </a:r>
        </a:p>
      </dsp:txBody>
      <dsp:txXfrm>
        <a:off x="47065" y="47065"/>
        <a:ext cx="7277369" cy="1512803"/>
      </dsp:txXfrm>
    </dsp:sp>
    <dsp:sp modelId="{CB0E8C0D-D7BA-45E3-8B44-8E216B7B8D6C}">
      <dsp:nvSpPr>
        <dsp:cNvPr id="0" name=""/>
        <dsp:cNvSpPr/>
      </dsp:nvSpPr>
      <dsp:spPr>
        <a:xfrm>
          <a:off x="1577339" y="1964029"/>
          <a:ext cx="8938260" cy="16069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Goal: Use data-driven models to predict and support at-risk students.</a:t>
          </a:r>
        </a:p>
      </dsp:txBody>
      <dsp:txXfrm>
        <a:off x="1624404" y="2011094"/>
        <a:ext cx="6222283" cy="1512803"/>
      </dsp:txXfrm>
    </dsp:sp>
    <dsp:sp modelId="{8A97629E-F032-4F54-88F2-4CE5345A3E22}">
      <dsp:nvSpPr>
        <dsp:cNvPr id="0" name=""/>
        <dsp:cNvSpPr/>
      </dsp:nvSpPr>
      <dsp:spPr>
        <a:xfrm>
          <a:off x="7893753" y="1263228"/>
          <a:ext cx="1044506" cy="1044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128767" y="1263228"/>
        <a:ext cx="574478" cy="785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1858C-BBFF-40CA-AF73-128A2DEB4B84}">
      <dsp:nvSpPr>
        <dsp:cNvPr id="0" name=""/>
        <dsp:cNvSpPr/>
      </dsp:nvSpPr>
      <dsp:spPr>
        <a:xfrm>
          <a:off x="133088" y="1213427"/>
          <a:ext cx="909665" cy="90966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044F0-9546-4F97-AF5D-49E2138F7C16}">
      <dsp:nvSpPr>
        <dsp:cNvPr id="0" name=""/>
        <dsp:cNvSpPr/>
      </dsp:nvSpPr>
      <dsp:spPr>
        <a:xfrm>
          <a:off x="324118" y="1404457"/>
          <a:ext cx="527606" cy="527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B2FA3-9548-4312-B88C-2F9887946213}">
      <dsp:nvSpPr>
        <dsp:cNvPr id="0" name=""/>
        <dsp:cNvSpPr/>
      </dsp:nvSpPr>
      <dsp:spPr>
        <a:xfrm>
          <a:off x="1237682" y="1213427"/>
          <a:ext cx="2144212" cy="909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Pilot &amp; Scale</a:t>
          </a:r>
          <a:r>
            <a:rPr lang="en-US" sz="1200" kern="1200"/>
            <a:t>: Test the attendance monitoring system and cluster-based early warning tool in a small cohort before rolling out school-wide.</a:t>
          </a:r>
        </a:p>
      </dsp:txBody>
      <dsp:txXfrm>
        <a:off x="1237682" y="1213427"/>
        <a:ext cx="2144212" cy="909665"/>
      </dsp:txXfrm>
    </dsp:sp>
    <dsp:sp modelId="{87CBD601-9F46-4721-B7D6-452711EA83D3}">
      <dsp:nvSpPr>
        <dsp:cNvPr id="0" name=""/>
        <dsp:cNvSpPr/>
      </dsp:nvSpPr>
      <dsp:spPr>
        <a:xfrm>
          <a:off x="3755508" y="1213427"/>
          <a:ext cx="909665" cy="90966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2D3BF-7861-48FB-BF61-1C6401693AF8}">
      <dsp:nvSpPr>
        <dsp:cNvPr id="0" name=""/>
        <dsp:cNvSpPr/>
      </dsp:nvSpPr>
      <dsp:spPr>
        <a:xfrm>
          <a:off x="3946538" y="1404457"/>
          <a:ext cx="527606" cy="527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03F47-A676-4B0E-847E-3465BB483047}">
      <dsp:nvSpPr>
        <dsp:cNvPr id="0" name=""/>
        <dsp:cNvSpPr/>
      </dsp:nvSpPr>
      <dsp:spPr>
        <a:xfrm>
          <a:off x="4860102" y="1213427"/>
          <a:ext cx="2144212" cy="909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Evaluate Impact</a:t>
          </a:r>
          <a:r>
            <a:rPr lang="en-US" sz="1200" kern="1200"/>
            <a:t>: Collect feedback from students, families, and teachers to measure effectiveness of interventions.</a:t>
          </a:r>
        </a:p>
      </dsp:txBody>
      <dsp:txXfrm>
        <a:off x="4860102" y="1213427"/>
        <a:ext cx="2144212" cy="909665"/>
      </dsp:txXfrm>
    </dsp:sp>
    <dsp:sp modelId="{11B40D82-9DBF-43D6-AE18-A4D22C7666E9}">
      <dsp:nvSpPr>
        <dsp:cNvPr id="0" name=""/>
        <dsp:cNvSpPr/>
      </dsp:nvSpPr>
      <dsp:spPr>
        <a:xfrm>
          <a:off x="133088" y="2992795"/>
          <a:ext cx="909665" cy="90966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EDE07-F29C-42D2-9A4F-60F80A82A7ED}">
      <dsp:nvSpPr>
        <dsp:cNvPr id="0" name=""/>
        <dsp:cNvSpPr/>
      </dsp:nvSpPr>
      <dsp:spPr>
        <a:xfrm>
          <a:off x="324118" y="3183824"/>
          <a:ext cx="527606" cy="527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E6950-7C79-4FF3-BFAC-58DC705E5CC5}">
      <dsp:nvSpPr>
        <dsp:cNvPr id="0" name=""/>
        <dsp:cNvSpPr/>
      </dsp:nvSpPr>
      <dsp:spPr>
        <a:xfrm>
          <a:off x="1237682" y="2992795"/>
          <a:ext cx="2144212" cy="909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Refine Models</a:t>
          </a:r>
          <a:r>
            <a:rPr lang="en-US" sz="1200" kern="1200"/>
            <a:t>: Continue improving accuracy while auditing regularly for bias and fairness.</a:t>
          </a:r>
        </a:p>
      </dsp:txBody>
      <dsp:txXfrm>
        <a:off x="1237682" y="2992795"/>
        <a:ext cx="2144212" cy="909665"/>
      </dsp:txXfrm>
    </dsp:sp>
    <dsp:sp modelId="{9CCDED67-6756-4E72-979E-5437B4CF5A22}">
      <dsp:nvSpPr>
        <dsp:cNvPr id="0" name=""/>
        <dsp:cNvSpPr/>
      </dsp:nvSpPr>
      <dsp:spPr>
        <a:xfrm>
          <a:off x="3755508" y="2992795"/>
          <a:ext cx="909665" cy="90966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A1182-0131-4E82-81C9-8327377B99A0}">
      <dsp:nvSpPr>
        <dsp:cNvPr id="0" name=""/>
        <dsp:cNvSpPr/>
      </dsp:nvSpPr>
      <dsp:spPr>
        <a:xfrm>
          <a:off x="3946538" y="3183824"/>
          <a:ext cx="527606" cy="5276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C0596-61FB-47B6-9F53-A9CDD904969C}">
      <dsp:nvSpPr>
        <dsp:cNvPr id="0" name=""/>
        <dsp:cNvSpPr/>
      </dsp:nvSpPr>
      <dsp:spPr>
        <a:xfrm>
          <a:off x="4860102" y="2992795"/>
          <a:ext cx="2144212" cy="909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Expand Data Collection</a:t>
          </a:r>
          <a:r>
            <a:rPr lang="en-US" sz="1200" kern="1200"/>
            <a:t>: Incorporate additional behavioral and socio-emotional indicators for a more holistic risk profile.</a:t>
          </a:r>
        </a:p>
      </dsp:txBody>
      <dsp:txXfrm>
        <a:off x="4860102" y="2992795"/>
        <a:ext cx="2144212" cy="909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3ADCC-F62E-E7F8-D3F2-84B99D06B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114A30-5E54-B5B8-ADC6-DBB5BAEAE9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139D5F-2DE1-3883-1827-349AF3D14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9E6F3-DE99-89DF-AA12-4047FBFB1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5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7B3A2-A413-2B1B-1E3A-71CD6D0B1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CB46EE-55EC-EF22-AB25-A3BA68295E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62890E-B1F7-054A-3807-E1EA7D442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DE9A5-AF05-2A4B-B053-D4F3F2F46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3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5669C-4AC7-0D5C-0E2C-6A35534EE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442D4-6CCC-B0A4-2620-389F83C63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5FAF67-D45D-4BD7-BAC6-224890E1E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20D94-6E06-AD01-9D59-ADCE931DD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90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53FD-5AD7-174C-8BBE-C915699C7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6F9819-9E87-7AF8-3C68-1763A04584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12F1A2-D9CE-A58C-F848-3A6C16F5A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A2ED5-EF70-EB1F-6DBA-EBE9BB6FB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14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1F1DC-13AA-91D8-3446-2AE4FC485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C92C5C-D7A9-5A20-EEE3-EEFF36670F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38D145-5A92-6233-1BFB-9482A5062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A9C4D-084B-4E55-CAD3-569729055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77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B0D84-D728-03D0-FA39-F8FF72BA1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80F7FC-94E5-EB0F-240A-F350C8608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2E634E-9E23-34F1-89E6-9BC802ABD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80FCD-C4EA-2A23-099F-03DE2C1BDD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0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2589088"/>
            <a:ext cx="4941771" cy="3941102"/>
          </a:xfrm>
        </p:spPr>
        <p:txBody>
          <a:bodyPr anchor="ctr"/>
          <a:lstStyle/>
          <a:p>
            <a:r>
              <a:rPr lang="en-US" dirty="0"/>
              <a:t>Student Performance Analysis 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Habiba Abdullah said Hammad-2203167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918218"/>
            <a:ext cx="5655197" cy="7677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Important features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9DE96A-07F7-8FAB-532F-1FE61DE0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60" y="2333626"/>
            <a:ext cx="6977340" cy="3453782"/>
          </a:xfrm>
          <a:prstGeom prst="rect">
            <a:avLst/>
          </a:prstGeom>
          <a:noFill/>
        </p:spPr>
      </p:pic>
      <p:sp>
        <p:nvSpPr>
          <p:cNvPr id="75" name="Text Placeholder 4">
            <a:extLst>
              <a:ext uri="{FF2B5EF4-FFF2-40B4-BE49-F238E27FC236}">
                <a16:creationId xmlns:a16="http://schemas.microsoft.com/office/drawing/2014/main" id="{FE2C8F08-59AC-7619-9996-32D6521FE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Key Findings: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FC8B7-E7D5-8064-20DF-56D5EA615C1E}"/>
              </a:ext>
            </a:extLst>
          </p:cNvPr>
          <p:cNvSpPr txBox="1"/>
          <p:nvPr/>
        </p:nvSpPr>
        <p:spPr>
          <a:xfrm>
            <a:off x="7887107" y="3164867"/>
            <a:ext cx="3943627" cy="3032733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/>
          <a:p>
            <a:pPr lvl="0" fontAlgn="base"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en-US" b="0" spc="50"/>
              <a:t>Prior failures &amp; absences consistently predict risk.</a:t>
            </a:r>
          </a:p>
          <a:p>
            <a:pPr lvl="0" fontAlgn="base"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en-US" b="0" spc="50"/>
              <a:t>Parental education shows notable influence.</a:t>
            </a:r>
          </a:p>
          <a:p>
            <a:pPr lvl="0" fontAlgn="base"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en-US" b="0" spc="50"/>
              <a:t>Prior grades dominate prediction in </a:t>
            </a:r>
            <a:r>
              <a:rPr lang="en-US" altLang="en-US" b="0" i="1" spc="50"/>
              <a:t>df_with</a:t>
            </a:r>
            <a:r>
              <a:rPr lang="en-US" altLang="en-US" b="0" spc="50"/>
              <a:t> (confirming data leakage).</a:t>
            </a:r>
          </a:p>
          <a:p>
            <a:pPr lvl="0" fontAlgn="base"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en-US" b="0" spc="50"/>
              <a:t>Random Forest achieved the highest overall performance.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3"/>
            <a:ext cx="9058275" cy="1427440"/>
          </a:xfrm>
        </p:spPr>
        <p:txBody>
          <a:bodyPr anchor="b"/>
          <a:lstStyle/>
          <a:p>
            <a:pPr algn="ctr"/>
            <a:r>
              <a:rPr lang="en-US" dirty="0"/>
              <a:t>Key insights             and           actions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726" y="1764633"/>
            <a:ext cx="4620127" cy="4475746"/>
          </a:xfrm>
        </p:spPr>
        <p:txBody>
          <a:bodyPr>
            <a:noAutofit/>
          </a:bodyPr>
          <a:lstStyle/>
          <a:p>
            <a:r>
              <a:rPr lang="en-US" dirty="0"/>
              <a:t>Absences are the strongest early warning signal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Quiet Achievers risk plateauing</a:t>
            </a:r>
          </a:p>
          <a:p>
            <a:endParaRPr lang="en-US" dirty="0"/>
          </a:p>
          <a:p>
            <a:r>
              <a:rPr lang="en-US" dirty="0"/>
              <a:t>Parental education strongly influences outcomes</a:t>
            </a:r>
          </a:p>
          <a:p>
            <a:endParaRPr lang="en-US" dirty="0"/>
          </a:p>
          <a:p>
            <a:r>
              <a:rPr lang="en-US" dirty="0"/>
              <a:t>Past failures create long-term academic struggles </a:t>
            </a:r>
          </a:p>
          <a:p>
            <a:r>
              <a:rPr lang="en-US" dirty="0"/>
              <a:t>Cluster-based early warning system boosts prediction to 92%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ADE019-2703-F5B6-F9E7-01C59EEF483E}"/>
              </a:ext>
            </a:extLst>
          </p:cNvPr>
          <p:cNvSpPr txBox="1"/>
          <p:nvPr/>
        </p:nvSpPr>
        <p:spPr>
          <a:xfrm>
            <a:off x="7296149" y="1774158"/>
            <a:ext cx="39528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an automated attendance monitoring system with supportive outreach.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 tailored engagement workshops &amp; structured mentorship.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Strengthen family engagement through practical workshops &amp; support.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an “Academic Fresh Start” recovery program with counseling &amp; resilience training.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automated risk classification for timely, personalized interventions.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F7A838-DE94-DE8A-0062-A251DD9485AC}"/>
              </a:ext>
            </a:extLst>
          </p:cNvPr>
          <p:cNvCxnSpPr>
            <a:cxnSpLocks/>
          </p:cNvCxnSpPr>
          <p:nvPr/>
        </p:nvCxnSpPr>
        <p:spPr>
          <a:xfrm>
            <a:off x="4819650" y="2057400"/>
            <a:ext cx="1828800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E7D91E-97AE-4985-5506-2203558A95FE}"/>
              </a:ext>
            </a:extLst>
          </p:cNvPr>
          <p:cNvCxnSpPr>
            <a:cxnSpLocks/>
          </p:cNvCxnSpPr>
          <p:nvPr/>
        </p:nvCxnSpPr>
        <p:spPr>
          <a:xfrm>
            <a:off x="4943475" y="3105150"/>
            <a:ext cx="1828800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3D713C-5325-D58C-F057-D541DD0BF40E}"/>
              </a:ext>
            </a:extLst>
          </p:cNvPr>
          <p:cNvCxnSpPr>
            <a:cxnSpLocks/>
          </p:cNvCxnSpPr>
          <p:nvPr/>
        </p:nvCxnSpPr>
        <p:spPr>
          <a:xfrm>
            <a:off x="5181600" y="4076700"/>
            <a:ext cx="1828800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0FE2C5-66E5-DFF4-3BF5-52F6067A287F}"/>
              </a:ext>
            </a:extLst>
          </p:cNvPr>
          <p:cNvCxnSpPr>
            <a:cxnSpLocks/>
          </p:cNvCxnSpPr>
          <p:nvPr/>
        </p:nvCxnSpPr>
        <p:spPr>
          <a:xfrm>
            <a:off x="4943475" y="4924425"/>
            <a:ext cx="1828800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3F4697-AA5A-E053-34F8-9084C7D4DE2B}"/>
              </a:ext>
            </a:extLst>
          </p:cNvPr>
          <p:cNvCxnSpPr>
            <a:cxnSpLocks/>
          </p:cNvCxnSpPr>
          <p:nvPr/>
        </p:nvCxnSpPr>
        <p:spPr>
          <a:xfrm>
            <a:off x="4943475" y="5791200"/>
            <a:ext cx="1828800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D2E50-A88C-FC56-4888-F84966D1D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0985DA8-DAD1-93AE-7A54-7971F430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Next steps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F369B-E813-7EBE-FFBC-D8F04B62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26" name="TextBox 12">
            <a:extLst>
              <a:ext uri="{FF2B5EF4-FFF2-40B4-BE49-F238E27FC236}">
                <a16:creationId xmlns:a16="http://schemas.microsoft.com/office/drawing/2014/main" id="{5231C0A8-A984-7DB7-D5EE-38C0657AA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894656"/>
              </p:ext>
            </p:extLst>
          </p:nvPr>
        </p:nvGraphicFramePr>
        <p:xfrm>
          <a:off x="4216396" y="895927"/>
          <a:ext cx="7137404" cy="5115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466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346008"/>
            <a:ext cx="3703720" cy="4010341"/>
          </a:xfrm>
        </p:spPr>
        <p:txBody>
          <a:bodyPr>
            <a:normAutofit/>
          </a:bodyPr>
          <a:lstStyle/>
          <a:p>
            <a:r>
              <a:rPr lang="en-US" dirty="0"/>
              <a:t>Problem statement </a:t>
            </a:r>
          </a:p>
          <a:p>
            <a:r>
              <a:rPr lang="en-US" dirty="0"/>
              <a:t>Dataset Snapshot </a:t>
            </a:r>
          </a:p>
          <a:p>
            <a:r>
              <a:rPr lang="en-US" dirty="0"/>
              <a:t>Key distributions </a:t>
            </a:r>
          </a:p>
          <a:p>
            <a:r>
              <a:rPr lang="en-US" dirty="0"/>
              <a:t>Student Clusters </a:t>
            </a:r>
          </a:p>
          <a:p>
            <a:r>
              <a:rPr lang="en-US" dirty="0"/>
              <a:t>Predictive Models </a:t>
            </a:r>
          </a:p>
          <a:p>
            <a:r>
              <a:rPr lang="en-US" dirty="0"/>
              <a:t>Key Insights and Action</a:t>
            </a:r>
          </a:p>
          <a:p>
            <a:r>
              <a:rPr lang="en-US" dirty="0"/>
              <a:t>Recommendations and final steps</a:t>
            </a:r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6" name="Text Placeholder 2">
            <a:extLst>
              <a:ext uri="{FF2B5EF4-FFF2-40B4-BE49-F238E27FC236}">
                <a16:creationId xmlns:a16="http://schemas.microsoft.com/office/drawing/2014/main" id="{19F7DBA8-90A2-6B8A-2ECF-DA5C6F58FF7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82077480"/>
              </p:ext>
            </p:extLst>
          </p:nvPr>
        </p:nvGraphicFramePr>
        <p:xfrm>
          <a:off x="838200" y="2111381"/>
          <a:ext cx="10515600" cy="357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B043E-022F-2891-1E9C-0E0EA9C9F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2E94-1A20-2E38-B250-04D56220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18" y="265871"/>
            <a:ext cx="5655197" cy="572330"/>
          </a:xfrm>
        </p:spPr>
        <p:txBody>
          <a:bodyPr anchor="b">
            <a:normAutofit/>
          </a:bodyPr>
          <a:lstStyle/>
          <a:p>
            <a:r>
              <a:rPr lang="en-US" dirty="0"/>
              <a:t>Dataset in a snapshot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6088DD-91CF-62A0-FFEC-D9065D2117B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21524" y="1261052"/>
            <a:ext cx="5733773" cy="303273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649 students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(2 Portuguese schools)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33 attributes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→ demographics, behavior, academic records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Target: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risk group &amp; final grade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2503E-0D52-7EB5-A6F3-85AB6344E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89" y="2927772"/>
            <a:ext cx="3092936" cy="3295752"/>
          </a:xfrm>
          <a:prstGeom prst="rect">
            <a:avLst/>
          </a:prstGeom>
          <a:noFill/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E26A75B-99E2-53BB-F646-CF39F3CE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2F785B-BF3D-2CF1-B729-C33C77E2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487" y="2946730"/>
            <a:ext cx="4491038" cy="32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5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Correlation Between features 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9EF457-6ECA-DA9B-4E4B-B934B28DBF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3215"/>
          <a:stretch>
            <a:fillRect/>
          </a:stretch>
        </p:blipFill>
        <p:spPr>
          <a:xfrm>
            <a:off x="838200" y="1881188"/>
            <a:ext cx="5067300" cy="4352544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24023F-783A-A00A-17D9-1EFF58A8EC1B}"/>
              </a:ext>
            </a:extLst>
          </p:cNvPr>
          <p:cNvSpPr txBox="1"/>
          <p:nvPr/>
        </p:nvSpPr>
        <p:spPr>
          <a:xfrm>
            <a:off x="6286500" y="1881188"/>
            <a:ext cx="5067300" cy="4352544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4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Findings: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400" kern="1200"/>
              <a:t>Prior grades (G1, G2) strongly predict final grade → potential data leakage.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400" kern="1200"/>
              <a:t>Failures negatively associated with performance.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400" kern="1200"/>
              <a:t>Absences alone show weak correlation, but when combined with social/study factors, risk increases.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400" kern="1200"/>
              <a:t>Study time shows only weak positive effect.</a:t>
            </a:r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4D150-E0A1-9CE2-2B02-DD880085F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36C7-3130-4263-7DB6-9E83DB14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815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Final Grade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90FCB-C9BD-9570-BE4B-5019654C9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08" y="1781175"/>
            <a:ext cx="5213218" cy="3805649"/>
          </a:xfrm>
          <a:prstGeom prst="rect">
            <a:avLst/>
          </a:prstGeom>
          <a:noFill/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D54DEF1-DD2E-6676-F012-9EE7A4D9F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7108" y="2705177"/>
            <a:ext cx="3943627" cy="4489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kern="1200" cap="none" spc="50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8F9103-E363-3040-AD63-584D28CFD910}"/>
              </a:ext>
            </a:extLst>
          </p:cNvPr>
          <p:cNvSpPr txBox="1"/>
          <p:nvPr/>
        </p:nvSpPr>
        <p:spPr>
          <a:xfrm>
            <a:off x="6493397" y="2279042"/>
            <a:ext cx="4488928" cy="3307782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/>
          <a:p>
            <a:pPr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en-US" sz="1500" b="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Findings:</a:t>
            </a:r>
            <a:r>
              <a:rPr lang="en-US" altLang="en-US" sz="1500" b="0" spc="50" dirty="0"/>
              <a:t> </a:t>
            </a:r>
          </a:p>
          <a:p>
            <a:pPr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en-US" sz="1500" b="0" spc="50" dirty="0"/>
              <a:t>Most students cluster around mid-range scores (10–14).</a:t>
            </a:r>
          </a:p>
          <a:p>
            <a:pPr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en-US" sz="1500" b="0" spc="50" dirty="0"/>
              <a:t>Fewer students achieve very high scores (18–20), showing top performance is rare.</a:t>
            </a:r>
          </a:p>
          <a:p>
            <a:pPr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en-US" sz="1500" b="0" spc="50" dirty="0"/>
              <a:t>A noticeable share of students fall below passing threshold (&lt;10), highlighting the at-risk group.</a:t>
            </a:r>
          </a:p>
          <a:p>
            <a:pPr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</a:pPr>
            <a:r>
              <a:rPr lang="en-US" altLang="en-US" sz="1500" b="0" spc="50" dirty="0"/>
              <a:t>Distribution suggests strong middle performance with clear tails of both low and high achievers</a:t>
            </a:r>
            <a:endParaRPr lang="en-US" altLang="en-US" sz="1500" b="0" spc="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FCAA58-AFA2-DEB3-78E9-E043F487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2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F17DB-6276-8808-7533-0FB039F83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5496-01BC-D160-2C7F-ED6A0562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Impact of Absences on Performance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D16CDC-46BF-AE34-F8CC-1C8590334D0E}"/>
              </a:ext>
            </a:extLst>
          </p:cNvPr>
          <p:cNvSpPr txBox="1"/>
          <p:nvPr/>
        </p:nvSpPr>
        <p:spPr>
          <a:xfrm>
            <a:off x="838199" y="3154166"/>
            <a:ext cx="5733773" cy="303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lvl="0" indent="-2857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spc="50"/>
              <a:t>Key Findings:</a:t>
            </a:r>
          </a:p>
          <a:p>
            <a:pPr marL="285750" lvl="0" indent="-2857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50"/>
              <a:t>Students with </a:t>
            </a:r>
            <a:r>
              <a:rPr lang="en-US" altLang="en-US" b="1" spc="50"/>
              <a:t>higher absences generally show lower final grades</a:t>
            </a:r>
            <a:r>
              <a:rPr lang="en-US" altLang="en-US" spc="50"/>
              <a:t>.</a:t>
            </a:r>
          </a:p>
          <a:p>
            <a:pPr marL="285750" lvl="0" indent="-2857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50"/>
              <a:t>Relationship is not perfectly linear, but extreme absences clearly harm performance.</a:t>
            </a:r>
          </a:p>
          <a:p>
            <a:pPr marL="285750" lvl="0" indent="-2857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50"/>
              <a:t>Confirms absenteeism is an </a:t>
            </a:r>
            <a:r>
              <a:rPr lang="en-US" altLang="en-US" b="1" spc="50"/>
              <a:t>early warning signal</a:t>
            </a:r>
            <a:r>
              <a:rPr lang="en-US" altLang="en-US" spc="50"/>
              <a:t> for academic risk.</a:t>
            </a:r>
          </a:p>
          <a:p>
            <a:pPr marL="285750" lvl="0" indent="-2857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50"/>
              <a:t>Reinforces the need for an </a:t>
            </a:r>
            <a:r>
              <a:rPr lang="en-US" altLang="en-US" b="1" spc="50"/>
              <a:t>attendance monitoring system</a:t>
            </a:r>
            <a:r>
              <a:rPr lang="en-US" altLang="en-US" spc="50"/>
              <a:t> as a first intervention.</a:t>
            </a:r>
          </a:p>
          <a:p>
            <a:pPr marL="285750" lvl="0" indent="-28575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pc="5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57314B-CA60-2F8D-7834-ED0E4405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7108" y="2705177"/>
            <a:ext cx="3943627" cy="4489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kern="1200" cap="none" spc="50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396AA-6BA6-28CA-AEF6-2E365A97D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79" y="1715934"/>
            <a:ext cx="5321246" cy="3846919"/>
          </a:xfrm>
          <a:prstGeom prst="rect">
            <a:avLst/>
          </a:prstGeo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F0E99F-B106-4F0F-49B8-B52AEA14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7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00BED-74C3-EE76-2071-1DA07C69C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9EB3-237C-43C5-D70E-28475773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150" baseline="0" dirty="0">
                <a:latin typeface="+mj-lt"/>
                <a:ea typeface="+mj-ea"/>
                <a:cs typeface="+mj-cs"/>
              </a:rPr>
              <a:t>Clustering 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2160F2-A4E3-CD28-CA42-41B9A8C71C1D}"/>
              </a:ext>
            </a:extLst>
          </p:cNvPr>
          <p:cNvSpPr txBox="1"/>
          <p:nvPr/>
        </p:nvSpPr>
        <p:spPr>
          <a:xfrm>
            <a:off x="838199" y="3154166"/>
            <a:ext cx="5733773" cy="3032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lvl="0" indent="-285750" fontAlgn="base"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50"/>
              <a:t>Cluster 0: </a:t>
            </a:r>
            <a:r>
              <a:rPr lang="en-US" altLang="en-US" b="1" spc="50"/>
              <a:t>High performers</a:t>
            </a:r>
            <a:r>
              <a:rPr lang="en-US" altLang="en-US" spc="50"/>
              <a:t> (“Diligent”)</a:t>
            </a:r>
          </a:p>
          <a:p>
            <a:pPr marL="285750" lvl="0" indent="-285750" fontAlgn="base"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50"/>
              <a:t>Cluster 1: </a:t>
            </a:r>
            <a:r>
              <a:rPr lang="en-US" altLang="en-US" b="1" spc="50"/>
              <a:t>Moderate but disengaged</a:t>
            </a:r>
            <a:r>
              <a:rPr lang="en-US" altLang="en-US" spc="50"/>
              <a:t> (“Quiet Achievers”)</a:t>
            </a:r>
          </a:p>
          <a:p>
            <a:pPr marL="285750" lvl="0" indent="-285750" fontAlgn="base"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50"/>
              <a:t>Cluster 2: </a:t>
            </a:r>
            <a:r>
              <a:rPr lang="en-US" altLang="en-US" b="1" spc="50"/>
              <a:t>Average students</a:t>
            </a:r>
            <a:endParaRPr lang="en-US" altLang="en-US" spc="50"/>
          </a:p>
          <a:p>
            <a:pPr marL="285750" lvl="0" indent="-285750" fontAlgn="base"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50"/>
              <a:t>Cluster 3: </a:t>
            </a:r>
            <a:r>
              <a:rPr lang="en-US" altLang="en-US" b="1" spc="50"/>
              <a:t>High absence/low performance</a:t>
            </a:r>
            <a:r>
              <a:rPr lang="en-US" altLang="en-US" spc="50"/>
              <a:t> (“Skippers”)</a:t>
            </a:r>
          </a:p>
          <a:p>
            <a:pPr marL="285750" lvl="0" indent="-285750" fontAlgn="base"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pc="50"/>
              <a:t>Clustering helps identify </a:t>
            </a:r>
            <a:r>
              <a:rPr lang="en-US" altLang="en-US" b="1" spc="50"/>
              <a:t>early intervention groups</a:t>
            </a:r>
            <a:r>
              <a:rPr lang="en-US" altLang="en-US" spc="5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16E0FD-32B2-22B2-13C2-B669DD0AA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8738"/>
            <a:ext cx="5800213" cy="4408161"/>
          </a:xfrm>
          <a:prstGeom prst="rect">
            <a:avLst/>
          </a:prstGeo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3F2724-0815-3F4C-69B1-18622381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21B8A-0196-663C-F2C6-B7A55D049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07B6-914E-5184-791D-0E3D0BC8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0" y="492761"/>
            <a:ext cx="8420100" cy="574039"/>
          </a:xfrm>
        </p:spPr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7D1182CF-1146-348E-899E-889257D0A6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139739" y="2019300"/>
            <a:ext cx="4844716" cy="4199859"/>
          </a:xfrm>
        </p:spPr>
        <p:txBody>
          <a:bodyPr>
            <a:normAutofit fontScale="92500"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Target:</a:t>
            </a:r>
            <a:r>
              <a:rPr lang="en-US" altLang="en-US" dirty="0"/>
              <a:t> Predict 3-class risk group (Low, Medium, High Risk).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Algorithms Tested:</a:t>
            </a:r>
            <a:r>
              <a:rPr lang="en-US" altLang="en-US" dirty="0"/>
              <a:t> Logistic Regression, Decision Tree, Random Forest.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Two Settings: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i="1" dirty="0"/>
              <a:t>With prior grades (G1, G2)</a:t>
            </a:r>
            <a:r>
              <a:rPr lang="en-US" altLang="en-US" dirty="0"/>
              <a:t> → very high accuracy (&gt;92%) but risk of data leakage.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i="1" dirty="0"/>
              <a:t>Without prior grades</a:t>
            </a:r>
            <a:r>
              <a:rPr lang="en-US" altLang="en-US" dirty="0"/>
              <a:t> → moderate accuracy (55–66%) but more realistic predictors.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Evaluation Approach:</a:t>
            </a: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Train/Test split (80/20).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Cross-validation for reliability.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Hyperparameter tuning via Grid Search.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Key Insight:</a:t>
            </a:r>
            <a:r>
              <a:rPr lang="en-US" altLang="en-US" dirty="0"/>
              <a:t> Prior grades dominate prediction, but models without them highlight meaningful behavioral &amp; demographic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B465D2-F785-1B10-4EC5-C268EC51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BB8FB9-D949-CC2E-0102-066A3AC42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41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A82B389-0E46-C939-7942-15F1F4916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656818"/>
              </p:ext>
            </p:extLst>
          </p:nvPr>
        </p:nvGraphicFramePr>
        <p:xfrm>
          <a:off x="523875" y="1590850"/>
          <a:ext cx="6165184" cy="4895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296">
                  <a:extLst>
                    <a:ext uri="{9D8B030D-6E8A-4147-A177-3AD203B41FA5}">
                      <a16:colId xmlns:a16="http://schemas.microsoft.com/office/drawing/2014/main" val="225619213"/>
                    </a:ext>
                  </a:extLst>
                </a:gridCol>
                <a:gridCol w="1541296">
                  <a:extLst>
                    <a:ext uri="{9D8B030D-6E8A-4147-A177-3AD203B41FA5}">
                      <a16:colId xmlns:a16="http://schemas.microsoft.com/office/drawing/2014/main" val="4029501047"/>
                    </a:ext>
                  </a:extLst>
                </a:gridCol>
                <a:gridCol w="1541296">
                  <a:extLst>
                    <a:ext uri="{9D8B030D-6E8A-4147-A177-3AD203B41FA5}">
                      <a16:colId xmlns:a16="http://schemas.microsoft.com/office/drawing/2014/main" val="3259880208"/>
                    </a:ext>
                  </a:extLst>
                </a:gridCol>
                <a:gridCol w="1541296">
                  <a:extLst>
                    <a:ext uri="{9D8B030D-6E8A-4147-A177-3AD203B41FA5}">
                      <a16:colId xmlns:a16="http://schemas.microsoft.com/office/drawing/2014/main" val="1251278932"/>
                    </a:ext>
                  </a:extLst>
                </a:gridCol>
              </a:tblGrid>
              <a:tr h="6992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5903"/>
                  </a:ext>
                </a:extLst>
              </a:tr>
              <a:tr h="699287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Prior 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70641"/>
                  </a:ext>
                </a:extLst>
              </a:tr>
              <a:tr h="699287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Prior 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03818"/>
                  </a:ext>
                </a:extLst>
              </a:tr>
              <a:tr h="699287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Prior 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490342"/>
                  </a:ext>
                </a:extLst>
              </a:tr>
              <a:tr h="699287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Prior 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88214"/>
                  </a:ext>
                </a:extLst>
              </a:tr>
              <a:tr h="699287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Prior 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364295"/>
                  </a:ext>
                </a:extLst>
              </a:tr>
              <a:tr h="699287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Prior Grades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761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5192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59</TotalTime>
  <Words>675</Words>
  <Application>Microsoft Office PowerPoint</Application>
  <PresentationFormat>Widescreen</PresentationFormat>
  <Paragraphs>131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Student Performance Analysis   Habiba Abdullah said Hammad-2203167</vt:lpstr>
      <vt:lpstr>AGENDA</vt:lpstr>
      <vt:lpstr>Problem Statement</vt:lpstr>
      <vt:lpstr>Dataset in a snapshot</vt:lpstr>
      <vt:lpstr>Correlation Between features </vt:lpstr>
      <vt:lpstr>Final Grade Distribution</vt:lpstr>
      <vt:lpstr>Impact of Absences on Performance </vt:lpstr>
      <vt:lpstr>Clustering Results</vt:lpstr>
      <vt:lpstr>Predictive Models</vt:lpstr>
      <vt:lpstr>Important features </vt:lpstr>
      <vt:lpstr>Key insights             and           actions</vt:lpstr>
      <vt:lpstr>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حبيبة عبدالله سعيد عبدالله علي  حماد</dc:creator>
  <cp:lastModifiedBy>حبيبة عبدالله سعيد عبدالله علي  حماد</cp:lastModifiedBy>
  <cp:revision>1</cp:revision>
  <dcterms:created xsi:type="dcterms:W3CDTF">2025-08-26T13:16:42Z</dcterms:created>
  <dcterms:modified xsi:type="dcterms:W3CDTF">2025-08-26T14:15:45Z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