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0" r:id="rId3"/>
    <p:sldId id="291" r:id="rId4"/>
    <p:sldId id="292" r:id="rId5"/>
    <p:sldId id="293" r:id="rId6"/>
    <p:sldId id="294" r:id="rId7"/>
    <p:sldId id="295" r:id="rId8"/>
    <p:sldId id="296" r:id="rId9"/>
    <p:sldId id="297" r:id="rId10"/>
    <p:sldId id="298" r:id="rId11"/>
    <p:sldId id="301" r:id="rId12"/>
    <p:sldId id="299"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D8E2-1EE0-9DF8-BDB7-BB3A120B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A45A3-A2AB-09C3-945B-7AE09525A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3F85E-8058-8D6E-D87B-56A20BBA2C90}"/>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AADC5A07-1408-3DA4-BA38-28743E6AF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F9D0-CEE5-0CCD-0AD4-44B1794CBD59}"/>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24721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2429-B95E-AA72-CBAA-FAA3019D20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34AAD2-AB59-8D9F-23D4-3E3913B32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CA305-B725-3340-002F-40FAFA9F54C8}"/>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ADBCF3E3-674C-C46F-AC4C-C5A87137D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16060-1591-085C-D61A-CADA59570CAF}"/>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342909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C95B3-4B1E-A137-99EB-598E932B1B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66DE5-F9C2-3B46-F633-2A85389F0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F4117-90D5-C18A-E3EF-43FC74A7C724}"/>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E91680C5-21D4-243C-F0D4-E03569F7A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A2810-DE07-33D5-0242-062C9AB4FBB6}"/>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22517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6F0-AB3C-D50C-DF06-D22809882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625FA0-B890-54FD-385F-25CDE0352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02F69-B493-E355-7C95-9E6A0F9112EE}"/>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DEF9090F-29FB-F686-EAD7-1D61D2FAE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B2D39-A487-CE9C-EF12-EC626B29BEE5}"/>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144486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D519-EA26-C988-09A2-369BAC690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E4E1BC-DD3B-5DBF-DBB4-2A6A1E92A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CEAE8-4086-F488-9B03-96B997344937}"/>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589F3E2F-9390-FD28-CB8D-AAA047201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39E97-BA64-36E9-798E-284FD6B0CD8D}"/>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406291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B18D-74A3-0A30-1329-D7DA344E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D8875-CA79-FD52-2D8B-1EA074099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356F1-6956-BE12-F5DE-5B5D15584D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A45069-8E6A-3506-F444-3114BA2B9CE4}"/>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6" name="Footer Placeholder 5">
            <a:extLst>
              <a:ext uri="{FF2B5EF4-FFF2-40B4-BE49-F238E27FC236}">
                <a16:creationId xmlns:a16="http://schemas.microsoft.com/office/drawing/2014/main" id="{6A635492-6034-3A03-8835-3A97878DD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C476F-9F6F-B3D8-6A6C-D635D4B16EE4}"/>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331972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66F7-CABC-7700-5510-5F21E6963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AE5D6-D5DA-CD09-4AD7-3DD5B8D27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93E86-AEF6-DF65-DEAD-63FDEEB9F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7A54E-C118-3306-D56C-67550120C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B0041-6C60-418A-6151-82727F2D4E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5ACEE3-94D1-EEAC-76B4-8A7272E2D4EF}"/>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8" name="Footer Placeholder 7">
            <a:extLst>
              <a:ext uri="{FF2B5EF4-FFF2-40B4-BE49-F238E27FC236}">
                <a16:creationId xmlns:a16="http://schemas.microsoft.com/office/drawing/2014/main" id="{BBDC5873-B686-B450-6666-368EB5057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CF20FC-4CFC-D68A-3E95-F72822AB97B7}"/>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2469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F4DB-6EBC-78BB-44F4-55FD30133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514DB8-B59A-E81D-0361-8F70C705A1FE}"/>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4" name="Footer Placeholder 3">
            <a:extLst>
              <a:ext uri="{FF2B5EF4-FFF2-40B4-BE49-F238E27FC236}">
                <a16:creationId xmlns:a16="http://schemas.microsoft.com/office/drawing/2014/main" id="{A53213AB-3A0E-10D2-DC0B-6997D20B53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370C1-FC96-97DC-4D58-A49CC3F7DF5F}"/>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73574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34D58-613A-B819-150D-431399D8AFE4}"/>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3" name="Footer Placeholder 2">
            <a:extLst>
              <a:ext uri="{FF2B5EF4-FFF2-40B4-BE49-F238E27FC236}">
                <a16:creationId xmlns:a16="http://schemas.microsoft.com/office/drawing/2014/main" id="{CDB10D41-0465-F0C9-7E54-5487279434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C8953-7E0B-AC19-750A-75A26E748D1F}"/>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384719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A5FE-371F-2073-92C3-81BD7364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0DEF4-3EEF-60D3-2214-2983FFD72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BA39A-A26C-A161-596F-4FAD608B0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3DA4D-5E41-A41F-3DD5-84BD78ED77A1}"/>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6" name="Footer Placeholder 5">
            <a:extLst>
              <a:ext uri="{FF2B5EF4-FFF2-40B4-BE49-F238E27FC236}">
                <a16:creationId xmlns:a16="http://schemas.microsoft.com/office/drawing/2014/main" id="{6E6A715A-681D-EC14-B9FB-BA75158CB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72D0F-B0C8-D968-4C4F-1D632FB29D5E}"/>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110930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B8F9-E538-BA53-CF8E-246FE93F0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B827C-678E-1D8D-556C-9271E2678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B42E2-9BF6-C35C-8529-EC667BA6E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8012B-52BC-6CB7-DEC6-040FC2AF16CA}"/>
              </a:ext>
            </a:extLst>
          </p:cNvPr>
          <p:cNvSpPr>
            <a:spLocks noGrp="1"/>
          </p:cNvSpPr>
          <p:nvPr>
            <p:ph type="dt" sz="half" idx="10"/>
          </p:nvPr>
        </p:nvSpPr>
        <p:spPr/>
        <p:txBody>
          <a:bodyPr/>
          <a:lstStyle/>
          <a:p>
            <a:fld id="{0B12D748-A5A9-4689-ABC2-F295C6D45898}" type="datetimeFigureOut">
              <a:rPr lang="en-US" smtClean="0"/>
              <a:t>10/8/2024</a:t>
            </a:fld>
            <a:endParaRPr lang="en-US"/>
          </a:p>
        </p:txBody>
      </p:sp>
      <p:sp>
        <p:nvSpPr>
          <p:cNvPr id="6" name="Footer Placeholder 5">
            <a:extLst>
              <a:ext uri="{FF2B5EF4-FFF2-40B4-BE49-F238E27FC236}">
                <a16:creationId xmlns:a16="http://schemas.microsoft.com/office/drawing/2014/main" id="{6614B874-B23E-D79D-701B-87CA7DE1C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5E9BD-EA53-C1C7-D685-45F9EBFA1CDE}"/>
              </a:ext>
            </a:extLst>
          </p:cNvPr>
          <p:cNvSpPr>
            <a:spLocks noGrp="1"/>
          </p:cNvSpPr>
          <p:nvPr>
            <p:ph type="sldNum" sz="quarter" idx="12"/>
          </p:nvPr>
        </p:nvSpPr>
        <p:spPr/>
        <p:txBody>
          <a:bodyPr/>
          <a:lstStyle/>
          <a:p>
            <a:fld id="{4D49A2E3-2CE6-4B33-B16C-EE2B14DD768C}" type="slidenum">
              <a:rPr lang="en-US" smtClean="0"/>
              <a:t>‹#›</a:t>
            </a:fld>
            <a:endParaRPr lang="en-US"/>
          </a:p>
        </p:txBody>
      </p:sp>
    </p:spTree>
    <p:extLst>
      <p:ext uri="{BB962C8B-B14F-4D97-AF65-F5344CB8AC3E}">
        <p14:creationId xmlns:p14="http://schemas.microsoft.com/office/powerpoint/2010/main" val="37156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40E48-7F72-8417-A6B2-F6F86CCA0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F8624D-4D1F-CB13-129D-240FAB404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D21F-8B1E-268C-AB85-6F49DB7C8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2D748-A5A9-4689-ABC2-F295C6D45898}" type="datetimeFigureOut">
              <a:rPr lang="en-US" smtClean="0"/>
              <a:t>10/8/2024</a:t>
            </a:fld>
            <a:endParaRPr lang="en-US"/>
          </a:p>
        </p:txBody>
      </p:sp>
      <p:sp>
        <p:nvSpPr>
          <p:cNvPr id="5" name="Footer Placeholder 4">
            <a:extLst>
              <a:ext uri="{FF2B5EF4-FFF2-40B4-BE49-F238E27FC236}">
                <a16:creationId xmlns:a16="http://schemas.microsoft.com/office/drawing/2014/main" id="{81132240-F09D-AB45-E44F-92A8323E8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A49CBF-BDA0-B95D-7FD7-51C338971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A2E3-2CE6-4B33-B16C-EE2B14DD768C}" type="slidenum">
              <a:rPr lang="en-US" smtClean="0"/>
              <a:t>‹#›</a:t>
            </a:fld>
            <a:endParaRPr lang="en-US"/>
          </a:p>
        </p:txBody>
      </p:sp>
    </p:spTree>
    <p:extLst>
      <p:ext uri="{BB962C8B-B14F-4D97-AF65-F5344CB8AC3E}">
        <p14:creationId xmlns:p14="http://schemas.microsoft.com/office/powerpoint/2010/main" val="199453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rporatefinanceinstitute.com/resources/excel/average-excel-fun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rporatefinanceinstitute.com/resources/excel/max-function/" TargetMode="External"/><Relationship Id="rId2" Type="http://schemas.openxmlformats.org/officeDocument/2006/relationships/hyperlink" Target="https://corporatefinanceinstitute.com/resources/excel/excel-if-statement-guide/" TargetMode="External"/><Relationship Id="rId1" Type="http://schemas.openxmlformats.org/officeDocument/2006/relationships/slideLayout" Target="../slideLayouts/slideLayout2.xml"/><Relationship Id="rId4" Type="http://schemas.openxmlformats.org/officeDocument/2006/relationships/hyperlink" Target="https://corporatefinanceinstitute.com/resources/excel/min-fun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3AAECB-1027-1811-8468-14E6C06D27AF}"/>
              </a:ext>
            </a:extLst>
          </p:cNvPr>
          <p:cNvSpPr/>
          <p:nvPr/>
        </p:nvSpPr>
        <p:spPr>
          <a:xfrm>
            <a:off x="1762125" y="3057525"/>
            <a:ext cx="8648700" cy="35071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US" sz="2800" b="1" dirty="0">
                <a:latin typeface="Times New Roman" pitchFamily="18" charset="0"/>
                <a:cs typeface="Times New Roman" panose="02020603050405020304" pitchFamily="18" charset="0"/>
              </a:rPr>
              <a:t>Presented by</a:t>
            </a:r>
          </a:p>
          <a:p>
            <a:pPr algn="ctr"/>
            <a:r>
              <a:rPr lang="en-US" sz="2800" b="1" dirty="0">
                <a:latin typeface="Times New Roman" pitchFamily="18" charset="0"/>
                <a:cs typeface="Times New Roman" panose="02020603050405020304" pitchFamily="18" charset="0"/>
              </a:rPr>
              <a:t>Habibatul Tamanna</a:t>
            </a:r>
          </a:p>
          <a:p>
            <a:pPr algn="ctr"/>
            <a:r>
              <a:rPr lang="en-US" sz="2600" dirty="0">
                <a:latin typeface="Times New Roman" panose="02020603050405020304" pitchFamily="18" charset="0"/>
                <a:cs typeface="Times New Roman" panose="02020603050405020304" pitchFamily="18" charset="0"/>
              </a:rPr>
              <a:t>Student ID: 21CHE032</a:t>
            </a:r>
          </a:p>
          <a:p>
            <a:pPr algn="ctr"/>
            <a:r>
              <a:rPr lang="en-US" sz="2600" dirty="0">
                <a:latin typeface="Times New Roman" panose="02020603050405020304" pitchFamily="18" charset="0"/>
                <a:cs typeface="Times New Roman" panose="02020603050405020304" pitchFamily="18" charset="0"/>
              </a:rPr>
              <a:t>Department of Chemistry </a:t>
            </a:r>
          </a:p>
          <a:p>
            <a:pPr algn="ctr"/>
            <a:r>
              <a:rPr lang="en-US" sz="2600" dirty="0">
                <a:latin typeface="Times New Roman" panose="02020603050405020304" pitchFamily="18" charset="0"/>
                <a:cs typeface="Times New Roman" panose="02020603050405020304" pitchFamily="18" charset="0"/>
              </a:rPr>
              <a:t>University of Barishal</a:t>
            </a:r>
          </a:p>
          <a:p>
            <a:pPr algn="ctr"/>
            <a:r>
              <a:rPr lang="en-US" sz="2800"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1F4EE4F9-D2CB-F2DE-5363-5DFF0F19F3C0}"/>
              </a:ext>
            </a:extLst>
          </p:cNvPr>
          <p:cNvSpPr/>
          <p:nvPr/>
        </p:nvSpPr>
        <p:spPr>
          <a:xfrm>
            <a:off x="1652588" y="1705608"/>
            <a:ext cx="8886825" cy="112522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kern="100" dirty="0">
                <a:latin typeface="Times New Roman" panose="02020603050405020304" pitchFamily="18" charset="0"/>
                <a:ea typeface="Calibri" panose="020F0502020204030204" pitchFamily="34" charset="0"/>
                <a:cs typeface="Arial" panose="020B0604020202020204" pitchFamily="34" charset="0"/>
              </a:rPr>
              <a:t>EXCEL FORMULAS AND FUNCTIONS:FROM BASIC LEVEL</a:t>
            </a:r>
            <a:endParaRPr lang="en-US" sz="2400" kern="100" dirty="0">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D198362-1526-6E0A-8C4E-B02396B22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620" y="28462"/>
            <a:ext cx="1643061" cy="1657463"/>
          </a:xfrm>
          <a:prstGeom prst="rect">
            <a:avLst/>
          </a:prstGeom>
        </p:spPr>
      </p:pic>
    </p:spTree>
    <p:extLst>
      <p:ext uri="{BB962C8B-B14F-4D97-AF65-F5344CB8AC3E}">
        <p14:creationId xmlns:p14="http://schemas.microsoft.com/office/powerpoint/2010/main" val="14625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4338-61D7-78D8-84EC-A74DFF6F4ADA}"/>
              </a:ext>
            </a:extLst>
          </p:cNvPr>
          <p:cNvSpPr>
            <a:spLocks noGrp="1"/>
          </p:cNvSpPr>
          <p:nvPr>
            <p:ph type="title"/>
          </p:nvPr>
        </p:nvSpPr>
        <p:spPr/>
        <p:txBody>
          <a:bodyPr>
            <a:normAutofit fontScale="90000"/>
          </a:bodyPr>
          <a:lstStyle/>
          <a:p>
            <a:r>
              <a:rPr lang="en-US" sz="53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5300" b="1"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PIVOT TABLE and PIVOT CHART</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13" name="Picture 12">
            <a:extLst>
              <a:ext uri="{FF2B5EF4-FFF2-40B4-BE49-F238E27FC236}">
                <a16:creationId xmlns:a16="http://schemas.microsoft.com/office/drawing/2014/main" id="{CD511A2A-DE73-4F88-4951-158220708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171574"/>
            <a:ext cx="10160000" cy="5429250"/>
          </a:xfrm>
          <a:prstGeom prst="rect">
            <a:avLst/>
          </a:prstGeom>
        </p:spPr>
      </p:pic>
    </p:spTree>
    <p:extLst>
      <p:ext uri="{BB962C8B-B14F-4D97-AF65-F5344CB8AC3E}">
        <p14:creationId xmlns:p14="http://schemas.microsoft.com/office/powerpoint/2010/main" val="57724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41E4-ED0C-ECF9-4D39-CB078658DA34}"/>
              </a:ext>
            </a:extLst>
          </p:cNvPr>
          <p:cNvSpPr>
            <a:spLocks noGrp="1"/>
          </p:cNvSpPr>
          <p:nvPr>
            <p:ph type="title"/>
          </p:nvPr>
        </p:nvSpPr>
        <p:spPr/>
        <p:txBody>
          <a:bodyPr/>
          <a:lstStyle/>
          <a:p>
            <a:r>
              <a:rPr lang="en-US" dirty="0"/>
              <a:t>                              </a:t>
            </a:r>
            <a:r>
              <a:rPr lang="en-US" sz="4800" b="1" dirty="0">
                <a:solidFill>
                  <a:schemeClr val="accent2">
                    <a:lumMod val="75000"/>
                  </a:schemeClr>
                </a:solidFill>
              </a:rPr>
              <a:t>SLICERS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B84A208D-EC56-F094-F19F-01CAFCC0DF4D}"/>
              </a:ext>
            </a:extLst>
          </p:cNvPr>
          <p:cNvSpPr>
            <a:spLocks noGrp="1"/>
          </p:cNvSpPr>
          <p:nvPr>
            <p:ph idx="1"/>
          </p:nvPr>
        </p:nvSpPr>
        <p:spPr>
          <a:xfrm>
            <a:off x="838200" y="1825625"/>
            <a:ext cx="4699000" cy="4351338"/>
          </a:xfrm>
        </p:spPr>
        <p:txBody>
          <a:bodyPr/>
          <a:lstStyle/>
          <a:p>
            <a:r>
              <a:rPr lang="en-US" dirty="0"/>
              <a:t>Slicers in Excel make tables appear interactive and can help you visualize the same data with different criteria. The pivot table summarizes the entire table in a report, and slicers help you to visualize slices of the whole table.</a:t>
            </a:r>
          </a:p>
        </p:txBody>
      </p:sp>
      <p:pic>
        <p:nvPicPr>
          <p:cNvPr id="5" name="Picture 4">
            <a:extLst>
              <a:ext uri="{FF2B5EF4-FFF2-40B4-BE49-F238E27FC236}">
                <a16:creationId xmlns:a16="http://schemas.microsoft.com/office/drawing/2014/main" id="{61F2F287-03E6-A81E-B4B5-55100E82A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1624648"/>
            <a:ext cx="3825877" cy="2535872"/>
          </a:xfrm>
          <a:prstGeom prst="rect">
            <a:avLst/>
          </a:prstGeom>
        </p:spPr>
      </p:pic>
      <p:pic>
        <p:nvPicPr>
          <p:cNvPr id="7" name="Picture 6">
            <a:extLst>
              <a:ext uri="{FF2B5EF4-FFF2-40B4-BE49-F238E27FC236}">
                <a16:creationId xmlns:a16="http://schemas.microsoft.com/office/drawing/2014/main" id="{12F9D8E2-073D-029F-2252-024E58744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1" y="4287520"/>
            <a:ext cx="3825877" cy="2438400"/>
          </a:xfrm>
          <a:prstGeom prst="rect">
            <a:avLst/>
          </a:prstGeom>
        </p:spPr>
      </p:pic>
    </p:spTree>
    <p:extLst>
      <p:ext uri="{BB962C8B-B14F-4D97-AF65-F5344CB8AC3E}">
        <p14:creationId xmlns:p14="http://schemas.microsoft.com/office/powerpoint/2010/main" val="140074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51F3-6C2E-DAEB-A30D-A1A7F2D5BD96}"/>
              </a:ext>
            </a:extLst>
          </p:cNvPr>
          <p:cNvSpPr>
            <a:spLocks noGrp="1"/>
          </p:cNvSpPr>
          <p:nvPr>
            <p:ph type="title"/>
          </p:nvPr>
        </p:nvSpPr>
        <p:spPr/>
        <p:txBody>
          <a:bodyPr>
            <a:normAutofit fontScale="90000"/>
          </a:bodyPr>
          <a:lstStyle/>
          <a:p>
            <a:r>
              <a:rPr lang="en-US" sz="32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6000"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br>
              <a:rPr lang="en-US" sz="3200" b="1"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F6BFDC4A-3040-4799-FDC2-B4159F739F54}"/>
              </a:ext>
            </a:extLst>
          </p:cNvPr>
          <p:cNvSpPr>
            <a:spLocks noGrp="1"/>
          </p:cNvSpPr>
          <p:nvPr>
            <p:ph idx="1"/>
          </p:nvPr>
        </p:nvSpPr>
        <p:spPr>
          <a:xfrm>
            <a:off x="838200" y="2204719"/>
            <a:ext cx="10515600" cy="3972243"/>
          </a:xfrm>
        </p:spPr>
        <p:txBody>
          <a:bodyPr/>
          <a:lstStyle/>
          <a:p>
            <a:r>
              <a:rPr lang="en-US" sz="24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Microsoft Excel is a powerful and easy-to-use application for data analysis and reporting. In this post, we have learned the importance of basic Excel formulas and how they provide us extra ability to perform complex calculations. Furthermore, we have learned about various ways of adding formulas to worksheets and looked in detail at the essential basic Excel formulas.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7931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CA3EC-2465-D224-1C98-03AB187FD0C0}"/>
              </a:ext>
            </a:extLst>
          </p:cNvPr>
          <p:cNvSpPr>
            <a:spLocks noGrp="1"/>
          </p:cNvSpPr>
          <p:nvPr>
            <p:ph idx="1"/>
          </p:nvPr>
        </p:nvSpPr>
        <p:spPr>
          <a:xfrm>
            <a:off x="2152650" y="2590800"/>
            <a:ext cx="7886700" cy="3586163"/>
          </a:xfrm>
        </p:spPr>
        <p:txBody>
          <a:bodyPr>
            <a:normAutofit/>
          </a:bodyPr>
          <a:lstStyle/>
          <a:p>
            <a:pPr marL="0" indent="0">
              <a:buNone/>
            </a:pPr>
            <a:r>
              <a:rPr lang="en-US" sz="6600" dirty="0"/>
              <a:t>        </a:t>
            </a:r>
            <a:r>
              <a:rPr lang="en-US" sz="6600" i="1" dirty="0">
                <a:solidFill>
                  <a:schemeClr val="accent2">
                    <a:lumMod val="75000"/>
                  </a:schemeClr>
                </a:solidFill>
              </a:rPr>
              <a:t>THANK YOU</a:t>
            </a:r>
          </a:p>
        </p:txBody>
      </p:sp>
      <p:sp>
        <p:nvSpPr>
          <p:cNvPr id="4" name="Slide Number Placeholder 3">
            <a:extLst>
              <a:ext uri="{FF2B5EF4-FFF2-40B4-BE49-F238E27FC236}">
                <a16:creationId xmlns:a16="http://schemas.microsoft.com/office/drawing/2014/main" id="{8555FFC0-0636-3DB6-8208-81BDCCBEA2BF}"/>
              </a:ext>
            </a:extLst>
          </p:cNvPr>
          <p:cNvSpPr>
            <a:spLocks noGrp="1"/>
          </p:cNvSpPr>
          <p:nvPr>
            <p:ph type="sldNum" sz="quarter" idx="12"/>
          </p:nvPr>
        </p:nvSpPr>
        <p:spPr/>
        <p:txBody>
          <a:bodyPr/>
          <a:lstStyle/>
          <a:p>
            <a:fld id="{F3C9F1E9-DA57-4D0D-A589-0A37BC6CEA2D}" type="slidenum">
              <a:rPr lang="en-US" smtClean="0"/>
              <a:t>13</a:t>
            </a:fld>
            <a:endParaRPr lang="en-US"/>
          </a:p>
        </p:txBody>
      </p:sp>
    </p:spTree>
    <p:extLst>
      <p:ext uri="{BB962C8B-B14F-4D97-AF65-F5344CB8AC3E}">
        <p14:creationId xmlns:p14="http://schemas.microsoft.com/office/powerpoint/2010/main" val="41325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9BD8BC-90B7-4BF2-56D6-448096B153B3}"/>
              </a:ext>
            </a:extLst>
          </p:cNvPr>
          <p:cNvSpPr/>
          <p:nvPr/>
        </p:nvSpPr>
        <p:spPr>
          <a:xfrm>
            <a:off x="3698240" y="365759"/>
            <a:ext cx="5100320" cy="914400"/>
          </a:xfrm>
          <a:prstGeom prst="rect">
            <a:avLst/>
          </a:prstGeom>
          <a:noFill/>
          <a:ln w="63500">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b="1" dirty="0">
                <a:solidFill>
                  <a:schemeClr val="tx1"/>
                </a:solidFill>
                <a:latin typeface="Times New Roman" panose="02020603050405020304" pitchFamily="18" charset="0"/>
                <a:cs typeface="Times New Roman" panose="02020603050405020304" pitchFamily="18" charset="0"/>
              </a:rPr>
              <a:t>Outline</a:t>
            </a:r>
          </a:p>
        </p:txBody>
      </p:sp>
      <p:sp>
        <p:nvSpPr>
          <p:cNvPr id="2" name="Rectangle: Rounded Corners 1">
            <a:extLst>
              <a:ext uri="{FF2B5EF4-FFF2-40B4-BE49-F238E27FC236}">
                <a16:creationId xmlns:a16="http://schemas.microsoft.com/office/drawing/2014/main" id="{DE5DCF63-FD3F-A6C1-DA34-44191324E11D}"/>
              </a:ext>
            </a:extLst>
          </p:cNvPr>
          <p:cNvSpPr/>
          <p:nvPr/>
        </p:nvSpPr>
        <p:spPr>
          <a:xfrm>
            <a:off x="2800350" y="1628776"/>
            <a:ext cx="7048500" cy="3686809"/>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 </a:t>
            </a:r>
            <a:r>
              <a:rPr lang="en-US" sz="2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Basic Terms in Excel</a:t>
            </a:r>
            <a:endParaRPr lang="en-US" sz="2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Basic Excel Formulas For Workflow</a:t>
            </a:r>
            <a:endParaRPr lang="en-US" sz="2800" b="1" kern="1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kern="100" dirty="0">
                <a:solidFill>
                  <a:schemeClr val="tx1"/>
                </a:solidFill>
                <a:latin typeface="Calibri" panose="020F0502020204030204" pitchFamily="34" charset="0"/>
                <a:cs typeface="Times New Roman" panose="02020603050405020304" pitchFamily="18" charset="0"/>
              </a:rPr>
              <a:t>PIVOT TABLE</a:t>
            </a:r>
          </a:p>
          <a:p>
            <a:pPr>
              <a:buFont typeface="Wingdings" panose="05000000000000000000" pitchFamily="2" charset="2"/>
              <a:buChar char="v"/>
            </a:pPr>
            <a:r>
              <a:rPr lang="en-US" sz="2800" kern="100" dirty="0">
                <a:solidFill>
                  <a:schemeClr val="tx1"/>
                </a:solidFill>
                <a:latin typeface="Calibri" panose="020F0502020204030204" pitchFamily="34" charset="0"/>
                <a:cs typeface="Times New Roman" panose="02020603050405020304" pitchFamily="18" charset="0"/>
              </a:rPr>
              <a:t>PIVOT CHART</a:t>
            </a:r>
          </a:p>
          <a:p>
            <a:pPr>
              <a:buFont typeface="Wingdings" panose="05000000000000000000" pitchFamily="2" charset="2"/>
              <a:buChar char="v"/>
            </a:pPr>
            <a:r>
              <a:rPr lang="en-US" sz="2800" kern="100" dirty="0">
                <a:solidFill>
                  <a:schemeClr val="tx1"/>
                </a:solidFill>
                <a:latin typeface="Calibri" panose="020F0502020204030204" pitchFamily="34" charset="0"/>
                <a:cs typeface="Times New Roman" panose="02020603050405020304" pitchFamily="18" charset="0"/>
              </a:rPr>
              <a:t>SLICERS</a:t>
            </a:r>
            <a:endParaRPr lang="en-US" sz="11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ABF6C188-A792-BD65-42E5-0A6D69132B4C}"/>
              </a:ext>
            </a:extLst>
          </p:cNvPr>
          <p:cNvSpPr>
            <a:spLocks noGrp="1"/>
          </p:cNvSpPr>
          <p:nvPr>
            <p:ph type="sldNum" sz="quarter" idx="12"/>
          </p:nvPr>
        </p:nvSpPr>
        <p:spPr>
          <a:xfrm>
            <a:off x="8235950" y="640398"/>
            <a:ext cx="2057400" cy="365125"/>
          </a:xfrm>
        </p:spPr>
        <p:txBody>
          <a:bodyPr/>
          <a:lstStyle/>
          <a:p>
            <a:fld id="{F3C9F1E9-DA57-4D0D-A589-0A37BC6CEA2D}" type="slidenum">
              <a:rPr lang="en-US" sz="1800" b="1">
                <a:solidFill>
                  <a:schemeClr val="tx1"/>
                </a:solidFill>
                <a:latin typeface="Times New Roman" panose="02020603050405020304" pitchFamily="18" charset="0"/>
                <a:cs typeface="Times New Roman" panose="02020603050405020304" pitchFamily="18" charset="0"/>
              </a:rPr>
              <a:t>2</a:t>
            </a:fld>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34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0102-2CF1-E7AB-C11A-103975CA48EA}"/>
              </a:ext>
            </a:extLst>
          </p:cNvPr>
          <p:cNvSpPr>
            <a:spLocks noGrp="1"/>
          </p:cNvSpPr>
          <p:nvPr>
            <p:ph type="title"/>
          </p:nvPr>
        </p:nvSpPr>
        <p:spPr/>
        <p:txBody>
          <a:bodyPr/>
          <a:lstStyle/>
          <a:p>
            <a:r>
              <a:rPr lang="en-US" dirty="0"/>
              <a:t>                       </a:t>
            </a:r>
            <a:r>
              <a:rPr lang="en-US"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87B5501B-DCFA-0E78-4BE8-1C64D239DF2F}"/>
              </a:ext>
            </a:extLst>
          </p:cNvPr>
          <p:cNvSpPr>
            <a:spLocks noGrp="1"/>
          </p:cNvSpPr>
          <p:nvPr>
            <p:ph idx="1"/>
          </p:nvPr>
        </p:nvSpPr>
        <p:spPr>
          <a:xfrm>
            <a:off x="838200" y="2438399"/>
            <a:ext cx="10515600" cy="3738563"/>
          </a:xfrm>
        </p:spPr>
        <p:txBody>
          <a:bodyPr/>
          <a:lstStyle/>
          <a:p>
            <a:r>
              <a:rPr lang="en-US" dirty="0"/>
              <a:t>Microsoft Excel enables users to format, organize and calculate data in a spreadsheet. By organizing data using software like Excel, data analysts and other users can make information easier to view as data is added or changed. Excel contains a large number of boxes called cells that are ordered in rows and columns.</a:t>
            </a:r>
          </a:p>
        </p:txBody>
      </p:sp>
    </p:spTree>
    <p:extLst>
      <p:ext uri="{BB962C8B-B14F-4D97-AF65-F5344CB8AC3E}">
        <p14:creationId xmlns:p14="http://schemas.microsoft.com/office/powerpoint/2010/main" val="151685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B74B-7F52-092E-0B96-BEC9BDB56332}"/>
              </a:ext>
            </a:extLst>
          </p:cNvPr>
          <p:cNvSpPr>
            <a:spLocks noGrp="1"/>
          </p:cNvSpPr>
          <p:nvPr>
            <p:ph type="title"/>
          </p:nvPr>
        </p:nvSpPr>
        <p:spPr>
          <a:xfrm>
            <a:off x="838200" y="538481"/>
            <a:ext cx="10515600" cy="812800"/>
          </a:xfrm>
        </p:spPr>
        <p:txBody>
          <a:bodyPr>
            <a:normAutofit fontScale="90000"/>
          </a:bodyPr>
          <a:lstStyle/>
          <a:p>
            <a:r>
              <a:rPr lang="en-US" sz="73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6000"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Basic Terms in Excel</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75F78B2-13EE-E421-81DB-93BFB29BE636}"/>
              </a:ext>
            </a:extLst>
          </p:cNvPr>
          <p:cNvSpPr>
            <a:spLocks noGrp="1"/>
          </p:cNvSpPr>
          <p:nvPr>
            <p:ph idx="1"/>
          </p:nvPr>
        </p:nvSpPr>
        <p:spPr/>
        <p:txBody>
          <a:bodyPr/>
          <a:lstStyle/>
          <a:p>
            <a:pPr marL="0" marR="0">
              <a:lnSpc>
                <a:spcPct val="107000"/>
              </a:lnSpc>
              <a:spcBef>
                <a:spcPts val="1200"/>
              </a:spcBef>
              <a:spcAft>
                <a:spcPts val="0"/>
              </a:spcAft>
            </a:pPr>
            <a:r>
              <a:rPr lang="en-US" b="1" kern="100" dirty="0">
                <a:effectLst/>
                <a:latin typeface="Calibri Light" panose="020F0302020204030204" pitchFamily="34" charset="0"/>
                <a:ea typeface="Times New Roman" panose="02020603050405020304" pitchFamily="18" charset="0"/>
                <a:cs typeface="Times New Roman" panose="02020603050405020304" pitchFamily="18" charset="0"/>
              </a:rPr>
              <a:t>1. Formulas</a:t>
            </a:r>
          </a:p>
          <a:p>
            <a:pPr marL="0" marR="0">
              <a:lnSpc>
                <a:spcPct val="107000"/>
              </a:lnSpc>
              <a:spcBef>
                <a:spcPts val="0"/>
              </a:spcBef>
              <a:spcAft>
                <a:spcPts val="800"/>
              </a:spcAf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 Excel, a formula is an expression that operates on values in a range of cells or a cell. For example, =A1+A2+A3, which finds the sum of the range of values from cell A1 to cell A3.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b="1" kern="100" dirty="0">
                <a:effectLst/>
                <a:latin typeface="Calibri Light" panose="020F0302020204030204" pitchFamily="34" charset="0"/>
                <a:ea typeface="Times New Roman" panose="02020603050405020304" pitchFamily="18" charset="0"/>
                <a:cs typeface="Times New Roman" panose="02020603050405020304" pitchFamily="18" charset="0"/>
              </a:rPr>
              <a:t>2. Functions</a:t>
            </a:r>
          </a:p>
          <a:p>
            <a:pPr marL="0" marR="0">
              <a:lnSpc>
                <a:spcPct val="107000"/>
              </a:lnSpc>
              <a:spcBef>
                <a:spcPts val="0"/>
              </a:spcBef>
              <a:spcAft>
                <a:spcPts val="800"/>
              </a:spcAf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Functions are predefined formulas in Excel. They eliminate laborious manual entry of formulas while giving them human-friendly names. For example: =SUM(A1:A3). The function sums all the values from A1 to A3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098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CC81-8EC6-C608-1BB8-77FF4159A69B}"/>
              </a:ext>
            </a:extLst>
          </p:cNvPr>
          <p:cNvSpPr>
            <a:spLocks noGrp="1"/>
          </p:cNvSpPr>
          <p:nvPr>
            <p:ph type="title"/>
          </p:nvPr>
        </p:nvSpPr>
        <p:spPr/>
        <p:txBody>
          <a:bodyPr>
            <a:normAutofit fontScale="90000"/>
          </a:bodyPr>
          <a:lstStyle/>
          <a:p>
            <a:r>
              <a:rPr lang="en-US" sz="1800" b="1" kern="10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5300"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Basic Excel Formulas For  Workflow</a:t>
            </a:r>
            <a:br>
              <a:rPr lang="en-US" sz="1800" b="1"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3135B064-9039-046F-2493-EE58BC873C69}"/>
              </a:ext>
            </a:extLst>
          </p:cNvPr>
          <p:cNvSpPr>
            <a:spLocks noGrp="1"/>
          </p:cNvSpPr>
          <p:nvPr>
            <p:ph idx="1"/>
          </p:nvPr>
        </p:nvSpPr>
        <p:spPr>
          <a:xfrm>
            <a:off x="838200" y="1825624"/>
            <a:ext cx="10515600" cy="4798695"/>
          </a:xfrm>
        </p:spPr>
        <p:txBody>
          <a:bodyPr>
            <a:normAutofit/>
          </a:bodyPr>
          <a:lstStyle/>
          <a:p>
            <a:r>
              <a:rPr lang="en-US" dirty="0"/>
              <a:t>SUM</a:t>
            </a: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rPr>
              <a:t>SUM function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is the first must-know formula in Excel. It usually aggregates values from a selection of columns or rows from your selected range.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=SUM(</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number1</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[number2], …)</a:t>
            </a:r>
          </a:p>
          <a:p>
            <a:pPr marL="0" marR="0">
              <a:lnSpc>
                <a:spcPct val="107000"/>
              </a:lnSpc>
              <a:spcBef>
                <a:spcPts val="200"/>
              </a:spcBef>
              <a:spcAft>
                <a:spcPts val="0"/>
              </a:spcAft>
            </a:pPr>
            <a:r>
              <a:rPr lang="en-US" b="1" u="sng" kern="100" dirty="0">
                <a:effectLst/>
                <a:latin typeface="Calibri Light" panose="020F0302020204030204" pitchFamily="34" charset="0"/>
                <a:ea typeface="Times New Roman" panose="02020603050405020304" pitchFamily="18" charset="0"/>
                <a:cs typeface="Times New Roman" panose="02020603050405020304" pitchFamily="18" charset="0"/>
              </a:rPr>
              <a:t>AVERAGE</a:t>
            </a:r>
            <a:endParaRPr lang="en-US"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AVERAGE function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should remind you of simple averages of data, such as the average number of shareholders in a given shareholding pool.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=AVERAGE(</a:t>
            </a: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number1</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[number2], …)</a:t>
            </a:r>
          </a:p>
          <a:p>
            <a:pPr marL="0" marR="0">
              <a:lnSpc>
                <a:spcPct val="107000"/>
              </a:lnSpc>
              <a:spcBef>
                <a:spcPts val="200"/>
              </a:spcBef>
              <a:spcAft>
                <a:spcPts val="0"/>
              </a:spcAft>
            </a:pPr>
            <a:r>
              <a:rPr lang="en-US" sz="2400" b="1" kern="100" dirty="0">
                <a:effectLst/>
                <a:latin typeface="Calibri Light" panose="020F0302020204030204" pitchFamily="34" charset="0"/>
                <a:ea typeface="Times New Roman" panose="02020603050405020304" pitchFamily="18" charset="0"/>
                <a:cs typeface="Times New Roman" panose="02020603050405020304" pitchFamily="18" charset="0"/>
              </a:rPr>
              <a:t>COUNT</a:t>
            </a: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rPr>
              <a:t>COUNT function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counts all cells in a given range that contain only numeric values.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=COUNT(</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value1, [value2],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1744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B5072-7E4E-E884-14BF-F705755839CC}"/>
              </a:ext>
            </a:extLst>
          </p:cNvPr>
          <p:cNvSpPr>
            <a:spLocks noGrp="1"/>
          </p:cNvSpPr>
          <p:nvPr>
            <p:ph idx="1"/>
          </p:nvPr>
        </p:nvSpPr>
        <p:spPr>
          <a:xfrm>
            <a:off x="838200" y="436880"/>
            <a:ext cx="10515600" cy="6146800"/>
          </a:xfrm>
        </p:spPr>
        <p:txBody>
          <a:bodyPr/>
          <a:lstStyle/>
          <a:p>
            <a:pPr marL="0" marR="0" indent="0">
              <a:lnSpc>
                <a:spcPct val="107000"/>
              </a:lnSpc>
              <a:spcBef>
                <a:spcPts val="200"/>
              </a:spcBef>
              <a:spcAft>
                <a:spcPts val="0"/>
              </a:spcAft>
              <a:buNone/>
            </a:pPr>
            <a:r>
              <a:rPr lang="en-US" b="1" kern="100" dirty="0">
                <a:effectLst/>
                <a:latin typeface="Calibri Light" panose="020F0302020204030204" pitchFamily="34" charset="0"/>
                <a:ea typeface="Times New Roman" panose="02020603050405020304" pitchFamily="18" charset="0"/>
                <a:cs typeface="Times New Roman" panose="02020603050405020304" pitchFamily="18" charset="0"/>
              </a:rPr>
              <a:t>COUNTA</a:t>
            </a: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Like the COUNT function,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rPr>
              <a:t>COUNTA</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counts all cells in a given rage. However, it counts all cells regardless of type. That is, unlike COUNT that only counts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numerics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it also counts dates, times, strings, logical values, errors, empty string, or text.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=COUNTA(</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value1, [value2],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200"/>
              </a:spcBef>
              <a:spcAft>
                <a:spcPts val="0"/>
              </a:spcAft>
              <a:buNone/>
            </a:pPr>
            <a:r>
              <a:rPr lang="en-US" sz="3200" b="1" kern="100" dirty="0">
                <a:effectLst/>
                <a:latin typeface="Calibri Light" panose="020F0302020204030204" pitchFamily="34" charset="0"/>
                <a:ea typeface="Times New Roman" panose="02020603050405020304" pitchFamily="18" charset="0"/>
                <a:cs typeface="Times New Roman" panose="02020603050405020304" pitchFamily="18" charset="0"/>
              </a:rPr>
              <a:t>IF</a:t>
            </a: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IF function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is often used when you want to sort your data according to a given logic. The best part of the IF formula is that you can embed formulas and functions in it.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logical_test, [value_if_true], [value_if_false]</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200"/>
              </a:spcBef>
              <a:spcAft>
                <a:spcPts val="0"/>
              </a:spcAft>
              <a:buNone/>
            </a:pPr>
            <a:r>
              <a:rPr lang="en-US" sz="2400" b="1" kern="100" dirty="0">
                <a:effectLst/>
                <a:latin typeface="Calibri Light" panose="020F0302020204030204" pitchFamily="34" charset="0"/>
                <a:ea typeface="Times New Roman" panose="02020603050405020304" pitchFamily="18" charset="0"/>
                <a:cs typeface="Times New Roman" panose="02020603050405020304" pitchFamily="18" charset="0"/>
              </a:rPr>
              <a:t>MAX &amp; MIN</a:t>
            </a:r>
          </a:p>
          <a:p>
            <a:pPr marL="0" marR="0">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MAX</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u="sng" kern="0" dirty="0">
                <a:solidFill>
                  <a:srgbClr val="004993"/>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MIN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functions help in finding the maximum number and the minimum number in a range of values.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=MIN(</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number1</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[number2], …)</a:t>
            </a:r>
          </a:p>
          <a:p>
            <a:pPr marL="0">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=MAX(</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number1</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[number2],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229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8471B-EB3A-98F6-2543-F104241A6547}"/>
              </a:ext>
            </a:extLst>
          </p:cNvPr>
          <p:cNvSpPr>
            <a:spLocks noGrp="1"/>
          </p:cNvSpPr>
          <p:nvPr>
            <p:ph idx="1"/>
          </p:nvPr>
        </p:nvSpPr>
        <p:spPr>
          <a:xfrm>
            <a:off x="838200" y="345440"/>
            <a:ext cx="10515600" cy="6268720"/>
          </a:xfrm>
        </p:spPr>
        <p:txBody>
          <a:bodyPr>
            <a:normAutofit/>
          </a:bodyPr>
          <a:lstStyle/>
          <a:p>
            <a:pPr marL="0" indent="0">
              <a:buNone/>
            </a:pPr>
            <a: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2400" b="1" kern="100" dirty="0">
                <a:effectLst/>
                <a:latin typeface="Calibri Light" panose="020F0302020204030204" pitchFamily="34" charset="0"/>
                <a:ea typeface="Times New Roman" panose="02020603050405020304" pitchFamily="18" charset="0"/>
                <a:cs typeface="Times New Roman" panose="02020603050405020304" pitchFamily="18" charset="0"/>
              </a:rPr>
              <a:t>VLOOKUP and HLOOKUP</a:t>
            </a:r>
          </a:p>
          <a:p>
            <a:pPr marL="0" indent="0">
              <a:buNone/>
            </a:pPr>
            <a:r>
              <a:rPr lang="en-US" sz="24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kern="0" dirty="0">
                <a:solidFill>
                  <a:srgbClr val="05192D"/>
                </a:solidFill>
                <a:effectLst/>
                <a:latin typeface="Studio-Feixen-Sans"/>
                <a:ea typeface="Times New Roman" panose="02020603050405020304" pitchFamily="18" charset="0"/>
                <a:cs typeface="Times New Roman" panose="02020603050405020304" pitchFamily="18" charset="0"/>
              </a:rPr>
              <a:t> </a:t>
            </a:r>
            <a:r>
              <a:rPr lang="en-US" sz="2000" kern="0" dirty="0">
                <a:solidFill>
                  <a:srgbClr val="05192D"/>
                </a:solidFill>
                <a:effectLst/>
                <a:latin typeface="Studio-Feixen-Sans"/>
                <a:ea typeface="Times New Roman" panose="02020603050405020304" pitchFamily="18" charset="0"/>
                <a:cs typeface="Times New Roman" panose="02020603050405020304" pitchFamily="18" charset="0"/>
              </a:rPr>
              <a:t>The formula of VLOOKUP=VLOOKUP (lookup_value, table_array, col_index_number, ), and the formula of HLOOKUP is =HLOOKUP (lookup_value, table_array, row_index_number, ). There is only one difference between these formulas: row and column.</a:t>
            </a:r>
          </a:p>
          <a:p>
            <a:pPr marL="0" indent="0">
              <a:buNone/>
            </a:pPr>
            <a:r>
              <a:rPr lang="en-US" b="1" kern="100" dirty="0">
                <a:effectLst/>
                <a:latin typeface="Calibri Light" panose="020F0302020204030204" pitchFamily="34" charset="0"/>
                <a:ea typeface="Times New Roman" panose="02020603050405020304" pitchFamily="18" charset="0"/>
                <a:cs typeface="Times New Roman" panose="02020603050405020304" pitchFamily="18" charset="0"/>
              </a:rPr>
              <a:t>COUNTIFS</a:t>
            </a:r>
          </a:p>
          <a:p>
            <a:pPr marL="0" indent="0">
              <a:buNone/>
            </a:pPr>
            <a:r>
              <a:rPr lang="en-US" sz="2000" kern="0" spc="-40" dirty="0">
                <a:solidFill>
                  <a:srgbClr val="05192D"/>
                </a:solidFill>
                <a:effectLst/>
                <a:latin typeface="Studio-Feixen-Sans"/>
                <a:ea typeface="Times New Roman" panose="02020603050405020304" pitchFamily="18" charset="0"/>
                <a:cs typeface="Times New Roman" panose="02020603050405020304" pitchFamily="18" charset="0"/>
              </a:rPr>
              <a:t>The COUNTIFS function is a premade function in Excel, which counts cells in a range based on one or more true or false condition. It is typed COUNTIFS : =COUNTIFS(criteria_range1, criteria1, [criteria_range2, criteria2</a:t>
            </a:r>
            <a:r>
              <a:rPr lang="en-US" sz="1800" kern="0" spc="-40" dirty="0">
                <a:solidFill>
                  <a:srgbClr val="05192D"/>
                </a:solidFill>
                <a:effectLst/>
                <a:latin typeface="Studio-Feixen-Sans"/>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SUMIF and AVERAGEIF</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0" dirty="0">
                <a:solidFill>
                  <a:srgbClr val="2B2B2B"/>
                </a:solidFill>
                <a:effectLst/>
                <a:latin typeface="Work Sans" pitchFamily="2" charset="0"/>
                <a:ea typeface="Times New Roman" panose="02020603050405020304" pitchFamily="18" charset="0"/>
                <a:cs typeface="Times New Roman" panose="02020603050405020304" pitchFamily="18" charset="0"/>
              </a:rPr>
              <a:t>=SUMIF(range, criteria, sum range)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0" dirty="0">
                <a:solidFill>
                  <a:srgbClr val="2B2B2B"/>
                </a:solidFill>
                <a:effectLst/>
                <a:latin typeface="Work Sans" pitchFamily="2" charset="0"/>
                <a:ea typeface="Times New Roman" panose="02020603050405020304" pitchFamily="18" charset="0"/>
                <a:cs typeface="Times New Roman" panose="02020603050405020304" pitchFamily="18" charset="0"/>
              </a:rPr>
              <a:t>=AVERAGEIF(range, criteria, sum range)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SUMIFS and AVERAGIFS</a:t>
            </a:r>
            <a:endParaRPr lang="en-US" sz="36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SUMIFS : =SUMIFS(</a:t>
            </a:r>
            <a:r>
              <a:rPr lang="en-US" sz="1800" kern="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sum_range</a:t>
            </a:r>
            <a:r>
              <a:rPr lang="en-US" sz="18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criteria_range1, criteria1, [criteria_range2, criteria2]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AVERAGEIFS : =AVERAGEIFS(</a:t>
            </a:r>
            <a:r>
              <a:rPr lang="en-US" sz="1800" kern="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average_range</a:t>
            </a:r>
            <a:r>
              <a:rPr lang="en-US" sz="18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criteria_range1, criteria1,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4578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4201-D930-95CD-289A-1A063653FA21}"/>
              </a:ext>
            </a:extLst>
          </p:cNvPr>
          <p:cNvSpPr>
            <a:spLocks noGrp="1"/>
          </p:cNvSpPr>
          <p:nvPr>
            <p:ph type="title"/>
          </p:nvPr>
        </p:nvSpPr>
        <p:spPr>
          <a:xfrm>
            <a:off x="2153920" y="365125"/>
            <a:ext cx="8890000" cy="1325563"/>
          </a:xfrm>
        </p:spPr>
        <p:txBody>
          <a:bodyPr>
            <a:normAutofit/>
          </a:bodyPr>
          <a:lstStyle/>
          <a:p>
            <a:r>
              <a:rPr lang="en-US"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PIVOT TABLE</a:t>
            </a:r>
            <a:endParaRPr lang="en-US" sz="8800" dirty="0">
              <a:solidFill>
                <a:schemeClr val="accent2">
                  <a:lumMod val="75000"/>
                </a:schemeClr>
              </a:solidFill>
            </a:endParaRPr>
          </a:p>
        </p:txBody>
      </p:sp>
      <p:sp>
        <p:nvSpPr>
          <p:cNvPr id="3" name="Content Placeholder 2">
            <a:extLst>
              <a:ext uri="{FF2B5EF4-FFF2-40B4-BE49-F238E27FC236}">
                <a16:creationId xmlns:a16="http://schemas.microsoft.com/office/drawing/2014/main" id="{734CB106-8253-208B-325D-9EC9ED0BCCE0}"/>
              </a:ext>
            </a:extLst>
          </p:cNvPr>
          <p:cNvSpPr>
            <a:spLocks noGrp="1"/>
          </p:cNvSpPr>
          <p:nvPr>
            <p:ph idx="1"/>
          </p:nvPr>
        </p:nvSpPr>
        <p:spPr>
          <a:xfrm>
            <a:off x="838200" y="1825625"/>
            <a:ext cx="4404360" cy="4351338"/>
          </a:xfrm>
        </p:spPr>
        <p:txBody>
          <a:bodyPr>
            <a:normAutofit fontScale="92500"/>
          </a:bodyPr>
          <a:lstStyle/>
          <a:p>
            <a:r>
              <a:rPr lang="en-US" sz="24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Select a cell in the source data or table range. Go to Insert &gt; PivotTable. Choose where you want the PivotTable to be placed. Select Insert on new sheet to place the PivotTable in a new worksheet or select the cell where you want the new PivotTable placed in the Destination field. Select Insert.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You can use a PivotTable to summarize, analyze, explore, and present summary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852B8E1-CACD-F2E2-9D85-FB8654BF7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1690688"/>
            <a:ext cx="6057900" cy="4295775"/>
          </a:xfrm>
          <a:prstGeom prst="rect">
            <a:avLst/>
          </a:prstGeom>
        </p:spPr>
      </p:pic>
    </p:spTree>
    <p:extLst>
      <p:ext uri="{BB962C8B-B14F-4D97-AF65-F5344CB8AC3E}">
        <p14:creationId xmlns:p14="http://schemas.microsoft.com/office/powerpoint/2010/main" val="347593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81D8-EC6D-F28B-13F3-45DBAFB8E49E}"/>
              </a:ext>
            </a:extLst>
          </p:cNvPr>
          <p:cNvSpPr>
            <a:spLocks noGrp="1"/>
          </p:cNvSpPr>
          <p:nvPr>
            <p:ph type="title"/>
          </p:nvPr>
        </p:nvSpPr>
        <p:spPr/>
        <p:txBody>
          <a:bodyPr>
            <a:normAutofit fontScale="90000"/>
          </a:bodyPr>
          <a:lstStyle/>
          <a:p>
            <a:r>
              <a:rPr lang="en-US" sz="32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4900" b="1" kern="100" dirty="0">
                <a:solidFill>
                  <a:schemeClr val="accent2">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PIVOT CHART</a:t>
            </a:r>
            <a:br>
              <a:rPr lang="en-US" sz="32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33FAB691-2AC1-FFAD-EE5D-3DFA85F504D7}"/>
              </a:ext>
            </a:extLst>
          </p:cNvPr>
          <p:cNvSpPr>
            <a:spLocks noGrp="1"/>
          </p:cNvSpPr>
          <p:nvPr>
            <p:ph idx="1"/>
          </p:nvPr>
        </p:nvSpPr>
        <p:spPr>
          <a:xfrm>
            <a:off x="838200" y="1825625"/>
            <a:ext cx="4546600" cy="4351338"/>
          </a:xfrm>
        </p:spPr>
        <p:txBody>
          <a:bodyPr>
            <a:normAutofit/>
          </a:bodyPr>
          <a:lstStyle/>
          <a:p>
            <a:r>
              <a:rPr lang="en-US" sz="24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Create a chart from a PivotTable · Select a cell in your table. · Select Insert and choose PivotChart. · Select a chart. · Select OK.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PivotCharts provide graphical representations of the data in their associated PivotTables. </a:t>
            </a:r>
            <a:endParaRPr lang="en-US" sz="3600" dirty="0"/>
          </a:p>
        </p:txBody>
      </p:sp>
      <p:pic>
        <p:nvPicPr>
          <p:cNvPr id="5" name="Picture 4">
            <a:extLst>
              <a:ext uri="{FF2B5EF4-FFF2-40B4-BE49-F238E27FC236}">
                <a16:creationId xmlns:a16="http://schemas.microsoft.com/office/drawing/2014/main" id="{FF83BD15-2410-6B2F-5EBF-69D002452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594" y="1605280"/>
            <a:ext cx="4876165" cy="3261360"/>
          </a:xfrm>
          <a:prstGeom prst="rect">
            <a:avLst/>
          </a:prstGeom>
        </p:spPr>
      </p:pic>
    </p:spTree>
    <p:extLst>
      <p:ext uri="{BB962C8B-B14F-4D97-AF65-F5344CB8AC3E}">
        <p14:creationId xmlns:p14="http://schemas.microsoft.com/office/powerpoint/2010/main" val="41677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897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Helvetica</vt:lpstr>
      <vt:lpstr>Segoe UI</vt:lpstr>
      <vt:lpstr>Studio-Feixen-Sans</vt:lpstr>
      <vt:lpstr>Times New Roman</vt:lpstr>
      <vt:lpstr>Wingdings</vt:lpstr>
      <vt:lpstr>Work Sans</vt:lpstr>
      <vt:lpstr>Office Theme</vt:lpstr>
      <vt:lpstr>PowerPoint Presentation</vt:lpstr>
      <vt:lpstr>PowerPoint Presentation</vt:lpstr>
      <vt:lpstr>                       INTRODUCTION</vt:lpstr>
      <vt:lpstr>           Basic Terms in Excel </vt:lpstr>
      <vt:lpstr> Basic Excel Formulas For  Workflow </vt:lpstr>
      <vt:lpstr>PowerPoint Presentation</vt:lpstr>
      <vt:lpstr>PowerPoint Presentation</vt:lpstr>
      <vt:lpstr>                    PIVOT TABLE</vt:lpstr>
      <vt:lpstr>                                           PIVOT CHART </vt:lpstr>
      <vt:lpstr>       PIVOT TABLE and PIVOT CHART  </vt:lpstr>
      <vt:lpstr>                              SLICERS</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7</cp:revision>
  <dcterms:created xsi:type="dcterms:W3CDTF">2024-10-04T07:48:15Z</dcterms:created>
  <dcterms:modified xsi:type="dcterms:W3CDTF">2024-10-07T18:53:23Z</dcterms:modified>
</cp:coreProperties>
</file>