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1"/>
  </p:notesMasterIdLst>
  <p:sldIdLst>
    <p:sldId id="256" r:id="rId2"/>
    <p:sldId id="257" r:id="rId3"/>
    <p:sldId id="261" r:id="rId4"/>
    <p:sldId id="268" r:id="rId5"/>
    <p:sldId id="307" r:id="rId6"/>
    <p:sldId id="293" r:id="rId7"/>
    <p:sldId id="275" r:id="rId8"/>
    <p:sldId id="295" r:id="rId9"/>
    <p:sldId id="276" r:id="rId10"/>
    <p:sldId id="296" r:id="rId11"/>
    <p:sldId id="297" r:id="rId12"/>
    <p:sldId id="292" r:id="rId13"/>
    <p:sldId id="298" r:id="rId14"/>
    <p:sldId id="300" r:id="rId15"/>
    <p:sldId id="279" r:id="rId16"/>
    <p:sldId id="290" r:id="rId17"/>
    <p:sldId id="281" r:id="rId18"/>
    <p:sldId id="301" r:id="rId19"/>
    <p:sldId id="282" r:id="rId20"/>
    <p:sldId id="302" r:id="rId21"/>
    <p:sldId id="283" r:id="rId22"/>
    <p:sldId id="303" r:id="rId23"/>
    <p:sldId id="284" r:id="rId24"/>
    <p:sldId id="304" r:id="rId25"/>
    <p:sldId id="285" r:id="rId26"/>
    <p:sldId id="305" r:id="rId27"/>
    <p:sldId id="306" r:id="rId28"/>
    <p:sldId id="289" r:id="rId29"/>
    <p:sldId id="308" r:id="rId3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9A39"/>
    <a:srgbClr val="6C1A00"/>
    <a:srgbClr val="FE9202"/>
    <a:srgbClr val="1D3A00"/>
    <a:srgbClr val="007033"/>
    <a:srgbClr val="E7FF01"/>
    <a:srgbClr val="5EEC3C"/>
    <a:srgbClr val="990099"/>
    <a:srgbClr val="CC0099"/>
    <a:srgbClr val="00AA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826" y="5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4/28/2024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6589" y="1808225"/>
            <a:ext cx="4733855"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503066" y="3793390"/>
            <a:ext cx="5497378" cy="763525"/>
          </a:xfrm>
        </p:spPr>
        <p:txBody>
          <a:bodyPr>
            <a:normAutofit/>
          </a:bodyPr>
          <a:lstStyle>
            <a:lvl1pPr marL="0" indent="0" algn="r">
              <a:buNone/>
              <a:defRPr sz="2800" b="0" i="0">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4/28/2024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4375" y="281175"/>
            <a:ext cx="8246070" cy="763525"/>
          </a:xfrm>
        </p:spPr>
        <p:txBody>
          <a:bodyPr>
            <a:normAutofit/>
          </a:bodyPr>
          <a:lstStyle>
            <a:lvl1pPr algn="r">
              <a:defRPr sz="3600" baseline="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359510"/>
          </a:xfrm>
        </p:spPr>
        <p:txBody>
          <a:bodyPr/>
          <a:lstStyle>
            <a:lvl1pPr algn="l">
              <a:defRPr sz="2800">
                <a:solidFill>
                  <a:schemeClr val="accent1">
                    <a:lumMod val="50000"/>
                  </a:schemeClr>
                </a:solidFill>
              </a:defRPr>
            </a:lvl1pPr>
            <a:lvl2pPr algn="l">
              <a:defRPr>
                <a:solidFill>
                  <a:schemeClr val="accent1">
                    <a:lumMod val="50000"/>
                  </a:schemeClr>
                </a:solidFill>
              </a:defRPr>
            </a:lvl2pPr>
            <a:lvl3pPr algn="l">
              <a:defRPr>
                <a:solidFill>
                  <a:schemeClr val="accent1">
                    <a:lumMod val="50000"/>
                  </a:schemeClr>
                </a:solidFill>
              </a:defRPr>
            </a:lvl3pPr>
            <a:lvl4pPr algn="l">
              <a:defRPr>
                <a:solidFill>
                  <a:schemeClr val="accent1">
                    <a:lumMod val="50000"/>
                  </a:schemeClr>
                </a:solidFill>
              </a:defRPr>
            </a:lvl4pPr>
            <a:lvl5pPr algn="l">
              <a:defRPr>
                <a:solidFill>
                  <a:schemeClr val="accent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6260" y="281175"/>
            <a:ext cx="6566315" cy="725349"/>
          </a:xfrm>
          <a:noFill/>
        </p:spPr>
        <p:txBody>
          <a:bodyPr>
            <a:normAutofit/>
          </a:bodyPr>
          <a:lstStyle>
            <a:lvl1pPr algn="l">
              <a:defRPr sz="360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96260" y="1197405"/>
            <a:ext cx="6566315" cy="3511061"/>
          </a:xfrm>
        </p:spPr>
        <p:txBody>
          <a:bodyPr/>
          <a:lstStyle>
            <a:lvl1pPr algn="l">
              <a:defRPr sz="2800">
                <a:solidFill>
                  <a:schemeClr val="accent5">
                    <a:lumMod val="40000"/>
                    <a:lumOff val="60000"/>
                  </a:schemeClr>
                </a:solidFill>
              </a:defRPr>
            </a:lvl1pPr>
            <a:lvl2pPr algn="l">
              <a:defRPr>
                <a:solidFill>
                  <a:schemeClr val="accent5">
                    <a:lumMod val="40000"/>
                    <a:lumOff val="60000"/>
                  </a:schemeClr>
                </a:solidFill>
              </a:defRPr>
            </a:lvl2pPr>
            <a:lvl3pPr algn="l">
              <a:defRPr>
                <a:solidFill>
                  <a:schemeClr val="accent5">
                    <a:lumMod val="40000"/>
                    <a:lumOff val="60000"/>
                  </a:schemeClr>
                </a:solidFill>
              </a:defRPr>
            </a:lvl3pPr>
            <a:lvl4pPr algn="l">
              <a:defRPr>
                <a:solidFill>
                  <a:schemeClr val="accent5">
                    <a:lumMod val="40000"/>
                    <a:lumOff val="60000"/>
                  </a:schemeClr>
                </a:solidFill>
              </a:defRPr>
            </a:lvl4pPr>
            <a:lvl5pPr algn="l">
              <a:defRPr>
                <a:solidFill>
                  <a:schemeClr val="accent5">
                    <a:lumMod val="40000"/>
                    <a:lumOff val="6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4375" y="281175"/>
            <a:ext cx="8246070" cy="763525"/>
          </a:xfrm>
        </p:spPr>
        <p:txBody>
          <a:bodyPr>
            <a:normAutofit/>
          </a:bodyPr>
          <a:lstStyle>
            <a:lvl1pPr algn="r">
              <a:defRPr sz="3600" baseline="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2">
                    <a:lumMod val="75000"/>
                  </a:schemeClr>
                </a:solidFill>
              </a:defRPr>
            </a:lvl1pPr>
            <a:lvl2pPr algn="ctr">
              <a:defRPr sz="2000">
                <a:solidFill>
                  <a:schemeClr val="tx2">
                    <a:lumMod val="75000"/>
                  </a:schemeClr>
                </a:solidFill>
              </a:defRPr>
            </a:lvl2pPr>
            <a:lvl3pPr algn="ctr">
              <a:defRPr sz="1800">
                <a:solidFill>
                  <a:schemeClr val="tx2">
                    <a:lumMod val="75000"/>
                  </a:schemeClr>
                </a:solidFill>
              </a:defRPr>
            </a:lvl3pPr>
            <a:lvl4pPr algn="ctr">
              <a:defRPr sz="1600">
                <a:solidFill>
                  <a:schemeClr val="tx2">
                    <a:lumMod val="75000"/>
                  </a:schemeClr>
                </a:solidFill>
              </a:defRPr>
            </a:lvl4pPr>
            <a:lvl5pPr algn="ct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2">
                    <a:lumMod val="75000"/>
                  </a:schemeClr>
                </a:solidFill>
              </a:defRPr>
            </a:lvl1pPr>
            <a:lvl2pPr algn="ctr">
              <a:defRPr sz="2000">
                <a:solidFill>
                  <a:schemeClr val="tx2">
                    <a:lumMod val="75000"/>
                  </a:schemeClr>
                </a:solidFill>
              </a:defRPr>
            </a:lvl2pPr>
            <a:lvl3pPr algn="ctr">
              <a:defRPr sz="1800">
                <a:solidFill>
                  <a:schemeClr val="tx2">
                    <a:lumMod val="75000"/>
                  </a:schemeClr>
                </a:solidFill>
              </a:defRPr>
            </a:lvl3pPr>
            <a:lvl4pPr algn="ctr">
              <a:defRPr sz="1600">
                <a:solidFill>
                  <a:schemeClr val="tx2">
                    <a:lumMod val="75000"/>
                  </a:schemeClr>
                </a:solidFill>
              </a:defRPr>
            </a:lvl4pPr>
            <a:lvl5pPr algn="ct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4/28/2024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6B43399-1F69-7813-4DD4-7811D4865EAC}"/>
              </a:ext>
            </a:extLst>
          </p:cNvPr>
          <p:cNvSpPr>
            <a:spLocks noGrp="1"/>
          </p:cNvSpPr>
          <p:nvPr>
            <p:ph type="ctrTitle"/>
          </p:nvPr>
        </p:nvSpPr>
        <p:spPr/>
        <p:txBody>
          <a:bodyPr/>
          <a:lstStyle/>
          <a:p>
            <a:pPr algn="l"/>
            <a:r>
              <a:rPr lang="fr-FR" dirty="0" err="1"/>
              <a:t>Chatbot</a:t>
            </a:r>
            <a:r>
              <a:rPr lang="fr-FR" dirty="0"/>
              <a:t> en arabe </a:t>
            </a:r>
          </a:p>
        </p:txBody>
      </p:sp>
      <p:sp>
        <p:nvSpPr>
          <p:cNvPr id="3" name="Subtitle 2">
            <a:extLst>
              <a:ext uri="{FF2B5EF4-FFF2-40B4-BE49-F238E27FC236}">
                <a16:creationId xmlns:a16="http://schemas.microsoft.com/office/drawing/2014/main" id="{E8756CE1-3A59-C233-90F0-7D320F80C236}"/>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F7EDF1-BCB8-93EA-C2C2-8BB947A32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670" y="573985"/>
            <a:ext cx="8169613" cy="3524815"/>
          </a:xfrm>
          <a:prstGeom prst="rect">
            <a:avLst/>
          </a:prstGeom>
        </p:spPr>
      </p:pic>
    </p:spTree>
    <p:extLst>
      <p:ext uri="{BB962C8B-B14F-4D97-AF65-F5344CB8AC3E}">
        <p14:creationId xmlns:p14="http://schemas.microsoft.com/office/powerpoint/2010/main" val="608321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E396E4D-63EA-CCFB-981D-E01C3C1D1ABD}"/>
              </a:ext>
            </a:extLst>
          </p:cNvPr>
          <p:cNvSpPr>
            <a:spLocks noGrp="1"/>
          </p:cNvSpPr>
          <p:nvPr>
            <p:ph idx="1"/>
          </p:nvPr>
        </p:nvSpPr>
        <p:spPr>
          <a:xfrm>
            <a:off x="754375" y="1502814"/>
            <a:ext cx="7635250" cy="3206805"/>
          </a:xfrm>
        </p:spPr>
        <p:txBody>
          <a:bodyPr>
            <a:noAutofit/>
          </a:bodyPr>
          <a:lstStyle/>
          <a:p>
            <a:r>
              <a:rPr lang="fr-FR" sz="1200" dirty="0"/>
              <a:t>on applique une lemmatisation des mots à l'aide de la classe </a:t>
            </a:r>
            <a:r>
              <a:rPr lang="fr-FR" sz="1200" dirty="0" err="1"/>
              <a:t>WordNetLemmatizer</a:t>
            </a:r>
            <a:r>
              <a:rPr lang="fr-FR" sz="1200" dirty="0"/>
              <a:t> de la bibliothèque NLTK.</a:t>
            </a:r>
          </a:p>
          <a:p>
            <a:r>
              <a:rPr lang="fr-FR" sz="1200" dirty="0"/>
              <a:t> On passe également tous les mots en minuscules. Ensuite, on supprime les mots ignorés (définis au début du programme dans la liste </a:t>
            </a:r>
            <a:r>
              <a:rPr lang="fr-FR" sz="1200" dirty="0" err="1"/>
              <a:t>ignore_words</a:t>
            </a:r>
            <a:r>
              <a:rPr lang="fr-FR" sz="1200" dirty="0"/>
              <a:t>) de la liste </a:t>
            </a:r>
            <a:r>
              <a:rPr lang="fr-FR" sz="1200" dirty="0" err="1"/>
              <a:t>words</a:t>
            </a:r>
            <a:r>
              <a:rPr lang="fr-FR" sz="1200" dirty="0"/>
              <a:t>.</a:t>
            </a:r>
          </a:p>
          <a:p>
            <a:r>
              <a:rPr lang="fr-FR" sz="1200" dirty="0"/>
              <a:t>Enfin, on trie les listes </a:t>
            </a:r>
            <a:r>
              <a:rPr lang="fr-FR" sz="1200" dirty="0" err="1"/>
              <a:t>words</a:t>
            </a:r>
            <a:r>
              <a:rPr lang="fr-FR" sz="1200" dirty="0"/>
              <a:t> et classes par ordre alphabétique et on supprime les doublons à l'aide des fonctions </a:t>
            </a:r>
            <a:r>
              <a:rPr lang="fr-FR" sz="1200" dirty="0" err="1"/>
              <a:t>sorted</a:t>
            </a:r>
            <a:r>
              <a:rPr lang="fr-FR" sz="1200" dirty="0"/>
              <a:t>() et set().</a:t>
            </a:r>
          </a:p>
          <a:p>
            <a:r>
              <a:rPr lang="fr-FR" sz="1200" dirty="0"/>
              <a:t>Cette partie de code permet de sauvegarder les listes </a:t>
            </a:r>
            <a:r>
              <a:rPr lang="fr-FR" sz="1200" dirty="0" err="1"/>
              <a:t>words</a:t>
            </a:r>
            <a:r>
              <a:rPr lang="fr-FR" sz="1200" dirty="0"/>
              <a:t> et classes sous forme de fichiers pickle pour une utilisation ultérieure. Le module pickle est utilisé pour sérialiser les données python dans un format binaire.</a:t>
            </a:r>
          </a:p>
          <a:p>
            <a:r>
              <a:rPr lang="fr-FR" sz="1200" dirty="0"/>
              <a:t>La fonction </a:t>
            </a:r>
            <a:r>
              <a:rPr lang="fr-FR" sz="1200" dirty="0" err="1"/>
              <a:t>pickle.dump</a:t>
            </a:r>
            <a:r>
              <a:rPr lang="fr-FR" sz="1200" dirty="0"/>
              <a:t>() est utilisée pour écrire les listes dans des fichiers binaires. Le premier argument est l'objet que nous souhaitons enregistrer, le deuxième argument est l'objet de fichier binaire ouvert en mode d'écriture ('</a:t>
            </a:r>
            <a:r>
              <a:rPr lang="fr-FR" sz="1200" dirty="0" err="1"/>
              <a:t>wb</a:t>
            </a:r>
            <a:r>
              <a:rPr lang="fr-FR" sz="1200" dirty="0"/>
              <a:t>' signifie "</a:t>
            </a:r>
            <a:r>
              <a:rPr lang="fr-FR" sz="1200" dirty="0" err="1"/>
              <a:t>write</a:t>
            </a:r>
            <a:r>
              <a:rPr lang="fr-FR" sz="1200" dirty="0"/>
              <a:t> </a:t>
            </a:r>
            <a:r>
              <a:rPr lang="fr-FR" sz="1200" dirty="0" err="1"/>
              <a:t>binary</a:t>
            </a:r>
            <a:r>
              <a:rPr lang="fr-FR" sz="1200" dirty="0"/>
              <a:t>").</a:t>
            </a:r>
          </a:p>
          <a:p>
            <a:r>
              <a:rPr lang="fr-FR" sz="1200" dirty="0"/>
              <a:t>Ainsi, cette partie de code enregistre les listes </a:t>
            </a:r>
            <a:r>
              <a:rPr lang="fr-FR" sz="1200" dirty="0" err="1"/>
              <a:t>words</a:t>
            </a:r>
            <a:r>
              <a:rPr lang="fr-FR" sz="1200" dirty="0"/>
              <a:t> et classes dans deux fichiers distincts : "</a:t>
            </a:r>
            <a:r>
              <a:rPr lang="fr-FR" sz="1200" dirty="0" err="1"/>
              <a:t>words.pkl</a:t>
            </a:r>
            <a:r>
              <a:rPr lang="fr-FR" sz="1200" dirty="0"/>
              <a:t>" et "</a:t>
            </a:r>
            <a:r>
              <a:rPr lang="fr-FR" sz="1200" dirty="0" err="1"/>
              <a:t>classes.pkl</a:t>
            </a:r>
            <a:r>
              <a:rPr lang="fr-FR" sz="1200" dirty="0"/>
              <a:t>". </a:t>
            </a:r>
          </a:p>
        </p:txBody>
      </p:sp>
    </p:spTree>
    <p:extLst>
      <p:ext uri="{BB962C8B-B14F-4D97-AF65-F5344CB8AC3E}">
        <p14:creationId xmlns:p14="http://schemas.microsoft.com/office/powerpoint/2010/main" val="2180869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5FA2604-0DBE-4076-37C0-F5BE19603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155" y="586585"/>
            <a:ext cx="7709690" cy="3663632"/>
          </a:xfrm>
          <a:prstGeom prst="rect">
            <a:avLst/>
          </a:prstGeom>
        </p:spPr>
      </p:pic>
    </p:spTree>
    <p:extLst>
      <p:ext uri="{BB962C8B-B14F-4D97-AF65-F5344CB8AC3E}">
        <p14:creationId xmlns:p14="http://schemas.microsoft.com/office/powerpoint/2010/main" val="2068977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9BB3C48-A920-2D09-2D19-142A90F1593C}"/>
              </a:ext>
            </a:extLst>
          </p:cNvPr>
          <p:cNvSpPr txBox="1">
            <a:spLocks/>
          </p:cNvSpPr>
          <p:nvPr/>
        </p:nvSpPr>
        <p:spPr>
          <a:xfrm>
            <a:off x="601670" y="1502815"/>
            <a:ext cx="7787955" cy="3206805"/>
          </a:xfrm>
          <a:prstGeom prst="rect">
            <a:avLst/>
          </a:prstGeom>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itchFamily="34" charset="0"/>
              <a:buChar char="•"/>
              <a:defRPr sz="28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dirty="0"/>
              <a:t> la variable training est initialisée comme une liste vide.</a:t>
            </a:r>
          </a:p>
          <a:p>
            <a:r>
              <a:rPr lang="fr-FR" dirty="0"/>
              <a:t> La variable </a:t>
            </a:r>
            <a:r>
              <a:rPr lang="fr-FR" dirty="0" err="1"/>
              <a:t>output_empty</a:t>
            </a:r>
            <a:r>
              <a:rPr lang="fr-FR" dirty="0"/>
              <a:t> est également créée, qui est une liste de zéros de la longueur de la liste de classes. Cette variable sera utilisée pour créer la sortie souhaitée pour chaque entrée du modèle.</a:t>
            </a:r>
          </a:p>
          <a:p>
            <a:r>
              <a:rPr lang="fr-FR" dirty="0"/>
              <a:t>Ensuite, chaque document (ou intention) dans la variable documents est parcouru. </a:t>
            </a:r>
          </a:p>
          <a:p>
            <a:r>
              <a:rPr lang="fr-FR" dirty="0"/>
              <a:t>Pour chaque document, un "sac de mots" est créé en utilisant les mots présents dans le document et les mots uniques de l'ensemble de données. Les mots du document sont également lemmatisés pour normaliser les données.</a:t>
            </a:r>
          </a:p>
          <a:p>
            <a:r>
              <a:rPr lang="fr-FR" dirty="0"/>
              <a:t>Ensuite, chaque sac de mots est créé avec une valeur de 1 pour chaque mot qui est présent dans le document et une valeur de 0 pour chaque mot qui n'est pas présent. La sortie souhaitée pour chaque entrée est également créée en utilisant la variable </a:t>
            </a:r>
            <a:r>
              <a:rPr lang="fr-FR" dirty="0" err="1"/>
              <a:t>output_empty</a:t>
            </a:r>
            <a:r>
              <a:rPr lang="fr-FR" dirty="0"/>
              <a:t> et en marquant la classe correspondante avec une valeur de 1.</a:t>
            </a:r>
          </a:p>
          <a:p>
            <a:r>
              <a:rPr lang="fr-FR" dirty="0"/>
              <a:t>Finalement, chaque paire de sac de mots et de sortie est ajoutée à la liste training.</a:t>
            </a:r>
          </a:p>
          <a:p>
            <a:r>
              <a:rPr lang="fr-FR" dirty="0"/>
              <a:t>Ensuite, les données d'entraînement sont mélangées aléatoirement et converties en un tableau </a:t>
            </a:r>
            <a:r>
              <a:rPr lang="fr-FR" dirty="0" err="1"/>
              <a:t>numpy</a:t>
            </a:r>
            <a:r>
              <a:rPr lang="fr-FR" dirty="0"/>
              <a:t>. </a:t>
            </a:r>
          </a:p>
          <a:p>
            <a:r>
              <a:rPr lang="fr-FR" dirty="0"/>
              <a:t>Les listes </a:t>
            </a:r>
            <a:r>
              <a:rPr lang="fr-FR" dirty="0" err="1"/>
              <a:t>train_x</a:t>
            </a:r>
            <a:r>
              <a:rPr lang="fr-FR" dirty="0"/>
              <a:t> et </a:t>
            </a:r>
            <a:r>
              <a:rPr lang="fr-FR" dirty="0" err="1"/>
              <a:t>train_y</a:t>
            </a:r>
            <a:r>
              <a:rPr lang="fr-FR" dirty="0"/>
              <a:t> sont créées pour stocker les sacs de mots et les sorties, respectivement. </a:t>
            </a:r>
          </a:p>
          <a:p>
            <a:r>
              <a:rPr lang="fr-FR" dirty="0"/>
              <a:t>Enfin, un message indiquant que les données d'entraînement ont été créées est affiché à l'utilisateur.</a:t>
            </a:r>
          </a:p>
        </p:txBody>
      </p:sp>
    </p:spTree>
    <p:extLst>
      <p:ext uri="{BB962C8B-B14F-4D97-AF65-F5344CB8AC3E}">
        <p14:creationId xmlns:p14="http://schemas.microsoft.com/office/powerpoint/2010/main" val="4054089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2">
            <a:extLst>
              <a:ext uri="{FF2B5EF4-FFF2-40B4-BE49-F238E27FC236}">
                <a16:creationId xmlns:a16="http://schemas.microsoft.com/office/drawing/2014/main" id="{31C5AD53-600A-BC89-1AD0-44807F3C60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9785" y="1079898"/>
            <a:ext cx="7177635" cy="2983703"/>
          </a:xfrm>
        </p:spPr>
      </p:pic>
    </p:spTree>
    <p:extLst>
      <p:ext uri="{BB962C8B-B14F-4D97-AF65-F5344CB8AC3E}">
        <p14:creationId xmlns:p14="http://schemas.microsoft.com/office/powerpoint/2010/main" val="1006221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C0E7865-3EC5-DBF2-DF4A-4AD74D5C03A1}"/>
              </a:ext>
            </a:extLst>
          </p:cNvPr>
          <p:cNvSpPr txBox="1"/>
          <p:nvPr/>
        </p:nvSpPr>
        <p:spPr>
          <a:xfrm flipH="1">
            <a:off x="601670" y="1502815"/>
            <a:ext cx="7940660" cy="2677656"/>
          </a:xfrm>
          <a:prstGeom prst="rect">
            <a:avLst/>
          </a:prstGeom>
          <a:noFill/>
        </p:spPr>
        <p:txBody>
          <a:bodyPr wrap="square" rtlCol="0">
            <a:spAutoFit/>
          </a:bodyPr>
          <a:lstStyle/>
          <a:p>
            <a:pPr marL="128588" indent="-128588">
              <a:buFont typeface="Arial" panose="020B0604020202020204" pitchFamily="34" charset="0"/>
              <a:buChar char="•"/>
            </a:pPr>
            <a:r>
              <a:rPr lang="fr-FR" sz="1200" dirty="0"/>
              <a:t>on crée le modèle de notre chatbot en utilisant la bibliothèque </a:t>
            </a:r>
            <a:r>
              <a:rPr lang="fr-FR" sz="1200" dirty="0" err="1"/>
              <a:t>Keras</a:t>
            </a:r>
            <a:r>
              <a:rPr lang="fr-FR" sz="1200" dirty="0"/>
              <a:t>, qui permet de créer des réseaux de neurones artificiels.</a:t>
            </a:r>
          </a:p>
          <a:p>
            <a:pPr marL="128588" indent="-128588">
              <a:buFont typeface="Arial" panose="020B0604020202020204" pitchFamily="34" charset="0"/>
              <a:buChar char="•"/>
            </a:pPr>
            <a:r>
              <a:rPr lang="fr-FR" sz="1200" dirty="0"/>
              <a:t>Le modèle est initialisé comme une instance de la classe </a:t>
            </a:r>
            <a:r>
              <a:rPr lang="fr-FR" sz="1200" dirty="0" err="1"/>
              <a:t>Sequential</a:t>
            </a:r>
            <a:r>
              <a:rPr lang="fr-FR" sz="1200" dirty="0"/>
              <a:t>, qui permet de définir une pile de couches de neurones. Ensuite, trois couches sont ajoutées au modèle :</a:t>
            </a:r>
          </a:p>
          <a:p>
            <a:pPr marL="128588" indent="-128588">
              <a:buFont typeface="Arial" panose="020B0604020202020204" pitchFamily="34" charset="0"/>
              <a:buChar char="•"/>
            </a:pPr>
            <a:r>
              <a:rPr lang="fr-FR" sz="1200" dirty="0"/>
              <a:t>La première couche est une couche de neurones Dense de 128 unités, qui prend en entrée la taille des données d'entraînement (la longueur du vecteur représentant chaque phrase). Cette couche utilise la fonction d'activation </a:t>
            </a:r>
            <a:r>
              <a:rPr lang="fr-FR" sz="1200" dirty="0" err="1"/>
              <a:t>ReLU</a:t>
            </a:r>
            <a:r>
              <a:rPr lang="fr-FR" sz="1200" dirty="0"/>
              <a:t> (</a:t>
            </a:r>
            <a:r>
              <a:rPr lang="fr-FR" sz="1200" dirty="0" err="1"/>
              <a:t>rectified</a:t>
            </a:r>
            <a:r>
              <a:rPr lang="fr-FR" sz="1200" dirty="0"/>
              <a:t> </a:t>
            </a:r>
            <a:r>
              <a:rPr lang="fr-FR" sz="1200" dirty="0" err="1"/>
              <a:t>linear</a:t>
            </a:r>
            <a:r>
              <a:rPr lang="fr-FR" sz="1200" dirty="0"/>
              <a:t> unit), qui permet d'ajouter de la non-linéarité au modèle.</a:t>
            </a:r>
          </a:p>
          <a:p>
            <a:pPr marL="128588" indent="-128588">
              <a:buFont typeface="Arial" panose="020B0604020202020204" pitchFamily="34" charset="0"/>
              <a:buChar char="•"/>
            </a:pPr>
            <a:r>
              <a:rPr lang="fr-FR" sz="1200" dirty="0"/>
              <a:t>La deuxième couche est une couche Dropout qui permet de régulariser le modèle en désactivant aléatoirement des neurones pendant l'entraînement. Cela permet d'éviter le surapprentissage.</a:t>
            </a:r>
          </a:p>
          <a:p>
            <a:pPr marL="128588" indent="-128588">
              <a:buFont typeface="Arial" panose="020B0604020202020204" pitchFamily="34" charset="0"/>
              <a:buChar char="•"/>
            </a:pPr>
            <a:r>
              <a:rPr lang="fr-FR" sz="1200" dirty="0"/>
              <a:t>La troisième couche est une couche Dense de 64 unités avec la fonction d'activation </a:t>
            </a:r>
            <a:r>
              <a:rPr lang="fr-FR" sz="1200" dirty="0" err="1"/>
              <a:t>ReLU</a:t>
            </a:r>
            <a:r>
              <a:rPr lang="fr-FR" sz="1200" dirty="0"/>
              <a:t>.</a:t>
            </a:r>
          </a:p>
          <a:p>
            <a:pPr marL="128588" indent="-128588">
              <a:buFont typeface="Arial" panose="020B0604020202020204" pitchFamily="34" charset="0"/>
              <a:buChar char="•"/>
            </a:pPr>
            <a:r>
              <a:rPr lang="fr-FR" sz="1200" dirty="0"/>
              <a:t>Une deuxième couche Dropout est ajoutée pour régulariser le modèle.</a:t>
            </a:r>
          </a:p>
          <a:p>
            <a:pPr marL="128588" indent="-128588">
              <a:buFont typeface="Arial" panose="020B0604020202020204" pitchFamily="34" charset="0"/>
              <a:buChar char="•"/>
            </a:pPr>
            <a:r>
              <a:rPr lang="fr-FR" sz="1200" dirty="0"/>
              <a:t>La dernière couche est une couche Dense avec la fonction d'activation </a:t>
            </a:r>
            <a:r>
              <a:rPr lang="fr-FR" sz="1200" dirty="0" err="1"/>
              <a:t>softmax</a:t>
            </a:r>
            <a:r>
              <a:rPr lang="fr-FR" sz="1200" dirty="0"/>
              <a:t>, qui permet de normaliser les sorties de la couche précédente pour obtenir des probabilités. Cette couche a autant d'unités que le nombre de classes dans notre ensemble d'entraînement.</a:t>
            </a:r>
          </a:p>
        </p:txBody>
      </p:sp>
    </p:spTree>
    <p:extLst>
      <p:ext uri="{BB962C8B-B14F-4D97-AF65-F5344CB8AC3E}">
        <p14:creationId xmlns:p14="http://schemas.microsoft.com/office/powerpoint/2010/main" val="2357323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DC164715-D20D-ECB5-D403-3C7B3C560D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9785" y="358419"/>
            <a:ext cx="6764495" cy="2153530"/>
          </a:xfrm>
        </p:spPr>
      </p:pic>
      <p:sp>
        <p:nvSpPr>
          <p:cNvPr id="5" name="TextBox 4">
            <a:extLst>
              <a:ext uri="{FF2B5EF4-FFF2-40B4-BE49-F238E27FC236}">
                <a16:creationId xmlns:a16="http://schemas.microsoft.com/office/drawing/2014/main" id="{D2BF0BE2-48F1-9DAE-A469-BAA7AA868CE3}"/>
              </a:ext>
            </a:extLst>
          </p:cNvPr>
          <p:cNvSpPr txBox="1"/>
          <p:nvPr/>
        </p:nvSpPr>
        <p:spPr>
          <a:xfrm>
            <a:off x="931794" y="2937013"/>
            <a:ext cx="6373468" cy="1546577"/>
          </a:xfrm>
          <a:prstGeom prst="rect">
            <a:avLst/>
          </a:prstGeom>
          <a:noFill/>
        </p:spPr>
        <p:txBody>
          <a:bodyPr wrap="square" rtlCol="0">
            <a:spAutoFit/>
          </a:bodyPr>
          <a:lstStyle/>
          <a:p>
            <a:pPr marL="214313" indent="-214313">
              <a:buFont typeface="Arial" panose="020B0604020202020204" pitchFamily="34" charset="0"/>
              <a:buChar char="•"/>
            </a:pPr>
            <a:r>
              <a:rPr lang="fr-FR" sz="1050" dirty="0">
                <a:solidFill>
                  <a:schemeClr val="bg1">
                    <a:lumMod val="75000"/>
                  </a:schemeClr>
                </a:solidFill>
              </a:rPr>
              <a:t>le modèle est compilé avec l'optimiseur SGD (</a:t>
            </a:r>
            <a:r>
              <a:rPr lang="fr-FR" sz="1050" dirty="0" err="1">
                <a:solidFill>
                  <a:schemeClr val="bg1">
                    <a:lumMod val="75000"/>
                  </a:schemeClr>
                </a:solidFill>
              </a:rPr>
              <a:t>stochastic</a:t>
            </a:r>
            <a:r>
              <a:rPr lang="fr-FR" sz="1050" dirty="0">
                <a:solidFill>
                  <a:schemeClr val="bg1">
                    <a:lumMod val="75000"/>
                  </a:schemeClr>
                </a:solidFill>
              </a:rPr>
              <a:t> gradient </a:t>
            </a:r>
            <a:r>
              <a:rPr lang="fr-FR" sz="1050" dirty="0" err="1">
                <a:solidFill>
                  <a:schemeClr val="bg1">
                    <a:lumMod val="75000"/>
                  </a:schemeClr>
                </a:solidFill>
              </a:rPr>
              <a:t>descent</a:t>
            </a:r>
            <a:r>
              <a:rPr lang="fr-FR" sz="1050" dirty="0">
                <a:solidFill>
                  <a:schemeClr val="bg1">
                    <a:lumMod val="75000"/>
                  </a:schemeClr>
                </a:solidFill>
              </a:rPr>
              <a:t>), qui est une méthode de descente de gradient stochastique, et l'option de l'accélération de </a:t>
            </a:r>
            <a:r>
              <a:rPr lang="fr-FR" sz="1050" dirty="0" err="1">
                <a:solidFill>
                  <a:schemeClr val="bg1">
                    <a:lumMod val="75000"/>
                  </a:schemeClr>
                </a:solidFill>
              </a:rPr>
              <a:t>Nesterov</a:t>
            </a:r>
            <a:r>
              <a:rPr lang="fr-FR" sz="1050" dirty="0">
                <a:solidFill>
                  <a:schemeClr val="bg1">
                    <a:lumMod val="75000"/>
                  </a:schemeClr>
                </a:solidFill>
              </a:rPr>
              <a:t>. La fonction de coût est la "cross-</a:t>
            </a:r>
            <a:r>
              <a:rPr lang="fr-FR" sz="1050" dirty="0" err="1">
                <a:solidFill>
                  <a:schemeClr val="bg1">
                    <a:lumMod val="75000"/>
                  </a:schemeClr>
                </a:solidFill>
              </a:rPr>
              <a:t>entropy</a:t>
            </a:r>
            <a:r>
              <a:rPr lang="fr-FR" sz="1050" dirty="0">
                <a:solidFill>
                  <a:schemeClr val="bg1">
                    <a:lumMod val="75000"/>
                  </a:schemeClr>
                </a:solidFill>
              </a:rPr>
              <a:t>" catégorielle, qui mesure l'erreur entre les prédictions et les vraies étiquettes. L'objectif est donc de minimiser cette erreur. On calcule également la précision du modèle pendant l'entraînement.</a:t>
            </a:r>
          </a:p>
          <a:p>
            <a:pPr marL="214313" indent="-214313">
              <a:buFont typeface="Arial" panose="020B0604020202020204" pitchFamily="34" charset="0"/>
              <a:buChar char="•"/>
            </a:pPr>
            <a:endParaRPr lang="fr-FR" sz="1050" dirty="0">
              <a:solidFill>
                <a:schemeClr val="bg1">
                  <a:lumMod val="75000"/>
                </a:schemeClr>
              </a:solidFill>
            </a:endParaRPr>
          </a:p>
          <a:p>
            <a:pPr marL="214313" indent="-214313">
              <a:buFont typeface="Arial" panose="020B0604020202020204" pitchFamily="34" charset="0"/>
              <a:buChar char="•"/>
            </a:pPr>
            <a:r>
              <a:rPr lang="fr-FR" sz="1050" dirty="0">
                <a:solidFill>
                  <a:schemeClr val="bg1">
                    <a:lumMod val="75000"/>
                  </a:schemeClr>
                </a:solidFill>
              </a:rPr>
              <a:t>Enfin, le modèle est entraîné sur les données d'entraînement avec la fonction fit, qui prend en entrée les données d'entraînement (</a:t>
            </a:r>
            <a:r>
              <a:rPr lang="fr-FR" sz="1050" dirty="0" err="1">
                <a:solidFill>
                  <a:schemeClr val="bg1">
                    <a:lumMod val="75000"/>
                  </a:schemeClr>
                </a:solidFill>
              </a:rPr>
              <a:t>train_x</a:t>
            </a:r>
            <a:r>
              <a:rPr lang="fr-FR" sz="1050" dirty="0">
                <a:solidFill>
                  <a:schemeClr val="bg1">
                    <a:lumMod val="75000"/>
                  </a:schemeClr>
                </a:solidFill>
              </a:rPr>
              <a:t> et </a:t>
            </a:r>
            <a:r>
              <a:rPr lang="fr-FR" sz="1050" dirty="0" err="1">
                <a:solidFill>
                  <a:schemeClr val="bg1">
                    <a:lumMod val="75000"/>
                  </a:schemeClr>
                </a:solidFill>
              </a:rPr>
              <a:t>train_y</a:t>
            </a:r>
            <a:r>
              <a:rPr lang="fr-FR" sz="1050" dirty="0">
                <a:solidFill>
                  <a:schemeClr val="bg1">
                    <a:lumMod val="75000"/>
                  </a:schemeClr>
                </a:solidFill>
              </a:rPr>
              <a:t>), le nombre d'époques (200), la taille du lot (</a:t>
            </a:r>
            <a:r>
              <a:rPr lang="fr-FR" sz="1050" dirty="0" err="1">
                <a:solidFill>
                  <a:schemeClr val="bg1">
                    <a:lumMod val="75000"/>
                  </a:schemeClr>
                </a:solidFill>
              </a:rPr>
              <a:t>batch_size</a:t>
            </a:r>
            <a:r>
              <a:rPr lang="fr-FR" sz="1050" dirty="0">
                <a:solidFill>
                  <a:schemeClr val="bg1">
                    <a:lumMod val="75000"/>
                  </a:schemeClr>
                </a:solidFill>
              </a:rPr>
              <a:t>) et le niveau de verbosité (</a:t>
            </a:r>
            <a:r>
              <a:rPr lang="fr-FR" sz="1050" dirty="0" err="1">
                <a:solidFill>
                  <a:schemeClr val="bg1">
                    <a:lumMod val="75000"/>
                  </a:schemeClr>
                </a:solidFill>
              </a:rPr>
              <a:t>verbose</a:t>
            </a:r>
            <a:r>
              <a:rPr lang="fr-FR" sz="1050" dirty="0">
                <a:solidFill>
                  <a:schemeClr val="bg1">
                    <a:lumMod val="75000"/>
                  </a:schemeClr>
                </a:solidFill>
              </a:rPr>
              <a:t>=1). Après l'entraînement, le modèle est enregistré dans un fichier chatbot_model.h5. Un message est alors affiché pour indiquer que le modèle a été créé.</a:t>
            </a:r>
          </a:p>
        </p:txBody>
      </p:sp>
    </p:spTree>
    <p:extLst>
      <p:ext uri="{BB962C8B-B14F-4D97-AF65-F5344CB8AC3E}">
        <p14:creationId xmlns:p14="http://schemas.microsoft.com/office/powerpoint/2010/main" val="1418949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992EAF-7941-6A37-D270-29BBB7C5C7EF}"/>
              </a:ext>
            </a:extLst>
          </p:cNvPr>
          <p:cNvSpPr>
            <a:spLocks noGrp="1"/>
          </p:cNvSpPr>
          <p:nvPr>
            <p:ph idx="1"/>
          </p:nvPr>
        </p:nvSpPr>
        <p:spPr/>
        <p:txBody>
          <a:bodyPr>
            <a:normAutofit fontScale="47500" lnSpcReduction="20000"/>
          </a:bodyPr>
          <a:lstStyle/>
          <a:p>
            <a:pPr algn="l"/>
            <a:r>
              <a:rPr lang="fr-FR" b="0" i="0" dirty="0">
                <a:solidFill>
                  <a:srgbClr val="374151"/>
                </a:solidFill>
                <a:effectLst/>
                <a:latin typeface="Söhne"/>
              </a:rPr>
              <a:t>Le code est un script Python pour entraîner un chatbot utilisant le modèle de réseaux de neurones artificiels.</a:t>
            </a:r>
          </a:p>
          <a:p>
            <a:pPr algn="l"/>
            <a:r>
              <a:rPr lang="fr-FR" b="0" i="0" dirty="0">
                <a:solidFill>
                  <a:srgbClr val="374151"/>
                </a:solidFill>
                <a:effectLst/>
                <a:latin typeface="Söhne"/>
              </a:rPr>
              <a:t>Tout d'abord, les bibliothèques nécessaires sont importées, notamment </a:t>
            </a:r>
            <a:r>
              <a:rPr lang="fr-FR" b="0" i="0" dirty="0" err="1">
                <a:solidFill>
                  <a:srgbClr val="374151"/>
                </a:solidFill>
                <a:effectLst/>
                <a:latin typeface="Söhne"/>
              </a:rPr>
              <a:t>nltk</a:t>
            </a:r>
            <a:r>
              <a:rPr lang="fr-FR" b="0" i="0" dirty="0">
                <a:solidFill>
                  <a:srgbClr val="374151"/>
                </a:solidFill>
                <a:effectLst/>
                <a:latin typeface="Söhne"/>
              </a:rPr>
              <a:t> pour le traitement du langage naturel et </a:t>
            </a:r>
            <a:r>
              <a:rPr lang="fr-FR" b="0" i="0" dirty="0" err="1">
                <a:solidFill>
                  <a:srgbClr val="374151"/>
                </a:solidFill>
                <a:effectLst/>
                <a:latin typeface="Söhne"/>
              </a:rPr>
              <a:t>keras</a:t>
            </a:r>
            <a:r>
              <a:rPr lang="fr-FR" b="0" i="0" dirty="0">
                <a:solidFill>
                  <a:srgbClr val="374151"/>
                </a:solidFill>
                <a:effectLst/>
                <a:latin typeface="Söhne"/>
              </a:rPr>
              <a:t> pour la création et l'entraînement du modèle. Le fichier JSON contenant les intentions de l'utilisateur et les réponses du chatbot est également chargé.</a:t>
            </a:r>
          </a:p>
          <a:p>
            <a:pPr algn="l"/>
            <a:r>
              <a:rPr lang="fr-FR" b="0" i="0" dirty="0">
                <a:solidFill>
                  <a:srgbClr val="374151"/>
                </a:solidFill>
                <a:effectLst/>
                <a:latin typeface="Söhne"/>
              </a:rPr>
              <a:t>Ensuite, les phrases de l'utilisateur et les tags correspondants sont extraits du fichier JSON et traités. Les mots sont </a:t>
            </a:r>
            <a:r>
              <a:rPr lang="fr-FR" b="0" i="0" dirty="0" err="1">
                <a:solidFill>
                  <a:srgbClr val="374151"/>
                </a:solidFill>
                <a:effectLst/>
                <a:latin typeface="Söhne"/>
              </a:rPr>
              <a:t>tokenisés</a:t>
            </a:r>
            <a:r>
              <a:rPr lang="fr-FR" b="0" i="0" dirty="0">
                <a:solidFill>
                  <a:srgbClr val="374151"/>
                </a:solidFill>
                <a:effectLst/>
                <a:latin typeface="Söhne"/>
              </a:rPr>
              <a:t> (séparés en </a:t>
            </a:r>
            <a:r>
              <a:rPr lang="fr-FR" b="0" i="0" dirty="0" err="1">
                <a:solidFill>
                  <a:srgbClr val="374151"/>
                </a:solidFill>
                <a:effectLst/>
                <a:latin typeface="Söhne"/>
              </a:rPr>
              <a:t>tokens</a:t>
            </a:r>
            <a:r>
              <a:rPr lang="fr-FR" b="0" i="0" dirty="0">
                <a:solidFill>
                  <a:srgbClr val="374151"/>
                </a:solidFill>
                <a:effectLst/>
                <a:latin typeface="Söhne"/>
              </a:rPr>
              <a:t>), lemmatisés (réduits à leur forme de base) et placés dans une liste de mots uniques. Les classes (les tags des intentions) sont également placées dans une liste.</a:t>
            </a:r>
          </a:p>
          <a:p>
            <a:pPr algn="l"/>
            <a:r>
              <a:rPr lang="fr-FR" b="0" i="0" dirty="0">
                <a:solidFill>
                  <a:srgbClr val="374151"/>
                </a:solidFill>
                <a:effectLst/>
                <a:latin typeface="Söhne"/>
              </a:rPr>
              <a:t>Le script prépare ensuite les données d'entraînement pour le modèle en créant un "sac de mots" pour chaque phrase de l'utilisateur. Le sac de mots est une liste binaire indiquant si chaque mot unique est présent ou non dans la phrase. Les sacs de mots sont ensuite utilisés pour entraîner le modèle à prédire la classe (tag) appropriée pour chaque phrase.</a:t>
            </a:r>
          </a:p>
          <a:p>
            <a:pPr algn="l"/>
            <a:r>
              <a:rPr lang="fr-FR" b="0" i="0" dirty="0">
                <a:solidFill>
                  <a:srgbClr val="374151"/>
                </a:solidFill>
                <a:effectLst/>
                <a:latin typeface="Söhne"/>
              </a:rPr>
              <a:t>Le modèle est ensuite créé à l'aide de la bibliothèque </a:t>
            </a:r>
            <a:r>
              <a:rPr lang="fr-FR" b="0" i="0" dirty="0" err="1">
                <a:solidFill>
                  <a:srgbClr val="374151"/>
                </a:solidFill>
                <a:effectLst/>
                <a:latin typeface="Söhne"/>
              </a:rPr>
              <a:t>Keras</a:t>
            </a:r>
            <a:r>
              <a:rPr lang="fr-FR" b="0" i="0" dirty="0">
                <a:solidFill>
                  <a:srgbClr val="374151"/>
                </a:solidFill>
                <a:effectLst/>
                <a:latin typeface="Söhne"/>
              </a:rPr>
              <a:t>, en utilisant un réseau de neurones à trois couches. Le modèle est compilé avec une fonction de perte de catégorisation croisée et un optimiseur de descente de gradient stochastique avec un taux d'apprentissage de 0,01.</a:t>
            </a:r>
          </a:p>
          <a:p>
            <a:pPr algn="l"/>
            <a:r>
              <a:rPr lang="fr-FR" b="0" i="0" dirty="0">
                <a:solidFill>
                  <a:srgbClr val="374151"/>
                </a:solidFill>
                <a:effectLst/>
                <a:latin typeface="Söhne"/>
              </a:rPr>
              <a:t>Enfin, le modèle est ajusté aux données d'entraînement et sauvegardé sous forme de fichier h5 pour une utilisation ultérieure.</a:t>
            </a:r>
          </a:p>
          <a:p>
            <a:endParaRPr lang="fr-FR" dirty="0"/>
          </a:p>
        </p:txBody>
      </p:sp>
    </p:spTree>
    <p:extLst>
      <p:ext uri="{BB962C8B-B14F-4D97-AF65-F5344CB8AC3E}">
        <p14:creationId xmlns:p14="http://schemas.microsoft.com/office/powerpoint/2010/main" val="2230347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a:extLst>
              <a:ext uri="{FF2B5EF4-FFF2-40B4-BE49-F238E27FC236}">
                <a16:creationId xmlns:a16="http://schemas.microsoft.com/office/drawing/2014/main" id="{99139A49-736B-383B-66F0-33A1B3D660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670" y="891995"/>
            <a:ext cx="7815289" cy="3072940"/>
          </a:xfrm>
        </p:spPr>
      </p:pic>
    </p:spTree>
    <p:extLst>
      <p:ext uri="{BB962C8B-B14F-4D97-AF65-F5344CB8AC3E}">
        <p14:creationId xmlns:p14="http://schemas.microsoft.com/office/powerpoint/2010/main" val="1592178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90F1CAD-2043-9FBA-A0D2-1CB9F49068C2}"/>
              </a:ext>
            </a:extLst>
          </p:cNvPr>
          <p:cNvSpPr txBox="1"/>
          <p:nvPr/>
        </p:nvSpPr>
        <p:spPr>
          <a:xfrm>
            <a:off x="448965" y="1655520"/>
            <a:ext cx="8426109" cy="1962076"/>
          </a:xfrm>
          <a:prstGeom prst="rect">
            <a:avLst/>
          </a:prstGeom>
          <a:noFill/>
        </p:spPr>
        <p:txBody>
          <a:bodyPr wrap="square">
            <a:spAutoFit/>
          </a:bodyPr>
          <a:lstStyle/>
          <a:p>
            <a:pPr algn="l"/>
            <a:r>
              <a:rPr lang="fr-FR" sz="1350" dirty="0">
                <a:solidFill>
                  <a:srgbClr val="374151"/>
                </a:solidFill>
                <a:latin typeface="Söhne"/>
              </a:rPr>
              <a:t>La bibliothèque "</a:t>
            </a:r>
            <a:r>
              <a:rPr lang="fr-FR" sz="1350" dirty="0" err="1">
                <a:solidFill>
                  <a:srgbClr val="374151"/>
                </a:solidFill>
                <a:latin typeface="Söhne"/>
              </a:rPr>
              <a:t>nltk</a:t>
            </a:r>
            <a:r>
              <a:rPr lang="fr-FR" sz="1350" dirty="0">
                <a:solidFill>
                  <a:srgbClr val="374151"/>
                </a:solidFill>
                <a:latin typeface="Söhne"/>
              </a:rPr>
              <a:t>" est utilisée pour le prétraitement des données, en particulier la tokenisation et la lemmatisation des mots. Le lemmatiseur </a:t>
            </a:r>
            <a:r>
              <a:rPr lang="fr-FR" sz="1350" dirty="0" err="1">
                <a:solidFill>
                  <a:srgbClr val="374151"/>
                </a:solidFill>
                <a:latin typeface="Söhne"/>
              </a:rPr>
              <a:t>WordNet</a:t>
            </a:r>
            <a:r>
              <a:rPr lang="fr-FR" sz="1350" dirty="0">
                <a:solidFill>
                  <a:srgbClr val="374151"/>
                </a:solidFill>
                <a:latin typeface="Söhne"/>
              </a:rPr>
              <a:t> est utilisé pour obtenir la forme canonique de chaque mot dans la phrase.</a:t>
            </a:r>
          </a:p>
          <a:p>
            <a:pPr algn="l"/>
            <a:r>
              <a:rPr lang="fr-FR" sz="1350" dirty="0">
                <a:solidFill>
                  <a:srgbClr val="374151"/>
                </a:solidFill>
                <a:latin typeface="Söhne"/>
              </a:rPr>
              <a:t>La bibliothèque "pickle" est utilisée pour charger les fichiers contenant les mots possibles (</a:t>
            </a:r>
            <a:r>
              <a:rPr lang="fr-FR" sz="1350" dirty="0" err="1">
                <a:solidFill>
                  <a:srgbClr val="374151"/>
                </a:solidFill>
                <a:latin typeface="Söhne"/>
              </a:rPr>
              <a:t>vocabulary</a:t>
            </a:r>
            <a:r>
              <a:rPr lang="fr-FR" sz="1350" dirty="0">
                <a:solidFill>
                  <a:srgbClr val="374151"/>
                </a:solidFill>
                <a:latin typeface="Söhne"/>
              </a:rPr>
              <a:t>) et les classes d'intentions.</a:t>
            </a:r>
          </a:p>
          <a:p>
            <a:pPr algn="l"/>
            <a:r>
              <a:rPr lang="fr-FR" sz="1350" dirty="0">
                <a:solidFill>
                  <a:srgbClr val="374151"/>
                </a:solidFill>
                <a:latin typeface="Söhne"/>
              </a:rPr>
              <a:t>Le modèle du chatbot est chargé à partir du fichier "chatbot_model.h5" en utilisant la bibliothèque </a:t>
            </a:r>
            <a:r>
              <a:rPr lang="fr-FR" sz="1350" dirty="0" err="1">
                <a:solidFill>
                  <a:srgbClr val="374151"/>
                </a:solidFill>
                <a:latin typeface="Söhne"/>
              </a:rPr>
              <a:t>Keras</a:t>
            </a:r>
            <a:r>
              <a:rPr lang="fr-FR" sz="1350" dirty="0">
                <a:solidFill>
                  <a:srgbClr val="374151"/>
                </a:solidFill>
                <a:latin typeface="Söhne"/>
              </a:rPr>
              <a:t>/</a:t>
            </a:r>
            <a:r>
              <a:rPr lang="fr-FR" sz="1350" dirty="0" err="1">
                <a:solidFill>
                  <a:srgbClr val="374151"/>
                </a:solidFill>
                <a:latin typeface="Söhne"/>
              </a:rPr>
              <a:t>TensorFlow</a:t>
            </a:r>
            <a:r>
              <a:rPr lang="fr-FR" sz="1350" dirty="0">
                <a:solidFill>
                  <a:srgbClr val="374151"/>
                </a:solidFill>
                <a:latin typeface="Söhne"/>
              </a:rPr>
              <a:t>.</a:t>
            </a:r>
          </a:p>
          <a:p>
            <a:pPr algn="l"/>
            <a:r>
              <a:rPr lang="fr-FR" sz="1350" dirty="0">
                <a:solidFill>
                  <a:srgbClr val="374151"/>
                </a:solidFill>
                <a:latin typeface="Söhne"/>
              </a:rPr>
              <a:t>Le fichier "</a:t>
            </a:r>
            <a:r>
              <a:rPr lang="fr-FR" sz="1350" dirty="0" err="1">
                <a:solidFill>
                  <a:srgbClr val="374151"/>
                </a:solidFill>
                <a:latin typeface="Söhne"/>
              </a:rPr>
              <a:t>dataarabic.json</a:t>
            </a:r>
            <a:r>
              <a:rPr lang="fr-FR" sz="1350" dirty="0">
                <a:solidFill>
                  <a:srgbClr val="374151"/>
                </a:solidFill>
                <a:latin typeface="Söhne"/>
              </a:rPr>
              <a:t>" contient les données d'entraînement du chatbot, y compris les classes d'intentions, les patterns (schémas de phrases) correspondants et les réponses associées.</a:t>
            </a:r>
          </a:p>
          <a:p>
            <a:pPr algn="l"/>
            <a:r>
              <a:rPr lang="fr-FR" sz="1350" dirty="0">
                <a:solidFill>
                  <a:srgbClr val="374151"/>
                </a:solidFill>
                <a:latin typeface="Söhne"/>
              </a:rPr>
              <a:t>Enfin, la fonction "</a:t>
            </a:r>
            <a:r>
              <a:rPr lang="fr-FR" sz="1350" dirty="0" err="1">
                <a:solidFill>
                  <a:srgbClr val="374151"/>
                </a:solidFill>
                <a:latin typeface="Söhne"/>
              </a:rPr>
              <a:t>random</a:t>
            </a:r>
            <a:r>
              <a:rPr lang="fr-FR" sz="1350" dirty="0">
                <a:solidFill>
                  <a:srgbClr val="374151"/>
                </a:solidFill>
                <a:latin typeface="Söhne"/>
              </a:rPr>
              <a:t>" est utilisée pour choisir une réponse aléatoire parmi les réponses possibles pour une intention donnée.</a:t>
            </a:r>
          </a:p>
        </p:txBody>
      </p:sp>
    </p:spTree>
    <p:extLst>
      <p:ext uri="{BB962C8B-B14F-4D97-AF65-F5344CB8AC3E}">
        <p14:creationId xmlns:p14="http://schemas.microsoft.com/office/powerpoint/2010/main" val="567943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7187" y="296343"/>
            <a:ext cx="5344675" cy="763525"/>
          </a:xfrm>
        </p:spPr>
        <p:txBody>
          <a:bodyPr>
            <a:noAutofit/>
          </a:bodyPr>
          <a:lstStyle/>
          <a:p>
            <a:pPr algn="l"/>
            <a:r>
              <a:rPr lang="en-US" sz="4800" dirty="0"/>
              <a:t>PLAN</a:t>
            </a:r>
          </a:p>
        </p:txBody>
      </p:sp>
      <p:sp>
        <p:nvSpPr>
          <p:cNvPr id="3" name="Content Placeholder 2"/>
          <p:cNvSpPr>
            <a:spLocks noGrp="1"/>
          </p:cNvSpPr>
          <p:nvPr>
            <p:ph idx="1"/>
          </p:nvPr>
        </p:nvSpPr>
        <p:spPr>
          <a:xfrm>
            <a:off x="3279614" y="1502815"/>
            <a:ext cx="5802790" cy="3359510"/>
          </a:xfrm>
        </p:spPr>
        <p:txBody>
          <a:bodyPr/>
          <a:lstStyle/>
          <a:p>
            <a:pPr marL="571500" indent="-571500" algn="l">
              <a:buFont typeface="+mj-lt"/>
              <a:buAutoNum type="romanUcPeriod"/>
            </a:pPr>
            <a:r>
              <a:rPr lang="fr-FR" b="1" i="0" dirty="0">
                <a:effectLst/>
                <a:latin typeface="clcicgqyw0002obe2xroteu2c"/>
              </a:rPr>
              <a:t>Introduction</a:t>
            </a:r>
          </a:p>
          <a:p>
            <a:pPr marL="571500" indent="-571500" algn="l">
              <a:buFont typeface="+mj-lt"/>
              <a:buAutoNum type="romanUcPeriod"/>
            </a:pPr>
            <a:r>
              <a:rPr lang="fr-FR" b="1" i="0" dirty="0">
                <a:effectLst/>
                <a:latin typeface="clcicgqyw0002obe2xroteu2c"/>
              </a:rPr>
              <a:t>Création d'un chatbot en Python</a:t>
            </a:r>
          </a:p>
          <a:p>
            <a:pPr marL="571500" indent="-571500" algn="l">
              <a:buFont typeface="+mj-lt"/>
              <a:buAutoNum type="romanUcPeriod"/>
            </a:pPr>
            <a:r>
              <a:rPr lang="fr-FR" b="1" i="0" dirty="0">
                <a:effectLst/>
                <a:latin typeface="clcicgqyw0002obe2xroteu2c"/>
              </a:rPr>
              <a:t>Exemple de code</a:t>
            </a:r>
          </a:p>
          <a:p>
            <a:pPr marL="571500" indent="-571500" algn="l">
              <a:buFont typeface="+mj-lt"/>
              <a:buAutoNum type="romanUcPeriod"/>
            </a:pPr>
            <a:r>
              <a:rPr lang="fr-FR" b="1" i="0" dirty="0">
                <a:effectLst/>
                <a:latin typeface="clcicgqyw0002obe2xroteu2c"/>
              </a:rPr>
              <a:t>Conclusion</a:t>
            </a:r>
          </a:p>
          <a:p>
            <a:pPr marL="0" indent="0">
              <a:buNone/>
            </a:pPr>
            <a:endParaRPr lang="en-US" dirty="0"/>
          </a:p>
        </p:txBody>
      </p:sp>
      <p:pic>
        <p:nvPicPr>
          <p:cNvPr id="4" name="Content Placeholder 11" descr="chatbot 1">
            <a:extLst>
              <a:ext uri="{FF2B5EF4-FFF2-40B4-BE49-F238E27FC236}">
                <a16:creationId xmlns:a16="http://schemas.microsoft.com/office/drawing/2014/main" id="{F992A197-1F2E-8E75-75B5-BABFDD935DFB}"/>
              </a:ext>
            </a:extLst>
          </p:cNvPr>
          <p:cNvPicPr preferRelativeResize="0">
            <a:picLocks noGrp="1" noChangeAspect="1"/>
          </p:cNvPicPr>
          <p:nvPr/>
        </p:nvPicPr>
        <p:blipFill>
          <a:blip r:embed="rId2"/>
          <a:stretch>
            <a:fillRect/>
          </a:stretch>
        </p:blipFill>
        <p:spPr>
          <a:xfrm>
            <a:off x="110382" y="1350110"/>
            <a:ext cx="3206805" cy="2709246"/>
          </a:xfrm>
          <a:prstGeom prst="rect">
            <a:avLst/>
          </a:prstGeom>
          <a:noFill/>
        </p:spPr>
      </p:pic>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88313454-BA87-DD94-38A4-02006771D3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2491" y="895290"/>
            <a:ext cx="7635250" cy="3615325"/>
          </a:xfrm>
          <a:prstGeom prst="rect">
            <a:avLst/>
          </a:prstGeom>
        </p:spPr>
      </p:pic>
    </p:spTree>
    <p:extLst>
      <p:ext uri="{BB962C8B-B14F-4D97-AF65-F5344CB8AC3E}">
        <p14:creationId xmlns:p14="http://schemas.microsoft.com/office/powerpoint/2010/main" val="1966140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543B885-EF1E-8D23-BBE4-66CF4A8D3CC0}"/>
              </a:ext>
            </a:extLst>
          </p:cNvPr>
          <p:cNvSpPr txBox="1"/>
          <p:nvPr/>
        </p:nvSpPr>
        <p:spPr>
          <a:xfrm>
            <a:off x="448965" y="1655520"/>
            <a:ext cx="8093365" cy="1962076"/>
          </a:xfrm>
          <a:prstGeom prst="rect">
            <a:avLst/>
          </a:prstGeom>
          <a:noFill/>
        </p:spPr>
        <p:txBody>
          <a:bodyPr wrap="square">
            <a:spAutoFit/>
          </a:bodyPr>
          <a:lstStyle/>
          <a:p>
            <a:pPr algn="l"/>
            <a:r>
              <a:rPr lang="fr-FR" sz="1350" dirty="0">
                <a:solidFill>
                  <a:srgbClr val="374151"/>
                </a:solidFill>
                <a:latin typeface="Söhne"/>
              </a:rPr>
              <a:t>La fonction "</a:t>
            </a:r>
            <a:r>
              <a:rPr lang="fr-FR" sz="1350" dirty="0" err="1">
                <a:solidFill>
                  <a:srgbClr val="374151"/>
                </a:solidFill>
                <a:latin typeface="Söhne"/>
              </a:rPr>
              <a:t>clean_up_sentence</a:t>
            </a:r>
            <a:r>
              <a:rPr lang="fr-FR" sz="1350" dirty="0">
                <a:solidFill>
                  <a:srgbClr val="374151"/>
                </a:solidFill>
                <a:latin typeface="Söhne"/>
              </a:rPr>
              <a:t>" prend une phrase en entrée et la divise en mots, puis lemmatise chaque mot en utilisant le lemmatiseur </a:t>
            </a:r>
            <a:r>
              <a:rPr lang="fr-FR" sz="1350" dirty="0" err="1">
                <a:solidFill>
                  <a:srgbClr val="374151"/>
                </a:solidFill>
                <a:latin typeface="Söhne"/>
              </a:rPr>
              <a:t>WordNet</a:t>
            </a:r>
            <a:r>
              <a:rPr lang="fr-FR" sz="1350" dirty="0">
                <a:solidFill>
                  <a:srgbClr val="374151"/>
                </a:solidFill>
                <a:latin typeface="Söhne"/>
              </a:rPr>
              <a:t> de la bibliothèque NLTK. La phrase est également convertie en minuscules.</a:t>
            </a:r>
          </a:p>
          <a:p>
            <a:pPr algn="l"/>
            <a:r>
              <a:rPr lang="fr-FR" sz="1350" dirty="0">
                <a:solidFill>
                  <a:srgbClr val="374151"/>
                </a:solidFill>
                <a:latin typeface="Söhne"/>
              </a:rPr>
              <a:t>La fonction "</a:t>
            </a:r>
            <a:r>
              <a:rPr lang="fr-FR" sz="1350" dirty="0" err="1">
                <a:solidFill>
                  <a:srgbClr val="374151"/>
                </a:solidFill>
                <a:latin typeface="Söhne"/>
              </a:rPr>
              <a:t>bow</a:t>
            </a:r>
            <a:r>
              <a:rPr lang="fr-FR" sz="1350" dirty="0">
                <a:solidFill>
                  <a:srgbClr val="374151"/>
                </a:solidFill>
                <a:latin typeface="Söhne"/>
              </a:rPr>
              <a:t>" crée un sac de mots pour la phrase en entrée en la comparant avec le vocabulaire de tous les mots possibles du corpus. Pour chaque mot de la phrase, la fonction vérifie si le mot est dans le vocabulaire. Si oui, la fonction marque la position correspondante dans le sac de mots avec 1, sinon la position reste 0.</a:t>
            </a:r>
          </a:p>
          <a:p>
            <a:pPr algn="l"/>
            <a:r>
              <a:rPr lang="fr-FR" sz="1350" dirty="0">
                <a:solidFill>
                  <a:srgbClr val="374151"/>
                </a:solidFill>
                <a:latin typeface="Söhne"/>
              </a:rPr>
              <a:t>La sortie de cette fonction est un vecteur "bag" qui représente le nombre de fois que chaque mot apparaît dans la phrase en entrée, en se basant sur les positions dans le vocabulaire.</a:t>
            </a:r>
          </a:p>
          <a:p>
            <a:pPr algn="l"/>
            <a:r>
              <a:rPr lang="fr-FR" sz="1350" dirty="0">
                <a:solidFill>
                  <a:srgbClr val="374151"/>
                </a:solidFill>
                <a:latin typeface="Söhne"/>
              </a:rPr>
              <a:t>La fonction "</a:t>
            </a:r>
            <a:r>
              <a:rPr lang="fr-FR" sz="1350" dirty="0" err="1">
                <a:solidFill>
                  <a:srgbClr val="374151"/>
                </a:solidFill>
                <a:latin typeface="Söhne"/>
              </a:rPr>
              <a:t>show_details</a:t>
            </a:r>
            <a:r>
              <a:rPr lang="fr-FR" sz="1350" dirty="0">
                <a:solidFill>
                  <a:srgbClr val="374151"/>
                </a:solidFill>
                <a:latin typeface="Söhne"/>
              </a:rPr>
              <a:t>" est utilisée pour afficher les mots qui sont trouvés dans le vocabulaire pendant le traitement. Cela peut être utile pour le débogage, mais est désactivé par défaut.</a:t>
            </a:r>
          </a:p>
        </p:txBody>
      </p:sp>
    </p:spTree>
    <p:extLst>
      <p:ext uri="{BB962C8B-B14F-4D97-AF65-F5344CB8AC3E}">
        <p14:creationId xmlns:p14="http://schemas.microsoft.com/office/powerpoint/2010/main" val="3290819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04C0A736-EAFF-D489-7A5E-3004C0CECD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965" y="891995"/>
            <a:ext cx="8655434" cy="3263504"/>
          </a:xfrm>
          <a:prstGeom prst="rect">
            <a:avLst/>
          </a:prstGeom>
        </p:spPr>
      </p:pic>
    </p:spTree>
    <p:extLst>
      <p:ext uri="{BB962C8B-B14F-4D97-AF65-F5344CB8AC3E}">
        <p14:creationId xmlns:p14="http://schemas.microsoft.com/office/powerpoint/2010/main" val="1866252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CF3D96A-0477-E85A-C46C-056D890E18EB}"/>
              </a:ext>
            </a:extLst>
          </p:cNvPr>
          <p:cNvSpPr txBox="1"/>
          <p:nvPr/>
        </p:nvSpPr>
        <p:spPr>
          <a:xfrm>
            <a:off x="296260" y="1808225"/>
            <a:ext cx="8020905" cy="2123658"/>
          </a:xfrm>
          <a:prstGeom prst="rect">
            <a:avLst/>
          </a:prstGeom>
          <a:noFill/>
        </p:spPr>
        <p:txBody>
          <a:bodyPr wrap="square">
            <a:spAutoFit/>
          </a:bodyPr>
          <a:lstStyle/>
          <a:p>
            <a:pPr algn="l"/>
            <a:r>
              <a:rPr lang="fr-FR" sz="1200" dirty="0">
                <a:solidFill>
                  <a:srgbClr val="374151"/>
                </a:solidFill>
                <a:latin typeface="Söhne"/>
              </a:rPr>
              <a:t>La fonction "</a:t>
            </a:r>
            <a:r>
              <a:rPr lang="fr-FR" sz="1200" dirty="0" err="1">
                <a:solidFill>
                  <a:srgbClr val="374151"/>
                </a:solidFill>
                <a:latin typeface="Söhne"/>
              </a:rPr>
              <a:t>predict_class</a:t>
            </a:r>
            <a:r>
              <a:rPr lang="fr-FR" sz="1200" dirty="0">
                <a:solidFill>
                  <a:srgbClr val="374151"/>
                </a:solidFill>
                <a:latin typeface="Söhne"/>
              </a:rPr>
              <a:t>" prend en entrée une phrase ("sentence") et un modèle de réseau de neurones ("model"). Elle utilise la fonction "</a:t>
            </a:r>
            <a:r>
              <a:rPr lang="fr-FR" sz="1200" dirty="0" err="1">
                <a:solidFill>
                  <a:srgbClr val="374151"/>
                </a:solidFill>
                <a:latin typeface="Söhne"/>
              </a:rPr>
              <a:t>bow</a:t>
            </a:r>
            <a:r>
              <a:rPr lang="fr-FR" sz="1200" dirty="0">
                <a:solidFill>
                  <a:srgbClr val="374151"/>
                </a:solidFill>
                <a:latin typeface="Söhne"/>
              </a:rPr>
              <a:t>" pour transformer la phrase en une matrice de mots, et ensuite le modèle prédit la classe d'intention de la phrase en se basant sur cette matrice. Les prédictions ayant une probabilité en dessous d'un certain seuil sont ignorées, et les résultats sont triés en ordre décroissant de probabilité. La fonction retourne une liste de dictionnaires, chaque dictionnaire contient la classe d'intention prédite et sa probabilité.</a:t>
            </a:r>
          </a:p>
          <a:p>
            <a:pPr algn="l"/>
            <a:r>
              <a:rPr lang="fr-FR" sz="1200" dirty="0">
                <a:solidFill>
                  <a:srgbClr val="374151"/>
                </a:solidFill>
                <a:latin typeface="Söhne"/>
              </a:rPr>
              <a:t>La fonction "</a:t>
            </a:r>
            <a:r>
              <a:rPr lang="fr-FR" sz="1200" dirty="0" err="1">
                <a:solidFill>
                  <a:srgbClr val="374151"/>
                </a:solidFill>
                <a:latin typeface="Söhne"/>
              </a:rPr>
              <a:t>getResponse</a:t>
            </a:r>
            <a:r>
              <a:rPr lang="fr-FR" sz="1200" dirty="0">
                <a:solidFill>
                  <a:srgbClr val="374151"/>
                </a:solidFill>
                <a:latin typeface="Söhne"/>
              </a:rPr>
              <a:t>" prend en entrée la liste de dictionnaires de la fonction "</a:t>
            </a:r>
            <a:r>
              <a:rPr lang="fr-FR" sz="1200" dirty="0" err="1">
                <a:solidFill>
                  <a:srgbClr val="374151"/>
                </a:solidFill>
                <a:latin typeface="Söhne"/>
              </a:rPr>
              <a:t>predict_class</a:t>
            </a:r>
            <a:r>
              <a:rPr lang="fr-FR" sz="1200" dirty="0">
                <a:solidFill>
                  <a:srgbClr val="374151"/>
                </a:solidFill>
                <a:latin typeface="Söhne"/>
              </a:rPr>
              <a:t>" et un dictionnaire contenant les classes d'intention et leurs réponses correspondantes ("</a:t>
            </a:r>
            <a:r>
              <a:rPr lang="fr-FR" sz="1200" dirty="0" err="1">
                <a:solidFill>
                  <a:srgbClr val="374151"/>
                </a:solidFill>
                <a:latin typeface="Söhne"/>
              </a:rPr>
              <a:t>dataarabic_json</a:t>
            </a:r>
            <a:r>
              <a:rPr lang="fr-FR" sz="1200" dirty="0">
                <a:solidFill>
                  <a:srgbClr val="374151"/>
                </a:solidFill>
                <a:latin typeface="Söhne"/>
              </a:rPr>
              <a:t>"). Elle sélectionne la réponse aléatoirement à partir des réponses correspondant à la classe d'intention prédite.</a:t>
            </a:r>
          </a:p>
          <a:p>
            <a:pPr algn="l"/>
            <a:r>
              <a:rPr lang="fr-FR" sz="1200" dirty="0">
                <a:solidFill>
                  <a:srgbClr val="374151"/>
                </a:solidFill>
                <a:latin typeface="Söhne"/>
              </a:rPr>
              <a:t>Enfin, la fonction "</a:t>
            </a:r>
            <a:r>
              <a:rPr lang="fr-FR" sz="1200" dirty="0" err="1">
                <a:solidFill>
                  <a:srgbClr val="374151"/>
                </a:solidFill>
                <a:latin typeface="Söhne"/>
              </a:rPr>
              <a:t>chatbot_response</a:t>
            </a:r>
            <a:r>
              <a:rPr lang="fr-FR" sz="1200" dirty="0">
                <a:solidFill>
                  <a:srgbClr val="374151"/>
                </a:solidFill>
                <a:latin typeface="Söhne"/>
              </a:rPr>
              <a:t>" prend en entrée un message ("msg"), utilise la fonction "</a:t>
            </a:r>
            <a:r>
              <a:rPr lang="fr-FR" sz="1200" dirty="0" err="1">
                <a:solidFill>
                  <a:srgbClr val="374151"/>
                </a:solidFill>
                <a:latin typeface="Söhne"/>
              </a:rPr>
              <a:t>predict_class</a:t>
            </a:r>
            <a:r>
              <a:rPr lang="fr-FR" sz="1200" dirty="0">
                <a:solidFill>
                  <a:srgbClr val="374151"/>
                </a:solidFill>
                <a:latin typeface="Söhne"/>
              </a:rPr>
              <a:t>" pour prédire l'intention du message, puis utilise la fonction "</a:t>
            </a:r>
            <a:r>
              <a:rPr lang="fr-FR" sz="1200" dirty="0" err="1">
                <a:solidFill>
                  <a:srgbClr val="374151"/>
                </a:solidFill>
                <a:latin typeface="Söhne"/>
              </a:rPr>
              <a:t>getResponse</a:t>
            </a:r>
            <a:r>
              <a:rPr lang="fr-FR" sz="1200" dirty="0">
                <a:solidFill>
                  <a:srgbClr val="374151"/>
                </a:solidFill>
                <a:latin typeface="Söhne"/>
              </a:rPr>
              <a:t>" pour sélectionner une réponse correspondante à cette intention. La fonction retourne cette réponse.</a:t>
            </a:r>
          </a:p>
        </p:txBody>
      </p:sp>
    </p:spTree>
    <p:extLst>
      <p:ext uri="{BB962C8B-B14F-4D97-AF65-F5344CB8AC3E}">
        <p14:creationId xmlns:p14="http://schemas.microsoft.com/office/powerpoint/2010/main" val="1146544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3DD08719-54CD-A032-168F-CCDDEB044F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7425" y="586585"/>
            <a:ext cx="7729149" cy="3874324"/>
          </a:xfrm>
        </p:spPr>
      </p:pic>
    </p:spTree>
    <p:extLst>
      <p:ext uri="{BB962C8B-B14F-4D97-AF65-F5344CB8AC3E}">
        <p14:creationId xmlns:p14="http://schemas.microsoft.com/office/powerpoint/2010/main" val="381957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97B1C4D-8B1D-C386-E805-54B8161B2EE3}"/>
              </a:ext>
            </a:extLst>
          </p:cNvPr>
          <p:cNvSpPr txBox="1"/>
          <p:nvPr/>
        </p:nvSpPr>
        <p:spPr>
          <a:xfrm>
            <a:off x="448965" y="1798461"/>
            <a:ext cx="8093366" cy="1546577"/>
          </a:xfrm>
          <a:prstGeom prst="rect">
            <a:avLst/>
          </a:prstGeom>
          <a:noFill/>
        </p:spPr>
        <p:txBody>
          <a:bodyPr wrap="square">
            <a:spAutoFit/>
          </a:bodyPr>
          <a:lstStyle/>
          <a:p>
            <a:r>
              <a:rPr lang="fr-FR" sz="1350" dirty="0">
                <a:solidFill>
                  <a:srgbClr val="374151"/>
                </a:solidFill>
                <a:latin typeface="Söhne"/>
              </a:rPr>
              <a:t> créer une interface utilisateur graphique pour le chatbot. </a:t>
            </a:r>
          </a:p>
          <a:p>
            <a:r>
              <a:rPr lang="fr-FR" sz="1350" dirty="0">
                <a:solidFill>
                  <a:srgbClr val="374151"/>
                </a:solidFill>
                <a:latin typeface="Söhne"/>
              </a:rPr>
              <a:t>Il importe la bibliothèque </a:t>
            </a:r>
            <a:r>
              <a:rPr lang="fr-FR" sz="1350" dirty="0" err="1">
                <a:solidFill>
                  <a:srgbClr val="374151"/>
                </a:solidFill>
                <a:latin typeface="Söhne"/>
              </a:rPr>
              <a:t>Tkinter</a:t>
            </a:r>
            <a:r>
              <a:rPr lang="fr-FR" sz="1350" dirty="0">
                <a:solidFill>
                  <a:srgbClr val="374151"/>
                </a:solidFill>
                <a:latin typeface="Söhne"/>
              </a:rPr>
              <a:t> et crée une fenêtre </a:t>
            </a:r>
            <a:r>
              <a:rPr lang="fr-FR" sz="1350" dirty="0" err="1">
                <a:solidFill>
                  <a:srgbClr val="374151"/>
                </a:solidFill>
                <a:latin typeface="Söhne"/>
              </a:rPr>
              <a:t>Tkinter</a:t>
            </a:r>
            <a:r>
              <a:rPr lang="fr-FR" sz="1350" dirty="0">
                <a:solidFill>
                  <a:srgbClr val="374151"/>
                </a:solidFill>
                <a:latin typeface="Söhne"/>
              </a:rPr>
              <a:t> avec une taille fixe de 400x500 pixels. La fenêtre n'est pas redimensionnable grâce à la méthode </a:t>
            </a:r>
            <a:r>
              <a:rPr lang="fr-FR" sz="1350" dirty="0" err="1">
                <a:solidFill>
                  <a:srgbClr val="374151"/>
                </a:solidFill>
                <a:latin typeface="Söhne"/>
              </a:rPr>
              <a:t>resizable</a:t>
            </a:r>
            <a:r>
              <a:rPr lang="fr-FR" sz="1350" dirty="0">
                <a:solidFill>
                  <a:srgbClr val="374151"/>
                </a:solidFill>
                <a:latin typeface="Söhne"/>
              </a:rPr>
              <a:t>(). La méthode </a:t>
            </a:r>
            <a:r>
              <a:rPr lang="fr-FR" sz="1350" dirty="0" err="1">
                <a:solidFill>
                  <a:srgbClr val="374151"/>
                </a:solidFill>
                <a:latin typeface="Söhne"/>
              </a:rPr>
              <a:t>send</a:t>
            </a:r>
            <a:r>
              <a:rPr lang="fr-FR" sz="1350" dirty="0">
                <a:solidFill>
                  <a:srgbClr val="374151"/>
                </a:solidFill>
                <a:latin typeface="Söhne"/>
              </a:rPr>
              <a:t>() est appelée lorsque l'utilisateur clique sur le bouton Envoyer. Elle récupère le message tapé par l'utilisateur à partir de la zone de texte (</a:t>
            </a:r>
            <a:r>
              <a:rPr lang="fr-FR" sz="1350" dirty="0" err="1">
                <a:solidFill>
                  <a:srgbClr val="374151"/>
                </a:solidFill>
                <a:latin typeface="Söhne"/>
              </a:rPr>
              <a:t>EntryBox</a:t>
            </a:r>
            <a:r>
              <a:rPr lang="fr-FR" sz="1350" dirty="0">
                <a:solidFill>
                  <a:srgbClr val="374151"/>
                </a:solidFill>
                <a:latin typeface="Söhne"/>
              </a:rPr>
              <a:t>) et utilise la fonction </a:t>
            </a:r>
            <a:r>
              <a:rPr lang="fr-FR" sz="1350" dirty="0" err="1">
                <a:solidFill>
                  <a:srgbClr val="374151"/>
                </a:solidFill>
                <a:latin typeface="Söhne"/>
              </a:rPr>
              <a:t>chatbot_response</a:t>
            </a:r>
            <a:r>
              <a:rPr lang="fr-FR" sz="1350" dirty="0">
                <a:solidFill>
                  <a:srgbClr val="374151"/>
                </a:solidFill>
                <a:latin typeface="Söhne"/>
              </a:rPr>
              <a:t>() pour obtenir la réponse du chatbot. Le message de l'utilisateur et la réponse du chatbot sont ensuite affichés dans la zone de texte </a:t>
            </a:r>
            <a:r>
              <a:rPr lang="fr-FR" sz="1350" dirty="0" err="1">
                <a:solidFill>
                  <a:srgbClr val="374151"/>
                </a:solidFill>
                <a:latin typeface="Söhne"/>
              </a:rPr>
              <a:t>ChatLog</a:t>
            </a:r>
            <a:r>
              <a:rPr lang="fr-FR" sz="1350" dirty="0">
                <a:solidFill>
                  <a:srgbClr val="374151"/>
                </a:solidFill>
                <a:latin typeface="Söhne"/>
              </a:rPr>
              <a:t>. La méthode </a:t>
            </a:r>
            <a:r>
              <a:rPr lang="fr-FR" sz="1350" dirty="0" err="1">
                <a:solidFill>
                  <a:srgbClr val="374151"/>
                </a:solidFill>
                <a:latin typeface="Söhne"/>
              </a:rPr>
              <a:t>yview</a:t>
            </a:r>
            <a:r>
              <a:rPr lang="fr-FR" sz="1350" dirty="0">
                <a:solidFill>
                  <a:srgbClr val="374151"/>
                </a:solidFill>
                <a:latin typeface="Söhne"/>
              </a:rPr>
              <a:t>() est utilisée pour faire défiler automatiquement la zone de texte vers le bas afin que la réponse la plus récente soit toujours visible.</a:t>
            </a:r>
            <a:endParaRPr lang="fr-FR" sz="1350" dirty="0"/>
          </a:p>
        </p:txBody>
      </p:sp>
    </p:spTree>
    <p:extLst>
      <p:ext uri="{BB962C8B-B14F-4D97-AF65-F5344CB8AC3E}">
        <p14:creationId xmlns:p14="http://schemas.microsoft.com/office/powerpoint/2010/main" val="3314072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C8DF075-ACC1-0F1F-E0BE-8F94763357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670" y="385767"/>
            <a:ext cx="7723251" cy="4371966"/>
          </a:xfrm>
          <a:prstGeom prst="rect">
            <a:avLst/>
          </a:prstGeom>
        </p:spPr>
      </p:pic>
    </p:spTree>
    <p:extLst>
      <p:ext uri="{BB962C8B-B14F-4D97-AF65-F5344CB8AC3E}">
        <p14:creationId xmlns:p14="http://schemas.microsoft.com/office/powerpoint/2010/main" val="2435696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CE43D72-3586-6AD3-301E-0B8790907993}"/>
              </a:ext>
            </a:extLst>
          </p:cNvPr>
          <p:cNvSpPr txBox="1">
            <a:spLocks noGrp="1"/>
          </p:cNvSpPr>
          <p:nvPr>
            <p:ph idx="1"/>
          </p:nvPr>
        </p:nvSpPr>
        <p:spPr>
          <a:xfrm>
            <a:off x="601670" y="1655520"/>
            <a:ext cx="7723251" cy="2917722"/>
          </a:xfrm>
          <a:prstGeom prst="rect">
            <a:avLst/>
          </a:prstGeom>
          <a:noFill/>
        </p:spPr>
        <p:txBody>
          <a:bodyPr wrap="square">
            <a:spAutoFit/>
          </a:bodyPr>
          <a:lstStyle/>
          <a:p>
            <a:r>
              <a:rPr lang="fr-FR" sz="1350" dirty="0"/>
              <a:t>Ce code est destiné à créer une interface graphique utilisateur pour un chatbot en utilisant la bibliothèque Python </a:t>
            </a:r>
            <a:r>
              <a:rPr lang="fr-FR" sz="1350" dirty="0" err="1"/>
              <a:t>Tkinter</a:t>
            </a:r>
            <a:r>
              <a:rPr lang="fr-FR" sz="1350" dirty="0"/>
              <a:t>. La fenêtre de chat est créée avec une zone de texte pour l'historique des messages, un champ de texte pour entrer les messages et un bouton "Envoyer" pour envoyer les messages.</a:t>
            </a:r>
          </a:p>
          <a:p>
            <a:r>
              <a:rPr lang="fr-FR" sz="1350" dirty="0"/>
              <a:t>Le code définit également une fonction "</a:t>
            </a:r>
            <a:r>
              <a:rPr lang="fr-FR" sz="1350" dirty="0" err="1"/>
              <a:t>send</a:t>
            </a:r>
            <a:r>
              <a:rPr lang="fr-FR" sz="1350" dirty="0"/>
              <a:t>" pour récupérer le texte saisi dans le champ de texte d'entrée, appeler la fonction "</a:t>
            </a:r>
            <a:r>
              <a:rPr lang="fr-FR" sz="1350" dirty="0" err="1"/>
              <a:t>chatbot_response</a:t>
            </a:r>
            <a:r>
              <a:rPr lang="fr-FR" sz="1350" dirty="0"/>
              <a:t>" pour obtenir une réponse du chatbot, puis afficher la réponse dans la zone de texte de l'historique.</a:t>
            </a:r>
          </a:p>
          <a:p>
            <a:r>
              <a:rPr lang="fr-FR" sz="1350" dirty="0"/>
              <a:t>La fonction "</a:t>
            </a:r>
            <a:r>
              <a:rPr lang="fr-FR" sz="1350" dirty="0" err="1"/>
              <a:t>chatbot_response</a:t>
            </a:r>
            <a:r>
              <a:rPr lang="fr-FR" sz="1350" dirty="0"/>
              <a:t>" utilise la fonction "</a:t>
            </a:r>
            <a:r>
              <a:rPr lang="fr-FR" sz="1350" dirty="0" err="1"/>
              <a:t>predict_class</a:t>
            </a:r>
            <a:r>
              <a:rPr lang="fr-FR" sz="1350" dirty="0"/>
              <a:t>" définie précédemment pour prédire la classe de l'intention de l'utilisateur et renvoie une réponse aléatoire à partir des réponses prédéfinies correspondantes dans le fichier JSON d'intentions.</a:t>
            </a:r>
          </a:p>
          <a:p>
            <a:r>
              <a:rPr lang="fr-FR" sz="1350" dirty="0"/>
              <a:t>Enfin, le code place tous les éléments de l'interface graphique sur la fenêtre principale de l'application à l'aide de la fonction "place" et démarre la boucle principale de l'interface graphique avec la fonction "</a:t>
            </a:r>
            <a:r>
              <a:rPr lang="fr-FR" sz="1350" dirty="0" err="1"/>
              <a:t>mainloop</a:t>
            </a:r>
            <a:r>
              <a:rPr lang="fr-FR" sz="1350" dirty="0"/>
              <a:t>".</a:t>
            </a:r>
          </a:p>
        </p:txBody>
      </p:sp>
    </p:spTree>
    <p:extLst>
      <p:ext uri="{BB962C8B-B14F-4D97-AF65-F5344CB8AC3E}">
        <p14:creationId xmlns:p14="http://schemas.microsoft.com/office/powerpoint/2010/main" val="1192790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B3F1F9-1537-8070-A622-1EC1D0DCB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269" y="459874"/>
            <a:ext cx="8047461" cy="4223751"/>
          </a:xfrm>
          <a:prstGeom prst="rect">
            <a:avLst/>
          </a:prstGeom>
        </p:spPr>
      </p:pic>
    </p:spTree>
    <p:extLst>
      <p:ext uri="{BB962C8B-B14F-4D97-AF65-F5344CB8AC3E}">
        <p14:creationId xmlns:p14="http://schemas.microsoft.com/office/powerpoint/2010/main" val="9458574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B669A4-5967-A488-33D3-F4A6C58281D1}"/>
              </a:ext>
            </a:extLst>
          </p:cNvPr>
          <p:cNvSpPr>
            <a:spLocks noGrp="1"/>
          </p:cNvSpPr>
          <p:nvPr>
            <p:ph idx="1"/>
          </p:nvPr>
        </p:nvSpPr>
        <p:spPr/>
        <p:txBody>
          <a:bodyPr/>
          <a:lstStyle/>
          <a:p>
            <a:pPr marL="0" indent="0">
              <a:buNone/>
            </a:pPr>
            <a:r>
              <a:rPr lang="fr-FR" dirty="0"/>
              <a:t>Avec l'avancée constante de la technologie, l'avenir des chatbots et de l'intelligence artificielle est prometteur et nous pouvons nous attendre à des améliorations et des développements futurs qui permettront une interaction encore plus efficace et humaine avec les utilisateurs.</a:t>
            </a:r>
          </a:p>
        </p:txBody>
      </p:sp>
      <p:sp>
        <p:nvSpPr>
          <p:cNvPr id="4" name="Title 1">
            <a:extLst>
              <a:ext uri="{FF2B5EF4-FFF2-40B4-BE49-F238E27FC236}">
                <a16:creationId xmlns:a16="http://schemas.microsoft.com/office/drawing/2014/main" id="{BD28D7F8-8020-F64A-4E9A-DA38A173E83B}"/>
              </a:ext>
            </a:extLst>
          </p:cNvPr>
          <p:cNvSpPr>
            <a:spLocks noGrp="1"/>
          </p:cNvSpPr>
          <p:nvPr>
            <p:ph type="title"/>
          </p:nvPr>
        </p:nvSpPr>
        <p:spPr>
          <a:xfrm>
            <a:off x="3197655" y="281175"/>
            <a:ext cx="5191970" cy="763525"/>
          </a:xfrm>
        </p:spPr>
        <p:txBody>
          <a:bodyPr>
            <a:normAutofit/>
          </a:bodyPr>
          <a:lstStyle/>
          <a:p>
            <a:pPr marL="857250" indent="-857250" algn="l">
              <a:buFont typeface="+mj-lt"/>
              <a:buAutoNum type="romanUcPeriod" startAt="4"/>
            </a:pPr>
            <a:r>
              <a:rPr lang="fr-FR" b="1" i="0" dirty="0">
                <a:effectLst/>
                <a:latin typeface="clcicgqyw0002obe2xroteu2c"/>
              </a:rPr>
              <a:t>Conclusion</a:t>
            </a:r>
          </a:p>
        </p:txBody>
      </p:sp>
    </p:spTree>
    <p:extLst>
      <p:ext uri="{BB962C8B-B14F-4D97-AF65-F5344CB8AC3E}">
        <p14:creationId xmlns:p14="http://schemas.microsoft.com/office/powerpoint/2010/main" val="340864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15B9297-62F4-D7F6-67A8-1B45581AD572}"/>
              </a:ext>
            </a:extLst>
          </p:cNvPr>
          <p:cNvSpPr txBox="1">
            <a:spLocks noGrp="1"/>
          </p:cNvSpPr>
          <p:nvPr>
            <p:ph idx="1"/>
          </p:nvPr>
        </p:nvSpPr>
        <p:spPr>
          <a:xfrm>
            <a:off x="448966" y="1350110"/>
            <a:ext cx="8246070" cy="351221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fr-FR" sz="2000" dirty="0"/>
              <a:t> Les chatbots sont des programmes informatiques qui peuvent simuler des conversations humaines. Ils sont de plus en plus utilisés dans de nombreuses industries, notamment pour l'assistance clientèle et la vente en ligne. </a:t>
            </a:r>
          </a:p>
          <a:p>
            <a:pPr fontAlgn="auto">
              <a:spcAft>
                <a:spcPts val="0"/>
              </a:spcAft>
            </a:pPr>
            <a:r>
              <a:rPr lang="fr-FR" sz="2000" dirty="0"/>
              <a:t>Dans cette présentation, nous allons découvrir comment créer un chatbot en arabe en utilisant Python et </a:t>
            </a:r>
            <a:r>
              <a:rPr lang="fr-FR" sz="2000" dirty="0" err="1"/>
              <a:t>Keras</a:t>
            </a:r>
            <a:r>
              <a:rPr lang="fr-FR" sz="2000" dirty="0"/>
              <a:t>, une bibliothèque de réseau de neurones de haut niveau, qui facilite la création et l'entraînement de modèles de réseau de neurones pour diverses tâches. </a:t>
            </a:r>
          </a:p>
          <a:p>
            <a:pPr fontAlgn="auto">
              <a:spcAft>
                <a:spcPts val="0"/>
              </a:spcAft>
            </a:pPr>
            <a:r>
              <a:rPr lang="fr-FR" sz="2000" dirty="0"/>
              <a:t>Nous allons aborder les étapes de préparation des données, la création et l'entraînement du modèle, ainsi que l'évaluation des performances du chatbot.</a:t>
            </a:r>
          </a:p>
        </p:txBody>
      </p:sp>
      <p:sp>
        <p:nvSpPr>
          <p:cNvPr id="5" name="Title 1">
            <a:extLst>
              <a:ext uri="{FF2B5EF4-FFF2-40B4-BE49-F238E27FC236}">
                <a16:creationId xmlns:a16="http://schemas.microsoft.com/office/drawing/2014/main" id="{2C5C6EED-6E75-F252-40FA-C287575A84E0}"/>
              </a:ext>
            </a:extLst>
          </p:cNvPr>
          <p:cNvSpPr>
            <a:spLocks noGrp="1"/>
          </p:cNvSpPr>
          <p:nvPr>
            <p:ph type="title"/>
          </p:nvPr>
        </p:nvSpPr>
        <p:spPr>
          <a:xfrm>
            <a:off x="3197655" y="281175"/>
            <a:ext cx="5191970" cy="763525"/>
          </a:xfrm>
        </p:spPr>
        <p:txBody>
          <a:bodyPr>
            <a:normAutofit/>
          </a:bodyPr>
          <a:lstStyle/>
          <a:p>
            <a:pPr marL="571500" indent="-571500" algn="l">
              <a:buFont typeface="+mj-lt"/>
              <a:buAutoNum type="romanUcPeriod"/>
            </a:pPr>
            <a:r>
              <a:rPr lang="fr-FR" b="1" i="0" dirty="0">
                <a:effectLst/>
                <a:latin typeface="clcicgqyw0002obe2xroteu2c"/>
              </a:rPr>
              <a:t>Introduction</a:t>
            </a:r>
          </a:p>
        </p:txBody>
      </p:sp>
    </p:spTree>
    <p:extLst>
      <p:ext uri="{BB962C8B-B14F-4D97-AF65-F5344CB8AC3E}">
        <p14:creationId xmlns:p14="http://schemas.microsoft.com/office/powerpoint/2010/main" val="3127628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F163E5-DF63-B33C-EE77-914373C3234F}"/>
              </a:ext>
            </a:extLst>
          </p:cNvPr>
          <p:cNvSpPr>
            <a:spLocks noGrp="1"/>
          </p:cNvSpPr>
          <p:nvPr>
            <p:ph idx="1"/>
          </p:nvPr>
        </p:nvSpPr>
        <p:spPr>
          <a:xfrm>
            <a:off x="448965" y="1197405"/>
            <a:ext cx="8246070" cy="3664921"/>
          </a:xfrm>
        </p:spPr>
        <p:txBody>
          <a:bodyPr>
            <a:normAutofit/>
          </a:bodyPr>
          <a:lstStyle/>
          <a:p>
            <a:r>
              <a:rPr lang="fr-FR" sz="1600" b="0" i="0" dirty="0">
                <a:solidFill>
                  <a:srgbClr val="374151"/>
                </a:solidFill>
                <a:effectLst/>
                <a:latin typeface="Söhne"/>
              </a:rPr>
              <a:t>Ce code est un exemple de mise en œuvre d'un chatbot en arabe basé sur l'apprentissage automatique. </a:t>
            </a:r>
          </a:p>
          <a:p>
            <a:r>
              <a:rPr lang="fr-FR" sz="1600" b="0" i="0" dirty="0">
                <a:solidFill>
                  <a:srgbClr val="374151"/>
                </a:solidFill>
                <a:effectLst/>
                <a:latin typeface="Söhne"/>
              </a:rPr>
              <a:t>Il utilise un modèle de classification de texte avec une architecture de réseau de neurones à plusieurs couches pour comprendre les intentions de l'utilisateur à partir de phrases d'entrée.</a:t>
            </a:r>
          </a:p>
          <a:p>
            <a:r>
              <a:rPr lang="fr-FR" sz="1600" b="0" i="0" dirty="0">
                <a:solidFill>
                  <a:srgbClr val="374151"/>
                </a:solidFill>
                <a:effectLst/>
                <a:latin typeface="Söhne"/>
              </a:rPr>
              <a:t> Le code utilise la bibliothèque NLTK pour la tokenisation et la lemmatisation des mots, ainsi que </a:t>
            </a:r>
            <a:r>
              <a:rPr lang="fr-FR" sz="1600" b="0" i="0" dirty="0" err="1">
                <a:solidFill>
                  <a:srgbClr val="374151"/>
                </a:solidFill>
                <a:effectLst/>
                <a:latin typeface="Söhne"/>
              </a:rPr>
              <a:t>Keras</a:t>
            </a:r>
            <a:r>
              <a:rPr lang="fr-FR" sz="1600" b="0" i="0" dirty="0">
                <a:solidFill>
                  <a:srgbClr val="374151"/>
                </a:solidFill>
                <a:effectLst/>
                <a:latin typeface="Söhne"/>
              </a:rPr>
              <a:t> pour la création et l'entraînement du modèle de réseau de neurones.</a:t>
            </a:r>
          </a:p>
          <a:p>
            <a:r>
              <a:rPr lang="fr-FR" sz="1600" b="0" i="0" dirty="0">
                <a:solidFill>
                  <a:srgbClr val="374151"/>
                </a:solidFill>
                <a:effectLst/>
                <a:latin typeface="Söhne"/>
              </a:rPr>
              <a:t> Il commence par charger un fichier JSON qui contient des exemples de phrases d'entrée et des intentions correspondantes, puis crée des sacs de mots pour chaque document de formation. </a:t>
            </a:r>
          </a:p>
          <a:p>
            <a:r>
              <a:rPr lang="fr-FR" sz="1600" b="0" i="0" dirty="0">
                <a:solidFill>
                  <a:srgbClr val="374151"/>
                </a:solidFill>
                <a:effectLst/>
                <a:latin typeface="Söhne"/>
              </a:rPr>
              <a:t>Le modèle est entraîné avec des couches de neurones denses et un optimiseur de descente de gradient stochastique (SGD), puis enregistré pour une utilisation ultérieure.</a:t>
            </a:r>
          </a:p>
          <a:p>
            <a:r>
              <a:rPr lang="fr-FR" sz="1600" b="0" i="0" dirty="0">
                <a:solidFill>
                  <a:srgbClr val="374151"/>
                </a:solidFill>
                <a:effectLst/>
                <a:latin typeface="Söhne"/>
              </a:rPr>
              <a:t> Ce chatbot peut être utilisé pour répondre aux questions de l'utilisateur, basées sur les intentions qu'il exprime dans ses entrées.</a:t>
            </a:r>
            <a:endParaRPr lang="fr-FR" sz="1600" dirty="0"/>
          </a:p>
          <a:p>
            <a:endParaRPr lang="fr-FR" sz="1600" dirty="0"/>
          </a:p>
        </p:txBody>
      </p:sp>
      <p:sp>
        <p:nvSpPr>
          <p:cNvPr id="4" name="Title 1">
            <a:extLst>
              <a:ext uri="{FF2B5EF4-FFF2-40B4-BE49-F238E27FC236}">
                <a16:creationId xmlns:a16="http://schemas.microsoft.com/office/drawing/2014/main" id="{F9571BB0-6D68-5790-48CE-0CE703F9BF0B}"/>
              </a:ext>
            </a:extLst>
          </p:cNvPr>
          <p:cNvSpPr>
            <a:spLocks noGrp="1"/>
          </p:cNvSpPr>
          <p:nvPr>
            <p:ph type="title"/>
          </p:nvPr>
        </p:nvSpPr>
        <p:spPr>
          <a:xfrm>
            <a:off x="3197655" y="281175"/>
            <a:ext cx="5191970" cy="763525"/>
          </a:xfrm>
        </p:spPr>
        <p:txBody>
          <a:bodyPr>
            <a:normAutofit fontScale="90000"/>
          </a:bodyPr>
          <a:lstStyle/>
          <a:p>
            <a:pPr marL="857250" indent="-857250" algn="l">
              <a:buFont typeface="+mj-lt"/>
              <a:buAutoNum type="romanUcPeriod" startAt="2"/>
            </a:pPr>
            <a:r>
              <a:rPr lang="fr-FR" b="1" i="0" dirty="0">
                <a:effectLst/>
                <a:latin typeface="clcicgqyw0002obe2xroteu2c"/>
              </a:rPr>
              <a:t>Création d'un chatbot en Python</a:t>
            </a:r>
          </a:p>
        </p:txBody>
      </p:sp>
    </p:spTree>
    <p:extLst>
      <p:ext uri="{BB962C8B-B14F-4D97-AF65-F5344CB8AC3E}">
        <p14:creationId xmlns:p14="http://schemas.microsoft.com/office/powerpoint/2010/main" val="1486335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EDFC63-A486-0C3D-C155-0715641076F6}"/>
              </a:ext>
            </a:extLst>
          </p:cNvPr>
          <p:cNvSpPr>
            <a:spLocks noGrp="1"/>
          </p:cNvSpPr>
          <p:nvPr>
            <p:ph idx="1"/>
          </p:nvPr>
        </p:nvSpPr>
        <p:spPr>
          <a:xfrm>
            <a:off x="448966" y="1502815"/>
            <a:ext cx="5955494" cy="3359510"/>
          </a:xfrm>
        </p:spPr>
        <p:txBody>
          <a:bodyPr>
            <a:normAutofit fontScale="77500" lnSpcReduction="20000"/>
          </a:bodyPr>
          <a:lstStyle/>
          <a:p>
            <a:r>
              <a:rPr lang="fr-FR" dirty="0"/>
              <a:t>Nous vous montrons ces deux morceaux de code pour construire un chatbot en utilisant un modèle de traitement du langage naturel. </a:t>
            </a:r>
          </a:p>
          <a:p>
            <a:r>
              <a:rPr lang="fr-FR" dirty="0"/>
              <a:t>Ils utilisent des techniques telles que la tokenisation, la lemmatisation et la création de sacs de mots pour prédire l'intention de l'utilisateur et générer des réponses personnalisées. Les chatbots peuvent être utilisés dans des interfaces utilisateur simples construites avec </a:t>
            </a:r>
            <a:r>
              <a:rPr lang="fr-FR" dirty="0" err="1"/>
              <a:t>tkinter</a:t>
            </a:r>
            <a:r>
              <a:rPr lang="fr-FR" dirty="0"/>
              <a:t>.</a:t>
            </a:r>
          </a:p>
        </p:txBody>
      </p:sp>
      <p:sp>
        <p:nvSpPr>
          <p:cNvPr id="4" name="Title 1">
            <a:extLst>
              <a:ext uri="{FF2B5EF4-FFF2-40B4-BE49-F238E27FC236}">
                <a16:creationId xmlns:a16="http://schemas.microsoft.com/office/drawing/2014/main" id="{CF64056A-1F98-BFE9-440B-9F9868B48D33}"/>
              </a:ext>
            </a:extLst>
          </p:cNvPr>
          <p:cNvSpPr>
            <a:spLocks noGrp="1"/>
          </p:cNvSpPr>
          <p:nvPr>
            <p:ph type="title"/>
          </p:nvPr>
        </p:nvSpPr>
        <p:spPr>
          <a:xfrm>
            <a:off x="3197655" y="281175"/>
            <a:ext cx="5191970" cy="763525"/>
          </a:xfrm>
        </p:spPr>
        <p:txBody>
          <a:bodyPr>
            <a:normAutofit/>
          </a:bodyPr>
          <a:lstStyle/>
          <a:p>
            <a:pPr marL="857250" indent="-857250" algn="l">
              <a:buFont typeface="+mj-lt"/>
              <a:buAutoNum type="romanUcPeriod" startAt="3"/>
            </a:pPr>
            <a:r>
              <a:rPr lang="fr-FR" b="1" i="0" dirty="0">
                <a:effectLst/>
                <a:latin typeface="clcicgqyw0002obe2xroteu2c"/>
              </a:rPr>
              <a:t>Exemple de code</a:t>
            </a:r>
          </a:p>
        </p:txBody>
      </p:sp>
      <p:pic>
        <p:nvPicPr>
          <p:cNvPr id="5" name="Picture 4" descr="girl-23843_960_720">
            <a:extLst>
              <a:ext uri="{FF2B5EF4-FFF2-40B4-BE49-F238E27FC236}">
                <a16:creationId xmlns:a16="http://schemas.microsoft.com/office/drawing/2014/main" id="{F0B14514-C283-DEAE-D72A-90687BDCA3B5}"/>
              </a:ext>
            </a:extLst>
          </p:cNvPr>
          <p:cNvPicPr>
            <a:picLocks noChangeAspect="1"/>
          </p:cNvPicPr>
          <p:nvPr/>
        </p:nvPicPr>
        <p:blipFill>
          <a:blip r:embed="rId2"/>
          <a:stretch>
            <a:fillRect/>
          </a:stretch>
        </p:blipFill>
        <p:spPr>
          <a:xfrm>
            <a:off x="6787520" y="1655520"/>
            <a:ext cx="1602105" cy="2331085"/>
          </a:xfrm>
          <a:prstGeom prst="rect">
            <a:avLst/>
          </a:prstGeom>
        </p:spPr>
      </p:pic>
    </p:spTree>
    <p:extLst>
      <p:ext uri="{BB962C8B-B14F-4D97-AF65-F5344CB8AC3E}">
        <p14:creationId xmlns:p14="http://schemas.microsoft.com/office/powerpoint/2010/main" val="4109535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8">
            <a:extLst>
              <a:ext uri="{FF2B5EF4-FFF2-40B4-BE49-F238E27FC236}">
                <a16:creationId xmlns:a16="http://schemas.microsoft.com/office/drawing/2014/main" id="{E7420070-D63A-6876-6CDB-D82892B11A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0818" y="586585"/>
            <a:ext cx="7282364" cy="4238393"/>
          </a:xfrm>
        </p:spPr>
      </p:pic>
    </p:spTree>
    <p:extLst>
      <p:ext uri="{BB962C8B-B14F-4D97-AF65-F5344CB8AC3E}">
        <p14:creationId xmlns:p14="http://schemas.microsoft.com/office/powerpoint/2010/main" val="1064665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1DF8887-F3F0-9FB8-5F59-BDD7E2F8013E}"/>
              </a:ext>
            </a:extLst>
          </p:cNvPr>
          <p:cNvSpPr txBox="1"/>
          <p:nvPr/>
        </p:nvSpPr>
        <p:spPr>
          <a:xfrm>
            <a:off x="907080" y="1655520"/>
            <a:ext cx="6445131" cy="2585323"/>
          </a:xfrm>
          <a:prstGeom prst="rect">
            <a:avLst/>
          </a:prstGeom>
          <a:noFill/>
        </p:spPr>
        <p:txBody>
          <a:bodyPr wrap="square" rtlCol="0">
            <a:spAutoFit/>
          </a:bodyPr>
          <a:lstStyle/>
          <a:p>
            <a:pPr algn="l"/>
            <a:r>
              <a:rPr lang="fr-FR" sz="1350" dirty="0">
                <a:solidFill>
                  <a:srgbClr val="374151"/>
                </a:solidFill>
                <a:latin typeface="Söhne"/>
              </a:rPr>
              <a:t>Dans cette partie, nous importons les bibliothèques nécessaires à l'exécution du code. Les bibliothèques sont :</a:t>
            </a:r>
          </a:p>
          <a:p>
            <a:pPr algn="l">
              <a:buFont typeface="Arial" panose="020B0604020202020204" pitchFamily="34" charset="0"/>
              <a:buChar char="•"/>
            </a:pPr>
            <a:r>
              <a:rPr lang="fr-FR" sz="1350" b="1" dirty="0" err="1">
                <a:solidFill>
                  <a:srgbClr val="374151"/>
                </a:solidFill>
                <a:latin typeface="Söhne"/>
              </a:rPr>
              <a:t>nltk</a:t>
            </a:r>
            <a:r>
              <a:rPr lang="fr-FR" sz="1350" dirty="0">
                <a:solidFill>
                  <a:srgbClr val="374151"/>
                </a:solidFill>
                <a:latin typeface="Söhne"/>
              </a:rPr>
              <a:t> : une bibliothèque de traitement de texte en langage naturel.</a:t>
            </a:r>
          </a:p>
          <a:p>
            <a:pPr algn="l">
              <a:buFont typeface="Arial" panose="020B0604020202020204" pitchFamily="34" charset="0"/>
              <a:buChar char="•"/>
            </a:pPr>
            <a:r>
              <a:rPr lang="fr-FR" sz="1350" b="1" dirty="0" err="1">
                <a:solidFill>
                  <a:srgbClr val="374151"/>
                </a:solidFill>
                <a:latin typeface="Söhne"/>
              </a:rPr>
              <a:t>json</a:t>
            </a:r>
            <a:r>
              <a:rPr lang="fr-FR" sz="1350" dirty="0">
                <a:solidFill>
                  <a:srgbClr val="374151"/>
                </a:solidFill>
                <a:latin typeface="Söhne"/>
              </a:rPr>
              <a:t> : une bibliothèque permettant de lire et d'écrire des fichiers JSON.</a:t>
            </a:r>
          </a:p>
          <a:p>
            <a:pPr algn="l">
              <a:buFont typeface="Arial" panose="020B0604020202020204" pitchFamily="34" charset="0"/>
              <a:buChar char="•"/>
            </a:pPr>
            <a:r>
              <a:rPr lang="fr-FR" sz="1350" b="1" dirty="0">
                <a:solidFill>
                  <a:srgbClr val="374151"/>
                </a:solidFill>
                <a:latin typeface="Söhne"/>
              </a:rPr>
              <a:t>pickle</a:t>
            </a:r>
            <a:r>
              <a:rPr lang="fr-FR" sz="1350" dirty="0">
                <a:solidFill>
                  <a:srgbClr val="374151"/>
                </a:solidFill>
                <a:latin typeface="Söhne"/>
              </a:rPr>
              <a:t> : une bibliothèque permettant de sauvegarder et de charger des objets Python sous forme de fichiers.</a:t>
            </a:r>
          </a:p>
          <a:p>
            <a:pPr algn="l">
              <a:buFont typeface="Arial" panose="020B0604020202020204" pitchFamily="34" charset="0"/>
              <a:buChar char="•"/>
            </a:pPr>
            <a:r>
              <a:rPr lang="fr-FR" sz="1350" b="1" dirty="0" err="1">
                <a:solidFill>
                  <a:srgbClr val="374151"/>
                </a:solidFill>
                <a:latin typeface="Söhne"/>
              </a:rPr>
              <a:t>numpy</a:t>
            </a:r>
            <a:r>
              <a:rPr lang="fr-FR" sz="1350" dirty="0">
                <a:solidFill>
                  <a:srgbClr val="374151"/>
                </a:solidFill>
                <a:latin typeface="Söhne"/>
              </a:rPr>
              <a:t> : une bibliothèque pour effectuer des calculs mathématiques.</a:t>
            </a:r>
          </a:p>
          <a:p>
            <a:pPr algn="l">
              <a:buFont typeface="Arial" panose="020B0604020202020204" pitchFamily="34" charset="0"/>
              <a:buChar char="•"/>
            </a:pPr>
            <a:r>
              <a:rPr lang="fr-FR" sz="1350" b="1" dirty="0" err="1">
                <a:solidFill>
                  <a:srgbClr val="374151"/>
                </a:solidFill>
                <a:latin typeface="Söhne"/>
              </a:rPr>
              <a:t>keras</a:t>
            </a:r>
            <a:r>
              <a:rPr lang="fr-FR" sz="1350" dirty="0">
                <a:solidFill>
                  <a:srgbClr val="374151"/>
                </a:solidFill>
                <a:latin typeface="Söhne"/>
              </a:rPr>
              <a:t> : une bibliothèque pour la création de modèles de réseaux de neurones.</a:t>
            </a:r>
          </a:p>
          <a:p>
            <a:pPr algn="l"/>
            <a:r>
              <a:rPr lang="fr-FR" sz="1350" dirty="0">
                <a:solidFill>
                  <a:srgbClr val="374151"/>
                </a:solidFill>
                <a:latin typeface="Söhne"/>
              </a:rPr>
              <a:t>La bibliothèque </a:t>
            </a:r>
            <a:r>
              <a:rPr lang="fr-FR" sz="1350" dirty="0" err="1">
                <a:solidFill>
                  <a:srgbClr val="374151"/>
                </a:solidFill>
                <a:latin typeface="Söhne"/>
              </a:rPr>
              <a:t>nltk</a:t>
            </a:r>
            <a:r>
              <a:rPr lang="fr-FR" sz="1350" dirty="0">
                <a:solidFill>
                  <a:srgbClr val="374151"/>
                </a:solidFill>
                <a:latin typeface="Söhne"/>
              </a:rPr>
              <a:t> est également utilisée pour télécharger les packages nécessaires pour le traitement de texte, en l'occurrence, les packages "</a:t>
            </a:r>
            <a:r>
              <a:rPr lang="fr-FR" sz="1350" dirty="0" err="1">
                <a:solidFill>
                  <a:srgbClr val="374151"/>
                </a:solidFill>
                <a:latin typeface="Söhne"/>
              </a:rPr>
              <a:t>punkt</a:t>
            </a:r>
            <a:r>
              <a:rPr lang="fr-FR" sz="1350" dirty="0">
                <a:solidFill>
                  <a:srgbClr val="374151"/>
                </a:solidFill>
                <a:latin typeface="Söhne"/>
              </a:rPr>
              <a:t>" et "</a:t>
            </a:r>
            <a:r>
              <a:rPr lang="fr-FR" sz="1350" dirty="0" err="1">
                <a:solidFill>
                  <a:srgbClr val="374151"/>
                </a:solidFill>
                <a:latin typeface="Söhne"/>
              </a:rPr>
              <a:t>wordnet</a:t>
            </a:r>
            <a:r>
              <a:rPr lang="fr-FR" sz="1350" dirty="0">
                <a:solidFill>
                  <a:srgbClr val="374151"/>
                </a:solidFill>
                <a:latin typeface="Söhne"/>
              </a:rPr>
              <a:t>". La fonction "</a:t>
            </a:r>
            <a:r>
              <a:rPr lang="fr-FR" sz="1350" dirty="0" err="1">
                <a:solidFill>
                  <a:srgbClr val="374151"/>
                </a:solidFill>
                <a:latin typeface="Söhne"/>
              </a:rPr>
              <a:t>WordNetLemmatizer</a:t>
            </a:r>
            <a:r>
              <a:rPr lang="fr-FR" sz="1350" dirty="0">
                <a:solidFill>
                  <a:srgbClr val="374151"/>
                </a:solidFill>
                <a:latin typeface="Söhne"/>
              </a:rPr>
              <a:t>" est également importée de la bibliothèque </a:t>
            </a:r>
            <a:r>
              <a:rPr lang="fr-FR" sz="1350" dirty="0" err="1">
                <a:solidFill>
                  <a:srgbClr val="374151"/>
                </a:solidFill>
                <a:latin typeface="Söhne"/>
              </a:rPr>
              <a:t>nltk</a:t>
            </a:r>
            <a:r>
              <a:rPr lang="fr-FR" sz="1350" dirty="0">
                <a:solidFill>
                  <a:srgbClr val="374151"/>
                </a:solidFill>
                <a:latin typeface="Söhne"/>
              </a:rPr>
              <a:t>.</a:t>
            </a:r>
          </a:p>
          <a:p>
            <a:endParaRPr lang="fr-FR" sz="1350" dirty="0"/>
          </a:p>
        </p:txBody>
      </p:sp>
    </p:spTree>
    <p:extLst>
      <p:ext uri="{BB962C8B-B14F-4D97-AF65-F5344CB8AC3E}">
        <p14:creationId xmlns:p14="http://schemas.microsoft.com/office/powerpoint/2010/main" val="2830352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7484F3-7DF6-865A-A2EC-FBFA181E54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670" y="586585"/>
            <a:ext cx="7573444" cy="3693635"/>
          </a:xfrm>
          <a:prstGeom prst="rect">
            <a:avLst/>
          </a:prstGeom>
        </p:spPr>
      </p:pic>
    </p:spTree>
    <p:extLst>
      <p:ext uri="{BB962C8B-B14F-4D97-AF65-F5344CB8AC3E}">
        <p14:creationId xmlns:p14="http://schemas.microsoft.com/office/powerpoint/2010/main" val="3101179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22DD34-E3A8-3B5C-36A5-C7A30FB43997}"/>
              </a:ext>
            </a:extLst>
          </p:cNvPr>
          <p:cNvSpPr>
            <a:spLocks noGrp="1"/>
          </p:cNvSpPr>
          <p:nvPr>
            <p:ph idx="1"/>
          </p:nvPr>
        </p:nvSpPr>
        <p:spPr>
          <a:xfrm>
            <a:off x="907080" y="1502815"/>
            <a:ext cx="7177135" cy="3219405"/>
          </a:xfrm>
        </p:spPr>
        <p:txBody>
          <a:bodyPr>
            <a:normAutofit fontScale="55000" lnSpcReduction="20000"/>
          </a:bodyPr>
          <a:lstStyle/>
          <a:p>
            <a:pPr algn="l"/>
            <a:r>
              <a:rPr lang="fr-FR" b="0" i="0" dirty="0">
                <a:solidFill>
                  <a:srgbClr val="374151"/>
                </a:solidFill>
                <a:effectLst/>
                <a:latin typeface="Söhne"/>
              </a:rPr>
              <a:t>Dans cette partie, nous initialisons des listes pour stocker les données nécessaires à la création du modèle. Les listes sont :</a:t>
            </a:r>
          </a:p>
          <a:p>
            <a:pPr algn="l">
              <a:buFont typeface="Arial" panose="020B0604020202020204" pitchFamily="34" charset="0"/>
              <a:buChar char="•"/>
            </a:pPr>
            <a:r>
              <a:rPr lang="fr-FR" b="1" i="0" dirty="0" err="1">
                <a:solidFill>
                  <a:srgbClr val="374151"/>
                </a:solidFill>
                <a:effectLst/>
                <a:latin typeface="Söhne"/>
              </a:rPr>
              <a:t>words</a:t>
            </a:r>
            <a:r>
              <a:rPr lang="fr-FR" b="0" i="0" dirty="0">
                <a:solidFill>
                  <a:srgbClr val="374151"/>
                </a:solidFill>
                <a:effectLst/>
                <a:latin typeface="Söhne"/>
              </a:rPr>
              <a:t> : la liste des mots uniques dans les phrases d'entraînement.</a:t>
            </a:r>
          </a:p>
          <a:p>
            <a:pPr algn="l">
              <a:buFont typeface="Arial" panose="020B0604020202020204" pitchFamily="34" charset="0"/>
              <a:buChar char="•"/>
            </a:pPr>
            <a:r>
              <a:rPr lang="fr-FR" b="1" i="0" dirty="0">
                <a:solidFill>
                  <a:srgbClr val="374151"/>
                </a:solidFill>
                <a:effectLst/>
                <a:latin typeface="Söhne"/>
              </a:rPr>
              <a:t>classes</a:t>
            </a:r>
            <a:r>
              <a:rPr lang="fr-FR" b="0" i="0" dirty="0">
                <a:solidFill>
                  <a:srgbClr val="374151"/>
                </a:solidFill>
                <a:effectLst/>
                <a:latin typeface="Söhne"/>
              </a:rPr>
              <a:t> : la liste des différentes intentions.</a:t>
            </a:r>
          </a:p>
          <a:p>
            <a:pPr algn="l">
              <a:buFont typeface="Arial" panose="020B0604020202020204" pitchFamily="34" charset="0"/>
              <a:buChar char="•"/>
            </a:pPr>
            <a:r>
              <a:rPr lang="fr-FR" b="1" i="0" dirty="0">
                <a:solidFill>
                  <a:srgbClr val="374151"/>
                </a:solidFill>
                <a:effectLst/>
                <a:latin typeface="Söhne"/>
              </a:rPr>
              <a:t>documents</a:t>
            </a:r>
            <a:r>
              <a:rPr lang="fr-FR" b="0" i="0" dirty="0">
                <a:solidFill>
                  <a:srgbClr val="374151"/>
                </a:solidFill>
                <a:effectLst/>
                <a:latin typeface="Söhne"/>
              </a:rPr>
              <a:t> : la liste des phrases d'entraînement, avec leur intention associée.</a:t>
            </a:r>
          </a:p>
          <a:p>
            <a:pPr algn="l">
              <a:buFont typeface="Arial" panose="020B0604020202020204" pitchFamily="34" charset="0"/>
              <a:buChar char="•"/>
            </a:pPr>
            <a:r>
              <a:rPr lang="fr-FR" b="1" i="0" dirty="0" err="1">
                <a:solidFill>
                  <a:srgbClr val="374151"/>
                </a:solidFill>
                <a:effectLst/>
                <a:latin typeface="Söhne"/>
              </a:rPr>
              <a:t>ignore_words</a:t>
            </a:r>
            <a:r>
              <a:rPr lang="fr-FR" b="0" i="0" dirty="0">
                <a:solidFill>
                  <a:srgbClr val="374151"/>
                </a:solidFill>
                <a:effectLst/>
                <a:latin typeface="Söhne"/>
              </a:rPr>
              <a:t> : la liste des mots à ignorer.</a:t>
            </a:r>
          </a:p>
          <a:p>
            <a:pPr algn="l"/>
            <a:r>
              <a:rPr lang="fr-FR" b="0" i="0" dirty="0">
                <a:solidFill>
                  <a:srgbClr val="374151"/>
                </a:solidFill>
                <a:effectLst/>
                <a:latin typeface="Söhne"/>
              </a:rPr>
              <a:t>Le fichier JSON contenant les phrases d'entraînement est ensuite chargé, et les données sont stockées dans la variable "</a:t>
            </a:r>
            <a:r>
              <a:rPr lang="fr-FR" b="0" i="0" dirty="0" err="1">
                <a:solidFill>
                  <a:srgbClr val="374151"/>
                </a:solidFill>
                <a:effectLst/>
                <a:latin typeface="Söhne"/>
              </a:rPr>
              <a:t>intents</a:t>
            </a:r>
            <a:r>
              <a:rPr lang="fr-FR" b="0" i="0" dirty="0">
                <a:solidFill>
                  <a:srgbClr val="374151"/>
                </a:solidFill>
                <a:effectLst/>
                <a:latin typeface="Söhne"/>
              </a:rPr>
              <a:t>". Nous parcourons ensuite chaque intention dans "</a:t>
            </a:r>
            <a:r>
              <a:rPr lang="fr-FR" b="0" i="0" dirty="0" err="1">
                <a:solidFill>
                  <a:srgbClr val="374151"/>
                </a:solidFill>
                <a:effectLst/>
                <a:latin typeface="Söhne"/>
              </a:rPr>
              <a:t>intents</a:t>
            </a:r>
            <a:r>
              <a:rPr lang="fr-FR" b="0" i="0" dirty="0">
                <a:solidFill>
                  <a:srgbClr val="374151"/>
                </a:solidFill>
                <a:effectLst/>
                <a:latin typeface="Söhne"/>
              </a:rPr>
              <a:t>" et chaque phrase dans chaque intention pour :</a:t>
            </a:r>
          </a:p>
          <a:p>
            <a:pPr algn="l">
              <a:buFont typeface="Arial" panose="020B0604020202020204" pitchFamily="34" charset="0"/>
              <a:buChar char="•"/>
            </a:pPr>
            <a:r>
              <a:rPr lang="fr-FR" b="0" i="0" dirty="0" err="1">
                <a:solidFill>
                  <a:srgbClr val="374151"/>
                </a:solidFill>
                <a:effectLst/>
                <a:latin typeface="Söhne"/>
              </a:rPr>
              <a:t>tokenizer</a:t>
            </a:r>
            <a:r>
              <a:rPr lang="fr-FR" b="0" i="0" dirty="0">
                <a:solidFill>
                  <a:srgbClr val="374151"/>
                </a:solidFill>
                <a:effectLst/>
                <a:latin typeface="Söhne"/>
              </a:rPr>
              <a:t> chaque phrase en mots avec la fonction "</a:t>
            </a:r>
            <a:r>
              <a:rPr lang="fr-FR" b="0" i="0" dirty="0" err="1">
                <a:solidFill>
                  <a:srgbClr val="374151"/>
                </a:solidFill>
                <a:effectLst/>
                <a:latin typeface="Söhne"/>
              </a:rPr>
              <a:t>nltk.word_tokenize</a:t>
            </a:r>
            <a:r>
              <a:rPr lang="fr-FR" b="0" i="0" dirty="0">
                <a:solidFill>
                  <a:srgbClr val="374151"/>
                </a:solidFill>
                <a:effectLst/>
                <a:latin typeface="Söhne"/>
              </a:rPr>
              <a:t>".</a:t>
            </a:r>
          </a:p>
          <a:p>
            <a:pPr algn="l">
              <a:buFont typeface="Arial" panose="020B0604020202020204" pitchFamily="34" charset="0"/>
              <a:buChar char="•"/>
            </a:pPr>
            <a:r>
              <a:rPr lang="fr-FR" b="0" i="0" dirty="0">
                <a:solidFill>
                  <a:srgbClr val="374151"/>
                </a:solidFill>
                <a:effectLst/>
                <a:latin typeface="Söhne"/>
              </a:rPr>
              <a:t>ajouter chaque mot unique à la liste "</a:t>
            </a:r>
            <a:r>
              <a:rPr lang="fr-FR" b="0" i="0" dirty="0" err="1">
                <a:solidFill>
                  <a:srgbClr val="374151"/>
                </a:solidFill>
                <a:effectLst/>
                <a:latin typeface="Söhne"/>
              </a:rPr>
              <a:t>words</a:t>
            </a:r>
            <a:r>
              <a:rPr lang="fr-FR" b="0" i="0" dirty="0">
                <a:solidFill>
                  <a:srgbClr val="374151"/>
                </a:solidFill>
                <a:effectLst/>
                <a:latin typeface="Söhne"/>
              </a:rPr>
              <a:t>".</a:t>
            </a:r>
          </a:p>
          <a:p>
            <a:pPr algn="l">
              <a:buFont typeface="Arial" panose="020B0604020202020204" pitchFamily="34" charset="0"/>
              <a:buChar char="•"/>
            </a:pPr>
            <a:r>
              <a:rPr lang="fr-FR" b="0" i="0" dirty="0">
                <a:solidFill>
                  <a:srgbClr val="374151"/>
                </a:solidFill>
                <a:effectLst/>
                <a:latin typeface="Söhne"/>
              </a:rPr>
              <a:t>ajouter chaque phrase avec son intention associée à la liste "documents".</a:t>
            </a:r>
          </a:p>
          <a:p>
            <a:pPr algn="l">
              <a:buFont typeface="Arial" panose="020B0604020202020204" pitchFamily="34" charset="0"/>
              <a:buChar char="•"/>
            </a:pPr>
            <a:r>
              <a:rPr lang="fr-FR" b="0" i="0" dirty="0">
                <a:solidFill>
                  <a:srgbClr val="374151"/>
                </a:solidFill>
                <a:effectLst/>
                <a:latin typeface="Söhne"/>
              </a:rPr>
              <a:t>ajouter chaque nouvelle intention à la liste "classes".</a:t>
            </a:r>
          </a:p>
          <a:p>
            <a:endParaRPr lang="fr-FR" dirty="0"/>
          </a:p>
        </p:txBody>
      </p:sp>
    </p:spTree>
    <p:extLst>
      <p:ext uri="{BB962C8B-B14F-4D97-AF65-F5344CB8AC3E}">
        <p14:creationId xmlns:p14="http://schemas.microsoft.com/office/powerpoint/2010/main" val="2524302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2586</Words>
  <Application>Microsoft Office PowerPoint</Application>
  <PresentationFormat>On-screen Show (16:9)</PresentationFormat>
  <Paragraphs>88</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clcicgqyw0002obe2xroteu2c</vt:lpstr>
      <vt:lpstr>Söhne</vt:lpstr>
      <vt:lpstr>Office Theme</vt:lpstr>
      <vt:lpstr>Chatbot en arabe </vt:lpstr>
      <vt:lpstr>PLAN</vt:lpstr>
      <vt:lpstr>Introduction</vt:lpstr>
      <vt:lpstr>Création d'un chatbot en Python</vt:lpstr>
      <vt:lpstr>Exemple de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2024-04-28T15:04:42Z</dcterms:modified>
</cp:coreProperties>
</file>