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7"/>
  </p:notesMasterIdLst>
  <p:sldIdLst>
    <p:sldId id="256" r:id="rId2"/>
    <p:sldId id="275" r:id="rId3"/>
    <p:sldId id="279" r:id="rId4"/>
    <p:sldId id="257" r:id="rId5"/>
    <p:sldId id="259" r:id="rId6"/>
    <p:sldId id="261" r:id="rId7"/>
    <p:sldId id="280" r:id="rId8"/>
    <p:sldId id="281" r:id="rId9"/>
    <p:sldId id="282" r:id="rId10"/>
    <p:sldId id="268" r:id="rId11"/>
    <p:sldId id="264" r:id="rId12"/>
    <p:sldId id="265" r:id="rId13"/>
    <p:sldId id="266" r:id="rId14"/>
    <p:sldId id="267" r:id="rId15"/>
    <p:sldId id="286" r:id="rId16"/>
    <p:sldId id="291" r:id="rId17"/>
    <p:sldId id="284" r:id="rId18"/>
    <p:sldId id="269" r:id="rId19"/>
    <p:sldId id="290" r:id="rId20"/>
    <p:sldId id="270" r:id="rId21"/>
    <p:sldId id="289" r:id="rId22"/>
    <p:sldId id="271" r:id="rId23"/>
    <p:sldId id="273" r:id="rId24"/>
    <p:sldId id="27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615" autoAdjust="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outlineViewPr>
    <p:cViewPr>
      <p:scale>
        <a:sx n="33" d="100"/>
        <a:sy n="33" d="100"/>
      </p:scale>
      <p:origin x="0" y="-29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Challenges</a:t>
            </a:r>
            <a:endParaRPr lang="en-US" dirty="0"/>
          </a:p>
        </c:rich>
      </c:tx>
      <c:layout>
        <c:manualLayout>
          <c:xMode val="edge"/>
          <c:yMode val="edge"/>
          <c:x val="0.346722563976377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18750000000002E-2"/>
          <c:y val="0.11040242923213403"/>
          <c:w val="0.94509374999999995"/>
          <c:h val="0.75922085634714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Acquisition</c:v>
                </c:pt>
                <c:pt idx="1">
                  <c:v>Data Preprocessing</c:v>
                </c:pt>
                <c:pt idx="2">
                  <c:v>Correlation Analysis</c:v>
                </c:pt>
                <c:pt idx="3">
                  <c:v>Clustering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F-440F-9A03-6093B4A19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12923264"/>
        <c:axId val="13129236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Data Acquisition</c:v>
                      </c:pt>
                      <c:pt idx="1">
                        <c:v>Data Preprocessing</c:v>
                      </c:pt>
                      <c:pt idx="2">
                        <c:v>Correlation Analysis</c:v>
                      </c:pt>
                      <c:pt idx="3">
                        <c:v>Clustering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37F-440F-9A03-6093B4A1903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Data Acquisition</c:v>
                      </c:pt>
                      <c:pt idx="1">
                        <c:v>Data Preprocessing</c:v>
                      </c:pt>
                      <c:pt idx="2">
                        <c:v>Correlation Analysis</c:v>
                      </c:pt>
                      <c:pt idx="3">
                        <c:v>Clustering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37F-440F-9A03-6093B4A19031}"/>
                  </c:ext>
                </c:extLst>
              </c15:ser>
            </c15:filteredBarSeries>
          </c:ext>
        </c:extLst>
      </c:barChart>
      <c:catAx>
        <c:axId val="131292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923680"/>
        <c:crosses val="autoZero"/>
        <c:auto val="1"/>
        <c:lblAlgn val="ctr"/>
        <c:lblOffset val="100"/>
        <c:noMultiLvlLbl val="0"/>
      </c:catAx>
      <c:valAx>
        <c:axId val="13129236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92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9D0C-520F-44B7-B943-6565BB6A0D1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CD22-4E2E-4CBA-99C1-36FDA982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3C1-7343-411C-A136-1CF866D8319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E0F5-B2A1-4DF9-9985-ACB6EF260A78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6E8A-06DC-4B60-AE8F-CCA16DA1283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69D9-2D73-48F9-AB3D-10D2C763F57D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7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887-F086-4010-B698-C736D349A0AE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1FE-4B39-4C89-8FED-56304A66A7CB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7FF2-1D26-4EDC-BBD1-959678A73E2C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C62E-AAD9-4C9D-ACC2-4241695ECCC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98D-6C14-40D3-AA5E-0E17DF4F1E4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CE47-14FB-478F-94F9-44F88BD6A77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7C-0BA3-4751-8BE8-0C31DC5E278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00E7-F4DC-4CAD-AADA-E06BDE2DD769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4AEA-906E-4895-B18A-AD959E7EEF1A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8E3B-096C-4443-BCB0-AD6E327749A0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08D2-8D86-4D47-BB09-DCEAF8F8BACE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451-BF10-485C-858D-2B573F8468F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3088-2E79-4E6F-9CA6-A9D196A68416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34A63-0A82-410F-904A-C2F85B5CD8DB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unicef.org/" TargetMode="External"/><Relationship Id="rId3" Type="http://schemas.openxmlformats.org/officeDocument/2006/relationships/hyperlink" Target="https://pubmed.ncbi.nlm.nih.gov/8367130/" TargetMode="External"/><Relationship Id="rId7" Type="http://schemas.openxmlformats.org/officeDocument/2006/relationships/hyperlink" Target="https://ourworldindata.org/grapher/gdp-per-capita-worldbank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children-per-woman-UN" TargetMode="External"/><Relationship Id="rId5" Type="http://schemas.openxmlformats.org/officeDocument/2006/relationships/hyperlink" Target="https://www.imf.org/en/Publications/fandd/issues/Series/Analytical-Series/new-economics-of-fertility-doepke-hannusch-kindermann-tertilt" TargetMode="External"/><Relationship Id="rId4" Type="http://schemas.openxmlformats.org/officeDocument/2006/relationships/hyperlink" Target="https://population.un.org/wpp/Download/Standard/Fertility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2191999" cy="6858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35" y="0"/>
            <a:ext cx="7146099" cy="283088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Fertility Trends and Their Correlation with GDP per Capita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812" y="4670913"/>
            <a:ext cx="8825659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Study by Mustafa </a:t>
            </a:r>
            <a:r>
              <a:rPr lang="en-US" dirty="0" smtClean="0">
                <a:solidFill>
                  <a:schemeClr val="bg1"/>
                </a:solidFill>
              </a:rPr>
              <a:t>Habibi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October 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73" y="421289"/>
            <a:ext cx="9465761" cy="108093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Comparison </a:t>
            </a:r>
            <a:r>
              <a:rPr lang="en-US" b="1" dirty="0"/>
              <a:t>of Mean Fertility Rate Trends by 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78" y="1770801"/>
            <a:ext cx="8778074" cy="437947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5"/>
            <a:ext cx="10515600" cy="816071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Cluster 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29990"/>
              </p:ext>
            </p:extLst>
          </p:nvPr>
        </p:nvGraphicFramePr>
        <p:xfrm>
          <a:off x="507304" y="707720"/>
          <a:ext cx="9895562" cy="603499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473890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2484826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2462956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  <a:gridCol w="2473890">
                  <a:extLst>
                    <a:ext uri="{9D8B030D-6E8A-4147-A177-3AD203B41FA5}">
                      <a16:colId xmlns:a16="http://schemas.microsoft.com/office/drawing/2014/main" val="409081176"/>
                    </a:ext>
                  </a:extLst>
                </a:gridCol>
              </a:tblGrid>
              <a:tr h="60349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Burundi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Comoros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Djibouti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Eritrea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Ethiopia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Kenya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Madagascar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Malawi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Mayotte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Mozambique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Rwanda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Uganda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United Republic of Tanzania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Zambia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Zimbabwe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Angola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Cameroon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Gambia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Ghana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Guinea-Bissau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Liberia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Mauritania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Nigeria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Senegal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Sierra Leone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Afghanistan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Pakistan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Lao People's Democratic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Timor-Leste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Central African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Chad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Congo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Democratic Republic of the Congo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Equatorial 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Gabon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Sao Tome and Principe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Sudan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Western Sahara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Eswatini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Lesotho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Benin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Burkina Faso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Cabo Verde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Côte d'Ivoire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Iraq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Saudi Arabia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State of Palestine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Syrian Arab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Yemen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Haiti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Guatemala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Honduras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Bolivia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Plurinational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State of)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Papua New 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Solomon Islands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Vanuatu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Micronesia (Fed. States of)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Samoa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Tokelau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Tonga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3"/>
            <a:ext cx="10515600" cy="658197"/>
          </a:xfrm>
        </p:spPr>
        <p:txBody>
          <a:bodyPr>
            <a:noAutofit/>
          </a:bodyPr>
          <a:lstStyle/>
          <a:p>
            <a:r>
              <a:rPr lang="en-US" sz="2800" b="1" dirty="0"/>
              <a:t>Cluster 1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00813"/>
              </p:ext>
            </p:extLst>
          </p:nvPr>
        </p:nvGraphicFramePr>
        <p:xfrm>
          <a:off x="964508" y="719667"/>
          <a:ext cx="938803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344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3143177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3115512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</a:tblGrid>
              <a:tr h="5882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Burundi</a:t>
                      </a:r>
                    </a:p>
                    <a:p>
                      <a:r>
                        <a:rPr lang="en-US" sz="3200" dirty="0" smtClean="0"/>
                        <a:t>Eritrea</a:t>
                      </a:r>
                    </a:p>
                    <a:p>
                      <a:r>
                        <a:rPr lang="en-US" sz="3200" dirty="0" smtClean="0"/>
                        <a:t>Ethiopia</a:t>
                      </a:r>
                    </a:p>
                    <a:p>
                      <a:r>
                        <a:rPr lang="en-US" sz="3200" dirty="0" smtClean="0"/>
                        <a:t>Malawi</a:t>
                      </a:r>
                    </a:p>
                    <a:p>
                      <a:r>
                        <a:rPr lang="en-US" sz="3200" dirty="0" smtClean="0"/>
                        <a:t>Mozambique</a:t>
                      </a:r>
                    </a:p>
                    <a:p>
                      <a:r>
                        <a:rPr lang="en-US" sz="3200" dirty="0" smtClean="0"/>
                        <a:t>Somalia</a:t>
                      </a:r>
                    </a:p>
                    <a:p>
                      <a:r>
                        <a:rPr lang="en-US" sz="3200" dirty="0" smtClean="0"/>
                        <a:t>South Sudan</a:t>
                      </a:r>
                    </a:p>
                    <a:p>
                      <a:r>
                        <a:rPr lang="en-US" sz="3200" dirty="0" smtClean="0"/>
                        <a:t>Uganda</a:t>
                      </a:r>
                    </a:p>
                    <a:p>
                      <a:r>
                        <a:rPr lang="en-US" sz="3200" dirty="0" smtClean="0"/>
                        <a:t>Timor-Leste</a:t>
                      </a:r>
                    </a:p>
                    <a:p>
                      <a:r>
                        <a:rPr lang="en-US" sz="3200" dirty="0" smtClean="0"/>
                        <a:t>Yemen</a:t>
                      </a:r>
                    </a:p>
                    <a:p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Equatorial Guinea</a:t>
                      </a:r>
                    </a:p>
                    <a:p>
                      <a:r>
                        <a:rPr lang="en-US" sz="3200" dirty="0" smtClean="0"/>
                        <a:t>Sudan</a:t>
                      </a:r>
                    </a:p>
                    <a:p>
                      <a:r>
                        <a:rPr lang="en-US" sz="3200" dirty="0" smtClean="0"/>
                        <a:t>Burkina Faso</a:t>
                      </a:r>
                    </a:p>
                    <a:p>
                      <a:r>
                        <a:rPr lang="en-US" sz="3200" dirty="0" smtClean="0"/>
                        <a:t>Gambia</a:t>
                      </a:r>
                    </a:p>
                    <a:p>
                      <a:r>
                        <a:rPr lang="en-US" sz="3200" dirty="0" smtClean="0"/>
                        <a:t>Guinea</a:t>
                      </a:r>
                    </a:p>
                    <a:p>
                      <a:r>
                        <a:rPr lang="en-US" sz="3200" dirty="0" smtClean="0"/>
                        <a:t>Guinea-Bissau</a:t>
                      </a:r>
                    </a:p>
                    <a:p>
                      <a:r>
                        <a:rPr lang="en-US" sz="3200" dirty="0" smtClean="0"/>
                        <a:t>Liberia</a:t>
                      </a:r>
                    </a:p>
                    <a:p>
                      <a:r>
                        <a:rPr lang="en-US" sz="3200" dirty="0" smtClean="0"/>
                        <a:t>Mali</a:t>
                      </a:r>
                    </a:p>
                    <a:p>
                      <a:r>
                        <a:rPr lang="en-US" sz="3200" dirty="0" smtClean="0"/>
                        <a:t>Mauritania</a:t>
                      </a:r>
                    </a:p>
                    <a:p>
                      <a:r>
                        <a:rPr lang="en-US" sz="3200" dirty="0" smtClean="0"/>
                        <a:t>Niger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Angola</a:t>
                      </a:r>
                    </a:p>
                    <a:p>
                      <a:r>
                        <a:rPr lang="en-US" sz="3200" dirty="0" smtClean="0"/>
                        <a:t>Central African Republic</a:t>
                      </a:r>
                    </a:p>
                    <a:p>
                      <a:r>
                        <a:rPr lang="en-US" sz="3200" dirty="0" smtClean="0"/>
                        <a:t>Chad</a:t>
                      </a:r>
                    </a:p>
                    <a:p>
                      <a:r>
                        <a:rPr lang="en-US" sz="3200" dirty="0" smtClean="0"/>
                        <a:t>Democratic Republic of the Congo</a:t>
                      </a:r>
                    </a:p>
                    <a:p>
                      <a:r>
                        <a:rPr lang="en-US" sz="3200" dirty="0" smtClean="0"/>
                        <a:t>Nigeria</a:t>
                      </a:r>
                    </a:p>
                    <a:p>
                      <a:r>
                        <a:rPr lang="en-US" sz="3200" dirty="0" smtClean="0"/>
                        <a:t>Sierra Leone</a:t>
                      </a:r>
                    </a:p>
                    <a:p>
                      <a:r>
                        <a:rPr lang="en-US" sz="3200" dirty="0" smtClean="0"/>
                        <a:t>Afghanistan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5"/>
            <a:ext cx="10515600" cy="816071"/>
          </a:xfrm>
        </p:spPr>
        <p:txBody>
          <a:bodyPr>
            <a:noAutofit/>
          </a:bodyPr>
          <a:lstStyle/>
          <a:p>
            <a:r>
              <a:rPr lang="en-US" sz="2800" b="1" dirty="0"/>
              <a:t>Cluster 2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27220"/>
              </p:ext>
            </p:extLst>
          </p:nvPr>
        </p:nvGraphicFramePr>
        <p:xfrm>
          <a:off x="137793" y="719667"/>
          <a:ext cx="1038929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859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2087044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2068675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  <a:gridCol w="2077859">
                  <a:extLst>
                    <a:ext uri="{9D8B030D-6E8A-4147-A177-3AD203B41FA5}">
                      <a16:colId xmlns:a16="http://schemas.microsoft.com/office/drawing/2014/main" val="409081176"/>
                    </a:ext>
                  </a:extLst>
                </a:gridCol>
                <a:gridCol w="2077859">
                  <a:extLst>
                    <a:ext uri="{9D8B030D-6E8A-4147-A177-3AD203B41FA5}">
                      <a16:colId xmlns:a16="http://schemas.microsoft.com/office/drawing/2014/main" val="3183188954"/>
                    </a:ext>
                  </a:extLst>
                </a:gridCol>
              </a:tblGrid>
              <a:tr h="54559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Djibouti</a:t>
                      </a:r>
                    </a:p>
                    <a:p>
                      <a:r>
                        <a:rPr lang="en-US" sz="900" dirty="0" smtClean="0"/>
                        <a:t>Kenya</a:t>
                      </a:r>
                    </a:p>
                    <a:p>
                      <a:r>
                        <a:rPr lang="en-US" sz="900" dirty="0" smtClean="0"/>
                        <a:t>Mauritius</a:t>
                      </a:r>
                    </a:p>
                    <a:p>
                      <a:r>
                        <a:rPr lang="en-US" sz="900" dirty="0" err="1" smtClean="0"/>
                        <a:t>Réunion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Rwanda</a:t>
                      </a:r>
                    </a:p>
                    <a:p>
                      <a:r>
                        <a:rPr lang="en-US" sz="900" dirty="0" smtClean="0"/>
                        <a:t>Seychelles</a:t>
                      </a:r>
                    </a:p>
                    <a:p>
                      <a:r>
                        <a:rPr lang="en-US" sz="900" dirty="0" smtClean="0"/>
                        <a:t>Zimbabwe</a:t>
                      </a:r>
                    </a:p>
                    <a:p>
                      <a:r>
                        <a:rPr lang="en-US" sz="900" dirty="0" smtClean="0"/>
                        <a:t>Gabon</a:t>
                      </a:r>
                    </a:p>
                    <a:p>
                      <a:r>
                        <a:rPr lang="en-US" sz="900" dirty="0" smtClean="0"/>
                        <a:t>Sao Tome and Principe</a:t>
                      </a:r>
                    </a:p>
                    <a:p>
                      <a:r>
                        <a:rPr lang="en-US" sz="900" dirty="0" smtClean="0"/>
                        <a:t>Algeria</a:t>
                      </a:r>
                    </a:p>
                    <a:p>
                      <a:r>
                        <a:rPr lang="en-US" sz="900" dirty="0" smtClean="0"/>
                        <a:t>Egypt</a:t>
                      </a:r>
                    </a:p>
                    <a:p>
                      <a:r>
                        <a:rPr lang="en-US" sz="900" dirty="0" smtClean="0"/>
                        <a:t>Libya</a:t>
                      </a:r>
                    </a:p>
                    <a:p>
                      <a:r>
                        <a:rPr lang="en-US" sz="900" dirty="0" smtClean="0"/>
                        <a:t>Morocco</a:t>
                      </a:r>
                    </a:p>
                    <a:p>
                      <a:r>
                        <a:rPr lang="en-US" sz="900" dirty="0" smtClean="0"/>
                        <a:t>Tunisia</a:t>
                      </a:r>
                    </a:p>
                    <a:p>
                      <a:r>
                        <a:rPr lang="en-US" sz="900" dirty="0" smtClean="0"/>
                        <a:t>Western Sahara</a:t>
                      </a:r>
                    </a:p>
                    <a:p>
                      <a:r>
                        <a:rPr lang="en-US" sz="900" dirty="0" smtClean="0"/>
                        <a:t>Botswana</a:t>
                      </a:r>
                    </a:p>
                    <a:p>
                      <a:r>
                        <a:rPr lang="en-US" sz="900" dirty="0" err="1" smtClean="0"/>
                        <a:t>Eswatini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Lesotho</a:t>
                      </a:r>
                    </a:p>
                    <a:p>
                      <a:r>
                        <a:rPr lang="en-US" sz="900" dirty="0" smtClean="0"/>
                        <a:t>Namibia</a:t>
                      </a:r>
                    </a:p>
                    <a:p>
                      <a:r>
                        <a:rPr lang="en-US" sz="900" dirty="0" smtClean="0"/>
                        <a:t>South Africa</a:t>
                      </a:r>
                    </a:p>
                    <a:p>
                      <a:r>
                        <a:rPr lang="en-US" sz="900" dirty="0" smtClean="0"/>
                        <a:t>Cabo Verde</a:t>
                      </a:r>
                    </a:p>
                    <a:p>
                      <a:r>
                        <a:rPr lang="en-US" sz="900" dirty="0" smtClean="0"/>
                        <a:t>Saint Helena</a:t>
                      </a:r>
                    </a:p>
                    <a:p>
                      <a:r>
                        <a:rPr lang="en-US" sz="900" dirty="0" smtClean="0"/>
                        <a:t>Kazakhstan</a:t>
                      </a:r>
                    </a:p>
                    <a:p>
                      <a:r>
                        <a:rPr lang="en-US" sz="900" dirty="0" smtClean="0"/>
                        <a:t>Kyrgyzstan</a:t>
                      </a:r>
                    </a:p>
                    <a:p>
                      <a:r>
                        <a:rPr lang="en-US" sz="900" dirty="0" smtClean="0"/>
                        <a:t>Tajikistan</a:t>
                      </a:r>
                    </a:p>
                    <a:p>
                      <a:r>
                        <a:rPr lang="en-US" sz="900" dirty="0" smtClean="0"/>
                        <a:t>Turkmenistan</a:t>
                      </a:r>
                    </a:p>
                    <a:p>
                      <a:r>
                        <a:rPr lang="en-US" sz="900" dirty="0" smtClean="0"/>
                        <a:t>Uzbekistan</a:t>
                      </a:r>
                    </a:p>
                    <a:p>
                      <a:r>
                        <a:rPr lang="en-US" sz="900" dirty="0" smtClean="0"/>
                        <a:t>China</a:t>
                      </a:r>
                    </a:p>
                    <a:p>
                      <a:r>
                        <a:rPr lang="en-US" sz="900" dirty="0" smtClean="0"/>
                        <a:t>China, Hong Kong SAR</a:t>
                      </a:r>
                    </a:p>
                    <a:p>
                      <a:r>
                        <a:rPr lang="en-US" sz="900" dirty="0" smtClean="0"/>
                        <a:t>China, Macao SAR</a:t>
                      </a:r>
                    </a:p>
                    <a:p>
                      <a:r>
                        <a:rPr lang="en-US" sz="900" dirty="0" smtClean="0"/>
                        <a:t>China, Taiwan Province of China</a:t>
                      </a:r>
                    </a:p>
                    <a:p>
                      <a:r>
                        <a:rPr lang="en-US" sz="900" dirty="0" smtClean="0"/>
                        <a:t>Dem. People's Republic of Korea</a:t>
                      </a:r>
                    </a:p>
                    <a:p>
                      <a:r>
                        <a:rPr lang="en-US" sz="900" dirty="0" smtClean="0"/>
                        <a:t>Japan</a:t>
                      </a:r>
                    </a:p>
                    <a:p>
                      <a:r>
                        <a:rPr lang="en-US" sz="900" dirty="0" smtClean="0"/>
                        <a:t>Mongolia</a:t>
                      </a:r>
                    </a:p>
                    <a:p>
                      <a:r>
                        <a:rPr lang="en-US" sz="900" dirty="0" smtClean="0"/>
                        <a:t>Republic of Korea</a:t>
                      </a:r>
                    </a:p>
                    <a:p>
                      <a:r>
                        <a:rPr lang="en-US" sz="900" dirty="0" smtClean="0"/>
                        <a:t>United Kingdom</a:t>
                      </a:r>
                    </a:p>
                    <a:p>
                      <a:r>
                        <a:rPr lang="en-US" sz="900" dirty="0" smtClean="0"/>
                        <a:t>Albania</a:t>
                      </a:r>
                    </a:p>
                    <a:p>
                      <a:r>
                        <a:rPr lang="en-US" sz="900" dirty="0" smtClean="0"/>
                        <a:t>Andorra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Panama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Nicaragua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Azerbaijan</a:t>
                      </a:r>
                    </a:p>
                    <a:p>
                      <a:r>
                        <a:rPr lang="en-US" sz="900" dirty="0" smtClean="0"/>
                        <a:t>Bahrain</a:t>
                      </a:r>
                    </a:p>
                    <a:p>
                      <a:r>
                        <a:rPr lang="en-US" sz="900" dirty="0" smtClean="0"/>
                        <a:t>Cyprus</a:t>
                      </a:r>
                    </a:p>
                    <a:p>
                      <a:r>
                        <a:rPr lang="en-US" sz="900" dirty="0" smtClean="0"/>
                        <a:t>Georgia</a:t>
                      </a:r>
                    </a:p>
                    <a:p>
                      <a:r>
                        <a:rPr lang="en-US" sz="900" dirty="0" smtClean="0"/>
                        <a:t>Iraq</a:t>
                      </a:r>
                    </a:p>
                    <a:p>
                      <a:r>
                        <a:rPr lang="en-US" sz="900" dirty="0" smtClean="0"/>
                        <a:t>Israel</a:t>
                      </a:r>
                    </a:p>
                    <a:p>
                      <a:r>
                        <a:rPr lang="en-US" sz="900" dirty="0" smtClean="0"/>
                        <a:t>Jordan</a:t>
                      </a:r>
                    </a:p>
                    <a:p>
                      <a:r>
                        <a:rPr lang="en-US" sz="900" dirty="0" smtClean="0"/>
                        <a:t>Kuwait</a:t>
                      </a:r>
                    </a:p>
                    <a:p>
                      <a:r>
                        <a:rPr lang="en-US" sz="900" dirty="0" smtClean="0"/>
                        <a:t>Lebanon</a:t>
                      </a:r>
                    </a:p>
                    <a:p>
                      <a:r>
                        <a:rPr lang="en-US" sz="900" dirty="0" smtClean="0"/>
                        <a:t>Oman</a:t>
                      </a:r>
                    </a:p>
                    <a:p>
                      <a:r>
                        <a:rPr lang="en-US" sz="900" dirty="0" smtClean="0"/>
                        <a:t>Qatar</a:t>
                      </a:r>
                    </a:p>
                    <a:p>
                      <a:r>
                        <a:rPr lang="en-US" sz="900" dirty="0" smtClean="0"/>
                        <a:t>Saudi Arabia</a:t>
                      </a:r>
                    </a:p>
                    <a:p>
                      <a:r>
                        <a:rPr lang="en-US" sz="900" dirty="0" smtClean="0"/>
                        <a:t>State of Palestine</a:t>
                      </a:r>
                    </a:p>
                    <a:p>
                      <a:r>
                        <a:rPr lang="en-US" sz="900" dirty="0" smtClean="0"/>
                        <a:t>Syrian Arab Republic</a:t>
                      </a:r>
                    </a:p>
                    <a:p>
                      <a:r>
                        <a:rPr lang="en-US" sz="900" dirty="0" err="1" smtClean="0"/>
                        <a:t>Türkiye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United Arab Emirates</a:t>
                      </a:r>
                    </a:p>
                    <a:p>
                      <a:r>
                        <a:rPr lang="en-US" sz="900" dirty="0" smtClean="0"/>
                        <a:t>Belarus</a:t>
                      </a:r>
                    </a:p>
                    <a:p>
                      <a:r>
                        <a:rPr lang="en-US" sz="900" dirty="0" smtClean="0"/>
                        <a:t>Bulgaria</a:t>
                      </a:r>
                    </a:p>
                    <a:p>
                      <a:r>
                        <a:rPr lang="en-US" sz="900" dirty="0" err="1" smtClean="0"/>
                        <a:t>Czechia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Hungary</a:t>
                      </a:r>
                    </a:p>
                    <a:p>
                      <a:r>
                        <a:rPr lang="en-US" sz="900" dirty="0" smtClean="0"/>
                        <a:t>Poland</a:t>
                      </a:r>
                    </a:p>
                    <a:p>
                      <a:r>
                        <a:rPr lang="en-US" sz="900" dirty="0" smtClean="0"/>
                        <a:t>Republic of Moldova</a:t>
                      </a:r>
                    </a:p>
                    <a:p>
                      <a:r>
                        <a:rPr lang="en-US" sz="900" dirty="0" smtClean="0"/>
                        <a:t>Romania</a:t>
                      </a:r>
                    </a:p>
                    <a:p>
                      <a:r>
                        <a:rPr lang="en-US" sz="900" dirty="0" smtClean="0"/>
                        <a:t>Russian Federation</a:t>
                      </a:r>
                    </a:p>
                    <a:p>
                      <a:r>
                        <a:rPr lang="en-US" sz="900" dirty="0" smtClean="0"/>
                        <a:t>Slovakia</a:t>
                      </a:r>
                    </a:p>
                    <a:p>
                      <a:r>
                        <a:rPr lang="en-US" sz="900" dirty="0" smtClean="0"/>
                        <a:t>Ukraine</a:t>
                      </a:r>
                    </a:p>
                    <a:p>
                      <a:r>
                        <a:rPr lang="en-US" sz="900" dirty="0" smtClean="0"/>
                        <a:t>Denmark</a:t>
                      </a:r>
                    </a:p>
                    <a:p>
                      <a:r>
                        <a:rPr lang="en-US" sz="900" dirty="0" smtClean="0"/>
                        <a:t>Estonia</a:t>
                      </a:r>
                    </a:p>
                    <a:p>
                      <a:r>
                        <a:rPr lang="en-US" sz="900" dirty="0" smtClean="0"/>
                        <a:t>Faroe Islands</a:t>
                      </a:r>
                    </a:p>
                    <a:p>
                      <a:r>
                        <a:rPr lang="en-US" sz="900" dirty="0" smtClean="0"/>
                        <a:t>Finland</a:t>
                      </a:r>
                    </a:p>
                    <a:p>
                      <a:r>
                        <a:rPr lang="en-US" sz="900" dirty="0" smtClean="0"/>
                        <a:t>Guernsey</a:t>
                      </a:r>
                    </a:p>
                    <a:p>
                      <a:r>
                        <a:rPr lang="en-US" sz="900" dirty="0" smtClean="0"/>
                        <a:t>Iceland</a:t>
                      </a:r>
                    </a:p>
                    <a:p>
                      <a:r>
                        <a:rPr lang="en-US" sz="900" dirty="0" smtClean="0"/>
                        <a:t>Ireland</a:t>
                      </a:r>
                    </a:p>
                    <a:p>
                      <a:r>
                        <a:rPr lang="en-US" sz="900" dirty="0" smtClean="0"/>
                        <a:t>Isle of Man</a:t>
                      </a:r>
                    </a:p>
                    <a:p>
                      <a:r>
                        <a:rPr lang="en-US" sz="900" dirty="0" smtClean="0"/>
                        <a:t>Jersey</a:t>
                      </a:r>
                    </a:p>
                    <a:p>
                      <a:r>
                        <a:rPr lang="en-US" sz="900" dirty="0" smtClean="0"/>
                        <a:t>Latvia</a:t>
                      </a:r>
                    </a:p>
                    <a:p>
                      <a:r>
                        <a:rPr lang="en-US" sz="900" dirty="0" smtClean="0"/>
                        <a:t>Lithuania</a:t>
                      </a:r>
                    </a:p>
                    <a:p>
                      <a:r>
                        <a:rPr lang="en-US" sz="900" dirty="0" smtClean="0"/>
                        <a:t>Norway</a:t>
                      </a:r>
                    </a:p>
                    <a:p>
                      <a:r>
                        <a:rPr lang="en-US" sz="900" dirty="0" smtClean="0"/>
                        <a:t>Sweden</a:t>
                      </a:r>
                    </a:p>
                    <a:p>
                      <a:r>
                        <a:rPr lang="en-US" sz="900" dirty="0" smtClean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France</a:t>
                      </a:r>
                    </a:p>
                    <a:p>
                      <a:r>
                        <a:rPr lang="en-US" sz="900" dirty="0" smtClean="0"/>
                        <a:t>Germany</a:t>
                      </a:r>
                    </a:p>
                    <a:p>
                      <a:r>
                        <a:rPr lang="en-US" sz="900" dirty="0" smtClean="0"/>
                        <a:t>Liechtenstein</a:t>
                      </a:r>
                    </a:p>
                    <a:p>
                      <a:r>
                        <a:rPr lang="en-US" sz="900" dirty="0" smtClean="0"/>
                        <a:t>Luxembourg</a:t>
                      </a:r>
                    </a:p>
                    <a:p>
                      <a:r>
                        <a:rPr lang="en-US" sz="900" dirty="0" smtClean="0"/>
                        <a:t>Monaco</a:t>
                      </a:r>
                    </a:p>
                    <a:p>
                      <a:r>
                        <a:rPr lang="en-US" sz="900" dirty="0" smtClean="0"/>
                        <a:t>Netherlands</a:t>
                      </a:r>
                    </a:p>
                    <a:p>
                      <a:r>
                        <a:rPr lang="en-US" sz="900" dirty="0" smtClean="0"/>
                        <a:t>Switzerland</a:t>
                      </a:r>
                    </a:p>
                    <a:p>
                      <a:r>
                        <a:rPr lang="en-US" sz="900" dirty="0" smtClean="0"/>
                        <a:t>Anguilla</a:t>
                      </a:r>
                    </a:p>
                    <a:p>
                      <a:r>
                        <a:rPr lang="en-US" sz="900" dirty="0" smtClean="0"/>
                        <a:t>Antigua and Barbuda</a:t>
                      </a:r>
                    </a:p>
                    <a:p>
                      <a:r>
                        <a:rPr lang="en-US" sz="900" dirty="0" smtClean="0"/>
                        <a:t>Aruba</a:t>
                      </a:r>
                    </a:p>
                    <a:p>
                      <a:r>
                        <a:rPr lang="en-US" sz="900" dirty="0" smtClean="0"/>
                        <a:t>Bahamas</a:t>
                      </a:r>
                    </a:p>
                    <a:p>
                      <a:r>
                        <a:rPr lang="en-US" sz="900" dirty="0" smtClean="0"/>
                        <a:t>Barbados</a:t>
                      </a:r>
                    </a:p>
                    <a:p>
                      <a:r>
                        <a:rPr lang="en-US" sz="900" dirty="0" smtClean="0"/>
                        <a:t>Bonaire, </a:t>
                      </a:r>
                      <a:r>
                        <a:rPr lang="en-US" sz="900" dirty="0" err="1" smtClean="0"/>
                        <a:t>Sint</a:t>
                      </a:r>
                      <a:r>
                        <a:rPr lang="en-US" sz="900" dirty="0" smtClean="0"/>
                        <a:t> Eustatius and Saba</a:t>
                      </a:r>
                    </a:p>
                    <a:p>
                      <a:r>
                        <a:rPr lang="en-US" sz="900" dirty="0" smtClean="0"/>
                        <a:t>British Virgin Islands</a:t>
                      </a:r>
                    </a:p>
                    <a:p>
                      <a:r>
                        <a:rPr lang="en-US" sz="900" dirty="0" smtClean="0"/>
                        <a:t>Cayman Islands</a:t>
                      </a:r>
                    </a:p>
                    <a:p>
                      <a:r>
                        <a:rPr lang="en-US" sz="900" dirty="0" smtClean="0"/>
                        <a:t>Cuba</a:t>
                      </a:r>
                    </a:p>
                    <a:p>
                      <a:r>
                        <a:rPr lang="en-US" sz="900" dirty="0" err="1" smtClean="0"/>
                        <a:t>Curaçao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Dominica</a:t>
                      </a:r>
                    </a:p>
                    <a:p>
                      <a:r>
                        <a:rPr lang="en-US" sz="900" dirty="0" smtClean="0"/>
                        <a:t>Dominican Republic</a:t>
                      </a:r>
                    </a:p>
                    <a:p>
                      <a:r>
                        <a:rPr lang="en-US" sz="900" dirty="0" smtClean="0"/>
                        <a:t>Grenada</a:t>
                      </a:r>
                    </a:p>
                    <a:p>
                      <a:r>
                        <a:rPr lang="en-US" sz="900" dirty="0" smtClean="0"/>
                        <a:t>Guadeloupe</a:t>
                      </a:r>
                    </a:p>
                    <a:p>
                      <a:r>
                        <a:rPr lang="en-US" sz="900" dirty="0" smtClean="0"/>
                        <a:t>Haiti</a:t>
                      </a:r>
                    </a:p>
                    <a:p>
                      <a:r>
                        <a:rPr lang="en-US" sz="900" dirty="0" smtClean="0"/>
                        <a:t>Jamaica</a:t>
                      </a:r>
                    </a:p>
                    <a:p>
                      <a:r>
                        <a:rPr lang="en-US" sz="900" dirty="0" smtClean="0"/>
                        <a:t>Martinique</a:t>
                      </a:r>
                    </a:p>
                    <a:p>
                      <a:r>
                        <a:rPr lang="en-US" sz="900" dirty="0" smtClean="0"/>
                        <a:t>Montserrat</a:t>
                      </a:r>
                    </a:p>
                    <a:p>
                      <a:r>
                        <a:rPr lang="en-US" sz="900" dirty="0" smtClean="0"/>
                        <a:t>Puerto Rico</a:t>
                      </a:r>
                    </a:p>
                    <a:p>
                      <a:r>
                        <a:rPr lang="en-US" sz="900" dirty="0" smtClean="0"/>
                        <a:t>Saint </a:t>
                      </a:r>
                      <a:r>
                        <a:rPr lang="en-US" sz="900" dirty="0" err="1" smtClean="0"/>
                        <a:t>Barthélemy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Saint Kitts and Nevis</a:t>
                      </a:r>
                    </a:p>
                    <a:p>
                      <a:r>
                        <a:rPr lang="en-US" sz="900" dirty="0" smtClean="0"/>
                        <a:t>Saint Lucia</a:t>
                      </a:r>
                    </a:p>
                    <a:p>
                      <a:r>
                        <a:rPr lang="en-US" sz="900" dirty="0" smtClean="0"/>
                        <a:t>Saint Martin (French part)</a:t>
                      </a:r>
                    </a:p>
                    <a:p>
                      <a:r>
                        <a:rPr lang="en-US" sz="900" dirty="0" smtClean="0"/>
                        <a:t>Saint Vincent and the Grenadines</a:t>
                      </a:r>
                    </a:p>
                    <a:p>
                      <a:r>
                        <a:rPr lang="en-US" sz="900" dirty="0" err="1" smtClean="0"/>
                        <a:t>Sint</a:t>
                      </a:r>
                      <a:r>
                        <a:rPr lang="en-US" sz="900" dirty="0" smtClean="0"/>
                        <a:t> Maarten (Dutch part)</a:t>
                      </a:r>
                    </a:p>
                    <a:p>
                      <a:r>
                        <a:rPr lang="en-US" sz="900" dirty="0" smtClean="0"/>
                        <a:t>Trinidad and Tobago</a:t>
                      </a:r>
                    </a:p>
                    <a:p>
                      <a:r>
                        <a:rPr lang="en-US" sz="900" dirty="0" smtClean="0"/>
                        <a:t>Turks and Caicos Islands</a:t>
                      </a:r>
                    </a:p>
                    <a:p>
                      <a:r>
                        <a:rPr lang="en-US" sz="900" dirty="0" smtClean="0"/>
                        <a:t>United States Virgin Islands</a:t>
                      </a:r>
                    </a:p>
                    <a:p>
                      <a:r>
                        <a:rPr lang="en-US" sz="900" dirty="0" smtClean="0"/>
                        <a:t>Belize</a:t>
                      </a:r>
                    </a:p>
                    <a:p>
                      <a:r>
                        <a:rPr lang="en-US" sz="900" dirty="0" smtClean="0"/>
                        <a:t>Costa Rica</a:t>
                      </a:r>
                    </a:p>
                    <a:p>
                      <a:r>
                        <a:rPr lang="en-US" sz="900" dirty="0" smtClean="0"/>
                        <a:t>El Salvador</a:t>
                      </a:r>
                    </a:p>
                    <a:p>
                      <a:r>
                        <a:rPr lang="en-US" sz="900" dirty="0" smtClean="0"/>
                        <a:t>Guatemala</a:t>
                      </a:r>
                    </a:p>
                    <a:p>
                      <a:r>
                        <a:rPr lang="en-US" sz="900" dirty="0" smtClean="0"/>
                        <a:t>Honduras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Bangladesh</a:t>
                      </a:r>
                    </a:p>
                    <a:p>
                      <a:r>
                        <a:rPr lang="en-US" sz="900" dirty="0" smtClean="0"/>
                        <a:t>Bhutan</a:t>
                      </a:r>
                    </a:p>
                    <a:p>
                      <a:r>
                        <a:rPr lang="en-US" sz="900" dirty="0" smtClean="0"/>
                        <a:t>India</a:t>
                      </a:r>
                    </a:p>
                    <a:p>
                      <a:r>
                        <a:rPr lang="en-US" sz="900" dirty="0" smtClean="0"/>
                        <a:t>Iran (Islamic Republic of)</a:t>
                      </a:r>
                    </a:p>
                    <a:p>
                      <a:r>
                        <a:rPr lang="en-US" sz="900" dirty="0" smtClean="0"/>
                        <a:t>Maldives</a:t>
                      </a:r>
                    </a:p>
                    <a:p>
                      <a:r>
                        <a:rPr lang="en-US" sz="900" dirty="0" smtClean="0"/>
                        <a:t>Nepal</a:t>
                      </a:r>
                    </a:p>
                    <a:p>
                      <a:r>
                        <a:rPr lang="en-US" sz="900" dirty="0" smtClean="0"/>
                        <a:t>Pakistan</a:t>
                      </a:r>
                    </a:p>
                    <a:p>
                      <a:r>
                        <a:rPr lang="en-US" sz="900" dirty="0" smtClean="0"/>
                        <a:t>Sri Lanka</a:t>
                      </a:r>
                    </a:p>
                    <a:p>
                      <a:r>
                        <a:rPr lang="en-US" sz="900" dirty="0" smtClean="0"/>
                        <a:t>Brunei Darussalam</a:t>
                      </a:r>
                    </a:p>
                    <a:p>
                      <a:r>
                        <a:rPr lang="en-US" sz="900" dirty="0" smtClean="0"/>
                        <a:t>Cambodia</a:t>
                      </a:r>
                    </a:p>
                    <a:p>
                      <a:r>
                        <a:rPr lang="en-US" sz="900" dirty="0" smtClean="0"/>
                        <a:t>Indonesia</a:t>
                      </a:r>
                    </a:p>
                    <a:p>
                      <a:r>
                        <a:rPr lang="en-US" sz="900" dirty="0" smtClean="0"/>
                        <a:t>Lao People's Democratic Republic</a:t>
                      </a:r>
                    </a:p>
                    <a:p>
                      <a:r>
                        <a:rPr lang="en-US" sz="900" dirty="0" smtClean="0"/>
                        <a:t>Malaysia</a:t>
                      </a:r>
                    </a:p>
                    <a:p>
                      <a:r>
                        <a:rPr lang="en-US" sz="900" dirty="0" smtClean="0"/>
                        <a:t>Myanmar</a:t>
                      </a:r>
                    </a:p>
                    <a:p>
                      <a:r>
                        <a:rPr lang="en-US" sz="900" dirty="0" smtClean="0"/>
                        <a:t>Philippines</a:t>
                      </a:r>
                    </a:p>
                    <a:p>
                      <a:r>
                        <a:rPr lang="en-US" sz="900" dirty="0" smtClean="0"/>
                        <a:t>Singapore</a:t>
                      </a:r>
                    </a:p>
                    <a:p>
                      <a:r>
                        <a:rPr lang="en-US" sz="900" dirty="0" smtClean="0"/>
                        <a:t>Thailand</a:t>
                      </a:r>
                    </a:p>
                    <a:p>
                      <a:r>
                        <a:rPr lang="en-US" sz="900" dirty="0" smtClean="0"/>
                        <a:t>Timor-Leste</a:t>
                      </a:r>
                    </a:p>
                    <a:p>
                      <a:r>
                        <a:rPr lang="en-US" sz="900" dirty="0" smtClean="0"/>
                        <a:t>Viet Nam</a:t>
                      </a:r>
                    </a:p>
                    <a:p>
                      <a:r>
                        <a:rPr lang="en-US" sz="900" dirty="0" smtClean="0"/>
                        <a:t>Armenia</a:t>
                      </a:r>
                    </a:p>
                    <a:p>
                      <a:r>
                        <a:rPr lang="en-US" sz="900" dirty="0" smtClean="0"/>
                        <a:t>Italy</a:t>
                      </a:r>
                    </a:p>
                    <a:p>
                      <a:r>
                        <a:rPr lang="en-US" sz="900" dirty="0" smtClean="0"/>
                        <a:t>Kosovo (under UNSC res. 1244)</a:t>
                      </a:r>
                    </a:p>
                    <a:p>
                      <a:r>
                        <a:rPr lang="en-US" sz="900" dirty="0" smtClean="0"/>
                        <a:t>Malta</a:t>
                      </a:r>
                    </a:p>
                    <a:p>
                      <a:r>
                        <a:rPr lang="en-US" sz="900" dirty="0" smtClean="0"/>
                        <a:t>Montenegro</a:t>
                      </a:r>
                    </a:p>
                    <a:p>
                      <a:r>
                        <a:rPr lang="en-US" sz="900" dirty="0" smtClean="0"/>
                        <a:t>North Macedonia</a:t>
                      </a:r>
                    </a:p>
                    <a:p>
                      <a:r>
                        <a:rPr lang="en-US" sz="900" dirty="0" smtClean="0"/>
                        <a:t>Portugal</a:t>
                      </a:r>
                    </a:p>
                    <a:p>
                      <a:r>
                        <a:rPr lang="en-US" sz="900" dirty="0" smtClean="0"/>
                        <a:t>San Marino</a:t>
                      </a:r>
                    </a:p>
                    <a:p>
                      <a:r>
                        <a:rPr lang="en-US" sz="900" dirty="0" smtClean="0"/>
                        <a:t>Serbia</a:t>
                      </a:r>
                    </a:p>
                    <a:p>
                      <a:r>
                        <a:rPr lang="en-US" sz="900" dirty="0" smtClean="0"/>
                        <a:t>Slovenia</a:t>
                      </a:r>
                    </a:p>
                    <a:p>
                      <a:r>
                        <a:rPr lang="en-US" sz="900" dirty="0" smtClean="0"/>
                        <a:t>Spain</a:t>
                      </a:r>
                    </a:p>
                    <a:p>
                      <a:r>
                        <a:rPr lang="en-US" sz="900" dirty="0" smtClean="0"/>
                        <a:t>Austria</a:t>
                      </a:r>
                    </a:p>
                    <a:p>
                      <a:r>
                        <a:rPr lang="en-US" sz="900" dirty="0" smtClean="0"/>
                        <a:t>Belgium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Tonga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Tuvalu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Wallis and Futuna Islands</a:t>
                      </a:r>
                    </a:p>
                    <a:p>
                      <a:r>
                        <a:rPr lang="en-US" sz="900" dirty="0" smtClean="0"/>
                        <a:t>Bosnia and Herzegovina</a:t>
                      </a:r>
                    </a:p>
                    <a:p>
                      <a:r>
                        <a:rPr lang="en-US" sz="900" dirty="0" smtClean="0"/>
                        <a:t>Croatia</a:t>
                      </a:r>
                    </a:p>
                    <a:p>
                      <a:r>
                        <a:rPr lang="en-US" sz="900" dirty="0" smtClean="0"/>
                        <a:t>Gibraltar</a:t>
                      </a:r>
                    </a:p>
                    <a:p>
                      <a:r>
                        <a:rPr lang="en-US" sz="900" dirty="0" smtClean="0"/>
                        <a:t>Greece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Argentina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Bolivia (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Plurinational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State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Chile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Ecuador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Falkland Islands (Malvinas)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French Guiana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Guyana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Paraguay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Suriname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Uruguay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Venezuela (Bolivarian Republic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Bermuda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Greenland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Saint Pierre and Miquelon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of America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 Zealand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Fiji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 Caledonia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Papua New Guinea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Solomon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Vanuatu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Guam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Kiribati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Marshall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Micronesia (Fed. States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Nauru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Northern Mariana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Palau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American Samoa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Cook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French Polynesia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Niue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Samoa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Tokelau</a:t>
                      </a:r>
                    </a:p>
                    <a:p>
                      <a:pPr marL="0" algn="l" defTabSz="914400" rtl="0" eaLnBrk="1" latinLnBrk="0" hangingPunct="1"/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286153"/>
            <a:ext cx="5504088" cy="30343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99" y="1286153"/>
            <a:ext cx="5107752" cy="3034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47" y="4377846"/>
            <a:ext cx="10695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Silhouette Score of 0.49 indicates the quality and appropriateness of the clusters formed through the K-means clustering analysis. A score close to 1 signifies well-separated and distinct clusters, while a score near 0 suggests overlapping clusters. In this context, a score of 0.49 suggests that the clusters have a moderate level of separation, indicating a reasonable grouping of data points based on their </a:t>
            </a:r>
            <a:r>
              <a:rPr lang="en-US" dirty="0" smtClean="0"/>
              <a:t>characteristics.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1671" y="1928074"/>
            <a:ext cx="187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Silhouette Score: 0.49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5107" y="2002186"/>
            <a:ext cx="178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Silhouette Score: 0.3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7" y="3381354"/>
            <a:ext cx="4469886" cy="2875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7" y="295731"/>
            <a:ext cx="4469886" cy="2848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3" y="295731"/>
            <a:ext cx="4427768" cy="284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4" y="3381354"/>
            <a:ext cx="4427768" cy="2848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92" y="132699"/>
            <a:ext cx="92583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92" y="2782082"/>
            <a:ext cx="9258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6" y="679574"/>
            <a:ext cx="6162806" cy="5538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99" y="400635"/>
            <a:ext cx="2712928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Countries </a:t>
            </a:r>
            <a:r>
              <a:rPr lang="en-US" b="1" dirty="0"/>
              <a:t>Sorted by GDP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54" y="112537"/>
            <a:ext cx="4753625" cy="657115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42244"/>
              </p:ext>
            </p:extLst>
          </p:nvPr>
        </p:nvGraphicFramePr>
        <p:xfrm>
          <a:off x="1083498" y="475990"/>
          <a:ext cx="8993690" cy="6130050"/>
        </p:xfrm>
        <a:graphic>
          <a:graphicData uri="http://schemas.openxmlformats.org/drawingml/2006/table">
            <a:tbl>
              <a:tblPr/>
              <a:tblGrid>
                <a:gridCol w="4496845">
                  <a:extLst>
                    <a:ext uri="{9D8B030D-6E8A-4147-A177-3AD203B41FA5}">
                      <a16:colId xmlns:a16="http://schemas.microsoft.com/office/drawing/2014/main" val="1539150116"/>
                    </a:ext>
                  </a:extLst>
                </a:gridCol>
                <a:gridCol w="4496845">
                  <a:extLst>
                    <a:ext uri="{9D8B030D-6E8A-4147-A177-3AD203B41FA5}">
                      <a16:colId xmlns:a16="http://schemas.microsoft.com/office/drawing/2014/main" val="4214776051"/>
                    </a:ext>
                  </a:extLst>
                </a:gridCol>
              </a:tblGrid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Country-Name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GDP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2270" marR="82270" marT="41135" marB="41135">
                    <a:lnL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83244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Luxembourg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4.461621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03043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Singapore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3.702117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4835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Ireland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3.552122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39360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Qatar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3.460488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1129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Bermuda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2.892314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04555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5427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Mozambique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-0.405628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6511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Niger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-0.406440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63617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Somalia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-0.410277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852"/>
                  </a:ext>
                </a:extLst>
              </a:tr>
              <a:tr h="849368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Central African Republic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-0.422593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91807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Burundi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-0.428601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8536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08781041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3996847" cy="2741331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Countries </a:t>
            </a:r>
            <a:r>
              <a:rPr lang="en-US" b="1" dirty="0"/>
              <a:t>Sorted by Mean Fertility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24" y="295733"/>
            <a:ext cx="4337005" cy="62866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5053" y="1063418"/>
            <a:ext cx="1073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Country-Name  				</a:t>
            </a:r>
            <a:r>
              <a:rPr lang="en-US" sz="2400" b="1" dirty="0" err="1" smtClean="0"/>
              <a:t>Mean_Fertility_Rate</a:t>
            </a:r>
            <a:endParaRPr lang="en-US" sz="2400" b="1" dirty="0"/>
          </a:p>
          <a:p>
            <a:r>
              <a:rPr lang="en-US" sz="2400" dirty="0" smtClean="0"/>
              <a:t>Singapore   			      		   </a:t>
            </a:r>
            <a:r>
              <a:rPr lang="en-US" sz="2400" dirty="0"/>
              <a:t>-0.067808</a:t>
            </a:r>
          </a:p>
          <a:p>
            <a:r>
              <a:rPr lang="en-US" sz="2400" dirty="0" smtClean="0"/>
              <a:t>Puerto </a:t>
            </a:r>
            <a:r>
              <a:rPr lang="en-US" sz="2400" dirty="0"/>
              <a:t>Rico        </a:t>
            </a:r>
            <a:r>
              <a:rPr lang="en-US" sz="2400" dirty="0" smtClean="0"/>
              <a:t>		 		   </a:t>
            </a:r>
            <a:r>
              <a:rPr lang="en-US" sz="2400" dirty="0"/>
              <a:t>-0.055952</a:t>
            </a:r>
          </a:p>
          <a:p>
            <a:r>
              <a:rPr lang="en-US" sz="2400" dirty="0" smtClean="0"/>
              <a:t>China         					   </a:t>
            </a:r>
            <a:r>
              <a:rPr lang="en-US" sz="2400" dirty="0"/>
              <a:t>-0.055002</a:t>
            </a:r>
          </a:p>
          <a:p>
            <a:r>
              <a:rPr lang="en-US" sz="2400" dirty="0" smtClean="0"/>
              <a:t>Aruba      				    	   </a:t>
            </a:r>
            <a:r>
              <a:rPr lang="en-US" sz="2400" dirty="0"/>
              <a:t>-0.053726</a:t>
            </a:r>
          </a:p>
          <a:p>
            <a:r>
              <a:rPr lang="en-US" sz="2400" dirty="0" smtClean="0"/>
              <a:t>Ukraine   			         		   -</a:t>
            </a:r>
            <a:r>
              <a:rPr lang="en-US" sz="2400" dirty="0"/>
              <a:t>0.050522</a:t>
            </a:r>
          </a:p>
          <a:p>
            <a:r>
              <a:rPr lang="en-US" sz="2400" dirty="0"/>
              <a:t>...                        ...                  ...</a:t>
            </a:r>
          </a:p>
          <a:p>
            <a:r>
              <a:rPr lang="en-US" sz="2400" dirty="0" smtClean="0"/>
              <a:t>Mali       				      	    0.676765</a:t>
            </a:r>
            <a:endParaRPr lang="en-US" sz="2400" dirty="0"/>
          </a:p>
          <a:p>
            <a:r>
              <a:rPr lang="en-US" sz="2400" dirty="0" smtClean="0"/>
              <a:t>Central </a:t>
            </a:r>
            <a:r>
              <a:rPr lang="en-US" sz="2400" dirty="0"/>
              <a:t>African Republic             </a:t>
            </a:r>
            <a:r>
              <a:rPr lang="en-US" sz="2400" dirty="0" smtClean="0"/>
              <a:t>             0.720943</a:t>
            </a:r>
            <a:endParaRPr lang="en-US" sz="2400" dirty="0"/>
          </a:p>
          <a:p>
            <a:r>
              <a:rPr lang="en-US" sz="2400" dirty="0" smtClean="0"/>
              <a:t>Somalia             				    0.742975</a:t>
            </a:r>
            <a:endParaRPr lang="en-US" sz="2400" dirty="0"/>
          </a:p>
          <a:p>
            <a:r>
              <a:rPr lang="en-US" sz="2400" dirty="0" smtClean="0"/>
              <a:t>Chad             				    0.763637</a:t>
            </a:r>
            <a:endParaRPr lang="en-US" sz="2400" dirty="0"/>
          </a:p>
          <a:p>
            <a:r>
              <a:rPr lang="en-US" sz="2400" dirty="0" smtClean="0"/>
              <a:t>Niger             				    0.888797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Fertility </a:t>
            </a:r>
            <a:r>
              <a:rPr lang="en-US" b="1" dirty="0"/>
              <a:t>Rate vs GDP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5" y="1659704"/>
            <a:ext cx="11470067" cy="40834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616" y="363258"/>
            <a:ext cx="9450888" cy="1246340"/>
          </a:xfrm>
        </p:spPr>
        <p:txBody>
          <a:bodyPr/>
          <a:lstStyle/>
          <a:p>
            <a:r>
              <a:rPr lang="en-US" sz="4000" dirty="0"/>
              <a:t>Definitions: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7212"/>
            <a:ext cx="10035784" cy="3371589"/>
          </a:xfrm>
        </p:spPr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i="1" cap="none" dirty="0"/>
              <a:t>The age-specific fertility rate (ASFR) "measures the annual number of births to women of a specified age or age group per 1,000 women in that age group."</a:t>
            </a:r>
            <a:endParaRPr lang="en-US" cap="none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i="1" cap="none" dirty="0"/>
              <a:t>Gross domestic product (GDP) per capita measures a country's economic output per person and is calculated by dividing the GDP of a country by its population.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186" y="1665962"/>
            <a:ext cx="10138553" cy="29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National Center for Biotechnology Information advances science and health by providing access to biomedical and genomic information. (NCBI) 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Economic and Social Affairs Population Division 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ECONOMICS OF FERTILITY 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World in </a:t>
            </a: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 Fertility rate </a:t>
            </a: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lang="en-US" sz="2000" dirty="0" smtClean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World in Data- GDP per Capita </a:t>
            </a: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endParaRPr lang="en-US" sz="2000" dirty="0" smtClean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UNICEF Data Monitoring the situation of children and women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Link</a:t>
            </a:r>
            <a:endParaRPr lang="en-US" sz="2000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36" y="1653437"/>
            <a:ext cx="4221270" cy="4221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568" y="581166"/>
            <a:ext cx="526137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Muchas</a:t>
            </a:r>
            <a:r>
              <a:rPr lang="en-US" sz="3200" dirty="0"/>
              <a:t> Gracias </a:t>
            </a:r>
            <a:r>
              <a:rPr lang="en-US" sz="3200" dirty="0" err="1"/>
              <a:t>Guapos</a:t>
            </a:r>
            <a:r>
              <a:rPr lang="en-US" sz="3200" dirty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9" y="1653437"/>
            <a:ext cx="4244841" cy="42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959" y="244262"/>
            <a:ext cx="5753149" cy="66387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Abstract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501045" y="1063416"/>
            <a:ext cx="11129375" cy="53833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bg1"/>
                </a:solidFill>
              </a:rPr>
              <a:t>This study explores the intricate relationship between age-specific fertility rates and GDP per capita across diverse nations from 1960 to 2021. Using meticulous data preprocessing and K-means clustering, it categorizes countries into three clusters, revealing a global trend of declining fertility rates, particularly in economically affluent nations. The findings underscore the complex interplay between socio-economic factors and fertility trends. The study features visual analyses of mean fertility rate trends by cluster and countries sorted by GDP, shedding light on the evolving demographic landscape.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7819" y="2974252"/>
            <a:ext cx="9404723" cy="1400530"/>
          </a:xfrm>
        </p:spPr>
        <p:txBody>
          <a:bodyPr/>
          <a:lstStyle/>
          <a:p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06899" y="3985735"/>
            <a:ext cx="8946541" cy="1425510"/>
          </a:xfrm>
        </p:spPr>
        <p:txBody>
          <a:bodyPr/>
          <a:lstStyle/>
          <a:p>
            <a:pPr lvl="0"/>
            <a:r>
              <a:rPr lang="en-US" dirty="0"/>
              <a:t>High fertility rates in developing or economically disadvantaged countries and low fertility rates in wealthier nations have long been recognized as significant demographic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7819" y="658880"/>
            <a:ext cx="9404723" cy="140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Keywords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2390" y="179539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Fertility, GDP per Capita, Age-Specific Fertility Rates, Demographics, Socio-Economic Factors, Population </a:t>
            </a:r>
            <a:r>
              <a:rPr lang="en-US" dirty="0" smtClean="0"/>
              <a:t>Trends, </a:t>
            </a:r>
            <a:r>
              <a:rPr lang="en-US" dirty="0"/>
              <a:t>Unsupervised Learning, K-means Clustering.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5504" y="3324471"/>
            <a:ext cx="9404723" cy="1400531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General Characteristics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1277" y="4286490"/>
            <a:ext cx="8946541" cy="1322847"/>
          </a:xfrm>
        </p:spPr>
        <p:txBody>
          <a:bodyPr/>
          <a:lstStyle/>
          <a:p>
            <a:pPr lvl="0"/>
            <a:r>
              <a:rPr lang="en-US" dirty="0"/>
              <a:t>The study investigates global fertility trends and their correlation with GDP per capita, focusing on age-specific fertility rates spanning ages 15 to 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55504" y="602618"/>
            <a:ext cx="9404723" cy="140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Project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9681" y="1745622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overarching goal of this study is to unravel the relationship between age-specific fertility rates and GDP per capita across different countries.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8543" y="923898"/>
            <a:ext cx="9404723" cy="742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Data Sources and Preprocessing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7633" y="1993127"/>
            <a:ext cx="8946541" cy="81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project draws upon data from reliable sources, including </a:t>
            </a:r>
            <a:r>
              <a:rPr lang="en-US" dirty="0" err="1"/>
              <a:t>Population.UN</a:t>
            </a:r>
            <a:r>
              <a:rPr lang="en-US" dirty="0"/>
              <a:t> and ourworldindata.org.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48543" y="2999586"/>
            <a:ext cx="9404723" cy="39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Methodology</a:t>
            </a:r>
            <a:endParaRPr lang="en-US" sz="4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7633" y="4049843"/>
            <a:ext cx="8946541" cy="119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project employs a multifaceted approach that combines statistical methods with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9477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" y="1202497"/>
            <a:ext cx="10747331" cy="527345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5874" y="386308"/>
            <a:ext cx="9576368" cy="622037"/>
          </a:xfrm>
          <a:prstGeom prst="rect">
            <a:avLst/>
          </a:prstGeom>
        </p:spPr>
        <p:txBody>
          <a:bodyPr/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/>
              <a:t>Prevalence of Child Marriage by Region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897" y="519490"/>
            <a:ext cx="11192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Child Marriage: A Socioeconomic Impact:</a:t>
            </a:r>
            <a:r>
              <a:rPr lang="en-US" sz="2000" dirty="0"/>
              <a:t> Child marriage is a human </a:t>
            </a:r>
            <a:r>
              <a:rPr lang="en-US" sz="2000" dirty="0" smtClean="0"/>
              <a:t>rights</a:t>
            </a:r>
          </a:p>
          <a:p>
            <a:r>
              <a:rPr lang="en-US" sz="2000" dirty="0" smtClean="0"/>
              <a:t>violation </a:t>
            </a:r>
            <a:r>
              <a:rPr lang="en-US" sz="2000" dirty="0"/>
              <a:t>driven by factors such as </a:t>
            </a:r>
            <a:r>
              <a:rPr lang="en-US" sz="2000" b="1" dirty="0"/>
              <a:t>poverty</a:t>
            </a:r>
            <a:r>
              <a:rPr lang="en-US" sz="2000" dirty="0"/>
              <a:t>, </a:t>
            </a:r>
            <a:r>
              <a:rPr lang="en-US" sz="2000" b="1" dirty="0"/>
              <a:t>social norms</a:t>
            </a:r>
            <a:r>
              <a:rPr lang="en-US" sz="2000" dirty="0"/>
              <a:t>, and </a:t>
            </a:r>
            <a:r>
              <a:rPr lang="en-US" sz="2000" b="1" dirty="0"/>
              <a:t>weak </a:t>
            </a:r>
            <a:r>
              <a:rPr lang="en-US" sz="2000" b="1" dirty="0" smtClean="0"/>
              <a:t>legal</a:t>
            </a:r>
          </a:p>
          <a:p>
            <a:r>
              <a:rPr lang="en-US" sz="2000" b="1" dirty="0" smtClean="0"/>
              <a:t>frameworks</a:t>
            </a:r>
            <a:r>
              <a:rPr lang="en-US" sz="2000" dirty="0"/>
              <a:t>, impacting girls and boys. International conventions address this issue, emphasizing the importance of a minimum marriage age and informed consent.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00" y="2622442"/>
            <a:ext cx="4510602" cy="300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4" y="4672468"/>
            <a:ext cx="3308336" cy="165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3" y="2404121"/>
            <a:ext cx="4021480" cy="2262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4" y="253749"/>
            <a:ext cx="8503978" cy="637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5463" y="2555310"/>
            <a:ext cx="5235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is approximately a 50% decrease in the fertility rate of unselected women attempting pregnancy at age 40 or older compared with younger women and a two to three fold increased rate of spontaneous abortion.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1031</Words>
  <Application>Microsoft Office PowerPoint</Application>
  <PresentationFormat>Widescreen</PresentationFormat>
  <Paragraphs>393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Helvetica</vt:lpstr>
      <vt:lpstr>Times New Roman</vt:lpstr>
      <vt:lpstr>Wingdings 3</vt:lpstr>
      <vt:lpstr>Ion</vt:lpstr>
      <vt:lpstr>Fertility Trends and Their Correlation with GDP per Capita</vt:lpstr>
      <vt:lpstr>PowerPoint Presentation</vt:lpstr>
      <vt:lpstr>Abstract</vt:lpstr>
      <vt:lpstr>Introduction</vt:lpstr>
      <vt:lpstr>General Characteristics  </vt:lpstr>
      <vt:lpstr>PowerPoint Presentation</vt:lpstr>
      <vt:lpstr>PowerPoint Presentation</vt:lpstr>
      <vt:lpstr>PowerPoint Presentation</vt:lpstr>
      <vt:lpstr>PowerPoint Presentation</vt:lpstr>
      <vt:lpstr>Comparison of Mean Fertility Rate Trends by Cluster </vt:lpstr>
      <vt:lpstr>Cluster 0 </vt:lpstr>
      <vt:lpstr>Cluster 1 </vt:lpstr>
      <vt:lpstr>Cluster 2 </vt:lpstr>
      <vt:lpstr>PowerPoint Presentation</vt:lpstr>
      <vt:lpstr>PowerPoint Presentation</vt:lpstr>
      <vt:lpstr>PowerPoint Presentation</vt:lpstr>
      <vt:lpstr>PowerPoint Presentation</vt:lpstr>
      <vt:lpstr>Countries Sorted by GDP </vt:lpstr>
      <vt:lpstr>PowerPoint Presentation</vt:lpstr>
      <vt:lpstr>Countries Sorted by Mean Fertility Rate</vt:lpstr>
      <vt:lpstr>PowerPoint Presentation</vt:lpstr>
      <vt:lpstr>Fertility Rate vs GDP</vt:lpstr>
      <vt:lpstr>Definitions: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Trends and Their Correlation with GDP per Capita</dc:title>
  <dc:creator>Mustafa Habibi</dc:creator>
  <cp:lastModifiedBy>Mustafa Habibi</cp:lastModifiedBy>
  <cp:revision>73</cp:revision>
  <dcterms:created xsi:type="dcterms:W3CDTF">2023-10-11T12:53:36Z</dcterms:created>
  <dcterms:modified xsi:type="dcterms:W3CDTF">2023-10-22T21:25:53Z</dcterms:modified>
</cp:coreProperties>
</file>