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84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25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E448-350E-5F6B-8A85-4B810A457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B48BA-8A3B-6BA4-F088-DCD79A515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EDA5F-A6F0-88E2-A703-44518BF3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B728-98D4-4744-9170-AF896710AFC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C6DA3-1C83-8E1C-E49B-0BDE166C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25218-A7E1-5E55-36BC-D08B72371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39E-585D-439E-B430-AB92117D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5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FB254-2E02-BA86-7073-B91AAE06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80AA6-3C31-4FCF-DF49-D3E9D962B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B5726-4CF0-118F-C459-C16A91F5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B728-98D4-4744-9170-AF896710AFC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73361-FB81-8F72-22C3-AD5806B1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D2382-128E-2635-8410-8E506F7F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39E-585D-439E-B430-AB92117D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B7F9B3-8B50-1868-430A-760CF1743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4933B-F220-F95A-C16D-A1AE867B3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CA35C-46C7-8B9A-FA5F-FFE61C2F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B728-98D4-4744-9170-AF896710AFC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2D589-B214-0918-4DAE-AF9DC495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BC671-D523-D824-CD8C-0C003DB2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39E-585D-439E-B430-AB92117D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1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B32A4-DC9F-F168-37F4-0BFB3CB5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7B811-0520-AD0E-DC0F-2B0ACFAB8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12474-6B4E-B470-C8C4-0FE17253B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B728-98D4-4744-9170-AF896710AFC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9771-7D3F-3A04-284B-DA4F7B92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1442F-45EA-72CF-CBF6-4D6E8B95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39E-585D-439E-B430-AB92117D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1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9990-F47E-F315-4E13-84107EBD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5A6F-D996-8F96-1F66-80CF700E9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2FD4-BA3F-646E-7CA0-1290D224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B728-98D4-4744-9170-AF896710AFC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D8137-5C23-3EE7-2748-E0295682A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2BBF-7846-E779-8054-43CE63F0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39E-585D-439E-B430-AB92117D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1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6163-89A1-80C8-09D0-7151DAEB1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FCD7-5D3C-57A0-49F7-3B637E1BCF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C5B7F-53D9-AA73-8D82-3085008F6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3C02E-E403-2D23-B24B-BC2C8CE5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B728-98D4-4744-9170-AF896710AFC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5BFDC-22E0-09F8-CBF5-E5F5A324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AADDC-07CB-B80B-DD13-099AD0D1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39E-585D-439E-B430-AB92117D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5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BDA79-4E28-9282-7078-64B9C1EA0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00414-ED27-60A6-2A36-6DBC54C34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55170-485F-FBDA-C355-3A75078D8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7CDCD-0981-841C-4ECC-2C645F707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7CBE1-03DD-61B7-62AF-D012B051C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B55B2-3A62-7C89-55CC-49351981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B728-98D4-4744-9170-AF896710AFC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E70CF-B732-A36E-420F-D6FF5967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153D7B-F496-C945-835A-5BD16163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39E-585D-439E-B430-AB92117D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5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4BCF-56E8-B303-CC0B-F06B7353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E244F-20D8-7A7C-CEA0-71DBE7EF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B728-98D4-4744-9170-AF896710AFC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E66A64-2EB1-9E23-A6FE-0BD3BF15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50E20-049B-4FFD-0F11-F6FC76AA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39E-585D-439E-B430-AB92117D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301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BDE9B3-2C44-B53E-8BEA-764C956C4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B728-98D4-4744-9170-AF896710AFC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9A6F5-8F06-5915-870A-BF0CFB99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08811-3772-CD71-9E79-C0B011C6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39E-585D-439E-B430-AB92117D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2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0B43-0399-EAA6-A9F5-26DCA2FD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3E13C-D037-3282-7F55-F1758B628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23F43A-C08A-2D53-7BD4-E30C5B200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8B8B78-D2D5-B031-CB52-016DEBC3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B728-98D4-4744-9170-AF896710AFC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97BA1D-49C7-A847-9001-9641BDC1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9E5F1-01E9-B30E-7D68-45A54574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39E-585D-439E-B430-AB92117D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4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7965-0623-A961-2A98-7885C29D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E16ED-36FB-5B15-9E79-4B4E83E28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E6CC8-4314-8ADA-7DAC-95E2B45D4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87132-77F2-23E1-2D74-A5FD77998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BB728-98D4-4744-9170-AF896710AFC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D301E-916F-1A49-8191-DB374753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7276F-926A-01E7-2CE2-B9D1F1447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AE39E-585D-439E-B430-AB92117D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3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290BE5-3335-EA73-69DF-92A5F45BD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B577-6700-F681-CE4A-68B9F337C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C35E5-9159-B8B3-EC64-DCA16E750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FBB728-98D4-4744-9170-AF896710AFC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645A4-969A-D7C9-7A1B-7AC634E920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2511A-3C1F-792D-F750-FC33D7188A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AE39E-585D-439E-B430-AB92117D6E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81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7D850-AA14-6790-ED82-D0581EE48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17" y="489193"/>
            <a:ext cx="10515600" cy="2764664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Name of our tool: </a:t>
            </a:r>
            <a:r>
              <a:rPr lang="en-US" sz="2200" b="1" dirty="0">
                <a:solidFill>
                  <a:srgbClr val="3333FF"/>
                </a:solidFill>
              </a:rPr>
              <a:t>AIMS (Artificial Intelligence Mapping for Sports)</a:t>
            </a:r>
          </a:p>
          <a:p>
            <a:r>
              <a:rPr lang="en-US" sz="2200" dirty="0"/>
              <a:t>Slogan: </a:t>
            </a:r>
            <a:r>
              <a:rPr lang="en-US" sz="2200" b="1" dirty="0">
                <a:solidFill>
                  <a:srgbClr val="3333FF"/>
                </a:solidFill>
              </a:rPr>
              <a:t>Train Informed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Put a “</a:t>
            </a:r>
            <a:r>
              <a:rPr lang="en-US" sz="2200" dirty="0" err="1"/>
              <a:t>i</a:t>
            </a:r>
            <a:r>
              <a:rPr lang="en-US" sz="2200" dirty="0"/>
              <a:t>” icon next to “Submit Video” </a:t>
            </a:r>
            <a:r>
              <a:rPr lang="en-US" sz="2200"/>
              <a:t>to briefly explain </a:t>
            </a:r>
            <a:r>
              <a:rPr lang="en-US" sz="2200" dirty="0"/>
              <a:t>what kind of video is more effective.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A66E40-D8FF-5381-AAC7-ADE9134BA815}"/>
              </a:ext>
            </a:extLst>
          </p:cNvPr>
          <p:cNvSpPr txBox="1">
            <a:spLocks/>
          </p:cNvSpPr>
          <p:nvPr/>
        </p:nvSpPr>
        <p:spPr>
          <a:xfrm>
            <a:off x="2156628" y="3557411"/>
            <a:ext cx="7575620" cy="828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solidFill>
                  <a:srgbClr val="3333FF"/>
                </a:solidFill>
              </a:rPr>
              <a:t>To get the most accurate kinematic analysis, use a </a:t>
            </a:r>
            <a:r>
              <a:rPr lang="en-US" sz="1600" b="1" dirty="0">
                <a:solidFill>
                  <a:srgbClr val="FF0000"/>
                </a:solidFill>
              </a:rPr>
              <a:t>60</a:t>
            </a:r>
            <a:r>
              <a:rPr lang="en-US" sz="1600" b="1" dirty="0">
                <a:solidFill>
                  <a:srgbClr val="3333FF"/>
                </a:solidFill>
              </a:rPr>
              <a:t>-frame/sec camera in </a:t>
            </a:r>
            <a:r>
              <a:rPr lang="en-US" sz="1600" b="1" dirty="0">
                <a:solidFill>
                  <a:srgbClr val="FF0000"/>
                </a:solidFill>
              </a:rPr>
              <a:t>6-20</a:t>
            </a:r>
            <a:r>
              <a:rPr lang="en-US" sz="1600" b="1" dirty="0">
                <a:solidFill>
                  <a:srgbClr val="3333FF"/>
                </a:solidFill>
              </a:rPr>
              <a:t> ft distance and perpendicular to the runner to capture the full body movement.</a:t>
            </a:r>
          </a:p>
        </p:txBody>
      </p:sp>
      <p:pic>
        <p:nvPicPr>
          <p:cNvPr id="1026" name="Picture 2" descr="CMOS Sensors Enable Phone Cameras, HD Video | NASA Spinoff">
            <a:extLst>
              <a:ext uri="{FF2B5EF4-FFF2-40B4-BE49-F238E27FC236}">
                <a16:creationId xmlns:a16="http://schemas.microsoft.com/office/drawing/2014/main" id="{8DFA35B5-91F1-C692-4828-0711AAB54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93" t="20200" r="17253" b="17546"/>
          <a:stretch>
            <a:fillRect/>
          </a:stretch>
        </p:blipFill>
        <p:spPr bwMode="auto">
          <a:xfrm>
            <a:off x="4945464" y="6015451"/>
            <a:ext cx="1594088" cy="73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C8C35D-74CB-5D86-B906-BB0D13999579}"/>
              </a:ext>
            </a:extLst>
          </p:cNvPr>
          <p:cNvSpPr txBox="1">
            <a:spLocks/>
          </p:cNvSpPr>
          <p:nvPr/>
        </p:nvSpPr>
        <p:spPr>
          <a:xfrm>
            <a:off x="10281975" y="4472321"/>
            <a:ext cx="1749251" cy="897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This image needs  improvement. It’s just showing the concept.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A8FF48-AB26-AC90-6BBC-3B10006A4C85}"/>
              </a:ext>
            </a:extLst>
          </p:cNvPr>
          <p:cNvSpPr txBox="1">
            <a:spLocks/>
          </p:cNvSpPr>
          <p:nvPr/>
        </p:nvSpPr>
        <p:spPr>
          <a:xfrm>
            <a:off x="8853226" y="3300589"/>
            <a:ext cx="2464148" cy="39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No sure about the distance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3021431-CD04-F5BD-37B2-304120B4CF63}"/>
              </a:ext>
            </a:extLst>
          </p:cNvPr>
          <p:cNvSpPr txBox="1">
            <a:spLocks/>
          </p:cNvSpPr>
          <p:nvPr/>
        </p:nvSpPr>
        <p:spPr>
          <a:xfrm>
            <a:off x="6517193" y="3359415"/>
            <a:ext cx="1893278" cy="395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Or “at least a 60”</a:t>
            </a:r>
          </a:p>
        </p:txBody>
      </p:sp>
      <p:pic>
        <p:nvPicPr>
          <p:cNvPr id="8" name="Picture 4" descr="Runner Silhouette Images – Browse 179,084 Stock Photos, Vectors, and Video  | Adobe Stock">
            <a:extLst>
              <a:ext uri="{FF2B5EF4-FFF2-40B4-BE49-F238E27FC236}">
                <a16:creationId xmlns:a16="http://schemas.microsoft.com/office/drawing/2014/main" id="{E08ED6F6-C48D-46CD-6E15-3BB11DB23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333" y="4401106"/>
            <a:ext cx="1027415" cy="118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Runner Silhouette Images – Browse 179,084 Stock Photos, Vectors, and Video  | Adobe Stock">
            <a:extLst>
              <a:ext uri="{FF2B5EF4-FFF2-40B4-BE49-F238E27FC236}">
                <a16:creationId xmlns:a16="http://schemas.microsoft.com/office/drawing/2014/main" id="{2974C252-4552-7692-6120-7F1F94B26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758" y="6149591"/>
            <a:ext cx="439457" cy="50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Runner Silhouette Images – Browse 179,084 Stock Photos, Vectors, and Video  | Adobe Stock">
            <a:extLst>
              <a:ext uri="{FF2B5EF4-FFF2-40B4-BE49-F238E27FC236}">
                <a16:creationId xmlns:a16="http://schemas.microsoft.com/office/drawing/2014/main" id="{1B4B5102-0163-FD9E-A33C-F537A11B5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628" y="4438115"/>
            <a:ext cx="1027415" cy="118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Runner Silhouette Images – Browse 179,084 Stock Photos, Vectors, and Video  | Adobe Stock">
            <a:extLst>
              <a:ext uri="{FF2B5EF4-FFF2-40B4-BE49-F238E27FC236}">
                <a16:creationId xmlns:a16="http://schemas.microsoft.com/office/drawing/2014/main" id="{071617C5-7A63-E1FD-E794-2298F04AD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038" y="4438114"/>
            <a:ext cx="1027415" cy="118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Runner Silhouette Images – Browse 179,084 Stock Photos, Vectors, and Video  | Adobe Stock">
            <a:extLst>
              <a:ext uri="{FF2B5EF4-FFF2-40B4-BE49-F238E27FC236}">
                <a16:creationId xmlns:a16="http://schemas.microsoft.com/office/drawing/2014/main" id="{914E5693-2C08-7C33-B6A5-96212B6A5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193" y="4438114"/>
            <a:ext cx="1027415" cy="118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unner Silhouette Images – Browse 179,084 Stock Photos, Vectors, and Video  | Adobe Stock">
            <a:extLst>
              <a:ext uri="{FF2B5EF4-FFF2-40B4-BE49-F238E27FC236}">
                <a16:creationId xmlns:a16="http://schemas.microsoft.com/office/drawing/2014/main" id="{AA33C52D-0E44-B590-BF0C-144EFB4D5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488" y="4475123"/>
            <a:ext cx="1027415" cy="118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Runner Silhouette Images – Browse 179,084 Stock Photos, Vectors, and Video  | Adobe Stock">
            <a:extLst>
              <a:ext uri="{FF2B5EF4-FFF2-40B4-BE49-F238E27FC236}">
                <a16:creationId xmlns:a16="http://schemas.microsoft.com/office/drawing/2014/main" id="{9AF8B915-5470-0FDB-0661-966C20C8F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898" y="4475122"/>
            <a:ext cx="1027415" cy="118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Runner Silhouette Images – Browse 179,084 Stock Photos, Vectors, and Video  | Adobe Stock">
            <a:extLst>
              <a:ext uri="{FF2B5EF4-FFF2-40B4-BE49-F238E27FC236}">
                <a16:creationId xmlns:a16="http://schemas.microsoft.com/office/drawing/2014/main" id="{A396BB93-3B48-B58C-0ADC-D3C3FCF29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603" y="4472321"/>
            <a:ext cx="1027415" cy="118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1AA86E-82CB-0B15-C8E8-EA5C432BFB92}"/>
              </a:ext>
            </a:extLst>
          </p:cNvPr>
          <p:cNvCxnSpPr>
            <a:cxnSpLocks/>
          </p:cNvCxnSpPr>
          <p:nvPr/>
        </p:nvCxnSpPr>
        <p:spPr>
          <a:xfrm>
            <a:off x="5787486" y="5506495"/>
            <a:ext cx="0" cy="462224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C2E4DC6-1097-1723-0DE6-8FD065E1E824}"/>
              </a:ext>
            </a:extLst>
          </p:cNvPr>
          <p:cNvCxnSpPr>
            <a:cxnSpLocks/>
          </p:cNvCxnSpPr>
          <p:nvPr/>
        </p:nvCxnSpPr>
        <p:spPr>
          <a:xfrm flipH="1">
            <a:off x="2056148" y="4386398"/>
            <a:ext cx="7698572" cy="11197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8ACFF971-1DE9-3C65-E224-4452B7D4D5FF}"/>
              </a:ext>
            </a:extLst>
          </p:cNvPr>
          <p:cNvSpPr txBox="1">
            <a:spLocks/>
          </p:cNvSpPr>
          <p:nvPr/>
        </p:nvSpPr>
        <p:spPr>
          <a:xfrm>
            <a:off x="5509933" y="4191000"/>
            <a:ext cx="709874" cy="2607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~ 20 ft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88D9BFD-368C-D3CA-FF16-C2ECF4008883}"/>
              </a:ext>
            </a:extLst>
          </p:cNvPr>
          <p:cNvSpPr txBox="1">
            <a:spLocks/>
          </p:cNvSpPr>
          <p:nvPr/>
        </p:nvSpPr>
        <p:spPr>
          <a:xfrm>
            <a:off x="5760129" y="5668175"/>
            <a:ext cx="709874" cy="2607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~ 6 ft</a:t>
            </a:r>
          </a:p>
        </p:txBody>
      </p:sp>
    </p:spTree>
    <p:extLst>
      <p:ext uri="{BB962C8B-B14F-4D97-AF65-F5344CB8AC3E}">
        <p14:creationId xmlns:p14="http://schemas.microsoft.com/office/powerpoint/2010/main" val="380595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58BAE2-EAE2-EA4E-B59D-BAA6D6A1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737" y="2259381"/>
            <a:ext cx="757385" cy="1176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917234-0D83-4FB0-C654-867A95053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604" y="2259380"/>
            <a:ext cx="757386" cy="11762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5F2BCC-E478-DD83-F00A-7DAAA2E25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088" y="1918779"/>
            <a:ext cx="1148758" cy="1516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74B6D6F-A374-DE7A-3900-523CF36B8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900" y="1918779"/>
            <a:ext cx="1148758" cy="15168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9B9FF0-766C-5599-E6A1-D8251175E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7635" y="1514382"/>
            <a:ext cx="1313071" cy="19212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95ED8A-C9F1-2F79-31EB-F659C6F88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973" y="1521829"/>
            <a:ext cx="1307981" cy="19138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728F88C-425B-1F92-96A4-3430B3A7A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652" y="976855"/>
            <a:ext cx="1768982" cy="245881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66E1D2-9A52-C013-F398-4D6B638C67CC}"/>
              </a:ext>
            </a:extLst>
          </p:cNvPr>
          <p:cNvCxnSpPr>
            <a:cxnSpLocks/>
          </p:cNvCxnSpPr>
          <p:nvPr/>
        </p:nvCxnSpPr>
        <p:spPr>
          <a:xfrm flipH="1">
            <a:off x="1294707" y="806722"/>
            <a:ext cx="9264283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person's hands holding a cell phone&#10;&#10;AI-generated content may be incorrect.">
            <a:extLst>
              <a:ext uri="{FF2B5EF4-FFF2-40B4-BE49-F238E27FC236}">
                <a16:creationId xmlns:a16="http://schemas.microsoft.com/office/drawing/2014/main" id="{AFF3862D-A708-D85B-8A7D-56ACFE5DAA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664" y="5159285"/>
            <a:ext cx="2010957" cy="1340638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F1F508-AC0C-6EA5-7F12-1171FBA2EEFF}"/>
              </a:ext>
            </a:extLst>
          </p:cNvPr>
          <p:cNvCxnSpPr>
            <a:cxnSpLocks/>
          </p:cNvCxnSpPr>
          <p:nvPr/>
        </p:nvCxnSpPr>
        <p:spPr>
          <a:xfrm>
            <a:off x="5787486" y="3731092"/>
            <a:ext cx="0" cy="1328143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CCC5BE41-B243-D4AA-BCE0-9EDFAA14EC4F}"/>
              </a:ext>
            </a:extLst>
          </p:cNvPr>
          <p:cNvSpPr txBox="1">
            <a:spLocks/>
          </p:cNvSpPr>
          <p:nvPr/>
        </p:nvSpPr>
        <p:spPr>
          <a:xfrm>
            <a:off x="5787486" y="4264784"/>
            <a:ext cx="709874" cy="2607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~ 6 ft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62178B5-E181-0C25-BA8E-9BDBDCB2C795}"/>
              </a:ext>
            </a:extLst>
          </p:cNvPr>
          <p:cNvSpPr txBox="1">
            <a:spLocks/>
          </p:cNvSpPr>
          <p:nvPr/>
        </p:nvSpPr>
        <p:spPr>
          <a:xfrm>
            <a:off x="5509933" y="493341"/>
            <a:ext cx="709874" cy="2607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~ 20 ft</a:t>
            </a:r>
          </a:p>
        </p:txBody>
      </p:sp>
    </p:spTree>
    <p:extLst>
      <p:ext uri="{BB962C8B-B14F-4D97-AF65-F5344CB8AC3E}">
        <p14:creationId xmlns:p14="http://schemas.microsoft.com/office/powerpoint/2010/main" val="72378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105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Nourani, Mehrdad</dc:creator>
  <cp:lastModifiedBy>Habibi, Mostafa</cp:lastModifiedBy>
  <cp:revision>6</cp:revision>
  <dcterms:created xsi:type="dcterms:W3CDTF">2025-07-24T18:26:07Z</dcterms:created>
  <dcterms:modified xsi:type="dcterms:W3CDTF">2025-07-28T19:11:37Z</dcterms:modified>
</cp:coreProperties>
</file>