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321" r:id="rId4"/>
    <p:sldId id="259" r:id="rId5"/>
    <p:sldId id="261" r:id="rId6"/>
    <p:sldId id="319" r:id="rId7"/>
    <p:sldId id="320" r:id="rId8"/>
    <p:sldId id="322" r:id="rId9"/>
    <p:sldId id="323" r:id="rId10"/>
    <p:sldId id="324" r:id="rId11"/>
    <p:sldId id="325" r:id="rId12"/>
    <p:sldId id="276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Bahnschrift" panose="020B0502040204020203" pitchFamily="34" charset="0"/>
      <p:regular r:id="rId16"/>
      <p:bold r:id="rId17"/>
    </p:embeddedFont>
    <p:embeddedFont>
      <p:font typeface="Perpetua" panose="02020502060401020303" pitchFamily="18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  <p:embeddedFont>
      <p:font typeface="Source Code Pro SemiBold" panose="020B06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E1009-9C01-4385-A706-779E6D8E3902}">
  <a:tblStyle styleId="{977E1009-9C01-4385-A706-779E6D8E3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2026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10618ec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10618ec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10fbf07a61d_0_44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9" name="Google Shape;3499;g10fbf07a61d_0_44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2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10fbf07a61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10fbf07a61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0fbf07a61d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0fbf07a61d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10fbf07a61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10fbf07a61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8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0fbf07a61d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0fbf07a61d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51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37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10618ec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10618ec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7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84091" y="156316"/>
            <a:ext cx="671833" cy="565501"/>
            <a:chOff x="1743325" y="1842325"/>
            <a:chExt cx="908250" cy="764500"/>
          </a:xfrm>
        </p:grpSpPr>
        <p:sp>
          <p:nvSpPr>
            <p:cNvPr id="11" name="Google Shape;11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241341" y="156316"/>
            <a:ext cx="671833" cy="565501"/>
            <a:chOff x="1743325" y="1842325"/>
            <a:chExt cx="908250" cy="764500"/>
          </a:xfrm>
        </p:grpSpPr>
        <p:sp>
          <p:nvSpPr>
            <p:cNvPr id="16" name="Google Shape;16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 rot="-360">
            <a:off x="4881675" y="3290497"/>
            <a:ext cx="2865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162050" y="1736388"/>
            <a:ext cx="4755900" cy="21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 idx="2"/>
          </p:nvPr>
        </p:nvSpPr>
        <p:spPr>
          <a:xfrm>
            <a:off x="1162050" y="1264988"/>
            <a:ext cx="4846200" cy="375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600">
                <a:solidFill>
                  <a:srgbClr val="19191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solidFill>
          <a:schemeClr val="accent4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5" name="Google Shape;1535;p35"/>
          <p:cNvGrpSpPr/>
          <p:nvPr/>
        </p:nvGrpSpPr>
        <p:grpSpPr>
          <a:xfrm>
            <a:off x="337816" y="2025016"/>
            <a:ext cx="671833" cy="565501"/>
            <a:chOff x="1743325" y="1842325"/>
            <a:chExt cx="908250" cy="764500"/>
          </a:xfrm>
        </p:grpSpPr>
        <p:sp>
          <p:nvSpPr>
            <p:cNvPr id="1536" name="Google Shape;1536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35"/>
          <p:cNvGrpSpPr/>
          <p:nvPr/>
        </p:nvGrpSpPr>
        <p:grpSpPr>
          <a:xfrm>
            <a:off x="8193000" y="468900"/>
            <a:ext cx="612000" cy="809475"/>
            <a:chOff x="1624275" y="796950"/>
            <a:chExt cx="612000" cy="809475"/>
          </a:xfrm>
        </p:grpSpPr>
        <p:sp>
          <p:nvSpPr>
            <p:cNvPr id="1541" name="Google Shape;1541;p3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35"/>
          <p:cNvGrpSpPr/>
          <p:nvPr/>
        </p:nvGrpSpPr>
        <p:grpSpPr>
          <a:xfrm>
            <a:off x="337816" y="1278366"/>
            <a:ext cx="671833" cy="565501"/>
            <a:chOff x="1743325" y="1842325"/>
            <a:chExt cx="908250" cy="764500"/>
          </a:xfrm>
        </p:grpSpPr>
        <p:sp>
          <p:nvSpPr>
            <p:cNvPr id="1549" name="Google Shape;1549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5"/>
          <p:cNvGrpSpPr/>
          <p:nvPr/>
        </p:nvGrpSpPr>
        <p:grpSpPr>
          <a:xfrm>
            <a:off x="719999" y="701925"/>
            <a:ext cx="7938209" cy="3815850"/>
            <a:chOff x="719999" y="573225"/>
            <a:chExt cx="7938209" cy="3815850"/>
          </a:xfrm>
        </p:grpSpPr>
        <p:grpSp>
          <p:nvGrpSpPr>
            <p:cNvPr id="1554" name="Google Shape;1554;p35"/>
            <p:cNvGrpSpPr/>
            <p:nvPr/>
          </p:nvGrpSpPr>
          <p:grpSpPr>
            <a:xfrm>
              <a:off x="719999" y="573225"/>
              <a:ext cx="7938209" cy="3815850"/>
              <a:chOff x="720000" y="573225"/>
              <a:chExt cx="7704007" cy="3815850"/>
            </a:xfrm>
          </p:grpSpPr>
          <p:sp>
            <p:nvSpPr>
              <p:cNvPr id="1555" name="Google Shape;1555;p3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723907" y="904875"/>
                <a:ext cx="7700100" cy="348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3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558" name="Google Shape;1558;p3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1" name="Google Shape;1571;p35"/>
            <p:cNvSpPr/>
            <p:nvPr/>
          </p:nvSpPr>
          <p:spPr>
            <a:xfrm>
              <a:off x="8438209" y="904875"/>
              <a:ext cx="219900" cy="3484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35"/>
          <p:cNvSpPr/>
          <p:nvPr/>
        </p:nvSpPr>
        <p:spPr>
          <a:xfrm>
            <a:off x="4831065" y="2214590"/>
            <a:ext cx="995400" cy="995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35"/>
          <p:cNvGrpSpPr/>
          <p:nvPr/>
        </p:nvGrpSpPr>
        <p:grpSpPr>
          <a:xfrm>
            <a:off x="5057787" y="2637363"/>
            <a:ext cx="3457513" cy="2070461"/>
            <a:chOff x="4038612" y="1543850"/>
            <a:chExt cx="3457513" cy="2070461"/>
          </a:xfrm>
        </p:grpSpPr>
        <p:sp>
          <p:nvSpPr>
            <p:cNvPr id="1575" name="Google Shape;1575;p35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041025" y="1875511"/>
              <a:ext cx="3455100" cy="173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35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578" name="Google Shape;1578;p3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1" name="Google Shape;1591;p35"/>
          <p:cNvGrpSpPr/>
          <p:nvPr/>
        </p:nvGrpSpPr>
        <p:grpSpPr>
          <a:xfrm>
            <a:off x="4813216" y="3112641"/>
            <a:ext cx="671833" cy="565501"/>
            <a:chOff x="1743325" y="1842325"/>
            <a:chExt cx="908250" cy="764500"/>
          </a:xfrm>
        </p:grpSpPr>
        <p:sp>
          <p:nvSpPr>
            <p:cNvPr id="1592" name="Google Shape;1592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>
            <a:off x="5979898" y="1523951"/>
            <a:ext cx="2678304" cy="501072"/>
            <a:chOff x="3667675" y="3227975"/>
            <a:chExt cx="1117450" cy="209050"/>
          </a:xfrm>
        </p:grpSpPr>
        <p:sp>
          <p:nvSpPr>
            <p:cNvPr id="1597" name="Google Shape;1597;p35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35"/>
          <p:cNvGrpSpPr/>
          <p:nvPr/>
        </p:nvGrpSpPr>
        <p:grpSpPr>
          <a:xfrm>
            <a:off x="4678829" y="846036"/>
            <a:ext cx="940598" cy="630916"/>
            <a:chOff x="9590916" y="4186286"/>
            <a:chExt cx="940598" cy="630916"/>
          </a:xfrm>
        </p:grpSpPr>
        <p:sp>
          <p:nvSpPr>
            <p:cNvPr id="1606" name="Google Shape;1606;p35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35"/>
          <p:cNvSpPr/>
          <p:nvPr/>
        </p:nvSpPr>
        <p:spPr>
          <a:xfrm rot="516939">
            <a:off x="1139574" y="491882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35"/>
          <p:cNvSpPr/>
          <p:nvPr/>
        </p:nvSpPr>
        <p:spPr>
          <a:xfrm rot="1069685">
            <a:off x="214839" y="2626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35"/>
          <p:cNvSpPr/>
          <p:nvPr/>
        </p:nvSpPr>
        <p:spPr>
          <a:xfrm>
            <a:off x="563727" y="46635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5"/>
          <p:cNvSpPr/>
          <p:nvPr/>
        </p:nvSpPr>
        <p:spPr>
          <a:xfrm rot="991083">
            <a:off x="5718265" y="26318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3">
    <p:bg>
      <p:bgPr>
        <a:solidFill>
          <a:schemeClr val="accent1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6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2" name="Google Shape;1622;p36"/>
          <p:cNvGrpSpPr/>
          <p:nvPr/>
        </p:nvGrpSpPr>
        <p:grpSpPr>
          <a:xfrm>
            <a:off x="8334175" y="3495825"/>
            <a:ext cx="612000" cy="809475"/>
            <a:chOff x="1624275" y="796950"/>
            <a:chExt cx="612000" cy="809475"/>
          </a:xfrm>
        </p:grpSpPr>
        <p:sp>
          <p:nvSpPr>
            <p:cNvPr id="1623" name="Google Shape;1623;p3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6"/>
          <p:cNvGrpSpPr/>
          <p:nvPr/>
        </p:nvGrpSpPr>
        <p:grpSpPr>
          <a:xfrm>
            <a:off x="384079" y="257241"/>
            <a:ext cx="671833" cy="565501"/>
            <a:chOff x="1743325" y="1842325"/>
            <a:chExt cx="908250" cy="764500"/>
          </a:xfrm>
        </p:grpSpPr>
        <p:sp>
          <p:nvSpPr>
            <p:cNvPr id="1631" name="Google Shape;1631;p36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6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636" name="Google Shape;1636;p36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637" name="Google Shape;1637;p3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39" name="Google Shape;1639;p3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640" name="Google Shape;1640;p3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53" name="Google Shape;1653;p36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55" name="Google Shape;1655;p36"/>
          <p:cNvGrpSpPr/>
          <p:nvPr/>
        </p:nvGrpSpPr>
        <p:grpSpPr>
          <a:xfrm>
            <a:off x="392293" y="1100766"/>
            <a:ext cx="3762465" cy="3833457"/>
            <a:chOff x="4038612" y="1543850"/>
            <a:chExt cx="3457513" cy="3522750"/>
          </a:xfrm>
        </p:grpSpPr>
        <p:sp>
          <p:nvSpPr>
            <p:cNvPr id="1656" name="Google Shape;1656;p36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4041025" y="1875500"/>
              <a:ext cx="3455100" cy="3191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36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659" name="Google Shape;1659;p3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2" name="Google Shape;1672;p36"/>
          <p:cNvGrpSpPr/>
          <p:nvPr/>
        </p:nvGrpSpPr>
        <p:grpSpPr>
          <a:xfrm>
            <a:off x="3989232" y="4511089"/>
            <a:ext cx="2006046" cy="375307"/>
            <a:chOff x="3667675" y="3227975"/>
            <a:chExt cx="1117450" cy="209050"/>
          </a:xfrm>
        </p:grpSpPr>
        <p:sp>
          <p:nvSpPr>
            <p:cNvPr id="1673" name="Google Shape;1673;p36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36"/>
          <p:cNvSpPr/>
          <p:nvPr/>
        </p:nvSpPr>
        <p:spPr>
          <a:xfrm rot="516939">
            <a:off x="8736324" y="1372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6"/>
          <p:cNvSpPr/>
          <p:nvPr/>
        </p:nvSpPr>
        <p:spPr>
          <a:xfrm rot="-899833">
            <a:off x="5012820" y="27935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36"/>
          <p:cNvSpPr/>
          <p:nvPr/>
        </p:nvSpPr>
        <p:spPr>
          <a:xfrm rot="1354276">
            <a:off x="8021614" y="4542482"/>
            <a:ext cx="312572" cy="312572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36"/>
          <p:cNvSpPr/>
          <p:nvPr/>
        </p:nvSpPr>
        <p:spPr>
          <a:xfrm rot="991083">
            <a:off x="477815" y="423251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5" name="Google Shape;1685;p36"/>
          <p:cNvGrpSpPr/>
          <p:nvPr/>
        </p:nvGrpSpPr>
        <p:grpSpPr>
          <a:xfrm>
            <a:off x="8334175" y="2532275"/>
            <a:ext cx="612000" cy="809475"/>
            <a:chOff x="1624275" y="796950"/>
            <a:chExt cx="612000" cy="809475"/>
          </a:xfrm>
        </p:grpSpPr>
        <p:sp>
          <p:nvSpPr>
            <p:cNvPr id="1686" name="Google Shape;1686;p3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3" name="Google Shape;1693;p36"/>
          <p:cNvSpPr/>
          <p:nvPr/>
        </p:nvSpPr>
        <p:spPr>
          <a:xfrm rot="-415286">
            <a:off x="8456126" y="3251226"/>
            <a:ext cx="312557" cy="312557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384091" y="2740391"/>
            <a:ext cx="671833" cy="565501"/>
            <a:chOff x="1743325" y="1842325"/>
            <a:chExt cx="908250" cy="764500"/>
          </a:xfrm>
        </p:grpSpPr>
        <p:sp>
          <p:nvSpPr>
            <p:cNvPr id="140" name="Google Shape;140;p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45" name="Google Shape;145;p4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Google Shape;162;p4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1009650" y="793800"/>
            <a:ext cx="712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985800" y="1358100"/>
            <a:ext cx="7172400" cy="3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9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7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40" name="Google Shape;240;p7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41" name="Google Shape;241;p7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43" name="Google Shape;243;p7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44" name="Google Shape;244;p7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9" name="Google Shape;259;p7"/>
          <p:cNvGrpSpPr/>
          <p:nvPr/>
        </p:nvGrpSpPr>
        <p:grpSpPr>
          <a:xfrm>
            <a:off x="8322291" y="2632016"/>
            <a:ext cx="671833" cy="565501"/>
            <a:chOff x="1743325" y="1842325"/>
            <a:chExt cx="908250" cy="764500"/>
          </a:xfrm>
        </p:grpSpPr>
        <p:sp>
          <p:nvSpPr>
            <p:cNvPr id="260" name="Google Shape;260;p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120050" y="1068175"/>
            <a:ext cx="50331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 rot="-191">
            <a:off x="1120050" y="2242225"/>
            <a:ext cx="54102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8"/>
          <p:cNvGrpSpPr/>
          <p:nvPr/>
        </p:nvGrpSpPr>
        <p:grpSpPr>
          <a:xfrm>
            <a:off x="384079" y="3042791"/>
            <a:ext cx="671833" cy="565501"/>
            <a:chOff x="1743325" y="1842325"/>
            <a:chExt cx="908250" cy="764500"/>
          </a:xfrm>
        </p:grpSpPr>
        <p:sp>
          <p:nvSpPr>
            <p:cNvPr id="269" name="Google Shape;269;p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476250" y="672588"/>
            <a:ext cx="7762825" cy="1899163"/>
            <a:chOff x="-266700" y="1543863"/>
            <a:chExt cx="7762825" cy="1899163"/>
          </a:xfrm>
        </p:grpSpPr>
        <p:sp>
          <p:nvSpPr>
            <p:cNvPr id="274" name="Google Shape;274;p8"/>
            <p:cNvSpPr/>
            <p:nvPr/>
          </p:nvSpPr>
          <p:spPr>
            <a:xfrm>
              <a:off x="-266700" y="1543863"/>
              <a:ext cx="77628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-261275" y="1875525"/>
              <a:ext cx="7757400" cy="156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8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" name="Google Shape;290;p8"/>
          <p:cNvGrpSpPr/>
          <p:nvPr/>
        </p:nvGrpSpPr>
        <p:grpSpPr>
          <a:xfrm>
            <a:off x="719999" y="829575"/>
            <a:ext cx="7938209" cy="3666150"/>
            <a:chOff x="719999" y="573225"/>
            <a:chExt cx="7938209" cy="3666150"/>
          </a:xfrm>
        </p:grpSpPr>
        <p:grpSp>
          <p:nvGrpSpPr>
            <p:cNvPr id="291" name="Google Shape;291;p8"/>
            <p:cNvGrpSpPr/>
            <p:nvPr/>
          </p:nvGrpSpPr>
          <p:grpSpPr>
            <a:xfrm>
              <a:off x="719999" y="573225"/>
              <a:ext cx="7938209" cy="3666150"/>
              <a:chOff x="720000" y="573225"/>
              <a:chExt cx="7704007" cy="3666150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723907" y="904875"/>
                <a:ext cx="7700100" cy="3334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8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8"/>
            <p:cNvSpPr/>
            <p:nvPr/>
          </p:nvSpPr>
          <p:spPr>
            <a:xfrm>
              <a:off x="8438209" y="904875"/>
              <a:ext cx="219900" cy="33345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8"/>
          <p:cNvSpPr txBox="1">
            <a:spLocks noGrp="1"/>
          </p:cNvSpPr>
          <p:nvPr>
            <p:ph type="title"/>
          </p:nvPr>
        </p:nvSpPr>
        <p:spPr>
          <a:xfrm>
            <a:off x="1190625" y="1335975"/>
            <a:ext cx="6762900" cy="27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9"/>
          <p:cNvGrpSpPr/>
          <p:nvPr/>
        </p:nvGrpSpPr>
        <p:grpSpPr>
          <a:xfrm>
            <a:off x="8467688" y="2386600"/>
            <a:ext cx="612000" cy="809475"/>
            <a:chOff x="1624275" y="796950"/>
            <a:chExt cx="612000" cy="809475"/>
          </a:xfrm>
        </p:grpSpPr>
        <p:sp>
          <p:nvSpPr>
            <p:cNvPr id="314" name="Google Shape;314;p9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9"/>
          <p:cNvGrpSpPr/>
          <p:nvPr/>
        </p:nvGrpSpPr>
        <p:grpSpPr>
          <a:xfrm>
            <a:off x="329474" y="1119150"/>
            <a:ext cx="7938209" cy="3484350"/>
            <a:chOff x="719999" y="573225"/>
            <a:chExt cx="7938209" cy="3484350"/>
          </a:xfrm>
        </p:grpSpPr>
        <p:grpSp>
          <p:nvGrpSpPr>
            <p:cNvPr id="322" name="Google Shape;322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>
            <a:off x="529499" y="905775"/>
            <a:ext cx="7938209" cy="3484350"/>
            <a:chOff x="719999" y="573225"/>
            <a:chExt cx="7938209" cy="3484350"/>
          </a:xfrm>
        </p:grpSpPr>
        <p:grpSp>
          <p:nvGrpSpPr>
            <p:cNvPr id="342" name="Google Shape;342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43" name="Google Shape;343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46" name="Google Shape;346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9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362" name="Google Shape;362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9"/>
          <p:cNvSpPr txBox="1">
            <a:spLocks noGrp="1"/>
          </p:cNvSpPr>
          <p:nvPr>
            <p:ph type="subTitle" idx="1"/>
          </p:nvPr>
        </p:nvSpPr>
        <p:spPr>
          <a:xfrm rot="176">
            <a:off x="1647722" y="3159000"/>
            <a:ext cx="5848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"/>
          <p:cNvSpPr txBox="1">
            <a:spLocks noGrp="1"/>
          </p:cNvSpPr>
          <p:nvPr>
            <p:ph type="title"/>
          </p:nvPr>
        </p:nvSpPr>
        <p:spPr>
          <a:xfrm>
            <a:off x="1295400" y="1353750"/>
            <a:ext cx="6553200" cy="18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4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14"/>
          <p:cNvGrpSpPr/>
          <p:nvPr/>
        </p:nvGrpSpPr>
        <p:grpSpPr>
          <a:xfrm>
            <a:off x="5410212" y="2127288"/>
            <a:ext cx="3457500" cy="2323350"/>
            <a:chOff x="4038612" y="1543850"/>
            <a:chExt cx="3457500" cy="2323350"/>
          </a:xfrm>
        </p:grpSpPr>
        <p:sp>
          <p:nvSpPr>
            <p:cNvPr id="486" name="Google Shape;486;p1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1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14"/>
          <p:cNvGrpSpPr/>
          <p:nvPr/>
        </p:nvGrpSpPr>
        <p:grpSpPr>
          <a:xfrm>
            <a:off x="6422179" y="323841"/>
            <a:ext cx="671833" cy="565501"/>
            <a:chOff x="1743325" y="1842325"/>
            <a:chExt cx="908250" cy="764500"/>
          </a:xfrm>
        </p:grpSpPr>
        <p:sp>
          <p:nvSpPr>
            <p:cNvPr id="503" name="Google Shape;503;p1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4"/>
          <p:cNvGrpSpPr/>
          <p:nvPr/>
        </p:nvGrpSpPr>
        <p:grpSpPr>
          <a:xfrm>
            <a:off x="5574454" y="476241"/>
            <a:ext cx="671833" cy="565501"/>
            <a:chOff x="1743325" y="1842325"/>
            <a:chExt cx="908250" cy="764500"/>
          </a:xfrm>
        </p:grpSpPr>
        <p:sp>
          <p:nvSpPr>
            <p:cNvPr id="508" name="Google Shape;508;p1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>
            <a:off x="523887" y="476238"/>
            <a:ext cx="3457500" cy="2323350"/>
            <a:chOff x="4038612" y="1543850"/>
            <a:chExt cx="3457500" cy="2323350"/>
          </a:xfrm>
        </p:grpSpPr>
        <p:sp>
          <p:nvSpPr>
            <p:cNvPr id="513" name="Google Shape;513;p1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1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516" name="Google Shape;516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14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530" name="Google Shape;530;p14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531" name="Google Shape;531;p1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1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534" name="Google Shape;534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14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 rot="-1008">
            <a:off x="4474500" y="3049286"/>
            <a:ext cx="30693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subTitle" idx="1"/>
          </p:nvPr>
        </p:nvSpPr>
        <p:spPr>
          <a:xfrm>
            <a:off x="1485750" y="1466850"/>
            <a:ext cx="5943900" cy="16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3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33"/>
          <p:cNvGrpSpPr/>
          <p:nvPr/>
        </p:nvGrpSpPr>
        <p:grpSpPr>
          <a:xfrm>
            <a:off x="384091" y="156316"/>
            <a:ext cx="671833" cy="565501"/>
            <a:chOff x="1743325" y="1842325"/>
            <a:chExt cx="908250" cy="764500"/>
          </a:xfrm>
        </p:grpSpPr>
        <p:sp>
          <p:nvSpPr>
            <p:cNvPr id="1376" name="Google Shape;1376;p3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3"/>
          <p:cNvGrpSpPr/>
          <p:nvPr/>
        </p:nvGrpSpPr>
        <p:grpSpPr>
          <a:xfrm>
            <a:off x="1241341" y="156316"/>
            <a:ext cx="671833" cy="565501"/>
            <a:chOff x="1743325" y="1842325"/>
            <a:chExt cx="908250" cy="764500"/>
          </a:xfrm>
        </p:grpSpPr>
        <p:sp>
          <p:nvSpPr>
            <p:cNvPr id="1381" name="Google Shape;1381;p3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33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386" name="Google Shape;1386;p33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89" name="Google Shape;1389;p33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390" name="Google Shape;1390;p3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03" name="Google Shape;1403;p33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5" name="Google Shape;1405;p33"/>
          <p:cNvGrpSpPr/>
          <p:nvPr/>
        </p:nvGrpSpPr>
        <p:grpSpPr>
          <a:xfrm>
            <a:off x="927325" y="4278088"/>
            <a:ext cx="612000" cy="809475"/>
            <a:chOff x="1624275" y="796950"/>
            <a:chExt cx="612000" cy="809475"/>
          </a:xfrm>
        </p:grpSpPr>
        <p:sp>
          <p:nvSpPr>
            <p:cNvPr id="1406" name="Google Shape;1406;p3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33"/>
          <p:cNvGrpSpPr/>
          <p:nvPr/>
        </p:nvGrpSpPr>
        <p:grpSpPr>
          <a:xfrm>
            <a:off x="1665657" y="4551389"/>
            <a:ext cx="2006046" cy="375307"/>
            <a:chOff x="3667675" y="3227975"/>
            <a:chExt cx="1117450" cy="209050"/>
          </a:xfrm>
        </p:grpSpPr>
        <p:sp>
          <p:nvSpPr>
            <p:cNvPr id="1414" name="Google Shape;1414;p3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33"/>
          <p:cNvSpPr/>
          <p:nvPr/>
        </p:nvSpPr>
        <p:spPr>
          <a:xfrm rot="516939">
            <a:off x="8823276" y="6947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3"/>
          <p:cNvSpPr/>
          <p:nvPr/>
        </p:nvSpPr>
        <p:spPr>
          <a:xfrm>
            <a:off x="203725" y="2170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3"/>
          <p:cNvSpPr/>
          <p:nvPr/>
        </p:nvSpPr>
        <p:spPr>
          <a:xfrm rot="1069685">
            <a:off x="7108916" y="46035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3"/>
          <p:cNvSpPr/>
          <p:nvPr/>
        </p:nvSpPr>
        <p:spPr>
          <a:xfrm rot="-899833">
            <a:off x="8808522" y="19624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3"/>
          <p:cNvSpPr/>
          <p:nvPr/>
        </p:nvSpPr>
        <p:spPr>
          <a:xfrm>
            <a:off x="563738" y="264928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3"/>
          <p:cNvSpPr/>
          <p:nvPr/>
        </p:nvSpPr>
        <p:spPr>
          <a:xfrm rot="991083">
            <a:off x="7626395" y="2846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3"/>
          <p:cNvGrpSpPr/>
          <p:nvPr/>
        </p:nvGrpSpPr>
        <p:grpSpPr>
          <a:xfrm>
            <a:off x="6837909" y="1755867"/>
            <a:ext cx="968838" cy="1042108"/>
            <a:chOff x="6837909" y="1755867"/>
            <a:chExt cx="968838" cy="1042108"/>
          </a:xfrm>
        </p:grpSpPr>
        <p:sp>
          <p:nvSpPr>
            <p:cNvPr id="1429" name="Google Shape;1429;p33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0" name="Google Shape;1430;p33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1431" name="Google Shape;1431;p33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1432" name="Google Shape;1432;p33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3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4" name="Google Shape;1434;p33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4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34"/>
          <p:cNvGrpSpPr/>
          <p:nvPr/>
        </p:nvGrpSpPr>
        <p:grpSpPr>
          <a:xfrm>
            <a:off x="5410212" y="2127288"/>
            <a:ext cx="3457500" cy="2323350"/>
            <a:chOff x="4038612" y="1543850"/>
            <a:chExt cx="3457500" cy="2323350"/>
          </a:xfrm>
        </p:grpSpPr>
        <p:sp>
          <p:nvSpPr>
            <p:cNvPr id="1444" name="Google Shape;1444;p3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6" name="Google Shape;1446;p3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447" name="Google Shape;1447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0" name="Google Shape;1460;p34"/>
          <p:cNvGrpSpPr/>
          <p:nvPr/>
        </p:nvGrpSpPr>
        <p:grpSpPr>
          <a:xfrm>
            <a:off x="6422179" y="323841"/>
            <a:ext cx="671833" cy="565501"/>
            <a:chOff x="1743325" y="1842325"/>
            <a:chExt cx="908250" cy="764500"/>
          </a:xfrm>
        </p:grpSpPr>
        <p:sp>
          <p:nvSpPr>
            <p:cNvPr id="1461" name="Google Shape;1461;p3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4"/>
          <p:cNvGrpSpPr/>
          <p:nvPr/>
        </p:nvGrpSpPr>
        <p:grpSpPr>
          <a:xfrm>
            <a:off x="5574454" y="476241"/>
            <a:ext cx="671833" cy="565501"/>
            <a:chOff x="1743325" y="1842325"/>
            <a:chExt cx="908250" cy="764500"/>
          </a:xfrm>
        </p:grpSpPr>
        <p:sp>
          <p:nvSpPr>
            <p:cNvPr id="1466" name="Google Shape;1466;p3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4"/>
          <p:cNvGrpSpPr/>
          <p:nvPr/>
        </p:nvGrpSpPr>
        <p:grpSpPr>
          <a:xfrm>
            <a:off x="523887" y="476238"/>
            <a:ext cx="3457500" cy="2323350"/>
            <a:chOff x="4038612" y="1543850"/>
            <a:chExt cx="3457500" cy="2323350"/>
          </a:xfrm>
        </p:grpSpPr>
        <p:sp>
          <p:nvSpPr>
            <p:cNvPr id="1471" name="Google Shape;1471;p3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3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474" name="Google Shape;1474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7" name="Google Shape;1487;p34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1488" name="Google Shape;1488;p34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492" name="Google Shape;1492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5" name="Google Shape;1505;p34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523867" y="3973059"/>
            <a:ext cx="2552926" cy="477596"/>
            <a:chOff x="3667675" y="3227975"/>
            <a:chExt cx="1117450" cy="209050"/>
          </a:xfrm>
        </p:grpSpPr>
        <p:sp>
          <p:nvSpPr>
            <p:cNvPr id="1508" name="Google Shape;1508;p34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34"/>
          <p:cNvSpPr/>
          <p:nvPr/>
        </p:nvSpPr>
        <p:spPr>
          <a:xfrm rot="987208">
            <a:off x="8195092" y="1220981"/>
            <a:ext cx="312569" cy="31256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4"/>
          <p:cNvSpPr/>
          <p:nvPr/>
        </p:nvSpPr>
        <p:spPr>
          <a:xfrm rot="-899833">
            <a:off x="621645" y="165257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4"/>
          <p:cNvSpPr/>
          <p:nvPr/>
        </p:nvSpPr>
        <p:spPr>
          <a:xfrm>
            <a:off x="5261902" y="42909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4"/>
          <p:cNvGrpSpPr/>
          <p:nvPr/>
        </p:nvGrpSpPr>
        <p:grpSpPr>
          <a:xfrm>
            <a:off x="321438" y="2659313"/>
            <a:ext cx="612000" cy="809475"/>
            <a:chOff x="1624275" y="796950"/>
            <a:chExt cx="612000" cy="809475"/>
          </a:xfrm>
        </p:grpSpPr>
        <p:sp>
          <p:nvSpPr>
            <p:cNvPr id="1520" name="Google Shape;1520;p34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4"/>
          <p:cNvGrpSpPr/>
          <p:nvPr/>
        </p:nvGrpSpPr>
        <p:grpSpPr>
          <a:xfrm>
            <a:off x="7993537" y="4348982"/>
            <a:ext cx="671802" cy="342063"/>
            <a:chOff x="1439237" y="4653782"/>
            <a:chExt cx="671802" cy="342063"/>
          </a:xfrm>
        </p:grpSpPr>
        <p:sp>
          <p:nvSpPr>
            <p:cNvPr id="1528" name="Google Shape;1528;p34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olitan.com/blog/apa-itu-unit-testing-yuk-kenala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gitalocean.com/community/tutorials/python-unittest-unit-test-example" TargetMode="External"/><Relationship Id="rId4" Type="http://schemas.openxmlformats.org/officeDocument/2006/relationships/hyperlink" Target="https://www.dicoding.com/blog/apa-itu-ci-cd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lints.com/id/lowongan/white-box-testing-adalah/#.X59QJFMzZQ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0"/>
          <p:cNvSpPr txBox="1">
            <a:spLocks noGrp="1"/>
          </p:cNvSpPr>
          <p:nvPr>
            <p:ph type="ctrTitle"/>
          </p:nvPr>
        </p:nvSpPr>
        <p:spPr>
          <a:xfrm>
            <a:off x="729125" y="1416477"/>
            <a:ext cx="6929456" cy="2838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4400" dirty="0"/>
              <a:t>TESTING DAN QA PERANGKAT LUNAK </a:t>
            </a:r>
            <a:br>
              <a:rPr lang="en-ID" sz="4400" dirty="0"/>
            </a:br>
            <a:r>
              <a:rPr lang="en-ID" sz="4400" dirty="0"/>
              <a:t>(UTS)</a:t>
            </a:r>
            <a:br>
              <a:rPr lang="en-ID" sz="4400" dirty="0"/>
            </a:br>
            <a:endParaRPr lang="en-ID" sz="4400" dirty="0"/>
          </a:p>
        </p:txBody>
      </p:sp>
      <p:grpSp>
        <p:nvGrpSpPr>
          <p:cNvPr id="1706" name="Google Shape;1706;p40"/>
          <p:cNvGrpSpPr/>
          <p:nvPr/>
        </p:nvGrpSpPr>
        <p:grpSpPr>
          <a:xfrm>
            <a:off x="927325" y="4278088"/>
            <a:ext cx="612000" cy="809475"/>
            <a:chOff x="1624275" y="796950"/>
            <a:chExt cx="612000" cy="809475"/>
          </a:xfrm>
        </p:grpSpPr>
        <p:sp>
          <p:nvSpPr>
            <p:cNvPr id="1707" name="Google Shape;1707;p40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40"/>
          <p:cNvGrpSpPr/>
          <p:nvPr/>
        </p:nvGrpSpPr>
        <p:grpSpPr>
          <a:xfrm>
            <a:off x="1665657" y="4551389"/>
            <a:ext cx="2006046" cy="375307"/>
            <a:chOff x="3667675" y="3227975"/>
            <a:chExt cx="1117450" cy="209050"/>
          </a:xfrm>
        </p:grpSpPr>
        <p:sp>
          <p:nvSpPr>
            <p:cNvPr id="1716" name="Google Shape;1716;p40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40"/>
          <p:cNvSpPr/>
          <p:nvPr/>
        </p:nvSpPr>
        <p:spPr>
          <a:xfrm rot="516939">
            <a:off x="8823276" y="6947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0"/>
          <p:cNvSpPr/>
          <p:nvPr/>
        </p:nvSpPr>
        <p:spPr>
          <a:xfrm>
            <a:off x="203725" y="2170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0"/>
          <p:cNvSpPr/>
          <p:nvPr/>
        </p:nvSpPr>
        <p:spPr>
          <a:xfrm rot="1069685">
            <a:off x="7108916" y="46035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0"/>
          <p:cNvSpPr/>
          <p:nvPr/>
        </p:nvSpPr>
        <p:spPr>
          <a:xfrm rot="-899833">
            <a:off x="8808522" y="19624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0"/>
          <p:cNvSpPr/>
          <p:nvPr/>
        </p:nvSpPr>
        <p:spPr>
          <a:xfrm>
            <a:off x="563738" y="264928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0"/>
          <p:cNvSpPr/>
          <p:nvPr/>
        </p:nvSpPr>
        <p:spPr>
          <a:xfrm rot="991083">
            <a:off x="7626395" y="2846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0" name="Google Shape;1730;p40"/>
          <p:cNvGrpSpPr/>
          <p:nvPr/>
        </p:nvGrpSpPr>
        <p:grpSpPr>
          <a:xfrm>
            <a:off x="4784650" y="3209750"/>
            <a:ext cx="3236300" cy="995325"/>
            <a:chOff x="2651850" y="1297775"/>
            <a:chExt cx="3236300" cy="995325"/>
          </a:xfrm>
        </p:grpSpPr>
        <p:sp>
          <p:nvSpPr>
            <p:cNvPr id="1731" name="Google Shape;1731;p40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40"/>
          <p:cNvSpPr txBox="1">
            <a:spLocks noGrp="1"/>
          </p:cNvSpPr>
          <p:nvPr>
            <p:ph type="subTitle" idx="1"/>
          </p:nvPr>
        </p:nvSpPr>
        <p:spPr>
          <a:xfrm rot="-360">
            <a:off x="4607311" y="3298234"/>
            <a:ext cx="3509305" cy="1060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HABIB NUR FAUZI</a:t>
            </a:r>
            <a:br>
              <a:rPr lang="en-US" sz="1600" dirty="0"/>
            </a:br>
            <a:r>
              <a:rPr lang="en-US" sz="1600" dirty="0"/>
              <a:t>201011400532</a:t>
            </a:r>
          </a:p>
        </p:txBody>
      </p:sp>
      <p:sp>
        <p:nvSpPr>
          <p:cNvPr id="1758" name="Google Shape;1758;p40"/>
          <p:cNvSpPr/>
          <p:nvPr/>
        </p:nvSpPr>
        <p:spPr>
          <a:xfrm>
            <a:off x="7641700" y="39183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9" name="Google Shape;1759;p40"/>
          <p:cNvSpPr/>
          <p:nvPr/>
        </p:nvSpPr>
        <p:spPr>
          <a:xfrm>
            <a:off x="4706476" y="3123926"/>
            <a:ext cx="196700" cy="196700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40"/>
          <p:cNvGrpSpPr/>
          <p:nvPr/>
        </p:nvGrpSpPr>
        <p:grpSpPr>
          <a:xfrm>
            <a:off x="6837909" y="1755867"/>
            <a:ext cx="968838" cy="1042108"/>
            <a:chOff x="6837909" y="1755867"/>
            <a:chExt cx="968838" cy="1042108"/>
          </a:xfrm>
        </p:grpSpPr>
        <p:sp>
          <p:nvSpPr>
            <p:cNvPr id="1761" name="Google Shape;1761;p40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40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1763" name="Google Shape;1763;p40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1764" name="Google Shape;1764;p40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40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6" name="Google Shape;1766;p40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8" name="Google Shape;1778;p41"/>
          <p:cNvGrpSpPr/>
          <p:nvPr/>
        </p:nvGrpSpPr>
        <p:grpSpPr>
          <a:xfrm>
            <a:off x="6242545" y="4436346"/>
            <a:ext cx="2499624" cy="467645"/>
            <a:chOff x="3667675" y="3227975"/>
            <a:chExt cx="1117450" cy="209050"/>
          </a:xfrm>
        </p:grpSpPr>
        <p:sp>
          <p:nvSpPr>
            <p:cNvPr id="1779" name="Google Shape;1779;p41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41"/>
          <p:cNvGrpSpPr/>
          <p:nvPr/>
        </p:nvGrpSpPr>
        <p:grpSpPr>
          <a:xfrm>
            <a:off x="203104" y="1921916"/>
            <a:ext cx="671833" cy="565501"/>
            <a:chOff x="1743325" y="1842325"/>
            <a:chExt cx="908250" cy="764500"/>
          </a:xfrm>
        </p:grpSpPr>
        <p:sp>
          <p:nvSpPr>
            <p:cNvPr id="1788" name="Google Shape;1788;p4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2" name="Google Shape;1792;p41"/>
          <p:cNvSpPr txBox="1">
            <a:spLocks noGrp="1"/>
          </p:cNvSpPr>
          <p:nvPr>
            <p:ph type="title"/>
          </p:nvPr>
        </p:nvSpPr>
        <p:spPr>
          <a:xfrm>
            <a:off x="1359828" y="843636"/>
            <a:ext cx="6776873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Langkah-</a:t>
            </a:r>
            <a:r>
              <a:rPr lang="en-US" sz="2800" dirty="0" err="1"/>
              <a:t>langkah</a:t>
            </a:r>
            <a:r>
              <a:rPr lang="en-US" sz="2800" dirty="0"/>
              <a:t> ci/cd phyton</a:t>
            </a:r>
            <a:endParaRPr sz="2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93" name="Google Shape;1793;p41"/>
          <p:cNvSpPr txBox="1">
            <a:spLocks noGrp="1"/>
          </p:cNvSpPr>
          <p:nvPr>
            <p:ph type="body" idx="1"/>
          </p:nvPr>
        </p:nvSpPr>
        <p:spPr>
          <a:xfrm>
            <a:off x="964301" y="1366337"/>
            <a:ext cx="7172400" cy="322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2000" dirty="0">
                <a:latin typeface="Avenir Next LT Pro Light (Body)"/>
              </a:rPr>
              <a:t>1. </a:t>
            </a:r>
            <a:r>
              <a:rPr lang="en-ID" sz="2000" dirty="0" err="1">
                <a:latin typeface="Avenir Next LT Pro Light (Body)"/>
              </a:rPr>
              <a:t>Pilih</a:t>
            </a:r>
            <a:r>
              <a:rPr lang="en-ID" sz="2000" dirty="0">
                <a:latin typeface="Avenir Next LT Pro Light (Body)"/>
              </a:rPr>
              <a:t> Alat CI/CD</a:t>
            </a:r>
          </a:p>
          <a:p>
            <a:pPr algn="l"/>
            <a:r>
              <a:rPr lang="en-ID" sz="2000" dirty="0">
                <a:latin typeface="Avenir Next LT Pro Light (Body)"/>
              </a:rPr>
              <a:t>2. Buat </a:t>
            </a:r>
            <a:r>
              <a:rPr lang="en-ID" sz="2000" dirty="0" err="1">
                <a:latin typeface="Avenir Next LT Pro Light (Body)"/>
              </a:rPr>
              <a:t>Repositori</a:t>
            </a:r>
            <a:r>
              <a:rPr lang="en-ID" sz="2000" dirty="0">
                <a:latin typeface="Avenir Next LT Pro Light (Body)"/>
              </a:rPr>
              <a:t> Git</a:t>
            </a:r>
          </a:p>
          <a:p>
            <a:pPr algn="l"/>
            <a:r>
              <a:rPr lang="en-ID" sz="2000" dirty="0">
                <a:latin typeface="Avenir Next LT Pro Light (Body)"/>
              </a:rPr>
              <a:t>3. </a:t>
            </a:r>
            <a:r>
              <a:rPr lang="en-ID" sz="2000" dirty="0" err="1">
                <a:latin typeface="Avenir Next LT Pro Light (Body)"/>
              </a:rPr>
              <a:t>Konfigurasi</a:t>
            </a:r>
            <a:r>
              <a:rPr lang="en-ID" sz="2000" dirty="0">
                <a:latin typeface="Avenir Next LT Pro Light (Body)"/>
              </a:rPr>
              <a:t> CI/CD</a:t>
            </a:r>
          </a:p>
          <a:p>
            <a:pPr algn="l"/>
            <a:r>
              <a:rPr lang="en-ID" sz="2000" dirty="0">
                <a:latin typeface="Avenir Next LT Pro Light (Body)"/>
              </a:rPr>
              <a:t>4. Buat </a:t>
            </a:r>
            <a:r>
              <a:rPr lang="en-ID" sz="2000" dirty="0" err="1">
                <a:latin typeface="Avenir Next LT Pro Light (Body)"/>
              </a:rPr>
              <a:t>Tahapan</a:t>
            </a:r>
            <a:r>
              <a:rPr lang="en-ID" sz="2000" dirty="0">
                <a:latin typeface="Avenir Next LT Pro Light (Body)"/>
              </a:rPr>
              <a:t> Ci/CD</a:t>
            </a:r>
          </a:p>
          <a:p>
            <a:pPr algn="l"/>
            <a:r>
              <a:rPr lang="en-ID" sz="2000" dirty="0">
                <a:latin typeface="Avenir Next LT Pro Light (Body)"/>
              </a:rPr>
              <a:t>5. Save </a:t>
            </a:r>
            <a:r>
              <a:rPr lang="en-ID" sz="2000" dirty="0" err="1">
                <a:latin typeface="Avenir Next LT Pro Light (Body)"/>
              </a:rPr>
              <a:t>Konfigurasi</a:t>
            </a:r>
            <a:r>
              <a:rPr lang="en-ID" sz="2000" dirty="0">
                <a:latin typeface="Avenir Next LT Pro Light (Body)"/>
              </a:rPr>
              <a:t> CI/CD</a:t>
            </a:r>
          </a:p>
          <a:p>
            <a:pPr algn="l"/>
            <a:r>
              <a:rPr lang="en-ID" sz="2000" dirty="0">
                <a:latin typeface="Avenir Next LT Pro Light (Body)"/>
              </a:rPr>
              <a:t>6. </a:t>
            </a:r>
            <a:r>
              <a:rPr lang="en-ID" sz="2000" dirty="0" err="1">
                <a:latin typeface="Avenir Next LT Pro Light (Body)"/>
              </a:rPr>
              <a:t>KOneksi</a:t>
            </a:r>
            <a:r>
              <a:rPr lang="en-ID" sz="2000" dirty="0">
                <a:latin typeface="Avenir Next LT Pro Light (Body)"/>
              </a:rPr>
              <a:t> </a:t>
            </a:r>
            <a:r>
              <a:rPr lang="en-ID" sz="2000" dirty="0" err="1">
                <a:latin typeface="Avenir Next LT Pro Light (Body)"/>
              </a:rPr>
              <a:t>dengan</a:t>
            </a:r>
            <a:r>
              <a:rPr lang="en-ID" sz="2000" dirty="0">
                <a:latin typeface="Avenir Next LT Pro Light (Body)"/>
              </a:rPr>
              <a:t> </a:t>
            </a:r>
            <a:r>
              <a:rPr lang="en-ID" sz="2000" dirty="0" err="1">
                <a:latin typeface="Avenir Next LT Pro Light (Body)"/>
              </a:rPr>
              <a:t>projek</a:t>
            </a:r>
            <a:r>
              <a:rPr lang="en-ID" sz="2000" dirty="0">
                <a:latin typeface="Avenir Next LT Pro Light (Body)"/>
              </a:rPr>
              <a:t> version control</a:t>
            </a:r>
          </a:p>
          <a:p>
            <a:pPr algn="l"/>
            <a:r>
              <a:rPr lang="en-ID" sz="2000" dirty="0">
                <a:latin typeface="Avenir Next LT Pro Light (Body)"/>
              </a:rPr>
              <a:t>7. Uji CI</a:t>
            </a:r>
          </a:p>
          <a:p>
            <a:pPr algn="l"/>
            <a:r>
              <a:rPr lang="en-ID" sz="2000" dirty="0">
                <a:latin typeface="Avenir Next LT Pro Light (Body)"/>
              </a:rPr>
              <a:t>8. </a:t>
            </a:r>
            <a:r>
              <a:rPr lang="en-ID" sz="2000" dirty="0" err="1">
                <a:latin typeface="Avenir Next LT Pro Light (Body)"/>
              </a:rPr>
              <a:t>Tahap</a:t>
            </a:r>
            <a:r>
              <a:rPr lang="en-ID" sz="2000" dirty="0">
                <a:latin typeface="Avenir Next LT Pro Light (Body)"/>
              </a:rPr>
              <a:t> CD</a:t>
            </a:r>
          </a:p>
          <a:p>
            <a:pPr algn="l"/>
            <a:r>
              <a:rPr lang="en-ID" sz="2000" dirty="0">
                <a:latin typeface="Avenir Next LT Pro Light (Body)"/>
              </a:rPr>
              <a:t>9. Deploy</a:t>
            </a:r>
          </a:p>
          <a:p>
            <a:pPr algn="l"/>
            <a:r>
              <a:rPr lang="en-ID" sz="2000" dirty="0">
                <a:latin typeface="Avenir Next LT Pro Light (Body)"/>
              </a:rPr>
              <a:t>10. </a:t>
            </a:r>
            <a:r>
              <a:rPr lang="en-ID" sz="2000" dirty="0" err="1">
                <a:latin typeface="Avenir Next LT Pro Light (Body)"/>
              </a:rPr>
              <a:t>Konfig</a:t>
            </a:r>
            <a:r>
              <a:rPr lang="en-ID" sz="2000" dirty="0">
                <a:latin typeface="Avenir Next LT Pro Light (Body)"/>
              </a:rPr>
              <a:t> </a:t>
            </a:r>
            <a:r>
              <a:rPr lang="en-ID" sz="2000" dirty="0" err="1">
                <a:latin typeface="Avenir Next LT Pro Light (Body)"/>
              </a:rPr>
              <a:t>Otomatis</a:t>
            </a:r>
            <a:endParaRPr lang="en-ID" sz="2000" dirty="0">
              <a:latin typeface="Avenir Next LT Pro Light (Body)"/>
            </a:endParaRPr>
          </a:p>
        </p:txBody>
      </p:sp>
      <p:grpSp>
        <p:nvGrpSpPr>
          <p:cNvPr id="1794" name="Google Shape;1794;p41"/>
          <p:cNvGrpSpPr/>
          <p:nvPr/>
        </p:nvGrpSpPr>
        <p:grpSpPr>
          <a:xfrm>
            <a:off x="8810606" y="1747118"/>
            <a:ext cx="243784" cy="243016"/>
            <a:chOff x="5694731" y="1902593"/>
            <a:chExt cx="243784" cy="243016"/>
          </a:xfrm>
        </p:grpSpPr>
        <p:sp>
          <p:nvSpPr>
            <p:cNvPr id="1795" name="Google Shape;1795;p41"/>
            <p:cNvSpPr/>
            <p:nvPr/>
          </p:nvSpPr>
          <p:spPr>
            <a:xfrm>
              <a:off x="5702185" y="1909334"/>
              <a:ext cx="229424" cy="229479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92" y="1"/>
                  </a:moveTo>
                  <a:lnTo>
                    <a:pt x="0" y="2094"/>
                  </a:lnTo>
                  <a:lnTo>
                    <a:pt x="2092" y="4187"/>
                  </a:lnTo>
                  <a:lnTo>
                    <a:pt x="4186" y="209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5694731" y="1902593"/>
              <a:ext cx="243784" cy="24301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2229" y="299"/>
                  </a:moveTo>
                  <a:lnTo>
                    <a:pt x="4146" y="2216"/>
                  </a:lnTo>
                  <a:lnTo>
                    <a:pt x="2229" y="4133"/>
                  </a:lnTo>
                  <a:lnTo>
                    <a:pt x="314" y="2216"/>
                  </a:lnTo>
                  <a:lnTo>
                    <a:pt x="2229" y="299"/>
                  </a:lnTo>
                  <a:close/>
                  <a:moveTo>
                    <a:pt x="2230" y="1"/>
                  </a:moveTo>
                  <a:cubicBezTo>
                    <a:pt x="2198" y="1"/>
                    <a:pt x="2166" y="12"/>
                    <a:pt x="2142" y="36"/>
                  </a:cubicBezTo>
                  <a:lnTo>
                    <a:pt x="49" y="2128"/>
                  </a:lnTo>
                  <a:cubicBezTo>
                    <a:pt x="0" y="2177"/>
                    <a:pt x="0" y="2256"/>
                    <a:pt x="49" y="2304"/>
                  </a:cubicBezTo>
                  <a:lnTo>
                    <a:pt x="2142" y="4397"/>
                  </a:lnTo>
                  <a:cubicBezTo>
                    <a:pt x="2166" y="4420"/>
                    <a:pt x="2197" y="4434"/>
                    <a:pt x="2229" y="4434"/>
                  </a:cubicBezTo>
                  <a:cubicBezTo>
                    <a:pt x="2263" y="4434"/>
                    <a:pt x="2294" y="4421"/>
                    <a:pt x="2318" y="4397"/>
                  </a:cubicBezTo>
                  <a:lnTo>
                    <a:pt x="4411" y="2304"/>
                  </a:lnTo>
                  <a:cubicBezTo>
                    <a:pt x="4434" y="2281"/>
                    <a:pt x="4447" y="2249"/>
                    <a:pt x="4447" y="2216"/>
                  </a:cubicBezTo>
                  <a:cubicBezTo>
                    <a:pt x="4447" y="2183"/>
                    <a:pt x="4434" y="2151"/>
                    <a:pt x="4411" y="2128"/>
                  </a:cubicBezTo>
                  <a:lnTo>
                    <a:pt x="2318" y="36"/>
                  </a:lnTo>
                  <a:cubicBezTo>
                    <a:pt x="2294" y="12"/>
                    <a:pt x="2262" y="1"/>
                    <a:pt x="2230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41"/>
          <p:cNvSpPr/>
          <p:nvPr/>
        </p:nvSpPr>
        <p:spPr>
          <a:xfrm rot="-10221727">
            <a:off x="7673251" y="237316"/>
            <a:ext cx="312568" cy="321506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8" name="Google Shape;1798;p41"/>
          <p:cNvSpPr/>
          <p:nvPr/>
        </p:nvSpPr>
        <p:spPr>
          <a:xfrm rot="1069685">
            <a:off x="7613741" y="4689230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1"/>
          <p:cNvSpPr/>
          <p:nvPr/>
        </p:nvSpPr>
        <p:spPr>
          <a:xfrm rot="855895">
            <a:off x="166200" y="2353850"/>
            <a:ext cx="196705" cy="196705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" name="Google Shape;1800;p41"/>
          <p:cNvGrpSpPr/>
          <p:nvPr/>
        </p:nvGrpSpPr>
        <p:grpSpPr>
          <a:xfrm>
            <a:off x="1439237" y="4653782"/>
            <a:ext cx="671802" cy="342063"/>
            <a:chOff x="1439237" y="4653782"/>
            <a:chExt cx="671802" cy="342063"/>
          </a:xfrm>
        </p:grpSpPr>
        <p:sp>
          <p:nvSpPr>
            <p:cNvPr id="1801" name="Google Shape;1801;p41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41"/>
          <p:cNvSpPr/>
          <p:nvPr/>
        </p:nvSpPr>
        <p:spPr>
          <a:xfrm rot="516675">
            <a:off x="6282985" y="260563"/>
            <a:ext cx="274998" cy="274998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41"/>
          <p:cNvSpPr/>
          <p:nvPr/>
        </p:nvSpPr>
        <p:spPr>
          <a:xfrm rot="991083">
            <a:off x="2037195" y="4744406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40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0"/>
          <p:cNvSpPr txBox="1">
            <a:spLocks noGrp="1"/>
          </p:cNvSpPr>
          <p:nvPr>
            <p:ph type="ctrTitle"/>
          </p:nvPr>
        </p:nvSpPr>
        <p:spPr>
          <a:xfrm>
            <a:off x="2665358" y="75625"/>
            <a:ext cx="6929456" cy="2838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4400" dirty="0"/>
              <a:t>TREFERENSI</a:t>
            </a:r>
            <a:br>
              <a:rPr lang="en-ID" sz="4400" dirty="0"/>
            </a:br>
            <a:endParaRPr lang="en-ID" sz="4400" dirty="0"/>
          </a:p>
        </p:txBody>
      </p:sp>
      <p:grpSp>
        <p:nvGrpSpPr>
          <p:cNvPr id="1706" name="Google Shape;1706;p40"/>
          <p:cNvGrpSpPr/>
          <p:nvPr/>
        </p:nvGrpSpPr>
        <p:grpSpPr>
          <a:xfrm>
            <a:off x="927325" y="4278088"/>
            <a:ext cx="612000" cy="809475"/>
            <a:chOff x="1624275" y="796950"/>
            <a:chExt cx="612000" cy="809475"/>
          </a:xfrm>
        </p:grpSpPr>
        <p:sp>
          <p:nvSpPr>
            <p:cNvPr id="1707" name="Google Shape;1707;p40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40"/>
          <p:cNvGrpSpPr/>
          <p:nvPr/>
        </p:nvGrpSpPr>
        <p:grpSpPr>
          <a:xfrm>
            <a:off x="1665657" y="4551389"/>
            <a:ext cx="2006046" cy="375307"/>
            <a:chOff x="3667675" y="3227975"/>
            <a:chExt cx="1117450" cy="209050"/>
          </a:xfrm>
        </p:grpSpPr>
        <p:sp>
          <p:nvSpPr>
            <p:cNvPr id="1716" name="Google Shape;1716;p40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40"/>
          <p:cNvSpPr/>
          <p:nvPr/>
        </p:nvSpPr>
        <p:spPr>
          <a:xfrm rot="516939">
            <a:off x="8823276" y="6947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0"/>
          <p:cNvSpPr/>
          <p:nvPr/>
        </p:nvSpPr>
        <p:spPr>
          <a:xfrm>
            <a:off x="203725" y="2170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0"/>
          <p:cNvSpPr/>
          <p:nvPr/>
        </p:nvSpPr>
        <p:spPr>
          <a:xfrm rot="1069685">
            <a:off x="7108916" y="46035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0"/>
          <p:cNvSpPr/>
          <p:nvPr/>
        </p:nvSpPr>
        <p:spPr>
          <a:xfrm rot="-899833">
            <a:off x="8808522" y="19624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0"/>
          <p:cNvSpPr/>
          <p:nvPr/>
        </p:nvSpPr>
        <p:spPr>
          <a:xfrm>
            <a:off x="563738" y="264928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0"/>
          <p:cNvSpPr/>
          <p:nvPr/>
        </p:nvSpPr>
        <p:spPr>
          <a:xfrm rot="991083">
            <a:off x="7626395" y="2846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0"/>
          <p:cNvSpPr txBox="1">
            <a:spLocks noGrp="1"/>
          </p:cNvSpPr>
          <p:nvPr>
            <p:ph type="subTitle" idx="1"/>
          </p:nvPr>
        </p:nvSpPr>
        <p:spPr>
          <a:xfrm rot="-360">
            <a:off x="1024880" y="1867843"/>
            <a:ext cx="8655559" cy="1060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ID" sz="1200" dirty="0">
                <a:hlinkClick r:id="rId3"/>
              </a:rPr>
              <a:t>https://www.codepolitan.com/blog/apa-itu-unit-testing-yuk-kenalan</a:t>
            </a:r>
            <a:r>
              <a:rPr lang="en-ID" sz="12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ID" sz="1200" dirty="0">
                <a:hlinkClick r:id="rId4"/>
              </a:rPr>
              <a:t>https://www.dicoding.com/blog/apa-itu-ci-cd/</a:t>
            </a:r>
            <a:r>
              <a:rPr lang="en-ID" sz="12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ID" sz="1200" dirty="0">
                <a:hlinkClick r:id="rId5"/>
              </a:rPr>
              <a:t>https://www.digitalocean.com/community/tutorials/python-unittest-unit-test-example</a:t>
            </a:r>
            <a:r>
              <a:rPr lang="en-ID" sz="1200" dirty="0"/>
              <a:t> </a:t>
            </a:r>
          </a:p>
          <a:p>
            <a:pPr marL="12700" algn="l">
              <a:lnSpc>
                <a:spcPct val="100000"/>
              </a:lnSpc>
              <a:spcBef>
                <a:spcPts val="530"/>
              </a:spcBef>
            </a:pPr>
            <a:r>
              <a:rPr lang="en-US" sz="1200" dirty="0"/>
              <a:t>    CI/CD </a:t>
            </a:r>
            <a:r>
              <a:rPr lang="en-US" sz="1200" dirty="0" err="1"/>
              <a:t>untuk</a:t>
            </a:r>
            <a:r>
              <a:rPr lang="en-US" sz="1200" dirty="0"/>
              <a:t> Project Python</a:t>
            </a:r>
          </a:p>
          <a:p>
            <a:pPr marL="12700" algn="l">
              <a:lnSpc>
                <a:spcPct val="100000"/>
              </a:lnSpc>
              <a:spcBef>
                <a:spcPts val="434"/>
              </a:spcBef>
            </a:pPr>
            <a:r>
              <a:rPr lang="en-US" sz="1200" dirty="0"/>
              <a:t>    GitLab. (2021). GitLab CI/CD. Retrieved from https://docs.gitlab.com/ee/ci/</a:t>
            </a:r>
          </a:p>
          <a:p>
            <a:pPr marL="12700" algn="l">
              <a:lnSpc>
                <a:spcPct val="100000"/>
              </a:lnSpc>
              <a:spcBef>
                <a:spcPts val="405"/>
              </a:spcBef>
            </a:pPr>
            <a:r>
              <a:rPr lang="en-US" sz="1200" dirty="0"/>
              <a:t>    Travis CI. (2021). Travis CI. Retrieved from https://docs.travis-ci.com/</a:t>
            </a:r>
          </a:p>
          <a:p>
            <a:pPr marL="342900" indent="-342900" algn="l">
              <a:buFontTx/>
              <a:buChar char="-"/>
            </a:pPr>
            <a:endParaRPr lang="en-ID" sz="1200" dirty="0"/>
          </a:p>
        </p:txBody>
      </p:sp>
      <p:sp>
        <p:nvSpPr>
          <p:cNvPr id="1758" name="Google Shape;1758;p40"/>
          <p:cNvSpPr/>
          <p:nvPr/>
        </p:nvSpPr>
        <p:spPr>
          <a:xfrm>
            <a:off x="7641700" y="39183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9" name="Google Shape;1759;p40"/>
          <p:cNvSpPr/>
          <p:nvPr/>
        </p:nvSpPr>
        <p:spPr>
          <a:xfrm>
            <a:off x="4706476" y="3123926"/>
            <a:ext cx="196700" cy="196700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40"/>
          <p:cNvGrpSpPr/>
          <p:nvPr/>
        </p:nvGrpSpPr>
        <p:grpSpPr>
          <a:xfrm>
            <a:off x="6837909" y="1755867"/>
            <a:ext cx="968838" cy="1042108"/>
            <a:chOff x="6837909" y="1755867"/>
            <a:chExt cx="968838" cy="1042108"/>
          </a:xfrm>
        </p:grpSpPr>
        <p:sp>
          <p:nvSpPr>
            <p:cNvPr id="1761" name="Google Shape;1761;p40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40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1763" name="Google Shape;1763;p40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1764" name="Google Shape;1764;p40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40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6" name="Google Shape;1766;p40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215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60"/>
          <p:cNvSpPr txBox="1">
            <a:spLocks noGrp="1"/>
          </p:cNvSpPr>
          <p:nvPr>
            <p:ph type="title"/>
          </p:nvPr>
        </p:nvSpPr>
        <p:spPr>
          <a:xfrm>
            <a:off x="1190625" y="1335975"/>
            <a:ext cx="6762900" cy="27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TERIMA</a:t>
            </a:r>
            <a:br>
              <a:rPr lang="en-US" dirty="0"/>
            </a:br>
            <a:r>
              <a:rPr lang="en-US" dirty="0"/>
              <a:t>KASIH</a:t>
            </a:r>
            <a:endParaRPr dirty="0"/>
          </a:p>
        </p:txBody>
      </p:sp>
      <p:grpSp>
        <p:nvGrpSpPr>
          <p:cNvPr id="3502" name="Google Shape;3502;p60"/>
          <p:cNvGrpSpPr/>
          <p:nvPr/>
        </p:nvGrpSpPr>
        <p:grpSpPr>
          <a:xfrm>
            <a:off x="6975124" y="3042801"/>
            <a:ext cx="1042108" cy="968838"/>
            <a:chOff x="6911424" y="3099951"/>
            <a:chExt cx="1042108" cy="968838"/>
          </a:xfrm>
        </p:grpSpPr>
        <p:grpSp>
          <p:nvGrpSpPr>
            <p:cNvPr id="3503" name="Google Shape;3503;p60"/>
            <p:cNvGrpSpPr/>
            <p:nvPr/>
          </p:nvGrpSpPr>
          <p:grpSpPr>
            <a:xfrm rot="5400000">
              <a:off x="7214992" y="3099974"/>
              <a:ext cx="161339" cy="161294"/>
              <a:chOff x="1778950" y="813300"/>
              <a:chExt cx="89350" cy="89325"/>
            </a:xfrm>
          </p:grpSpPr>
          <p:sp>
            <p:nvSpPr>
              <p:cNvPr id="3504" name="Google Shape;3504;p60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0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6" name="Google Shape;3506;p60"/>
            <p:cNvSpPr/>
            <p:nvPr/>
          </p:nvSpPr>
          <p:spPr>
            <a:xfrm rot="5400000">
              <a:off x="7215032" y="3503800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0"/>
            <p:cNvSpPr/>
            <p:nvPr/>
          </p:nvSpPr>
          <p:spPr>
            <a:xfrm rot="5400000">
              <a:off x="7223992" y="391652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0"/>
            <p:cNvSpPr/>
            <p:nvPr/>
          </p:nvSpPr>
          <p:spPr>
            <a:xfrm rot="5400000">
              <a:off x="6920453" y="310904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0"/>
            <p:cNvSpPr/>
            <p:nvPr/>
          </p:nvSpPr>
          <p:spPr>
            <a:xfrm rot="5400000">
              <a:off x="6920453" y="351276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0"/>
            <p:cNvSpPr/>
            <p:nvPr/>
          </p:nvSpPr>
          <p:spPr>
            <a:xfrm rot="5400000">
              <a:off x="6911470" y="3907495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0"/>
            <p:cNvSpPr/>
            <p:nvPr/>
          </p:nvSpPr>
          <p:spPr>
            <a:xfrm rot="5400000">
              <a:off x="7810205" y="391652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0"/>
            <p:cNvSpPr/>
            <p:nvPr/>
          </p:nvSpPr>
          <p:spPr>
            <a:xfrm rot="5400000">
              <a:off x="7506665" y="351276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0"/>
            <p:cNvSpPr/>
            <p:nvPr/>
          </p:nvSpPr>
          <p:spPr>
            <a:xfrm rot="5400000">
              <a:off x="7497682" y="3907495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4" name="Google Shape;3514;p60"/>
          <p:cNvGrpSpPr/>
          <p:nvPr/>
        </p:nvGrpSpPr>
        <p:grpSpPr>
          <a:xfrm flipH="1">
            <a:off x="1126774" y="3042801"/>
            <a:ext cx="1042108" cy="968838"/>
            <a:chOff x="6911424" y="3099951"/>
            <a:chExt cx="1042108" cy="968838"/>
          </a:xfrm>
        </p:grpSpPr>
        <p:grpSp>
          <p:nvGrpSpPr>
            <p:cNvPr id="3515" name="Google Shape;3515;p60"/>
            <p:cNvGrpSpPr/>
            <p:nvPr/>
          </p:nvGrpSpPr>
          <p:grpSpPr>
            <a:xfrm rot="5400000">
              <a:off x="7214992" y="3099974"/>
              <a:ext cx="161339" cy="161294"/>
              <a:chOff x="1778950" y="813300"/>
              <a:chExt cx="89350" cy="89325"/>
            </a:xfrm>
          </p:grpSpPr>
          <p:sp>
            <p:nvSpPr>
              <p:cNvPr id="3516" name="Google Shape;3516;p60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0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8" name="Google Shape;3518;p60"/>
            <p:cNvSpPr/>
            <p:nvPr/>
          </p:nvSpPr>
          <p:spPr>
            <a:xfrm rot="5400000">
              <a:off x="7215032" y="3503800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0"/>
            <p:cNvSpPr/>
            <p:nvPr/>
          </p:nvSpPr>
          <p:spPr>
            <a:xfrm rot="5400000">
              <a:off x="7223992" y="391652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0"/>
            <p:cNvSpPr/>
            <p:nvPr/>
          </p:nvSpPr>
          <p:spPr>
            <a:xfrm rot="5400000">
              <a:off x="6920453" y="310904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0"/>
            <p:cNvSpPr/>
            <p:nvPr/>
          </p:nvSpPr>
          <p:spPr>
            <a:xfrm rot="5400000">
              <a:off x="6920453" y="351276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0"/>
            <p:cNvSpPr/>
            <p:nvPr/>
          </p:nvSpPr>
          <p:spPr>
            <a:xfrm rot="5400000">
              <a:off x="6911470" y="3907495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0"/>
            <p:cNvSpPr/>
            <p:nvPr/>
          </p:nvSpPr>
          <p:spPr>
            <a:xfrm rot="5400000">
              <a:off x="7810205" y="391652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0"/>
            <p:cNvSpPr/>
            <p:nvPr/>
          </p:nvSpPr>
          <p:spPr>
            <a:xfrm rot="5400000">
              <a:off x="7506665" y="351276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0"/>
            <p:cNvSpPr/>
            <p:nvPr/>
          </p:nvSpPr>
          <p:spPr>
            <a:xfrm rot="5400000">
              <a:off x="7497682" y="3907495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6" name="Google Shape;3526;p60"/>
          <p:cNvGrpSpPr/>
          <p:nvPr/>
        </p:nvGrpSpPr>
        <p:grpSpPr>
          <a:xfrm>
            <a:off x="277725" y="4079350"/>
            <a:ext cx="612000" cy="809475"/>
            <a:chOff x="1624275" y="796950"/>
            <a:chExt cx="612000" cy="809475"/>
          </a:xfrm>
        </p:grpSpPr>
        <p:sp>
          <p:nvSpPr>
            <p:cNvPr id="3527" name="Google Shape;3527;p60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0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0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0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0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0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0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4" name="Google Shape;3534;p60"/>
          <p:cNvSpPr/>
          <p:nvPr/>
        </p:nvSpPr>
        <p:spPr>
          <a:xfrm>
            <a:off x="8169375" y="101445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35" name="Google Shape;3535;p60"/>
          <p:cNvGrpSpPr/>
          <p:nvPr/>
        </p:nvGrpSpPr>
        <p:grpSpPr>
          <a:xfrm>
            <a:off x="7420982" y="4284739"/>
            <a:ext cx="2006046" cy="375307"/>
            <a:chOff x="3667675" y="3227975"/>
            <a:chExt cx="1117450" cy="209050"/>
          </a:xfrm>
        </p:grpSpPr>
        <p:sp>
          <p:nvSpPr>
            <p:cNvPr id="3536" name="Google Shape;3536;p60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0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0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0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0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0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0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0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4" name="Google Shape;3544;p60"/>
          <p:cNvSpPr/>
          <p:nvPr/>
        </p:nvSpPr>
        <p:spPr>
          <a:xfrm rot="516939">
            <a:off x="8679849" y="20579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60"/>
          <p:cNvSpPr/>
          <p:nvPr/>
        </p:nvSpPr>
        <p:spPr>
          <a:xfrm rot="-899833">
            <a:off x="7605320" y="45577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60"/>
          <p:cNvSpPr/>
          <p:nvPr/>
        </p:nvSpPr>
        <p:spPr>
          <a:xfrm>
            <a:off x="2969913" y="-279312"/>
            <a:ext cx="1042200" cy="10422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7" name="Google Shape;3547;p60"/>
          <p:cNvGrpSpPr/>
          <p:nvPr/>
        </p:nvGrpSpPr>
        <p:grpSpPr>
          <a:xfrm>
            <a:off x="384079" y="2379891"/>
            <a:ext cx="671833" cy="565501"/>
            <a:chOff x="1743325" y="1842325"/>
            <a:chExt cx="908250" cy="764500"/>
          </a:xfrm>
        </p:grpSpPr>
        <p:sp>
          <p:nvSpPr>
            <p:cNvPr id="3548" name="Google Shape;3548;p60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0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0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0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2" name="Google Shape;3552;p60"/>
          <p:cNvGrpSpPr/>
          <p:nvPr/>
        </p:nvGrpSpPr>
        <p:grpSpPr>
          <a:xfrm>
            <a:off x="-119371" y="3785741"/>
            <a:ext cx="671833" cy="565501"/>
            <a:chOff x="1743325" y="1842325"/>
            <a:chExt cx="908250" cy="764500"/>
          </a:xfrm>
        </p:grpSpPr>
        <p:sp>
          <p:nvSpPr>
            <p:cNvPr id="3553" name="Google Shape;3553;p60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0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0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0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7" name="Google Shape;3557;p60"/>
          <p:cNvSpPr/>
          <p:nvPr/>
        </p:nvSpPr>
        <p:spPr>
          <a:xfrm rot="991083">
            <a:off x="203715" y="43042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60"/>
          <p:cNvSpPr/>
          <p:nvPr/>
        </p:nvSpPr>
        <p:spPr>
          <a:xfrm>
            <a:off x="3613577" y="5937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60"/>
          <p:cNvSpPr/>
          <p:nvPr/>
        </p:nvSpPr>
        <p:spPr>
          <a:xfrm>
            <a:off x="6151263" y="4730838"/>
            <a:ext cx="1042200" cy="10422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8" name="Google Shape;1778;p41"/>
          <p:cNvGrpSpPr/>
          <p:nvPr/>
        </p:nvGrpSpPr>
        <p:grpSpPr>
          <a:xfrm>
            <a:off x="6242545" y="4436346"/>
            <a:ext cx="2499624" cy="467645"/>
            <a:chOff x="3667675" y="3227975"/>
            <a:chExt cx="1117450" cy="209050"/>
          </a:xfrm>
        </p:grpSpPr>
        <p:sp>
          <p:nvSpPr>
            <p:cNvPr id="1779" name="Google Shape;1779;p41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41"/>
          <p:cNvGrpSpPr/>
          <p:nvPr/>
        </p:nvGrpSpPr>
        <p:grpSpPr>
          <a:xfrm>
            <a:off x="203104" y="1921916"/>
            <a:ext cx="671833" cy="565501"/>
            <a:chOff x="1743325" y="1842325"/>
            <a:chExt cx="908250" cy="764500"/>
          </a:xfrm>
        </p:grpSpPr>
        <p:sp>
          <p:nvSpPr>
            <p:cNvPr id="1788" name="Google Shape;1788;p4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2" name="Google Shape;1792;p41"/>
          <p:cNvSpPr txBox="1">
            <a:spLocks noGrp="1"/>
          </p:cNvSpPr>
          <p:nvPr>
            <p:ph type="title"/>
          </p:nvPr>
        </p:nvSpPr>
        <p:spPr>
          <a:xfrm>
            <a:off x="1940021" y="830157"/>
            <a:ext cx="5799313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White box &amp; unit test</a:t>
            </a:r>
            <a:endParaRPr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93" name="Google Shape;1793;p41"/>
          <p:cNvSpPr txBox="1">
            <a:spLocks noGrp="1"/>
          </p:cNvSpPr>
          <p:nvPr>
            <p:ph type="body" idx="1"/>
          </p:nvPr>
        </p:nvSpPr>
        <p:spPr>
          <a:xfrm>
            <a:off x="964301" y="1366337"/>
            <a:ext cx="7172400" cy="322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Whitebox Testing 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dirty="0" err="1"/>
              <a:t>metode</a:t>
            </a:r>
            <a:r>
              <a:rPr lang="en-US" sz="2000" dirty="0"/>
              <a:t> uji </a:t>
            </a:r>
            <a:r>
              <a:rPr lang="en-US" sz="2000" dirty="0" err="1"/>
              <a:t>coba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internal,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pada code </a:t>
            </a:r>
            <a:r>
              <a:rPr lang="en-US" sz="2000" dirty="0" err="1"/>
              <a:t>aplikasi</a:t>
            </a:r>
            <a:r>
              <a:rPr lang="en-US" sz="2000" dirty="0"/>
              <a:t>. Adapun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pada Blackbox Testing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program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ketentuan</a:t>
            </a:r>
            <a:r>
              <a:rPr lang="en-US" sz="2000" dirty="0"/>
              <a:t>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endParaRPr lang="en-ID" sz="2000" dirty="0"/>
          </a:p>
        </p:txBody>
      </p:sp>
      <p:grpSp>
        <p:nvGrpSpPr>
          <p:cNvPr id="1794" name="Google Shape;1794;p41"/>
          <p:cNvGrpSpPr/>
          <p:nvPr/>
        </p:nvGrpSpPr>
        <p:grpSpPr>
          <a:xfrm>
            <a:off x="8810606" y="1747118"/>
            <a:ext cx="243784" cy="243016"/>
            <a:chOff x="5694731" y="1902593"/>
            <a:chExt cx="243784" cy="243016"/>
          </a:xfrm>
        </p:grpSpPr>
        <p:sp>
          <p:nvSpPr>
            <p:cNvPr id="1795" name="Google Shape;1795;p41"/>
            <p:cNvSpPr/>
            <p:nvPr/>
          </p:nvSpPr>
          <p:spPr>
            <a:xfrm>
              <a:off x="5702185" y="1909334"/>
              <a:ext cx="229424" cy="229479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92" y="1"/>
                  </a:moveTo>
                  <a:lnTo>
                    <a:pt x="0" y="2094"/>
                  </a:lnTo>
                  <a:lnTo>
                    <a:pt x="2092" y="4187"/>
                  </a:lnTo>
                  <a:lnTo>
                    <a:pt x="4186" y="209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5694731" y="1902593"/>
              <a:ext cx="243784" cy="24301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2229" y="299"/>
                  </a:moveTo>
                  <a:lnTo>
                    <a:pt x="4146" y="2216"/>
                  </a:lnTo>
                  <a:lnTo>
                    <a:pt x="2229" y="4133"/>
                  </a:lnTo>
                  <a:lnTo>
                    <a:pt x="314" y="2216"/>
                  </a:lnTo>
                  <a:lnTo>
                    <a:pt x="2229" y="299"/>
                  </a:lnTo>
                  <a:close/>
                  <a:moveTo>
                    <a:pt x="2230" y="1"/>
                  </a:moveTo>
                  <a:cubicBezTo>
                    <a:pt x="2198" y="1"/>
                    <a:pt x="2166" y="12"/>
                    <a:pt x="2142" y="36"/>
                  </a:cubicBezTo>
                  <a:lnTo>
                    <a:pt x="49" y="2128"/>
                  </a:lnTo>
                  <a:cubicBezTo>
                    <a:pt x="0" y="2177"/>
                    <a:pt x="0" y="2256"/>
                    <a:pt x="49" y="2304"/>
                  </a:cubicBezTo>
                  <a:lnTo>
                    <a:pt x="2142" y="4397"/>
                  </a:lnTo>
                  <a:cubicBezTo>
                    <a:pt x="2166" y="4420"/>
                    <a:pt x="2197" y="4434"/>
                    <a:pt x="2229" y="4434"/>
                  </a:cubicBezTo>
                  <a:cubicBezTo>
                    <a:pt x="2263" y="4434"/>
                    <a:pt x="2294" y="4421"/>
                    <a:pt x="2318" y="4397"/>
                  </a:cubicBezTo>
                  <a:lnTo>
                    <a:pt x="4411" y="2304"/>
                  </a:lnTo>
                  <a:cubicBezTo>
                    <a:pt x="4434" y="2281"/>
                    <a:pt x="4447" y="2249"/>
                    <a:pt x="4447" y="2216"/>
                  </a:cubicBezTo>
                  <a:cubicBezTo>
                    <a:pt x="4447" y="2183"/>
                    <a:pt x="4434" y="2151"/>
                    <a:pt x="4411" y="2128"/>
                  </a:cubicBezTo>
                  <a:lnTo>
                    <a:pt x="2318" y="36"/>
                  </a:lnTo>
                  <a:cubicBezTo>
                    <a:pt x="2294" y="12"/>
                    <a:pt x="2262" y="1"/>
                    <a:pt x="2230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41"/>
          <p:cNvSpPr/>
          <p:nvPr/>
        </p:nvSpPr>
        <p:spPr>
          <a:xfrm rot="-10221727">
            <a:off x="7673251" y="237316"/>
            <a:ext cx="312568" cy="321506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8" name="Google Shape;1798;p41"/>
          <p:cNvSpPr/>
          <p:nvPr/>
        </p:nvSpPr>
        <p:spPr>
          <a:xfrm rot="1069685">
            <a:off x="7613741" y="4689230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1"/>
          <p:cNvSpPr/>
          <p:nvPr/>
        </p:nvSpPr>
        <p:spPr>
          <a:xfrm rot="855895">
            <a:off x="166200" y="2353850"/>
            <a:ext cx="196705" cy="196705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" name="Google Shape;1800;p41"/>
          <p:cNvGrpSpPr/>
          <p:nvPr/>
        </p:nvGrpSpPr>
        <p:grpSpPr>
          <a:xfrm>
            <a:off x="1439237" y="4653782"/>
            <a:ext cx="671802" cy="342063"/>
            <a:chOff x="1439237" y="4653782"/>
            <a:chExt cx="671802" cy="342063"/>
          </a:xfrm>
        </p:grpSpPr>
        <p:sp>
          <p:nvSpPr>
            <p:cNvPr id="1801" name="Google Shape;1801;p41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41"/>
          <p:cNvSpPr/>
          <p:nvPr/>
        </p:nvSpPr>
        <p:spPr>
          <a:xfrm rot="516675">
            <a:off x="6282985" y="260563"/>
            <a:ext cx="274998" cy="274998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41"/>
          <p:cNvSpPr/>
          <p:nvPr/>
        </p:nvSpPr>
        <p:spPr>
          <a:xfrm rot="991083">
            <a:off x="2037195" y="4744406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8" name="Google Shape;1778;p41"/>
          <p:cNvGrpSpPr/>
          <p:nvPr/>
        </p:nvGrpSpPr>
        <p:grpSpPr>
          <a:xfrm>
            <a:off x="6242545" y="4436346"/>
            <a:ext cx="2499624" cy="467645"/>
            <a:chOff x="3667675" y="3227975"/>
            <a:chExt cx="1117450" cy="209050"/>
          </a:xfrm>
        </p:grpSpPr>
        <p:sp>
          <p:nvSpPr>
            <p:cNvPr id="1779" name="Google Shape;1779;p41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41"/>
          <p:cNvGrpSpPr/>
          <p:nvPr/>
        </p:nvGrpSpPr>
        <p:grpSpPr>
          <a:xfrm>
            <a:off x="203104" y="1921916"/>
            <a:ext cx="671833" cy="565501"/>
            <a:chOff x="1743325" y="1842325"/>
            <a:chExt cx="908250" cy="764500"/>
          </a:xfrm>
        </p:grpSpPr>
        <p:sp>
          <p:nvSpPr>
            <p:cNvPr id="1788" name="Google Shape;1788;p4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2" name="Google Shape;1792;p41"/>
          <p:cNvSpPr txBox="1">
            <a:spLocks noGrp="1"/>
          </p:cNvSpPr>
          <p:nvPr>
            <p:ph type="title"/>
          </p:nvPr>
        </p:nvSpPr>
        <p:spPr>
          <a:xfrm>
            <a:off x="1940021" y="830157"/>
            <a:ext cx="5799313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White box texting</a:t>
            </a:r>
            <a:endParaRPr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93" name="Google Shape;1793;p41"/>
          <p:cNvSpPr txBox="1">
            <a:spLocks noGrp="1"/>
          </p:cNvSpPr>
          <p:nvPr>
            <p:ph type="body" idx="1"/>
          </p:nvPr>
        </p:nvSpPr>
        <p:spPr>
          <a:xfrm>
            <a:off x="964301" y="1366337"/>
            <a:ext cx="7172400" cy="322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000" dirty="0">
                <a:latin typeface="Bahnschrift" panose="020B0502040204020203" pitchFamily="34" charset="0"/>
                <a:hlinkClick r:id="rId3"/>
              </a:rPr>
              <a:t>White box testing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en-US" sz="2000" dirty="0" err="1">
                <a:latin typeface="Bahnschrift" panose="020B0502040204020203" pitchFamily="34" charset="0"/>
              </a:rPr>
              <a:t>sering</a:t>
            </a:r>
            <a:r>
              <a:rPr lang="en-US" sz="2000" dirty="0">
                <a:latin typeface="Bahnschrift" panose="020B0502040204020203" pitchFamily="34" charset="0"/>
              </a:rPr>
              <a:t> juga </a:t>
            </a:r>
            <a:r>
              <a:rPr lang="en-US" sz="2000" dirty="0" err="1">
                <a:latin typeface="Bahnschrift" panose="020B0502040204020203" pitchFamily="34" charset="0"/>
              </a:rPr>
              <a:t>disebut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sebagai</a:t>
            </a:r>
            <a:r>
              <a:rPr lang="en-US" sz="2000" dirty="0">
                <a:latin typeface="Bahnschrift" panose="020B0502040204020203" pitchFamily="34" charset="0"/>
              </a:rPr>
              <a:t> transparent box testing </a:t>
            </a:r>
            <a:r>
              <a:rPr lang="en-US" sz="2000" dirty="0" err="1">
                <a:latin typeface="Bahnschrift" panose="020B0502040204020203" pitchFamily="34" charset="0"/>
              </a:rPr>
              <a:t>atau</a:t>
            </a:r>
            <a:r>
              <a:rPr lang="en-US" sz="2000" dirty="0">
                <a:latin typeface="Bahnschrift" panose="020B0502040204020203" pitchFamily="34" charset="0"/>
              </a:rPr>
              <a:t> glass box testing.</a:t>
            </a:r>
          </a:p>
          <a:p>
            <a:pPr marL="13970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Testing yang </a:t>
            </a:r>
            <a:r>
              <a:rPr lang="en-US" sz="2000" dirty="0" err="1">
                <a:latin typeface="Bahnschrift" panose="020B0502040204020203" pitchFamily="34" charset="0"/>
              </a:rPr>
              <a:t>satu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ini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dilakukan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untuk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menguji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struktur</a:t>
            </a:r>
            <a:r>
              <a:rPr lang="en-US" sz="2000" dirty="0">
                <a:latin typeface="Bahnschrift" panose="020B0502040204020203" pitchFamily="34" charset="0"/>
              </a:rPr>
              <a:t> internal, </a:t>
            </a:r>
            <a:r>
              <a:rPr lang="en-US" sz="2000" dirty="0" err="1">
                <a:latin typeface="Bahnschrift" panose="020B0502040204020203" pitchFamily="34" charset="0"/>
              </a:rPr>
              <a:t>desain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fungsi</a:t>
            </a:r>
            <a:r>
              <a:rPr lang="en-US" sz="2000" dirty="0">
                <a:latin typeface="Bahnschrift" panose="020B0502040204020203" pitchFamily="34" charset="0"/>
              </a:rPr>
              <a:t>, dan detail </a:t>
            </a:r>
            <a:r>
              <a:rPr lang="en-US" sz="2000" dirty="0" err="1">
                <a:latin typeface="Bahnschrift" panose="020B0502040204020203" pitchFamily="34" charset="0"/>
              </a:rPr>
              <a:t>implementasi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sebuah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aplikasi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marL="139700" indent="0">
              <a:buNone/>
            </a:pPr>
            <a:r>
              <a:rPr lang="en-US" sz="2000" dirty="0" err="1">
                <a:latin typeface="Bahnschrift" panose="020B0502040204020203" pitchFamily="34" charset="0"/>
              </a:rPr>
              <a:t>Beberapa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hal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biasa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diuji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dalam</a:t>
            </a:r>
            <a:r>
              <a:rPr lang="en-US" sz="2000" dirty="0">
                <a:latin typeface="Bahnschrift" panose="020B0502040204020203" pitchFamily="34" charset="0"/>
              </a:rPr>
              <a:t> white box testing </a:t>
            </a:r>
            <a:r>
              <a:rPr lang="en-US" sz="2000" dirty="0" err="1">
                <a:latin typeface="Bahnschrift" panose="020B0502040204020203" pitchFamily="34" charset="0"/>
              </a:rPr>
              <a:t>antara</a:t>
            </a:r>
            <a:r>
              <a:rPr lang="en-US" sz="2000" dirty="0">
                <a:latin typeface="Bahnschrift" panose="020B0502040204020203" pitchFamily="34" charset="0"/>
              </a:rPr>
              <a:t> lain </a:t>
            </a:r>
            <a:r>
              <a:rPr lang="en-US" sz="2000" dirty="0" err="1">
                <a:latin typeface="Bahnschrift" panose="020B0502040204020203" pitchFamily="34" charset="0"/>
              </a:rPr>
              <a:t>keamanan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struktur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atau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jalur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rusak</a:t>
            </a:r>
            <a:r>
              <a:rPr lang="en-US" sz="2000" dirty="0">
                <a:latin typeface="Bahnschrift" panose="020B0502040204020203" pitchFamily="34" charset="0"/>
              </a:rPr>
              <a:t>, loop, dan data flow.</a:t>
            </a:r>
          </a:p>
        </p:txBody>
      </p:sp>
      <p:grpSp>
        <p:nvGrpSpPr>
          <p:cNvPr id="1794" name="Google Shape;1794;p41"/>
          <p:cNvGrpSpPr/>
          <p:nvPr/>
        </p:nvGrpSpPr>
        <p:grpSpPr>
          <a:xfrm>
            <a:off x="8810606" y="1747118"/>
            <a:ext cx="243784" cy="243016"/>
            <a:chOff x="5694731" y="1902593"/>
            <a:chExt cx="243784" cy="243016"/>
          </a:xfrm>
        </p:grpSpPr>
        <p:sp>
          <p:nvSpPr>
            <p:cNvPr id="1795" name="Google Shape;1795;p41"/>
            <p:cNvSpPr/>
            <p:nvPr/>
          </p:nvSpPr>
          <p:spPr>
            <a:xfrm>
              <a:off x="5702185" y="1909334"/>
              <a:ext cx="229424" cy="229479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92" y="1"/>
                  </a:moveTo>
                  <a:lnTo>
                    <a:pt x="0" y="2094"/>
                  </a:lnTo>
                  <a:lnTo>
                    <a:pt x="2092" y="4187"/>
                  </a:lnTo>
                  <a:lnTo>
                    <a:pt x="4186" y="209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5694731" y="1902593"/>
              <a:ext cx="243784" cy="24301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2229" y="299"/>
                  </a:moveTo>
                  <a:lnTo>
                    <a:pt x="4146" y="2216"/>
                  </a:lnTo>
                  <a:lnTo>
                    <a:pt x="2229" y="4133"/>
                  </a:lnTo>
                  <a:lnTo>
                    <a:pt x="314" y="2216"/>
                  </a:lnTo>
                  <a:lnTo>
                    <a:pt x="2229" y="299"/>
                  </a:lnTo>
                  <a:close/>
                  <a:moveTo>
                    <a:pt x="2230" y="1"/>
                  </a:moveTo>
                  <a:cubicBezTo>
                    <a:pt x="2198" y="1"/>
                    <a:pt x="2166" y="12"/>
                    <a:pt x="2142" y="36"/>
                  </a:cubicBezTo>
                  <a:lnTo>
                    <a:pt x="49" y="2128"/>
                  </a:lnTo>
                  <a:cubicBezTo>
                    <a:pt x="0" y="2177"/>
                    <a:pt x="0" y="2256"/>
                    <a:pt x="49" y="2304"/>
                  </a:cubicBezTo>
                  <a:lnTo>
                    <a:pt x="2142" y="4397"/>
                  </a:lnTo>
                  <a:cubicBezTo>
                    <a:pt x="2166" y="4420"/>
                    <a:pt x="2197" y="4434"/>
                    <a:pt x="2229" y="4434"/>
                  </a:cubicBezTo>
                  <a:cubicBezTo>
                    <a:pt x="2263" y="4434"/>
                    <a:pt x="2294" y="4421"/>
                    <a:pt x="2318" y="4397"/>
                  </a:cubicBezTo>
                  <a:lnTo>
                    <a:pt x="4411" y="2304"/>
                  </a:lnTo>
                  <a:cubicBezTo>
                    <a:pt x="4434" y="2281"/>
                    <a:pt x="4447" y="2249"/>
                    <a:pt x="4447" y="2216"/>
                  </a:cubicBezTo>
                  <a:cubicBezTo>
                    <a:pt x="4447" y="2183"/>
                    <a:pt x="4434" y="2151"/>
                    <a:pt x="4411" y="2128"/>
                  </a:cubicBezTo>
                  <a:lnTo>
                    <a:pt x="2318" y="36"/>
                  </a:lnTo>
                  <a:cubicBezTo>
                    <a:pt x="2294" y="12"/>
                    <a:pt x="2262" y="1"/>
                    <a:pt x="2230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41"/>
          <p:cNvSpPr/>
          <p:nvPr/>
        </p:nvSpPr>
        <p:spPr>
          <a:xfrm rot="-10221727">
            <a:off x="7673251" y="237316"/>
            <a:ext cx="312568" cy="321506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8" name="Google Shape;1798;p41"/>
          <p:cNvSpPr/>
          <p:nvPr/>
        </p:nvSpPr>
        <p:spPr>
          <a:xfrm rot="1069685">
            <a:off x="7613741" y="4689230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1"/>
          <p:cNvSpPr/>
          <p:nvPr/>
        </p:nvSpPr>
        <p:spPr>
          <a:xfrm rot="855895">
            <a:off x="166200" y="2353850"/>
            <a:ext cx="196705" cy="196705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" name="Google Shape;1800;p41"/>
          <p:cNvGrpSpPr/>
          <p:nvPr/>
        </p:nvGrpSpPr>
        <p:grpSpPr>
          <a:xfrm>
            <a:off x="1439237" y="4653782"/>
            <a:ext cx="671802" cy="342063"/>
            <a:chOff x="1439237" y="4653782"/>
            <a:chExt cx="671802" cy="342063"/>
          </a:xfrm>
        </p:grpSpPr>
        <p:sp>
          <p:nvSpPr>
            <p:cNvPr id="1801" name="Google Shape;1801;p41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41"/>
          <p:cNvSpPr/>
          <p:nvPr/>
        </p:nvSpPr>
        <p:spPr>
          <a:xfrm rot="516675">
            <a:off x="6282985" y="260563"/>
            <a:ext cx="274998" cy="274998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41"/>
          <p:cNvSpPr/>
          <p:nvPr/>
        </p:nvSpPr>
        <p:spPr>
          <a:xfrm rot="991083">
            <a:off x="2037195" y="4744406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4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3"/>
          <p:cNvSpPr txBox="1">
            <a:spLocks noGrp="1"/>
          </p:cNvSpPr>
          <p:nvPr>
            <p:ph type="subTitle" idx="1"/>
          </p:nvPr>
        </p:nvSpPr>
        <p:spPr>
          <a:xfrm>
            <a:off x="1084150" y="1198320"/>
            <a:ext cx="6837554" cy="2588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latin typeface="Perpetua" panose="02020502060401020303" pitchFamily="18" charset="0"/>
              </a:rPr>
              <a:t>Unit Testing </a:t>
            </a:r>
            <a:r>
              <a:rPr lang="en-US" sz="1800" dirty="0" err="1">
                <a:latin typeface="Perpetua" panose="02020502060401020303" pitchFamily="18" charset="0"/>
              </a:rPr>
              <a:t>adalah</a:t>
            </a:r>
            <a:r>
              <a:rPr lang="en-US" sz="1800" dirty="0">
                <a:latin typeface="Perpetua" panose="02020502060401020303" pitchFamily="18" charset="0"/>
              </a:rPr>
              <a:t> proses </a:t>
            </a:r>
            <a:r>
              <a:rPr lang="en-US" sz="1800" dirty="0" err="1">
                <a:latin typeface="Perpetua" panose="02020502060401020303" pitchFamily="18" charset="0"/>
              </a:rPr>
              <a:t>pengembangan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perangkat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lunak</a:t>
            </a:r>
            <a:r>
              <a:rPr lang="en-US" sz="1800" dirty="0">
                <a:latin typeface="Perpetua" panose="02020502060401020303" pitchFamily="18" charset="0"/>
              </a:rPr>
              <a:t> di mana </a:t>
            </a:r>
            <a:r>
              <a:rPr lang="en-US" sz="1800" dirty="0" err="1">
                <a:latin typeface="Perpetua" panose="02020502060401020303" pitchFamily="18" charset="0"/>
              </a:rPr>
              <a:t>bagian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aplikasi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terkecil</a:t>
            </a:r>
            <a:r>
              <a:rPr lang="en-US" sz="1800" dirty="0">
                <a:latin typeface="Perpetua" panose="02020502060401020303" pitchFamily="18" charset="0"/>
              </a:rPr>
              <a:t> yang </a:t>
            </a:r>
            <a:r>
              <a:rPr lang="en-US" sz="1800" dirty="0" err="1">
                <a:latin typeface="Perpetua" panose="02020502060401020303" pitchFamily="18" charset="0"/>
              </a:rPr>
              <a:t>dapat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diuji</a:t>
            </a:r>
            <a:r>
              <a:rPr lang="en-US" sz="1800" dirty="0">
                <a:latin typeface="Perpetua" panose="02020502060401020303" pitchFamily="18" charset="0"/>
              </a:rPr>
              <a:t>, yang </a:t>
            </a:r>
            <a:r>
              <a:rPr lang="en-US" sz="1800" dirty="0" err="1">
                <a:latin typeface="Perpetua" panose="02020502060401020303" pitchFamily="18" charset="0"/>
              </a:rPr>
              <a:t>disebut</a:t>
            </a:r>
            <a:r>
              <a:rPr lang="en-US" sz="1800" dirty="0">
                <a:latin typeface="Perpetua" panose="02020502060401020303" pitchFamily="18" charset="0"/>
              </a:rPr>
              <a:t> unit, </a:t>
            </a:r>
            <a:r>
              <a:rPr lang="en-US" sz="1800" dirty="0" err="1">
                <a:latin typeface="Perpetua" panose="02020502060401020303" pitchFamily="18" charset="0"/>
              </a:rPr>
              <a:t>diperiksa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secara</a:t>
            </a:r>
            <a:r>
              <a:rPr lang="en-US" sz="1800" dirty="0">
                <a:latin typeface="Perpetua" panose="02020502060401020303" pitchFamily="18" charset="0"/>
              </a:rPr>
              <a:t> individual dan </a:t>
            </a:r>
            <a:r>
              <a:rPr lang="en-US" sz="1800" dirty="0" err="1">
                <a:latin typeface="Perpetua" panose="02020502060401020303" pitchFamily="18" charset="0"/>
              </a:rPr>
              <a:t>independen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untuk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mendapatkan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hasil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tepat</a:t>
            </a:r>
            <a:r>
              <a:rPr lang="en-US" sz="1800" dirty="0">
                <a:latin typeface="Perpetua" panose="02020502060401020303" pitchFamily="18" charset="0"/>
              </a:rPr>
              <a:t>. </a:t>
            </a:r>
            <a:r>
              <a:rPr lang="en-US" sz="1800" dirty="0" err="1">
                <a:latin typeface="Perpetua" panose="02020502060401020303" pitchFamily="18" charset="0"/>
              </a:rPr>
              <a:t>Metodologi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pengujian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ini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dilakukan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selama</a:t>
            </a:r>
            <a:r>
              <a:rPr lang="en-US" sz="1800" dirty="0">
                <a:latin typeface="Perpetua" panose="02020502060401020303" pitchFamily="18" charset="0"/>
              </a:rPr>
              <a:t> proses </a:t>
            </a:r>
            <a:r>
              <a:rPr lang="en-US" sz="1800" dirty="0" err="1">
                <a:latin typeface="Perpetua" panose="02020502060401020303" pitchFamily="18" charset="0"/>
              </a:rPr>
              <a:t>pengembangan</a:t>
            </a:r>
            <a:r>
              <a:rPr lang="en-US" sz="1800" dirty="0">
                <a:latin typeface="Perpetua" panose="02020502060401020303" pitchFamily="18" charset="0"/>
              </a:rPr>
              <a:t> oleh Software Developer. </a:t>
            </a:r>
            <a:r>
              <a:rPr lang="en-US" sz="1800" dirty="0" err="1">
                <a:latin typeface="Perpetua" panose="02020502060401020303" pitchFamily="18" charset="0"/>
              </a:rPr>
              <a:t>Tujuan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utama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dari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pengujian</a:t>
            </a:r>
            <a:r>
              <a:rPr lang="en-US" sz="1800" dirty="0">
                <a:latin typeface="Perpetua" panose="02020502060401020303" pitchFamily="18" charset="0"/>
              </a:rPr>
              <a:t> unit </a:t>
            </a:r>
            <a:r>
              <a:rPr lang="en-US" sz="1800" dirty="0" err="1">
                <a:latin typeface="Perpetua" panose="02020502060401020303" pitchFamily="18" charset="0"/>
              </a:rPr>
              <a:t>adalah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untuk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mengisolasi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kode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tertulis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lantas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menguji</a:t>
            </a:r>
            <a:r>
              <a:rPr lang="en-US" sz="1800" dirty="0">
                <a:latin typeface="Perpetua" panose="02020502060401020303" pitchFamily="18" charset="0"/>
              </a:rPr>
              <a:t> dan </a:t>
            </a:r>
            <a:r>
              <a:rPr lang="en-US" sz="1800" dirty="0" err="1">
                <a:latin typeface="Perpetua" panose="02020502060401020303" pitchFamily="18" charset="0"/>
              </a:rPr>
              <a:t>menentukan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apakah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itu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berfungsi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sebagaimana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r>
              <a:rPr lang="en-US" sz="1800" dirty="0" err="1">
                <a:latin typeface="Perpetua" panose="02020502060401020303" pitchFamily="18" charset="0"/>
              </a:rPr>
              <a:t>dimaksud</a:t>
            </a:r>
            <a:endParaRPr lang="en-ID" sz="1800" dirty="0">
              <a:latin typeface="Perpetua" panose="02020502060401020303" pitchFamily="18" charset="0"/>
            </a:endParaRPr>
          </a:p>
        </p:txBody>
      </p:sp>
      <p:grpSp>
        <p:nvGrpSpPr>
          <p:cNvPr id="1997" name="Google Shape;1997;p43"/>
          <p:cNvGrpSpPr/>
          <p:nvPr/>
        </p:nvGrpSpPr>
        <p:grpSpPr>
          <a:xfrm>
            <a:off x="523867" y="3973059"/>
            <a:ext cx="2552926" cy="477596"/>
            <a:chOff x="3667675" y="3227975"/>
            <a:chExt cx="1117450" cy="209050"/>
          </a:xfrm>
        </p:grpSpPr>
        <p:sp>
          <p:nvSpPr>
            <p:cNvPr id="1998" name="Google Shape;1998;p4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6" name="Google Shape;2006;p43"/>
          <p:cNvSpPr/>
          <p:nvPr/>
        </p:nvSpPr>
        <p:spPr>
          <a:xfrm rot="987208">
            <a:off x="8195092" y="1220981"/>
            <a:ext cx="312569" cy="31256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3"/>
          <p:cNvSpPr/>
          <p:nvPr/>
        </p:nvSpPr>
        <p:spPr>
          <a:xfrm rot="-899833">
            <a:off x="621645" y="165257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/>
          <p:cNvSpPr/>
          <p:nvPr/>
        </p:nvSpPr>
        <p:spPr>
          <a:xfrm>
            <a:off x="5261902" y="42909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9" name="Google Shape;2009;p43"/>
          <p:cNvGrpSpPr/>
          <p:nvPr/>
        </p:nvGrpSpPr>
        <p:grpSpPr>
          <a:xfrm>
            <a:off x="108000" y="2918161"/>
            <a:ext cx="612000" cy="809475"/>
            <a:chOff x="1624275" y="796950"/>
            <a:chExt cx="612000" cy="809475"/>
          </a:xfrm>
        </p:grpSpPr>
        <p:sp>
          <p:nvSpPr>
            <p:cNvPr id="2010" name="Google Shape;2010;p4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43"/>
          <p:cNvGrpSpPr/>
          <p:nvPr/>
        </p:nvGrpSpPr>
        <p:grpSpPr>
          <a:xfrm>
            <a:off x="7993537" y="4348982"/>
            <a:ext cx="671802" cy="342063"/>
            <a:chOff x="1439237" y="4653782"/>
            <a:chExt cx="671802" cy="342063"/>
          </a:xfrm>
        </p:grpSpPr>
        <p:sp>
          <p:nvSpPr>
            <p:cNvPr id="2018" name="Google Shape;2018;p43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F9A1E8-64CF-182B-A9F8-7C7012D67C3C}"/>
              </a:ext>
            </a:extLst>
          </p:cNvPr>
          <p:cNvSpPr txBox="1"/>
          <p:nvPr/>
        </p:nvSpPr>
        <p:spPr>
          <a:xfrm>
            <a:off x="3884597" y="1011782"/>
            <a:ext cx="4608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Unit test</a:t>
            </a:r>
            <a:endParaRPr lang="en-ID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5"/>
          <p:cNvSpPr txBox="1">
            <a:spLocks noGrp="1"/>
          </p:cNvSpPr>
          <p:nvPr>
            <p:ph type="subTitle" idx="1"/>
          </p:nvPr>
        </p:nvSpPr>
        <p:spPr>
          <a:xfrm rot="-191">
            <a:off x="848236" y="874485"/>
            <a:ext cx="7424292" cy="3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/>
              <a:t>FUNGSI UNIT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         </a:t>
            </a:r>
          </a:p>
          <a:p>
            <a:r>
              <a:rPr lang="en-US" sz="1800" dirty="0" err="1"/>
              <a:t>Pengembangan</a:t>
            </a:r>
            <a:r>
              <a:rPr lang="en-US" sz="1800" dirty="0"/>
              <a:t> software </a:t>
            </a:r>
            <a:r>
              <a:rPr lang="en-US" sz="1800" dirty="0" err="1"/>
              <a:t>bukanlah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yang </a:t>
            </a:r>
            <a:r>
              <a:rPr lang="en-US" sz="1800" dirty="0" err="1"/>
              <a:t>instan</a:t>
            </a:r>
            <a:r>
              <a:rPr lang="en-US" sz="1800" dirty="0"/>
              <a:t> dan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berdiri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 Software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komponen-komponen</a:t>
            </a:r>
            <a:r>
              <a:rPr lang="en-US" sz="1800" dirty="0"/>
              <a:t> yang </a:t>
            </a:r>
            <a:r>
              <a:rPr lang="en-US" sz="1800" dirty="0" err="1"/>
              <a:t>terintegrasi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lain. Nah, unit testing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code software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harapan</a:t>
            </a:r>
            <a:r>
              <a:rPr lang="en-US" sz="1800" dirty="0"/>
              <a:t>.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tahu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buat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bug dan </a:t>
            </a:r>
            <a:r>
              <a:rPr lang="en-US" sz="1800" dirty="0" err="1"/>
              <a:t>siap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di release.</a:t>
            </a: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5" name="Google Shape;2105;p45"/>
          <p:cNvSpPr/>
          <p:nvPr/>
        </p:nvSpPr>
        <p:spPr>
          <a:xfrm>
            <a:off x="8549550" y="1242725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19" name="Google Shape;2119;p45"/>
          <p:cNvGrpSpPr/>
          <p:nvPr/>
        </p:nvGrpSpPr>
        <p:grpSpPr>
          <a:xfrm>
            <a:off x="6296016" y="540011"/>
            <a:ext cx="940598" cy="630916"/>
            <a:chOff x="9590916" y="4186286"/>
            <a:chExt cx="940598" cy="630916"/>
          </a:xfrm>
        </p:grpSpPr>
        <p:sp>
          <p:nvSpPr>
            <p:cNvPr id="2120" name="Google Shape;2120;p45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45"/>
          <p:cNvGrpSpPr/>
          <p:nvPr/>
        </p:nvGrpSpPr>
        <p:grpSpPr>
          <a:xfrm>
            <a:off x="289510" y="4572798"/>
            <a:ext cx="2180480" cy="407940"/>
            <a:chOff x="3667675" y="3227975"/>
            <a:chExt cx="1117450" cy="209050"/>
          </a:xfrm>
        </p:grpSpPr>
        <p:sp>
          <p:nvSpPr>
            <p:cNvPr id="2131" name="Google Shape;2131;p45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45"/>
          <p:cNvGrpSpPr/>
          <p:nvPr/>
        </p:nvGrpSpPr>
        <p:grpSpPr>
          <a:xfrm>
            <a:off x="8194591" y="1933541"/>
            <a:ext cx="671833" cy="565501"/>
            <a:chOff x="1743325" y="1842325"/>
            <a:chExt cx="908250" cy="764500"/>
          </a:xfrm>
        </p:grpSpPr>
        <p:sp>
          <p:nvSpPr>
            <p:cNvPr id="2140" name="Google Shape;2140;p4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45"/>
          <p:cNvSpPr/>
          <p:nvPr/>
        </p:nvSpPr>
        <p:spPr>
          <a:xfrm>
            <a:off x="-227624" y="1170924"/>
            <a:ext cx="855000" cy="8550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5" name="Google Shape;2145;p45"/>
          <p:cNvGrpSpPr/>
          <p:nvPr/>
        </p:nvGrpSpPr>
        <p:grpSpPr>
          <a:xfrm>
            <a:off x="-227613" y="1892473"/>
            <a:ext cx="582808" cy="770782"/>
            <a:chOff x="1624275" y="796950"/>
            <a:chExt cx="612000" cy="809475"/>
          </a:xfrm>
        </p:grpSpPr>
        <p:sp>
          <p:nvSpPr>
            <p:cNvPr id="2146" name="Google Shape;2146;p4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45"/>
          <p:cNvSpPr/>
          <p:nvPr/>
        </p:nvSpPr>
        <p:spPr>
          <a:xfrm rot="516939">
            <a:off x="8501937" y="30328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45"/>
          <p:cNvSpPr/>
          <p:nvPr/>
        </p:nvSpPr>
        <p:spPr>
          <a:xfrm rot="1069685">
            <a:off x="5005914" y="4636580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5"/>
          <p:cNvSpPr/>
          <p:nvPr/>
        </p:nvSpPr>
        <p:spPr>
          <a:xfrm rot="991083">
            <a:off x="3556190" y="3177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45"/>
          <p:cNvSpPr/>
          <p:nvPr/>
        </p:nvSpPr>
        <p:spPr>
          <a:xfrm rot="990780">
            <a:off x="544522" y="1541182"/>
            <a:ext cx="200886" cy="200886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8B421B5-ED45-6BAA-A0C6-85414C49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76">
            <a:off x="576813" y="1584619"/>
            <a:ext cx="7487482" cy="3180141"/>
          </a:xfrm>
        </p:spPr>
        <p:txBody>
          <a:bodyPr/>
          <a:lstStyle/>
          <a:p>
            <a:pPr algn="just"/>
            <a:r>
              <a:rPr lang="en-ID" sz="1600" b="1" dirty="0"/>
              <a:t> TOOLS UNIT TESTING</a:t>
            </a:r>
          </a:p>
          <a:p>
            <a:pPr algn="just"/>
            <a:endParaRPr lang="en-ID" sz="1600" b="1" dirty="0"/>
          </a:p>
          <a:p>
            <a:pPr algn="l"/>
            <a:r>
              <a:rPr lang="en-ID" sz="1600" dirty="0"/>
              <a:t>JUnit : Tools unit testing </a:t>
            </a:r>
            <a:r>
              <a:rPr lang="en-ID" sz="1600" dirty="0" err="1"/>
              <a:t>untuk</a:t>
            </a:r>
            <a:r>
              <a:rPr lang="en-ID" sz="1600" dirty="0"/>
              <a:t> Java</a:t>
            </a:r>
          </a:p>
          <a:p>
            <a:pPr algn="l"/>
            <a:r>
              <a:rPr lang="en-ID" sz="1600" dirty="0" err="1"/>
              <a:t>NUnit</a:t>
            </a:r>
            <a:r>
              <a:rPr lang="en-ID" sz="1600" dirty="0"/>
              <a:t> : Tools unit testing </a:t>
            </a:r>
            <a:r>
              <a:rPr lang="en-ID" sz="1600" dirty="0" err="1"/>
              <a:t>untuk</a:t>
            </a:r>
            <a:r>
              <a:rPr lang="en-ID" sz="1600" dirty="0"/>
              <a:t> .NET</a:t>
            </a:r>
          </a:p>
          <a:p>
            <a:pPr algn="l"/>
            <a:r>
              <a:rPr lang="en-ID" sz="1600" dirty="0" err="1"/>
              <a:t>JMockit</a:t>
            </a:r>
            <a:r>
              <a:rPr lang="en-ID" sz="1600" dirty="0"/>
              <a:t> : Tools unit testing </a:t>
            </a:r>
            <a:r>
              <a:rPr lang="en-ID" sz="1600" dirty="0" err="1"/>
              <a:t>berbasis</a:t>
            </a:r>
            <a:r>
              <a:rPr lang="en-ID" sz="1600" dirty="0"/>
              <a:t> open source</a:t>
            </a:r>
          </a:p>
          <a:p>
            <a:pPr algn="l"/>
            <a:r>
              <a:rPr lang="en-ID" sz="1600" dirty="0"/>
              <a:t>EMMA : Tools unit testing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menganalisis</a:t>
            </a:r>
            <a:r>
              <a:rPr lang="en-ID" sz="1600" dirty="0"/>
              <a:t> </a:t>
            </a:r>
          </a:p>
          <a:p>
            <a:pPr algn="l"/>
            <a:r>
              <a:rPr lang="en-ID" sz="1600" dirty="0"/>
              <a:t>       dan </a:t>
            </a:r>
            <a:r>
              <a:rPr lang="en-ID" sz="1600" dirty="0" err="1"/>
              <a:t>melaporkan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Java</a:t>
            </a:r>
          </a:p>
          <a:p>
            <a:pPr algn="l"/>
            <a:r>
              <a:rPr lang="en-ID" sz="1600" dirty="0" err="1"/>
              <a:t>PHPUnit</a:t>
            </a:r>
            <a:r>
              <a:rPr lang="en-ID" sz="1600" dirty="0"/>
              <a:t> : Tools unit testing </a:t>
            </a:r>
            <a:r>
              <a:rPr lang="en-ID" sz="1600" dirty="0" err="1"/>
              <a:t>untuk</a:t>
            </a:r>
            <a:r>
              <a:rPr lang="en-ID" sz="1600" dirty="0"/>
              <a:t> PHP</a:t>
            </a:r>
          </a:p>
        </p:txBody>
      </p:sp>
    </p:spTree>
    <p:extLst>
      <p:ext uri="{BB962C8B-B14F-4D97-AF65-F5344CB8AC3E}">
        <p14:creationId xmlns:p14="http://schemas.microsoft.com/office/powerpoint/2010/main" val="166195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BE7A18-0550-7B7A-B30E-8C9AB1DD5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76">
            <a:off x="589708" y="951862"/>
            <a:ext cx="7428009" cy="486810"/>
          </a:xfrm>
        </p:spPr>
        <p:txBody>
          <a:bodyPr/>
          <a:lstStyle/>
          <a:p>
            <a:pPr algn="just"/>
            <a:r>
              <a:rPr lang="en-ID" sz="2000" b="1" dirty="0"/>
              <a:t>IMPLEMENTASI UNIT TESTING PHYTON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6173B-1855-B316-AB6C-61CDDC27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3" y="1345728"/>
            <a:ext cx="4258055" cy="27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0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3"/>
          <p:cNvSpPr txBox="1">
            <a:spLocks noGrp="1"/>
          </p:cNvSpPr>
          <p:nvPr>
            <p:ph type="subTitle" idx="1"/>
          </p:nvPr>
        </p:nvSpPr>
        <p:spPr>
          <a:xfrm>
            <a:off x="1084150" y="1198320"/>
            <a:ext cx="6837554" cy="2588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dirty="0" err="1"/>
              <a:t>Apa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 CI/CD?</a:t>
            </a:r>
          </a:p>
          <a:p>
            <a:r>
              <a:rPr lang="en-US" sz="1100" dirty="0"/>
              <a:t>Continuous integration (CI) 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pengintegrasian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repositori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</a:t>
            </a:r>
            <a:r>
              <a:rPr lang="en-US" sz="1100" dirty="0" err="1"/>
              <a:t>kemudian</a:t>
            </a:r>
            <a:r>
              <a:rPr lang="en-US" sz="1100" dirty="0"/>
              <a:t> </a:t>
            </a:r>
            <a:r>
              <a:rPr lang="en-US" sz="1100" dirty="0" err="1"/>
              <a:t>menjalankan</a:t>
            </a:r>
            <a:r>
              <a:rPr lang="en-US" sz="1100" dirty="0"/>
              <a:t> </a:t>
            </a:r>
            <a:r>
              <a:rPr lang="en-US" sz="1100" dirty="0" err="1"/>
              <a:t>pengujian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otomatis</a:t>
            </a:r>
            <a:r>
              <a:rPr lang="en-US" sz="1100" dirty="0"/>
              <a:t>, </a:t>
            </a:r>
            <a:r>
              <a:rPr lang="en-US" sz="1100" dirty="0" err="1"/>
              <a:t>cepat</a:t>
            </a:r>
            <a:r>
              <a:rPr lang="en-US" sz="1100" dirty="0"/>
              <a:t>, dan </a:t>
            </a:r>
            <a:r>
              <a:rPr lang="en-US" sz="1100" dirty="0" err="1"/>
              <a:t>sering</a:t>
            </a:r>
            <a:r>
              <a:rPr lang="en-US" sz="1100" dirty="0"/>
              <a:t>. Kamu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CI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perintah</a:t>
            </a:r>
            <a:r>
              <a:rPr lang="en-US" sz="1100" dirty="0"/>
              <a:t>  commit.</a:t>
            </a:r>
          </a:p>
          <a:p>
            <a:r>
              <a:rPr lang="en-US" sz="1100" dirty="0" err="1"/>
              <a:t>Sementara</a:t>
            </a:r>
            <a:r>
              <a:rPr lang="en-US" sz="1100" dirty="0"/>
              <a:t> </a:t>
            </a:r>
            <a:r>
              <a:rPr lang="en-US" sz="1100" dirty="0" err="1"/>
              <a:t>continous</a:t>
            </a:r>
            <a:r>
              <a:rPr lang="en-US" sz="1100" dirty="0"/>
              <a:t> delivery </a:t>
            </a:r>
            <a:r>
              <a:rPr lang="en-US" sz="1100" dirty="0" err="1"/>
              <a:t>atau</a:t>
            </a:r>
            <a:r>
              <a:rPr lang="en-US" sz="1100" dirty="0"/>
              <a:t> continuous deployment (CD) 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praktik</a:t>
            </a:r>
            <a:r>
              <a:rPr lang="en-US" sz="1100" dirty="0"/>
              <a:t> yang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proses CI </a:t>
            </a:r>
            <a:r>
              <a:rPr lang="en-US" sz="1100" dirty="0" err="1"/>
              <a:t>selesai</a:t>
            </a:r>
            <a:r>
              <a:rPr lang="en-US" sz="1100" dirty="0"/>
              <a:t> dan </a:t>
            </a:r>
            <a:r>
              <a:rPr lang="en-US" sz="1100" dirty="0" err="1"/>
              <a:t>seluruh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</a:t>
            </a:r>
            <a:r>
              <a:rPr lang="en-US" sz="1100" dirty="0" err="1"/>
              <a:t>berhasil</a:t>
            </a:r>
            <a:r>
              <a:rPr lang="en-US" sz="1100" dirty="0"/>
              <a:t> </a:t>
            </a:r>
            <a:r>
              <a:rPr lang="en-US" sz="1100" dirty="0" err="1"/>
              <a:t>terintegrasi</a:t>
            </a:r>
            <a:r>
              <a:rPr lang="en-US" sz="1100" dirty="0"/>
              <a:t>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dibangun</a:t>
            </a:r>
            <a:r>
              <a:rPr lang="en-US" sz="1100" dirty="0"/>
              <a:t> </a:t>
            </a:r>
            <a:r>
              <a:rPr lang="en-US" sz="1100" dirty="0" err="1"/>
              <a:t>lalu</a:t>
            </a:r>
            <a:r>
              <a:rPr lang="en-US" sz="1100" dirty="0"/>
              <a:t> </a:t>
            </a:r>
            <a:r>
              <a:rPr lang="en-US" sz="1100" dirty="0" err="1"/>
              <a:t>dirilis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otomatis</a:t>
            </a:r>
            <a:r>
              <a:rPr lang="en-US" sz="1100" dirty="0"/>
              <a:t>.</a:t>
            </a:r>
          </a:p>
          <a:p>
            <a:r>
              <a:rPr lang="en-US" sz="1100" dirty="0"/>
              <a:t>CI/CD pipeline </a:t>
            </a:r>
            <a:r>
              <a:rPr lang="en-US" sz="1100" dirty="0" err="1"/>
              <a:t>ini</a:t>
            </a:r>
            <a:r>
              <a:rPr lang="en-US" sz="1100" dirty="0"/>
              <a:t> sangat </a:t>
            </a:r>
            <a:r>
              <a:rPr lang="en-US" sz="1100" dirty="0" err="1"/>
              <a:t>lazim</a:t>
            </a:r>
            <a:r>
              <a:rPr lang="en-US" sz="1100" dirty="0"/>
              <a:t>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 </a:t>
            </a:r>
            <a:r>
              <a:rPr lang="en-US" sz="1100" dirty="0" err="1"/>
              <a:t>perangkat</a:t>
            </a:r>
            <a:r>
              <a:rPr lang="en-US" sz="1100" dirty="0"/>
              <a:t> </a:t>
            </a:r>
            <a:r>
              <a:rPr lang="en-US" sz="1100" dirty="0" err="1"/>
              <a:t>lunak</a:t>
            </a:r>
            <a:r>
              <a:rPr lang="en-US" sz="1100" dirty="0"/>
              <a:t>. CI/CD pipeline 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penghubung</a:t>
            </a:r>
            <a:r>
              <a:rPr lang="en-US" sz="1100" dirty="0"/>
              <a:t> </a:t>
            </a:r>
            <a:r>
              <a:rPr lang="en-US" sz="1100" dirty="0" err="1"/>
              <a:t>antara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operasional</a:t>
            </a:r>
            <a:r>
              <a:rPr lang="en-US" sz="1100" dirty="0"/>
              <a:t> yang di </a:t>
            </a:r>
            <a:r>
              <a:rPr lang="en-US" sz="1100" dirty="0" err="1"/>
              <a:t>dalamnya</a:t>
            </a:r>
            <a:r>
              <a:rPr lang="en-US" sz="1100" dirty="0"/>
              <a:t> </a:t>
            </a:r>
            <a:r>
              <a:rPr lang="en-US" sz="1100" dirty="0" err="1"/>
              <a:t>terdapat</a:t>
            </a:r>
            <a:r>
              <a:rPr lang="en-US" sz="1100" dirty="0"/>
              <a:t> </a:t>
            </a:r>
            <a:r>
              <a:rPr lang="en-US" sz="1100" dirty="0" err="1"/>
              <a:t>tiga</a:t>
            </a:r>
            <a:r>
              <a:rPr lang="en-US" sz="1100" dirty="0"/>
              <a:t> </a:t>
            </a:r>
            <a:r>
              <a:rPr lang="en-US" sz="1100" dirty="0" err="1"/>
              <a:t>fase</a:t>
            </a:r>
            <a:r>
              <a:rPr lang="en-US" sz="1100" dirty="0"/>
              <a:t> yang </a:t>
            </a:r>
            <a:r>
              <a:rPr lang="en-US" sz="1100" dirty="0" err="1"/>
              <a:t>berupa</a:t>
            </a:r>
            <a:r>
              <a:rPr lang="en-US" sz="1100" dirty="0"/>
              <a:t> continuous integration, continuous delivery, dan continuous  deployment. </a:t>
            </a:r>
            <a:r>
              <a:rPr lang="en-US" sz="1100" dirty="0" err="1"/>
              <a:t>Ketiga</a:t>
            </a:r>
            <a:r>
              <a:rPr lang="en-US" sz="1100" dirty="0"/>
              <a:t> </a:t>
            </a:r>
            <a:r>
              <a:rPr lang="en-US" sz="1100" dirty="0" err="1"/>
              <a:t>fase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terus</a:t>
            </a:r>
            <a:r>
              <a:rPr lang="en-US" sz="1100" dirty="0"/>
              <a:t> </a:t>
            </a:r>
            <a:r>
              <a:rPr lang="en-US" sz="1100" dirty="0" err="1"/>
              <a:t>menerus</a:t>
            </a:r>
            <a:r>
              <a:rPr lang="en-US" sz="1100" dirty="0"/>
              <a:t> dan </a:t>
            </a:r>
            <a:r>
              <a:rPr lang="en-US" sz="1100" dirty="0" err="1"/>
              <a:t>otomatis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mendapatkan</a:t>
            </a:r>
            <a:r>
              <a:rPr lang="en-US" sz="1100" dirty="0"/>
              <a:t> </a:t>
            </a:r>
            <a:r>
              <a:rPr lang="en-US" sz="1100" dirty="0" err="1"/>
              <a:t>perangkat</a:t>
            </a:r>
            <a:r>
              <a:rPr lang="en-US" sz="1100" dirty="0"/>
              <a:t> </a:t>
            </a:r>
            <a:r>
              <a:rPr lang="en-US" sz="1100" dirty="0" err="1"/>
              <a:t>lunak</a:t>
            </a:r>
            <a:r>
              <a:rPr lang="en-US" sz="1100" dirty="0"/>
              <a:t> yang </a:t>
            </a:r>
            <a:r>
              <a:rPr lang="en-US" sz="1100" dirty="0" err="1"/>
              <a:t>andal</a:t>
            </a:r>
            <a:r>
              <a:rPr lang="en-US" sz="1100" dirty="0"/>
              <a:t> dan </a:t>
            </a:r>
            <a:r>
              <a:rPr lang="en-US" sz="1100" dirty="0" err="1"/>
              <a:t>bebas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 bug.</a:t>
            </a:r>
          </a:p>
        </p:txBody>
      </p:sp>
      <p:grpSp>
        <p:nvGrpSpPr>
          <p:cNvPr id="1997" name="Google Shape;1997;p43"/>
          <p:cNvGrpSpPr/>
          <p:nvPr/>
        </p:nvGrpSpPr>
        <p:grpSpPr>
          <a:xfrm>
            <a:off x="523867" y="3973059"/>
            <a:ext cx="2552926" cy="477596"/>
            <a:chOff x="3667675" y="3227975"/>
            <a:chExt cx="1117450" cy="209050"/>
          </a:xfrm>
        </p:grpSpPr>
        <p:sp>
          <p:nvSpPr>
            <p:cNvPr id="1998" name="Google Shape;1998;p4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6" name="Google Shape;2006;p43"/>
          <p:cNvSpPr/>
          <p:nvPr/>
        </p:nvSpPr>
        <p:spPr>
          <a:xfrm rot="987208">
            <a:off x="8195092" y="1220981"/>
            <a:ext cx="312569" cy="31256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3"/>
          <p:cNvSpPr/>
          <p:nvPr/>
        </p:nvSpPr>
        <p:spPr>
          <a:xfrm rot="-899833">
            <a:off x="621645" y="165257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/>
          <p:cNvSpPr/>
          <p:nvPr/>
        </p:nvSpPr>
        <p:spPr>
          <a:xfrm>
            <a:off x="5261902" y="42909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9" name="Google Shape;2009;p43"/>
          <p:cNvGrpSpPr/>
          <p:nvPr/>
        </p:nvGrpSpPr>
        <p:grpSpPr>
          <a:xfrm>
            <a:off x="108000" y="2918161"/>
            <a:ext cx="612000" cy="809475"/>
            <a:chOff x="1624275" y="796950"/>
            <a:chExt cx="612000" cy="809475"/>
          </a:xfrm>
        </p:grpSpPr>
        <p:sp>
          <p:nvSpPr>
            <p:cNvPr id="2010" name="Google Shape;2010;p4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43"/>
          <p:cNvGrpSpPr/>
          <p:nvPr/>
        </p:nvGrpSpPr>
        <p:grpSpPr>
          <a:xfrm>
            <a:off x="7993537" y="4348982"/>
            <a:ext cx="671802" cy="342063"/>
            <a:chOff x="1439237" y="4653782"/>
            <a:chExt cx="671802" cy="342063"/>
          </a:xfrm>
        </p:grpSpPr>
        <p:sp>
          <p:nvSpPr>
            <p:cNvPr id="2018" name="Google Shape;2018;p43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F9A1E8-64CF-182B-A9F8-7C7012D67C3C}"/>
              </a:ext>
            </a:extLst>
          </p:cNvPr>
          <p:cNvSpPr txBox="1"/>
          <p:nvPr/>
        </p:nvSpPr>
        <p:spPr>
          <a:xfrm>
            <a:off x="3884597" y="1011782"/>
            <a:ext cx="4608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CI / CD</a:t>
            </a:r>
            <a:endParaRPr lang="en-ID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0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5"/>
          <p:cNvSpPr txBox="1">
            <a:spLocks noGrp="1"/>
          </p:cNvSpPr>
          <p:nvPr>
            <p:ph type="subTitle" idx="1"/>
          </p:nvPr>
        </p:nvSpPr>
        <p:spPr>
          <a:xfrm rot="-191">
            <a:off x="848236" y="874485"/>
            <a:ext cx="7424292" cy="3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/>
              <a:t>FKONSEP CI / CD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         </a:t>
            </a:r>
          </a:p>
          <a:p>
            <a:pPr algn="l"/>
            <a:r>
              <a:rPr lang="en-US" sz="1200" b="1" dirty="0" err="1">
                <a:latin typeface="Avenir Next LT Pro Light (Body)"/>
              </a:rPr>
              <a:t>Konsep</a:t>
            </a:r>
            <a:r>
              <a:rPr lang="en-US" sz="1200" b="1" dirty="0">
                <a:latin typeface="Avenir Next LT Pro Light (Body)"/>
              </a:rPr>
              <a:t> CI/CD</a:t>
            </a:r>
          </a:p>
          <a:p>
            <a:pPr algn="l"/>
            <a:r>
              <a:rPr lang="en-US" sz="1200" dirty="0">
                <a:latin typeface="Avenir Next LT Pro Light (Body)"/>
              </a:rPr>
              <a:t>CI/CD </a:t>
            </a:r>
            <a:r>
              <a:rPr lang="en-US" sz="1200" dirty="0" err="1">
                <a:latin typeface="Avenir Next LT Pro Light (Body)"/>
              </a:rPr>
              <a:t>berfokus</a:t>
            </a:r>
            <a:r>
              <a:rPr lang="en-US" sz="1200" dirty="0">
                <a:latin typeface="Avenir Next LT Pro Light (Body)"/>
              </a:rPr>
              <a:t> pada </a:t>
            </a:r>
            <a:r>
              <a:rPr lang="en-US" sz="1200" dirty="0" err="1">
                <a:latin typeface="Avenir Next LT Pro Light (Body)"/>
              </a:rPr>
              <a:t>pengembangan</a:t>
            </a:r>
            <a:r>
              <a:rPr lang="en-US" sz="1200" dirty="0">
                <a:latin typeface="Avenir Next LT Pro Light (Body)"/>
              </a:rPr>
              <a:t> </a:t>
            </a:r>
            <a:r>
              <a:rPr lang="en-US" sz="1200" dirty="0" err="1">
                <a:latin typeface="Avenir Next LT Pro Light (Body)"/>
              </a:rPr>
              <a:t>aplikasi</a:t>
            </a:r>
            <a:r>
              <a:rPr lang="en-US" sz="1200" dirty="0">
                <a:latin typeface="Avenir Next LT Pro Light (Body)"/>
              </a:rPr>
              <a:t> yang </a:t>
            </a:r>
            <a:r>
              <a:rPr lang="en-US" sz="1200" dirty="0" err="1">
                <a:latin typeface="Avenir Next LT Pro Light (Body)"/>
              </a:rPr>
              <a:t>lebih</a:t>
            </a:r>
            <a:r>
              <a:rPr lang="en-US" sz="1200" dirty="0">
                <a:latin typeface="Avenir Next LT Pro Light (Body)"/>
              </a:rPr>
              <a:t> </a:t>
            </a:r>
            <a:r>
              <a:rPr lang="en-US" sz="1200" dirty="0" err="1">
                <a:latin typeface="Avenir Next LT Pro Light (Body)"/>
              </a:rPr>
              <a:t>cepat</a:t>
            </a:r>
            <a:r>
              <a:rPr lang="en-US" sz="1200" dirty="0">
                <a:latin typeface="Avenir Next LT Pro Light (Body)"/>
              </a:rPr>
              <a:t>, </a:t>
            </a:r>
            <a:r>
              <a:rPr lang="en-US" sz="1200" dirty="0" err="1">
                <a:latin typeface="Avenir Next LT Pro Light (Body)"/>
              </a:rPr>
              <a:t>otomatis</a:t>
            </a:r>
            <a:r>
              <a:rPr lang="en-US" sz="1200" dirty="0">
                <a:latin typeface="Avenir Next LT Pro Light (Body)"/>
              </a:rPr>
              <a:t>, dan </a:t>
            </a:r>
            <a:r>
              <a:rPr lang="en-US" sz="1200" dirty="0" err="1">
                <a:latin typeface="Avenir Next LT Pro Light (Body)"/>
              </a:rPr>
              <a:t>berkelanjutan</a:t>
            </a:r>
            <a:r>
              <a:rPr lang="en-US" sz="1200" dirty="0">
                <a:latin typeface="Avenir Next LT Pro Light (Body)"/>
              </a:rPr>
              <a:t>. </a:t>
            </a:r>
            <a:r>
              <a:rPr lang="en-US" sz="1200" dirty="0" err="1">
                <a:latin typeface="Avenir Next LT Pro Light (Body)"/>
              </a:rPr>
              <a:t>Berikut</a:t>
            </a:r>
            <a:r>
              <a:rPr lang="en-US" sz="1200" dirty="0">
                <a:latin typeface="Avenir Next LT Pro Light (Body)"/>
              </a:rPr>
              <a:t> </a:t>
            </a:r>
            <a:r>
              <a:rPr lang="en-US" sz="1200" dirty="0" err="1">
                <a:latin typeface="Avenir Next LT Pro Light (Body)"/>
              </a:rPr>
              <a:t>ini</a:t>
            </a:r>
            <a:r>
              <a:rPr lang="en-US" sz="1200" dirty="0">
                <a:latin typeface="Avenir Next LT Pro Light (Body)"/>
              </a:rPr>
              <a:t> </a:t>
            </a:r>
            <a:r>
              <a:rPr lang="en-US" sz="1200" dirty="0" err="1">
                <a:latin typeface="Avenir Next LT Pro Light (Body)"/>
              </a:rPr>
              <a:t>merupakan</a:t>
            </a:r>
            <a:r>
              <a:rPr lang="en-US" sz="1200" dirty="0">
                <a:latin typeface="Avenir Next LT Pro Light (Body)"/>
              </a:rPr>
              <a:t> </a:t>
            </a:r>
            <a:r>
              <a:rPr lang="en-US" sz="1200" dirty="0" err="1">
                <a:latin typeface="Avenir Next LT Pro Light (Body)"/>
              </a:rPr>
              <a:t>konsep</a:t>
            </a:r>
            <a:r>
              <a:rPr lang="en-US" sz="1200" dirty="0">
                <a:latin typeface="Avenir Next LT Pro Light (Body)"/>
              </a:rPr>
              <a:t> </a:t>
            </a:r>
            <a:r>
              <a:rPr lang="en-US" sz="1200" dirty="0" err="1">
                <a:latin typeface="Avenir Next LT Pro Light (Body)"/>
              </a:rPr>
              <a:t>utama</a:t>
            </a:r>
            <a:r>
              <a:rPr lang="en-US" sz="1200" dirty="0">
                <a:latin typeface="Avenir Next LT Pro Light (Body)"/>
              </a:rPr>
              <a:t> </a:t>
            </a:r>
            <a:r>
              <a:rPr lang="en-US" sz="1200" dirty="0" err="1">
                <a:latin typeface="Avenir Next LT Pro Light (Body)"/>
              </a:rPr>
              <a:t>dari</a:t>
            </a:r>
            <a:r>
              <a:rPr lang="en-US" sz="1200" dirty="0">
                <a:latin typeface="Avenir Next LT Pro Light (Body)"/>
              </a:rPr>
              <a:t> CI/CD.</a:t>
            </a:r>
          </a:p>
          <a:p>
            <a:pPr algn="l"/>
            <a:r>
              <a:rPr lang="en-ID" sz="1200" dirty="0">
                <a:latin typeface="Avenir Next LT Pro Light (Body)"/>
              </a:rPr>
              <a:t>Continuous Integration (CI)</a:t>
            </a:r>
          </a:p>
          <a:p>
            <a:pPr algn="l"/>
            <a:r>
              <a:rPr lang="en-ID" sz="1200" dirty="0">
                <a:latin typeface="Avenir Next LT Pro Light (Body)"/>
              </a:rPr>
              <a:t>Continuous Integration </a:t>
            </a:r>
            <a:r>
              <a:rPr lang="en-ID" sz="1200" dirty="0" err="1">
                <a:latin typeface="Avenir Next LT Pro Light (Body)"/>
              </a:rPr>
              <a:t>adalah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pendekatan</a:t>
            </a:r>
            <a:r>
              <a:rPr lang="en-ID" sz="1200" dirty="0">
                <a:latin typeface="Avenir Next LT Pro Light (Body)"/>
              </a:rPr>
              <a:t> di mana </a:t>
            </a:r>
            <a:r>
              <a:rPr lang="en-ID" sz="1200" dirty="0" err="1">
                <a:latin typeface="Avenir Next LT Pro Light (Body)"/>
              </a:rPr>
              <a:t>pengembang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secara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teratur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menggabungkan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perubahan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kode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mereka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ke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dalam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repositori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bersama</a:t>
            </a:r>
            <a:r>
              <a:rPr lang="en-ID" sz="1200" dirty="0">
                <a:latin typeface="Avenir Next LT Pro Light (Body)"/>
              </a:rPr>
              <a:t>.</a:t>
            </a:r>
          </a:p>
          <a:p>
            <a:pPr algn="l"/>
            <a:r>
              <a:rPr lang="en-ID" sz="1200" dirty="0">
                <a:latin typeface="Avenir Next LT Pro Light (Body)"/>
              </a:rPr>
              <a:t>Continuous Delivery (CD)</a:t>
            </a:r>
          </a:p>
          <a:p>
            <a:pPr algn="l"/>
            <a:r>
              <a:rPr lang="en-ID" sz="1200" dirty="0">
                <a:latin typeface="Avenir Next LT Pro Light (Body)"/>
              </a:rPr>
              <a:t>Continuous Delivery (CD) </a:t>
            </a:r>
            <a:r>
              <a:rPr lang="en-ID" sz="1200" dirty="0" err="1">
                <a:latin typeface="Avenir Next LT Pro Light (Body)"/>
              </a:rPr>
              <a:t>adalah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konsep</a:t>
            </a:r>
            <a:r>
              <a:rPr lang="en-ID" sz="1200" dirty="0">
                <a:latin typeface="Avenir Next LT Pro Light (Body)"/>
              </a:rPr>
              <a:t> di mana </a:t>
            </a:r>
            <a:r>
              <a:rPr lang="en-ID" sz="1200" dirty="0" err="1">
                <a:latin typeface="Avenir Next LT Pro Light (Body)"/>
              </a:rPr>
              <a:t>aplikasi</a:t>
            </a:r>
            <a:r>
              <a:rPr lang="en-ID" sz="1200" dirty="0">
                <a:latin typeface="Avenir Next LT Pro Light (Body)"/>
              </a:rPr>
              <a:t> yang </a:t>
            </a:r>
            <a:r>
              <a:rPr lang="en-ID" sz="1200" dirty="0" err="1">
                <a:latin typeface="Avenir Next LT Pro Light (Body)"/>
              </a:rPr>
              <a:t>telah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melalui</a:t>
            </a:r>
            <a:r>
              <a:rPr lang="en-ID" sz="1200" dirty="0">
                <a:latin typeface="Avenir Next LT Pro Light (Body)"/>
              </a:rPr>
              <a:t> proses CI </a:t>
            </a:r>
            <a:r>
              <a:rPr lang="en-ID" sz="1200" dirty="0" err="1">
                <a:latin typeface="Avenir Next LT Pro Light (Body)"/>
              </a:rPr>
              <a:t>dapat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secara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otomatis</a:t>
            </a:r>
            <a:r>
              <a:rPr lang="en-ID" sz="1200" dirty="0">
                <a:latin typeface="Avenir Next LT Pro Light (Body)"/>
              </a:rPr>
              <a:t> dan </a:t>
            </a:r>
            <a:r>
              <a:rPr lang="en-ID" sz="1200" dirty="0" err="1">
                <a:latin typeface="Avenir Next LT Pro Light (Body)"/>
              </a:rPr>
              <a:t>siap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untuk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dikirimkan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ke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lingkungan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produksi</a:t>
            </a:r>
            <a:r>
              <a:rPr lang="en-ID" sz="1200" dirty="0">
                <a:latin typeface="Avenir Next LT Pro Light (Body)"/>
              </a:rPr>
              <a:t>. </a:t>
            </a:r>
            <a:r>
              <a:rPr lang="en-ID" sz="1200" dirty="0" err="1">
                <a:latin typeface="Avenir Next LT Pro Light (Body)"/>
              </a:rPr>
              <a:t>Dalam</a:t>
            </a:r>
            <a:r>
              <a:rPr lang="en-ID" sz="1200" dirty="0">
                <a:latin typeface="Avenir Next LT Pro Light (Body)"/>
              </a:rPr>
              <a:t> CD, </a:t>
            </a:r>
            <a:r>
              <a:rPr lang="en-ID" sz="1200" dirty="0" err="1">
                <a:latin typeface="Avenir Next LT Pro Light (Body)"/>
              </a:rPr>
              <a:t>aplikasi</a:t>
            </a:r>
            <a:r>
              <a:rPr lang="en-ID" sz="1200" dirty="0">
                <a:latin typeface="Avenir Next LT Pro Light (Body)"/>
              </a:rPr>
              <a:t> yang </a:t>
            </a:r>
            <a:r>
              <a:rPr lang="en-ID" sz="1200" dirty="0" err="1">
                <a:latin typeface="Avenir Next LT Pro Light (Body)"/>
              </a:rPr>
              <a:t>telah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diuji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coba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secara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otomatis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dianggap</a:t>
            </a:r>
            <a:r>
              <a:rPr lang="en-ID" sz="1200" dirty="0">
                <a:latin typeface="Avenir Next LT Pro Light (Body)"/>
              </a:rPr>
              <a:t> “</a:t>
            </a:r>
            <a:r>
              <a:rPr lang="en-ID" sz="1200" dirty="0" err="1">
                <a:latin typeface="Avenir Next LT Pro Light (Body)"/>
              </a:rPr>
              <a:t>layak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produksi</a:t>
            </a:r>
            <a:r>
              <a:rPr lang="en-ID" sz="1200" dirty="0">
                <a:latin typeface="Avenir Next LT Pro Light (Body)"/>
              </a:rPr>
              <a:t>” </a:t>
            </a:r>
            <a:r>
              <a:rPr lang="en-ID" sz="1200" dirty="0" err="1">
                <a:latin typeface="Avenir Next LT Pro Light (Body)"/>
              </a:rPr>
              <a:t>sehingga</a:t>
            </a:r>
            <a:r>
              <a:rPr lang="en-ID" sz="1200" dirty="0">
                <a:latin typeface="Avenir Next LT Pro Light (Body)"/>
              </a:rPr>
              <a:t> CD </a:t>
            </a:r>
            <a:r>
              <a:rPr lang="en-ID" sz="1200" dirty="0" err="1">
                <a:latin typeface="Avenir Next LT Pro Light (Body)"/>
              </a:rPr>
              <a:t>akan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mengotomatiskan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kode</a:t>
            </a:r>
            <a:r>
              <a:rPr lang="en-ID" sz="1200" dirty="0">
                <a:latin typeface="Avenir Next LT Pro Light (Body)"/>
              </a:rPr>
              <a:t> yang </a:t>
            </a:r>
            <a:r>
              <a:rPr lang="en-ID" sz="1200" dirty="0" err="1">
                <a:latin typeface="Avenir Next LT Pro Light (Body)"/>
              </a:rPr>
              <a:t>telah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divalidasi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tersebut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ke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repositori</a:t>
            </a:r>
            <a:r>
              <a:rPr lang="en-ID" sz="1200" dirty="0">
                <a:latin typeface="Avenir Next LT Pro Light (Body)"/>
              </a:rPr>
              <a:t>.</a:t>
            </a:r>
          </a:p>
          <a:p>
            <a:pPr algn="l"/>
            <a:r>
              <a:rPr lang="en-ID" sz="1200" dirty="0">
                <a:latin typeface="Avenir Next LT Pro Light (Body)"/>
              </a:rPr>
              <a:t>Continuous Deployment (CD)</a:t>
            </a:r>
          </a:p>
          <a:p>
            <a:pPr algn="l"/>
            <a:r>
              <a:rPr lang="en-ID" sz="1200" dirty="0">
                <a:latin typeface="Avenir Next LT Pro Light (Body)"/>
              </a:rPr>
              <a:t>Continuous Deployment </a:t>
            </a:r>
            <a:r>
              <a:rPr lang="en-ID" sz="1200" dirty="0" err="1">
                <a:latin typeface="Avenir Next LT Pro Light (Body)"/>
              </a:rPr>
              <a:t>adalah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konsep</a:t>
            </a:r>
            <a:r>
              <a:rPr lang="en-ID" sz="1200" dirty="0">
                <a:latin typeface="Avenir Next LT Pro Light (Body)"/>
              </a:rPr>
              <a:t> yang </a:t>
            </a:r>
            <a:r>
              <a:rPr lang="en-ID" sz="1200" dirty="0" err="1">
                <a:latin typeface="Avenir Next LT Pro Light (Body)"/>
              </a:rPr>
              <a:t>lebih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maju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dari</a:t>
            </a:r>
            <a:r>
              <a:rPr lang="en-ID" sz="1200" dirty="0">
                <a:latin typeface="Avenir Next LT Pro Light (Body)"/>
              </a:rPr>
              <a:t> Continuous Delivery, di mana </a:t>
            </a:r>
            <a:r>
              <a:rPr lang="en-ID" sz="1200" dirty="0" err="1">
                <a:latin typeface="Avenir Next LT Pro Light (Body)"/>
              </a:rPr>
              <a:t>perubahan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perangkat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lunak</a:t>
            </a:r>
            <a:r>
              <a:rPr lang="en-ID" sz="1200" dirty="0">
                <a:latin typeface="Avenir Next LT Pro Light (Body)"/>
              </a:rPr>
              <a:t> yang </a:t>
            </a:r>
            <a:r>
              <a:rPr lang="en-ID" sz="1200" dirty="0" err="1">
                <a:latin typeface="Avenir Next LT Pro Light (Body)"/>
              </a:rPr>
              <a:t>telah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melalui</a:t>
            </a:r>
            <a:r>
              <a:rPr lang="en-ID" sz="1200" dirty="0">
                <a:latin typeface="Avenir Next LT Pro Light (Body)"/>
              </a:rPr>
              <a:t> proses CI/CD </a:t>
            </a:r>
            <a:r>
              <a:rPr lang="en-ID" sz="1200" dirty="0" err="1">
                <a:latin typeface="Avenir Next LT Pro Light (Body)"/>
              </a:rPr>
              <a:t>secara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otomatis</a:t>
            </a:r>
            <a:r>
              <a:rPr lang="en-ID" sz="1200" dirty="0">
                <a:latin typeface="Avenir Next LT Pro Light (Body)"/>
              </a:rPr>
              <a:t> dan </a:t>
            </a:r>
            <a:r>
              <a:rPr lang="en-ID" sz="1200" dirty="0" err="1">
                <a:latin typeface="Avenir Next LT Pro Light (Body)"/>
              </a:rPr>
              <a:t>langsung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dikirimkan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ke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lingkungan</a:t>
            </a:r>
            <a:r>
              <a:rPr lang="en-ID" sz="1200" dirty="0">
                <a:latin typeface="Avenir Next LT Pro Light (Body)"/>
              </a:rPr>
              <a:t> </a:t>
            </a:r>
            <a:r>
              <a:rPr lang="en-ID" sz="1200" dirty="0" err="1">
                <a:latin typeface="Avenir Next LT Pro Light (Body)"/>
              </a:rPr>
              <a:t>produksi</a:t>
            </a:r>
            <a:r>
              <a:rPr lang="en-ID" sz="1200" dirty="0">
                <a:latin typeface="Avenir Next LT Pro Light (Body)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5" name="Google Shape;2105;p45"/>
          <p:cNvSpPr/>
          <p:nvPr/>
        </p:nvSpPr>
        <p:spPr>
          <a:xfrm>
            <a:off x="8549550" y="1242725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19" name="Google Shape;2119;p45"/>
          <p:cNvGrpSpPr/>
          <p:nvPr/>
        </p:nvGrpSpPr>
        <p:grpSpPr>
          <a:xfrm>
            <a:off x="6296016" y="540011"/>
            <a:ext cx="940598" cy="630916"/>
            <a:chOff x="9590916" y="4186286"/>
            <a:chExt cx="940598" cy="630916"/>
          </a:xfrm>
        </p:grpSpPr>
        <p:sp>
          <p:nvSpPr>
            <p:cNvPr id="2120" name="Google Shape;2120;p45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45"/>
          <p:cNvGrpSpPr/>
          <p:nvPr/>
        </p:nvGrpSpPr>
        <p:grpSpPr>
          <a:xfrm>
            <a:off x="289510" y="4572798"/>
            <a:ext cx="2180480" cy="407940"/>
            <a:chOff x="3667675" y="3227975"/>
            <a:chExt cx="1117450" cy="209050"/>
          </a:xfrm>
        </p:grpSpPr>
        <p:sp>
          <p:nvSpPr>
            <p:cNvPr id="2131" name="Google Shape;2131;p45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45"/>
          <p:cNvGrpSpPr/>
          <p:nvPr/>
        </p:nvGrpSpPr>
        <p:grpSpPr>
          <a:xfrm>
            <a:off x="8194591" y="1933541"/>
            <a:ext cx="671833" cy="565501"/>
            <a:chOff x="1743325" y="1842325"/>
            <a:chExt cx="908250" cy="764500"/>
          </a:xfrm>
        </p:grpSpPr>
        <p:sp>
          <p:nvSpPr>
            <p:cNvPr id="2140" name="Google Shape;2140;p4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45"/>
          <p:cNvSpPr/>
          <p:nvPr/>
        </p:nvSpPr>
        <p:spPr>
          <a:xfrm>
            <a:off x="-227624" y="1170924"/>
            <a:ext cx="855000" cy="8550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5" name="Google Shape;2145;p45"/>
          <p:cNvGrpSpPr/>
          <p:nvPr/>
        </p:nvGrpSpPr>
        <p:grpSpPr>
          <a:xfrm>
            <a:off x="-227613" y="1892473"/>
            <a:ext cx="582808" cy="770782"/>
            <a:chOff x="1624275" y="796950"/>
            <a:chExt cx="612000" cy="809475"/>
          </a:xfrm>
        </p:grpSpPr>
        <p:sp>
          <p:nvSpPr>
            <p:cNvPr id="2146" name="Google Shape;2146;p4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45"/>
          <p:cNvSpPr/>
          <p:nvPr/>
        </p:nvSpPr>
        <p:spPr>
          <a:xfrm rot="516939">
            <a:off x="8501937" y="30328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45"/>
          <p:cNvSpPr/>
          <p:nvPr/>
        </p:nvSpPr>
        <p:spPr>
          <a:xfrm rot="1069685">
            <a:off x="5005914" y="4636580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5"/>
          <p:cNvSpPr/>
          <p:nvPr/>
        </p:nvSpPr>
        <p:spPr>
          <a:xfrm rot="991083">
            <a:off x="3556190" y="3177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45"/>
          <p:cNvSpPr/>
          <p:nvPr/>
        </p:nvSpPr>
        <p:spPr>
          <a:xfrm rot="990780">
            <a:off x="544522" y="1541182"/>
            <a:ext cx="200886" cy="200886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01281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Elementary - 4th Grade: Wants &amp; Needs by Slidesgo">
  <a:themeElements>
    <a:clrScheme name="Simple Light">
      <a:dk1>
        <a:srgbClr val="000000"/>
      </a:dk1>
      <a:lt1>
        <a:srgbClr val="FFFFFF"/>
      </a:lt1>
      <a:dk2>
        <a:srgbClr val="3037B9"/>
      </a:dk2>
      <a:lt2>
        <a:srgbClr val="5D72F1"/>
      </a:lt2>
      <a:accent1>
        <a:srgbClr val="84D3E9"/>
      </a:accent1>
      <a:accent2>
        <a:srgbClr val="835ACD"/>
      </a:accent2>
      <a:accent3>
        <a:srgbClr val="FFCC30"/>
      </a:accent3>
      <a:accent4>
        <a:srgbClr val="FFDD31"/>
      </a:accent4>
      <a:accent5>
        <a:srgbClr val="FAB8AB"/>
      </a:accent5>
      <a:accent6>
        <a:srgbClr val="FF676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748</Words>
  <Application>Microsoft Office PowerPoint</Application>
  <PresentationFormat>On-screen Show (16:9)</PresentationFormat>
  <Paragraphs>56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Source Code Pro</vt:lpstr>
      <vt:lpstr>Avenir Next LT Pro Light (Body)</vt:lpstr>
      <vt:lpstr>Perpetua</vt:lpstr>
      <vt:lpstr>Arial</vt:lpstr>
      <vt:lpstr>Source Code Pro SemiBold</vt:lpstr>
      <vt:lpstr>Bahnschrift</vt:lpstr>
      <vt:lpstr>Roboto Mono</vt:lpstr>
      <vt:lpstr>Arial Black</vt:lpstr>
      <vt:lpstr>Social Studies Subject for Elementary - 4th Grade: Wants &amp; Needs by Slidesgo</vt:lpstr>
      <vt:lpstr>TESTING DAN QA PERANGKAT LUNAK  (UTS) </vt:lpstr>
      <vt:lpstr>White box &amp; unit test</vt:lpstr>
      <vt:lpstr>White box texting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Langkah-langkah ci/cd phyton</vt:lpstr>
      <vt:lpstr>TREFERENSI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ARITHMATIC LOGICAL UNIT (ALU)</dc:title>
  <dc:creator>Bintang Prasetyo</dc:creator>
  <cp:lastModifiedBy>Bintang Prasetyo</cp:lastModifiedBy>
  <cp:revision>2</cp:revision>
  <dcterms:modified xsi:type="dcterms:W3CDTF">2023-11-04T06:56:02Z</dcterms:modified>
</cp:coreProperties>
</file>