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88" r:id="rId6"/>
    <p:sldId id="259" r:id="rId7"/>
    <p:sldId id="286" r:id="rId8"/>
    <p:sldId id="284" r:id="rId9"/>
    <p:sldId id="285" r:id="rId10"/>
    <p:sldId id="287" r:id="rId11"/>
    <p:sldId id="283" r:id="rId12"/>
    <p:sldId id="289" r:id="rId13"/>
    <p:sldId id="290" r:id="rId14"/>
    <p:sldId id="292" r:id="rId15"/>
    <p:sldId id="294" r:id="rId16"/>
    <p:sldId id="291" r:id="rId17"/>
    <p:sldId id="29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C4D"/>
    <a:srgbClr val="636A58"/>
    <a:srgbClr val="505A47"/>
    <a:srgbClr val="D1D8B7"/>
    <a:srgbClr val="A09D79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2" autoAdjust="0"/>
  </p:normalViewPr>
  <p:slideViewPr>
    <p:cSldViewPr snapToGrid="0">
      <p:cViewPr varScale="1">
        <p:scale>
          <a:sx n="33" d="100"/>
          <a:sy n="33" d="100"/>
        </p:scale>
        <p:origin x="1008" y="2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26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726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68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18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86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410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35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59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346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68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69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62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vops/what-is-devo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3385676"/>
          </a:xfrm>
        </p:spPr>
        <p:txBody>
          <a:bodyPr/>
          <a:lstStyle/>
          <a:p>
            <a:r>
              <a:rPr lang="en-US" dirty="0" smtClean="0"/>
              <a:t>GIT &amp;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3045"/>
            <a:ext cx="9144000" cy="836797"/>
          </a:xfrm>
        </p:spPr>
        <p:txBody>
          <a:bodyPr/>
          <a:lstStyle/>
          <a:p>
            <a:r>
              <a:rPr lang="en-US" dirty="0" smtClean="0"/>
              <a:t>Distributed Version </a:t>
            </a:r>
            <a:r>
              <a:rPr lang="en-US" dirty="0"/>
              <a:t>Control System (VCS)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574" y="175098"/>
            <a:ext cx="3759546" cy="661481"/>
          </a:xfrm>
        </p:spPr>
        <p:txBody>
          <a:bodyPr/>
          <a:lstStyle/>
          <a:p>
            <a:pPr fontAlgn="base"/>
            <a:r>
              <a:rPr lang="en-US" dirty="0"/>
              <a:t>How it works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0740" y="892430"/>
            <a:ext cx="5272392" cy="93637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AD5C4D"/>
                </a:solidFill>
              </a:rPr>
              <a:t>Feature </a:t>
            </a:r>
            <a:r>
              <a:rPr lang="en-US" sz="4000" b="1" dirty="0" smtClean="0">
                <a:solidFill>
                  <a:srgbClr val="AD5C4D"/>
                </a:solidFill>
              </a:rPr>
              <a:t>branches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GIT &amp;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727" y="1635033"/>
            <a:ext cx="9493937" cy="38312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003898" y="5590082"/>
            <a:ext cx="818744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25" dirty="0">
                <a:solidFill>
                  <a:schemeClr val="accent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that feature branches combined with the develop branch is, for all intents and purposes</a:t>
            </a:r>
            <a:endParaRPr lang="en-US" sz="1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420" y="350196"/>
            <a:ext cx="3759546" cy="661481"/>
          </a:xfrm>
        </p:spPr>
        <p:txBody>
          <a:bodyPr/>
          <a:lstStyle/>
          <a:p>
            <a:pPr fontAlgn="base"/>
            <a:r>
              <a:rPr lang="en-US" dirty="0"/>
              <a:t>How it works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0740" y="1011677"/>
            <a:ext cx="11684476" cy="48443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fontAlgn="base"/>
            <a:r>
              <a:rPr lang="en-US" sz="4400" b="1" dirty="0" smtClean="0">
                <a:solidFill>
                  <a:schemeClr val="accent2"/>
                </a:solidFill>
              </a:rPr>
              <a:t>Managing Conflicts</a:t>
            </a:r>
          </a:p>
          <a:p>
            <a:pPr fontAlgn="base"/>
            <a:endParaRPr lang="en-US" sz="4400" b="1" dirty="0" smtClean="0">
              <a:solidFill>
                <a:schemeClr val="accent2"/>
              </a:solidFill>
            </a:endParaRPr>
          </a:p>
          <a:p>
            <a:r>
              <a:rPr lang="en-US" sz="2800" dirty="0" smtClean="0"/>
              <a:t>If </a:t>
            </a:r>
            <a:r>
              <a:rPr lang="en-US" sz="2800" dirty="0"/>
              <a:t>local changes directly conflict with upstream commits, Git will pause the rebasing process and give you a chance to manually resolve the conflicts.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nice thing about Git is that it uses the same </a:t>
            </a:r>
            <a:r>
              <a:rPr lang="en-US" sz="2800" dirty="0">
                <a:solidFill>
                  <a:schemeClr val="accent2"/>
                </a:solidFill>
              </a:rPr>
              <a:t>git status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2"/>
                </a:solidFill>
              </a:rPr>
              <a:t>git add </a:t>
            </a:r>
            <a:r>
              <a:rPr lang="en-US" sz="2800" dirty="0"/>
              <a:t>commands for both generating commits and resolving merge conflicts.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</a:t>
            </a:r>
            <a:r>
              <a:rPr lang="en-US" sz="2800" dirty="0"/>
              <a:t>makes it easy for new developers to manage their own merges. Plus, if they get themselves into trouble,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8022" y="6437151"/>
            <a:ext cx="1549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 &amp; GITHUB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51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420" y="350196"/>
            <a:ext cx="3759546" cy="661481"/>
          </a:xfrm>
        </p:spPr>
        <p:txBody>
          <a:bodyPr/>
          <a:lstStyle/>
          <a:p>
            <a:pPr fontAlgn="base"/>
            <a:r>
              <a:rPr lang="en-US" dirty="0"/>
              <a:t>How it works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810" y="1089498"/>
            <a:ext cx="11684476" cy="513620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fontAlgn="base"/>
            <a:r>
              <a:rPr lang="en-US" sz="4400" b="1" dirty="0">
                <a:solidFill>
                  <a:schemeClr val="accent2"/>
                </a:solidFill>
              </a:rPr>
              <a:t>Release branches</a:t>
            </a:r>
          </a:p>
          <a:p>
            <a:endParaRPr lang="en-US" sz="2800" dirty="0"/>
          </a:p>
          <a:p>
            <a:r>
              <a:rPr lang="en-US" sz="2800" dirty="0" smtClean="0"/>
              <a:t>Once </a:t>
            </a:r>
            <a:r>
              <a:rPr lang="en-US" sz="2800" dirty="0"/>
              <a:t>develop has acquired enough features for a release (or a predetermined release date is approaching), you fork a release branch off of develop. Creating this branch starts the next release cycle, so no new features can be added after this point—only bug fixes, </a:t>
            </a:r>
            <a:endParaRPr lang="en-US" sz="2800" dirty="0" smtClean="0"/>
          </a:p>
          <a:p>
            <a:r>
              <a:rPr lang="en-US" sz="2800" dirty="0" smtClean="0"/>
              <a:t>documentation </a:t>
            </a:r>
            <a:r>
              <a:rPr lang="en-US" sz="2800" dirty="0"/>
              <a:t>generation, and other release-oriented tasks should go in this branch. Once it's ready to ship, the release branch gets merged into main and tagged with a version number. In addition, it should be merged back into develop, which may have progressed since the release was initiated.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50318" y="6406372"/>
            <a:ext cx="1549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 &amp; GITHUB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574" y="175098"/>
            <a:ext cx="3759546" cy="661481"/>
          </a:xfrm>
        </p:spPr>
        <p:txBody>
          <a:bodyPr/>
          <a:lstStyle/>
          <a:p>
            <a:pPr fontAlgn="base"/>
            <a:r>
              <a:rPr lang="en-US" dirty="0"/>
              <a:t>How it works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285" y="768924"/>
            <a:ext cx="5272392" cy="936371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>
                <a:solidFill>
                  <a:schemeClr val="accent2"/>
                </a:solidFill>
              </a:rPr>
              <a:t>Release </a:t>
            </a:r>
            <a:r>
              <a:rPr lang="en-US" sz="3600" dirty="0" smtClean="0">
                <a:solidFill>
                  <a:schemeClr val="accent2"/>
                </a:solidFill>
              </a:rPr>
              <a:t>branches: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GIT &amp;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30" y="1705295"/>
            <a:ext cx="9821434" cy="4442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146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56" y="428017"/>
            <a:ext cx="8696528" cy="661481"/>
          </a:xfrm>
        </p:spPr>
        <p:txBody>
          <a:bodyPr/>
          <a:lstStyle/>
          <a:p>
            <a:pPr fontAlgn="base"/>
            <a:r>
              <a:rPr lang="en-US" dirty="0" smtClean="0"/>
              <a:t>GIT WORK FLOW EXAMPLE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025" y="1147864"/>
            <a:ext cx="11673191" cy="537531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 fontAlgn="base"/>
            <a:r>
              <a:rPr lang="en-US" sz="2800" dirty="0"/>
              <a:t>Here we discussed the Gitflow Workflow. Gitflow is one of many styles of Git</a:t>
            </a:r>
            <a:r>
              <a:rPr lang="en-US" sz="2800" u="sng" dirty="0"/>
              <a:t> </a:t>
            </a:r>
            <a:r>
              <a:rPr lang="en-US" sz="2800" dirty="0"/>
              <a:t>workflows you and your team can utilize.</a:t>
            </a:r>
          </a:p>
          <a:p>
            <a:pPr fontAlgn="base"/>
            <a:r>
              <a:rPr lang="en-US" sz="2800" dirty="0" smtClean="0"/>
              <a:t>The </a:t>
            </a:r>
            <a:r>
              <a:rPr lang="en-US" sz="2800" dirty="0"/>
              <a:t>overall flow of Gitflow is</a:t>
            </a:r>
            <a:r>
              <a:rPr lang="en-US" sz="2800" dirty="0" smtClean="0"/>
              <a:t>: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800" dirty="0"/>
              <a:t>1. A </a:t>
            </a:r>
            <a:r>
              <a:rPr lang="en-US" sz="2800" dirty="0">
                <a:solidFill>
                  <a:schemeClr val="accent2"/>
                </a:solidFill>
              </a:rPr>
              <a:t>develop </a:t>
            </a:r>
            <a:r>
              <a:rPr lang="en-US" sz="2800" dirty="0"/>
              <a:t>branch is created from</a:t>
            </a:r>
            <a:r>
              <a:rPr lang="en-US" sz="2800" dirty="0">
                <a:solidFill>
                  <a:schemeClr val="accent2"/>
                </a:solidFill>
              </a:rPr>
              <a:t> main</a:t>
            </a:r>
          </a:p>
          <a:p>
            <a:pPr fontAlgn="base"/>
            <a:r>
              <a:rPr lang="en-US" sz="2800" dirty="0"/>
              <a:t>2. A </a:t>
            </a:r>
            <a:r>
              <a:rPr lang="en-US" sz="2800" dirty="0">
                <a:solidFill>
                  <a:schemeClr val="accent2"/>
                </a:solidFill>
              </a:rPr>
              <a:t>release</a:t>
            </a:r>
            <a:r>
              <a:rPr lang="en-US" sz="2800" dirty="0"/>
              <a:t> branch is created from </a:t>
            </a:r>
            <a:r>
              <a:rPr lang="en-US" sz="2800" dirty="0">
                <a:solidFill>
                  <a:schemeClr val="accent2"/>
                </a:solidFill>
              </a:rPr>
              <a:t>develop</a:t>
            </a:r>
          </a:p>
          <a:p>
            <a:pPr fontAlgn="base"/>
            <a:r>
              <a:rPr lang="en-US" sz="2800" dirty="0"/>
              <a:t>3. </a:t>
            </a:r>
            <a:r>
              <a:rPr lang="en-US" sz="2800" dirty="0">
                <a:solidFill>
                  <a:schemeClr val="accent2"/>
                </a:solidFill>
              </a:rPr>
              <a:t>Feature </a:t>
            </a:r>
            <a:r>
              <a:rPr lang="en-US" sz="2800" dirty="0"/>
              <a:t>branches are created from </a:t>
            </a:r>
            <a:r>
              <a:rPr lang="en-US" sz="2800" dirty="0">
                <a:solidFill>
                  <a:schemeClr val="accent2"/>
                </a:solidFill>
              </a:rPr>
              <a:t>develop</a:t>
            </a:r>
          </a:p>
          <a:p>
            <a:pPr fontAlgn="base"/>
            <a:r>
              <a:rPr lang="en-US" sz="2800" dirty="0"/>
              <a:t>4. When a </a:t>
            </a:r>
            <a:r>
              <a:rPr lang="en-US" sz="2800" dirty="0">
                <a:solidFill>
                  <a:schemeClr val="accent2"/>
                </a:solidFill>
              </a:rPr>
              <a:t>feature</a:t>
            </a:r>
            <a:r>
              <a:rPr lang="en-US" sz="2800" dirty="0"/>
              <a:t> is complete it is merged into the </a:t>
            </a:r>
            <a:r>
              <a:rPr lang="en-US" sz="2800" dirty="0">
                <a:solidFill>
                  <a:schemeClr val="accent2"/>
                </a:solidFill>
              </a:rPr>
              <a:t>develop</a:t>
            </a:r>
            <a:r>
              <a:rPr lang="en-US" sz="2800" dirty="0"/>
              <a:t> branch</a:t>
            </a:r>
          </a:p>
          <a:p>
            <a:pPr fontAlgn="base"/>
            <a:r>
              <a:rPr lang="en-US" sz="2800" dirty="0"/>
              <a:t>5. When the </a:t>
            </a:r>
            <a:r>
              <a:rPr lang="en-US" sz="2800" dirty="0">
                <a:solidFill>
                  <a:schemeClr val="accent2"/>
                </a:solidFill>
              </a:rPr>
              <a:t>release </a:t>
            </a:r>
            <a:r>
              <a:rPr lang="en-US" sz="2800" dirty="0"/>
              <a:t>branch is done it is merged into </a:t>
            </a:r>
            <a:r>
              <a:rPr lang="en-US" sz="2800" dirty="0">
                <a:solidFill>
                  <a:schemeClr val="accent2"/>
                </a:solidFill>
              </a:rPr>
              <a:t>develop</a:t>
            </a:r>
            <a:r>
              <a:rPr lang="en-US" sz="2800" dirty="0"/>
              <a:t> and </a:t>
            </a:r>
            <a:r>
              <a:rPr lang="en-US" sz="2800" dirty="0">
                <a:solidFill>
                  <a:schemeClr val="accent2"/>
                </a:solidFill>
              </a:rPr>
              <a:t>main</a:t>
            </a:r>
          </a:p>
          <a:p>
            <a:pPr fontAlgn="base"/>
            <a:r>
              <a:rPr lang="en-US" sz="2800" dirty="0"/>
              <a:t>6. If an issue in </a:t>
            </a:r>
            <a:r>
              <a:rPr lang="en-US" sz="2800" dirty="0">
                <a:solidFill>
                  <a:schemeClr val="accent2"/>
                </a:solidFill>
              </a:rPr>
              <a:t>main</a:t>
            </a:r>
            <a:r>
              <a:rPr lang="en-US" sz="2800" dirty="0"/>
              <a:t> is detected a hotfix branch is created from </a:t>
            </a:r>
            <a:r>
              <a:rPr lang="en-US" sz="2800" dirty="0">
                <a:solidFill>
                  <a:schemeClr val="accent2"/>
                </a:solidFill>
              </a:rPr>
              <a:t>main</a:t>
            </a:r>
          </a:p>
          <a:p>
            <a:pPr fontAlgn="base"/>
            <a:r>
              <a:rPr lang="en-US" sz="2800" dirty="0"/>
              <a:t>7. Once the hotfix is complete it is </a:t>
            </a:r>
            <a:r>
              <a:rPr lang="en-US" sz="2800" dirty="0">
                <a:solidFill>
                  <a:schemeClr val="accent2"/>
                </a:solidFill>
              </a:rPr>
              <a:t>merged </a:t>
            </a:r>
            <a:r>
              <a:rPr lang="en-US" sz="2800" dirty="0" smtClean="0"/>
              <a:t>into </a:t>
            </a:r>
            <a:r>
              <a:rPr lang="en-US" sz="2800" dirty="0"/>
              <a:t>both </a:t>
            </a:r>
            <a:r>
              <a:rPr lang="en-US" sz="2800" dirty="0">
                <a:solidFill>
                  <a:schemeClr val="accent2"/>
                </a:solidFill>
              </a:rPr>
              <a:t>develop</a:t>
            </a:r>
            <a:r>
              <a:rPr lang="en-US" sz="2800" dirty="0"/>
              <a:t> and </a:t>
            </a:r>
            <a:r>
              <a:rPr lang="en-US" sz="2800" dirty="0">
                <a:solidFill>
                  <a:schemeClr val="accent2"/>
                </a:solidFill>
              </a:rPr>
              <a:t>main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664" y="6412263"/>
            <a:ext cx="1549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 &amp; GITHUB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02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443"/>
            <a:ext cx="9144000" cy="3140589"/>
          </a:xfrm>
        </p:spPr>
        <p:txBody>
          <a:bodyPr/>
          <a:lstStyle/>
          <a:p>
            <a:r>
              <a:rPr lang="en-US" dirty="0" smtClean="0"/>
              <a:t>Thank </a:t>
            </a:r>
            <a:r>
              <a:rPr lang="en-US" dirty="0"/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82296"/>
            <a:ext cx="7242049" cy="1298448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GIT?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7672983" cy="4070729"/>
          </a:xfrm>
        </p:spPr>
        <p:txBody>
          <a:bodyPr>
            <a:normAutofit/>
          </a:bodyPr>
          <a:lstStyle/>
          <a:p>
            <a:r>
              <a:rPr lang="en-US" sz="2800" dirty="0"/>
              <a:t>Git is a DevOps tool for source code management—an open-source version control system (VCS) used to handle small to very large projects efficiently. Git is used to </a:t>
            </a:r>
            <a:r>
              <a:rPr lang="en-US" sz="2800" dirty="0" smtClean="0"/>
              <a:t>track </a:t>
            </a:r>
            <a:r>
              <a:rPr lang="en-US" sz="2800" dirty="0"/>
              <a:t>changes in the source code, supporting non-linear development so that multiple developers can work together in near real-time.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/>
              <a:t>GIB &amp;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565" y="2154234"/>
            <a:ext cx="2697358" cy="2242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69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82296"/>
            <a:ext cx="7242049" cy="1298448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GitHub?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7672983" cy="4070729"/>
          </a:xfrm>
        </p:spPr>
        <p:txBody>
          <a:bodyPr>
            <a:normAutofit/>
          </a:bodyPr>
          <a:lstStyle/>
          <a:p>
            <a:r>
              <a:rPr lang="en-US" sz="2400" dirty="0"/>
              <a:t>Github.com is a website that hosts git repositories on a remote </a:t>
            </a:r>
            <a:r>
              <a:rPr lang="en-US" sz="2400" dirty="0" smtClean="0"/>
              <a:t>server.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Hosting repositories on Github facilitates the sharing of codebases among teams by providing a GUI to easily fork or clone repos to a local </a:t>
            </a:r>
            <a:r>
              <a:rPr lang="en-US" sz="2400" dirty="0" smtClean="0"/>
              <a:t>machine.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• By pushing your repositories to Github, you will pretty much automatically create your own developer portfolio as well!</a:t>
            </a:r>
            <a:r>
              <a:rPr lang="en-US" sz="2400" dirty="0" smtClean="0"/>
              <a:t>.</a:t>
            </a:r>
            <a:r>
              <a:rPr lang="en-US" sz="2400" dirty="0"/>
              <a:t>​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 smtClean="0"/>
              <a:t>GIT &amp;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626" y="1947671"/>
            <a:ext cx="2893376" cy="2235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297" y="384861"/>
            <a:ext cx="6502620" cy="691900"/>
          </a:xfrm>
        </p:spPr>
        <p:txBody>
          <a:bodyPr/>
          <a:lstStyle/>
          <a:p>
            <a:pPr fontAlgn="base"/>
            <a:r>
              <a:rPr lang="en-US" dirty="0" smtClean="0"/>
              <a:t>CLI &amp; GUI Tools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810" y="1626125"/>
            <a:ext cx="11684476" cy="45801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use GIT by using Both methods: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GIT CMD – CLI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SmartGit   -- GUI</a:t>
            </a:r>
            <a:endParaRPr lang="en-US" sz="2800" dirty="0"/>
          </a:p>
          <a:p>
            <a:r>
              <a:rPr lang="en-US" sz="2800" dirty="0" smtClean="0"/>
              <a:t>3. Git GUI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 smtClean="0"/>
              <a:t>GIT </a:t>
            </a:r>
            <a:r>
              <a:rPr lang="en-US" dirty="0"/>
              <a:t>&amp;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311" y="4330683"/>
            <a:ext cx="1912589" cy="1491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311" y="1881627"/>
            <a:ext cx="1912589" cy="1553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45" y="447472"/>
            <a:ext cx="7167729" cy="1276995"/>
          </a:xfrm>
        </p:spPr>
        <p:txBody>
          <a:bodyPr/>
          <a:lstStyle/>
          <a:p>
            <a:r>
              <a:rPr lang="en-US" sz="4000" dirty="0" smtClean="0"/>
              <a:t>Understand the Git </a:t>
            </a:r>
            <a:r>
              <a:rPr lang="en-US" sz="4000" dirty="0" smtClean="0"/>
              <a:t>workflow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11439144" cy="4070729"/>
          </a:xfrm>
        </p:spPr>
        <p:txBody>
          <a:bodyPr>
            <a:normAutofit/>
          </a:bodyPr>
          <a:lstStyle/>
          <a:p>
            <a:r>
              <a:rPr lang="en-US" sz="2800" dirty="0"/>
              <a:t>A Git workflow is a recipe or recommendation for how to use Git to accomplish work in a consistent and productive manner. Git workflows encourage developers and </a:t>
            </a:r>
            <a:r>
              <a:rPr lang="en-US" sz="2800" u="sng" dirty="0">
                <a:hlinkClick r:id="rId3"/>
              </a:rPr>
              <a:t>DevOps</a:t>
            </a:r>
            <a:r>
              <a:rPr lang="en-US" sz="2800" dirty="0"/>
              <a:t> teams to leverage Git effectively and consistently.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Workflow is a pattern that shows us how the developer and DevOps team Push their code or merge each other Codes.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5220" y="6488668"/>
            <a:ext cx="1549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 &amp; GITHUB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78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617" y="228457"/>
            <a:ext cx="9630383" cy="1418967"/>
          </a:xfrm>
        </p:spPr>
        <p:txBody>
          <a:bodyPr/>
          <a:lstStyle/>
          <a:p>
            <a:r>
              <a:rPr lang="en-US" sz="4000" dirty="0" smtClean="0"/>
              <a:t>Understand the Git workflow.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GIT &amp;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6" y="1505862"/>
            <a:ext cx="11070076" cy="4758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9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86381"/>
            <a:ext cx="3759546" cy="661481"/>
          </a:xfrm>
        </p:spPr>
        <p:txBody>
          <a:bodyPr/>
          <a:lstStyle/>
          <a:p>
            <a:pPr fontAlgn="base"/>
            <a:r>
              <a:rPr lang="en-US" dirty="0"/>
              <a:t>How it works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0741" y="1947671"/>
            <a:ext cx="11684476" cy="4070729"/>
          </a:xfrm>
        </p:spPr>
        <p:txBody>
          <a:bodyPr>
            <a:normAutofit/>
          </a:bodyPr>
          <a:lstStyle/>
          <a:p>
            <a:r>
              <a:rPr lang="en-US" sz="2900" dirty="0"/>
              <a:t>Developers start by cloning the central repository. In their local copies of the project, they edit files and commit changes these new commits are stored </a:t>
            </a:r>
            <a:r>
              <a:rPr lang="en-US" sz="2900" dirty="0" smtClean="0"/>
              <a:t>locally,</a:t>
            </a:r>
          </a:p>
          <a:p>
            <a:endParaRPr lang="en-US" sz="2900" dirty="0" smtClean="0"/>
          </a:p>
          <a:p>
            <a:r>
              <a:rPr lang="en-US" sz="2900" dirty="0" smtClean="0"/>
              <a:t>they’re </a:t>
            </a:r>
            <a:r>
              <a:rPr lang="en-US" sz="2900" dirty="0"/>
              <a:t>completely isolated from the central repository. 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To </a:t>
            </a:r>
            <a:r>
              <a:rPr lang="en-US" sz="2900" dirty="0"/>
              <a:t>publish changes to the official project, developers "push" their local </a:t>
            </a:r>
            <a:r>
              <a:rPr lang="en-US" sz="2900" dirty="0">
                <a:solidFill>
                  <a:srgbClr val="AD5C4D"/>
                </a:solidFill>
              </a:rPr>
              <a:t>main branch </a:t>
            </a:r>
            <a:r>
              <a:rPr lang="en-US" sz="2900" dirty="0"/>
              <a:t>to the central repository.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GIT &amp;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286187"/>
            <a:ext cx="3759546" cy="661481"/>
          </a:xfrm>
        </p:spPr>
        <p:txBody>
          <a:bodyPr/>
          <a:lstStyle/>
          <a:p>
            <a:pPr fontAlgn="base"/>
            <a:r>
              <a:rPr lang="en-US" dirty="0"/>
              <a:t>How it works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0740" y="1167319"/>
            <a:ext cx="11684476" cy="50778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AD5C4D"/>
                </a:solidFill>
              </a:rPr>
              <a:t>Develop and main </a:t>
            </a:r>
            <a:r>
              <a:rPr lang="en-US" sz="3600" b="1" dirty="0" smtClean="0">
                <a:solidFill>
                  <a:srgbClr val="AD5C4D"/>
                </a:solidFill>
              </a:rPr>
              <a:t>branches</a:t>
            </a:r>
          </a:p>
          <a:p>
            <a:endParaRPr lang="en-US" sz="2800" dirty="0"/>
          </a:p>
          <a:p>
            <a:r>
              <a:rPr lang="en-US" sz="2800" dirty="0"/>
              <a:t>Instead of a single </a:t>
            </a:r>
            <a:r>
              <a:rPr lang="en-US" sz="2800" dirty="0">
                <a:solidFill>
                  <a:srgbClr val="AD5C4D"/>
                </a:solidFill>
              </a:rPr>
              <a:t>main branch</a:t>
            </a:r>
            <a:r>
              <a:rPr lang="en-US" sz="2800" dirty="0"/>
              <a:t>, this workflow uses two branches to record the history of the project. The </a:t>
            </a:r>
            <a:r>
              <a:rPr lang="en-US" sz="2800" dirty="0">
                <a:solidFill>
                  <a:srgbClr val="AD5C4D"/>
                </a:solidFill>
              </a:rPr>
              <a:t>main branch </a:t>
            </a:r>
            <a:r>
              <a:rPr lang="en-US" sz="2800" dirty="0"/>
              <a:t>stores the official release history, and the </a:t>
            </a:r>
            <a:r>
              <a:rPr lang="en-US" sz="2800" dirty="0" smtClean="0">
                <a:solidFill>
                  <a:srgbClr val="AD5C4D"/>
                </a:solidFill>
              </a:rPr>
              <a:t>develop </a:t>
            </a:r>
            <a:r>
              <a:rPr lang="en-US" sz="2800" dirty="0">
                <a:solidFill>
                  <a:srgbClr val="AD5C4D"/>
                </a:solidFill>
              </a:rPr>
              <a:t>branch </a:t>
            </a:r>
            <a:r>
              <a:rPr lang="en-US" sz="2800" dirty="0"/>
              <a:t>serves as an integration branch for features. It's also convenient to tag all commits in the </a:t>
            </a:r>
            <a:r>
              <a:rPr lang="en-US" sz="2800" dirty="0">
                <a:solidFill>
                  <a:srgbClr val="AD5C4D"/>
                </a:solidFill>
              </a:rPr>
              <a:t>main branch </a:t>
            </a:r>
            <a:r>
              <a:rPr lang="en-US" sz="2800" dirty="0"/>
              <a:t>with a version number.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The first step is to complement the default main with a </a:t>
            </a:r>
            <a:r>
              <a:rPr lang="en-US" sz="2800" dirty="0" smtClean="0">
                <a:solidFill>
                  <a:srgbClr val="AD5C4D"/>
                </a:solidFill>
              </a:rPr>
              <a:t>develop </a:t>
            </a:r>
            <a:r>
              <a:rPr lang="en-US" sz="2800" dirty="0">
                <a:solidFill>
                  <a:srgbClr val="AD5C4D"/>
                </a:solidFill>
              </a:rPr>
              <a:t>branch</a:t>
            </a:r>
            <a:r>
              <a:rPr lang="en-US" sz="2800" dirty="0"/>
              <a:t>. A simple way to do this is for one developer to create an empty develop branch locally and push it to the server: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GIT &amp;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420" y="350196"/>
            <a:ext cx="3759546" cy="661481"/>
          </a:xfrm>
        </p:spPr>
        <p:txBody>
          <a:bodyPr/>
          <a:lstStyle/>
          <a:p>
            <a:pPr fontAlgn="base"/>
            <a:r>
              <a:rPr lang="en-US" dirty="0"/>
              <a:t>How it works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810" y="1089498"/>
            <a:ext cx="11684476" cy="5136204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>
                <a:solidFill>
                  <a:srgbClr val="AD5C4D"/>
                </a:solidFill>
              </a:rPr>
              <a:t>Feature branches</a:t>
            </a:r>
          </a:p>
          <a:p>
            <a:endParaRPr lang="en-US" dirty="0"/>
          </a:p>
          <a:p>
            <a:r>
              <a:rPr lang="en-US" sz="2800" dirty="0"/>
              <a:t>Each new feature should reside in its own branch, which can be pushed to the central repository for backup/collaboration.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2"/>
                </a:solidFill>
              </a:rPr>
              <a:t>feature </a:t>
            </a:r>
            <a:r>
              <a:rPr lang="en-US" sz="2800" dirty="0">
                <a:solidFill>
                  <a:schemeClr val="accent2"/>
                </a:solidFill>
              </a:rPr>
              <a:t>branches </a:t>
            </a:r>
            <a:r>
              <a:rPr lang="en-US" sz="2800" dirty="0"/>
              <a:t>use </a:t>
            </a:r>
            <a:r>
              <a:rPr lang="en-US" sz="2800" dirty="0">
                <a:solidFill>
                  <a:schemeClr val="accent2"/>
                </a:solidFill>
              </a:rPr>
              <a:t>develop</a:t>
            </a:r>
            <a:r>
              <a:rPr lang="en-US" sz="2800" dirty="0"/>
              <a:t> as their parent branch. When a feature is complete, it gets merged back into </a:t>
            </a:r>
            <a:r>
              <a:rPr lang="en-US" sz="2800" dirty="0">
                <a:solidFill>
                  <a:schemeClr val="accent2"/>
                </a:solidFill>
              </a:rPr>
              <a:t>develop. </a:t>
            </a:r>
            <a:r>
              <a:rPr lang="en-US" sz="2800" dirty="0"/>
              <a:t>Features should never interact directly </a:t>
            </a:r>
            <a:r>
              <a:rPr lang="en-US" sz="2800" dirty="0" smtClean="0"/>
              <a:t>with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main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When you’re done with the development work on the feature, the next step is to merge the </a:t>
            </a:r>
            <a:r>
              <a:rPr lang="en-US" sz="2800" dirty="0" err="1">
                <a:solidFill>
                  <a:schemeClr val="accent2"/>
                </a:solidFill>
              </a:rPr>
              <a:t>feature_branch</a:t>
            </a:r>
            <a:r>
              <a:rPr lang="en-US" sz="2800" dirty="0"/>
              <a:t> into develop.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4092" y="6437150"/>
            <a:ext cx="1549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 &amp; GITHUB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27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purl.org/dc/dcmitype/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230e9df3-be65-4c73-a93b-d1236ebd677e"/>
    <ds:schemaRef ds:uri="16c05727-aa75-4e4a-9b5f-8a80a1165891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663</Words>
  <Application>Microsoft Office PowerPoint</Application>
  <PresentationFormat>Widescreen</PresentationFormat>
  <Paragraphs>117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Gill Sans Nova</vt:lpstr>
      <vt:lpstr>Gill Sans Nova Light</vt:lpstr>
      <vt:lpstr>Sagona Book</vt:lpstr>
      <vt:lpstr>Segoe UI</vt:lpstr>
      <vt:lpstr>Times New Roman</vt:lpstr>
      <vt:lpstr>Custom</vt:lpstr>
      <vt:lpstr>GIT &amp; GITHUB</vt:lpstr>
      <vt:lpstr>What is GIT?</vt:lpstr>
      <vt:lpstr>What is GitHub?</vt:lpstr>
      <vt:lpstr>CLI &amp; GUI Tools</vt:lpstr>
      <vt:lpstr>Understand the Git workflow </vt:lpstr>
      <vt:lpstr>Understand the Git workflow. 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GIT WORK FLOW EXAMPLE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Habib Ur Rehman</dc:creator>
  <cp:lastModifiedBy>Habib Ur Rehman</cp:lastModifiedBy>
  <cp:revision>14</cp:revision>
  <dcterms:created xsi:type="dcterms:W3CDTF">2023-09-15T14:20:52Z</dcterms:created>
  <dcterms:modified xsi:type="dcterms:W3CDTF">2024-01-12T04:39:57Z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