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57" r:id="rId3"/>
    <p:sldId id="258" r:id="rId4"/>
    <p:sldId id="360" r:id="rId5"/>
    <p:sldId id="361" r:id="rId6"/>
    <p:sldId id="259" r:id="rId7"/>
    <p:sldId id="260" r:id="rId8"/>
    <p:sldId id="261" r:id="rId9"/>
    <p:sldId id="262" r:id="rId10"/>
    <p:sldId id="263" r:id="rId11"/>
    <p:sldId id="264" r:id="rId12"/>
    <p:sldId id="265" r:id="rId13"/>
    <p:sldId id="362" r:id="rId14"/>
    <p:sldId id="266" r:id="rId15"/>
    <p:sldId id="267" r:id="rId16"/>
    <p:sldId id="268" r:id="rId17"/>
    <p:sldId id="275" r:id="rId18"/>
    <p:sldId id="269" r:id="rId19"/>
    <p:sldId id="273" r:id="rId20"/>
    <p:sldId id="274" r:id="rId21"/>
    <p:sldId id="270" r:id="rId22"/>
    <p:sldId id="272" r:id="rId23"/>
    <p:sldId id="276" r:id="rId24"/>
    <p:sldId id="277" r:id="rId25"/>
    <p:sldId id="278" r:id="rId26"/>
    <p:sldId id="279" r:id="rId27"/>
    <p:sldId id="280" r:id="rId28"/>
    <p:sldId id="281" r:id="rId29"/>
    <p:sldId id="282" r:id="rId30"/>
    <p:sldId id="363" r:id="rId31"/>
    <p:sldId id="283" r:id="rId32"/>
    <p:sldId id="284" r:id="rId33"/>
    <p:sldId id="285" r:id="rId34"/>
    <p:sldId id="297" r:id="rId35"/>
    <p:sldId id="298" r:id="rId36"/>
    <p:sldId id="300" r:id="rId37"/>
    <p:sldId id="301" r:id="rId38"/>
    <p:sldId id="302" r:id="rId39"/>
    <p:sldId id="303" r:id="rId40"/>
    <p:sldId id="304" r:id="rId41"/>
    <p:sldId id="305" r:id="rId42"/>
    <p:sldId id="286" r:id="rId43"/>
    <p:sldId id="287" r:id="rId44"/>
    <p:sldId id="288" r:id="rId45"/>
    <p:sldId id="289" r:id="rId46"/>
    <p:sldId id="290" r:id="rId47"/>
    <p:sldId id="291" r:id="rId48"/>
    <p:sldId id="292" r:id="rId49"/>
    <p:sldId id="293" r:id="rId50"/>
    <p:sldId id="294" r:id="rId51"/>
    <p:sldId id="295" r:id="rId52"/>
    <p:sldId id="296" r:id="rId53"/>
    <p:sldId id="299" r:id="rId54"/>
    <p:sldId id="306" r:id="rId55"/>
    <p:sldId id="307" r:id="rId56"/>
    <p:sldId id="308" r:id="rId57"/>
    <p:sldId id="309" r:id="rId58"/>
    <p:sldId id="310" r:id="rId59"/>
    <p:sldId id="311" r:id="rId60"/>
    <p:sldId id="312" r:id="rId61"/>
    <p:sldId id="313" r:id="rId62"/>
    <p:sldId id="364"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65"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6"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45DB4-8A1F-42E8-9AFF-FD5F2F984F01}" type="datetimeFigureOut">
              <a:rPr lang="en-US" smtClean="0"/>
              <a:pPr/>
              <a:t>20/10/2019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A7730-68CD-493F-9155-043E210312D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5A7730-68CD-493F-9155-043E210312DF}"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10E8C-A3DB-41E0-8FD7-3ED6717CEC39}" type="datetimeFigureOut">
              <a:rPr lang="en-US" smtClean="0"/>
              <a:pPr/>
              <a:t>20/10/2019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8CE8BA-775F-41C3-A7F4-0E7CF47D23C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10E8C-A3DB-41E0-8FD7-3ED6717CEC39}" type="datetimeFigureOut">
              <a:rPr lang="en-US" smtClean="0"/>
              <a:pPr/>
              <a:t>20/10/2019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CE8BA-775F-41C3-A7F4-0E7CF47D23C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academia.edu/20128494/Computer_Organization_And_Design_4th_Edition" TargetMode="External"/><Relationship Id="rId2" Type="http://schemas.openxmlformats.org/officeDocument/2006/relationships/hyperlink" Target="http://inspirit.net.in/books/academic/Computer%20Organisation%20and%20Architecture%208e%20by%20William%20Stalling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1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2.xml"/><Relationship Id="rId5" Type="http://schemas.openxmlformats.org/officeDocument/2006/relationships/slide" Target="slide62.xml"/><Relationship Id="rId4" Type="http://schemas.openxmlformats.org/officeDocument/2006/relationships/slide" Target="slide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3581400"/>
          </a:xfrm>
        </p:spPr>
        <p:txBody>
          <a:bodyPr>
            <a:normAutofit fontScale="90000"/>
          </a:bodyPr>
          <a:lstStyle/>
          <a:p>
            <a:r>
              <a:rPr lang="en-US" b="1" u="sng" dirty="0" smtClean="0"/>
              <a:t>DIGITAL COMPUTER ORGANISATION</a:t>
            </a:r>
            <a:r>
              <a:rPr lang="en-US" dirty="0" smtClean="0"/>
              <a:t/>
            </a:r>
            <a:br>
              <a:rPr lang="en-US" dirty="0" smtClean="0"/>
            </a:br>
            <a:r>
              <a:rPr lang="en-US" sz="2800" dirty="0"/>
              <a:t/>
            </a:r>
            <a:br>
              <a:rPr lang="en-US" sz="2800" dirty="0"/>
            </a:br>
            <a:r>
              <a:rPr lang="en-US" sz="2800" dirty="0" smtClean="0"/>
              <a:t>MCA (3</a:t>
            </a:r>
            <a:r>
              <a:rPr lang="en-US" sz="2800" baseline="30000" dirty="0" smtClean="0"/>
              <a:t>rd</a:t>
            </a:r>
            <a:r>
              <a:rPr lang="en-US" sz="2800" dirty="0" smtClean="0"/>
              <a:t> semester)</a:t>
            </a:r>
            <a:br>
              <a:rPr lang="en-US" sz="2800" dirty="0" smtClean="0"/>
            </a:br>
            <a:r>
              <a:rPr lang="en-US" sz="2800" dirty="0" smtClean="0"/>
              <a:t>2019</a:t>
            </a:r>
            <a:br>
              <a:rPr lang="en-US" sz="2800" dirty="0" smtClean="0"/>
            </a:br>
            <a:r>
              <a:rPr lang="en-US" dirty="0" smtClean="0"/>
              <a:t/>
            </a:r>
            <a:br>
              <a:rPr lang="en-US" dirty="0" smtClean="0"/>
            </a:br>
            <a:r>
              <a:rPr lang="en-US" sz="2000" dirty="0" smtClean="0"/>
              <a:t> </a:t>
            </a:r>
            <a:r>
              <a:rPr lang="en-US" sz="2000" i="1" dirty="0" smtClean="0"/>
              <a:t>Dr</a:t>
            </a:r>
            <a:r>
              <a:rPr lang="en-US" sz="2000" dirty="0" smtClean="0"/>
              <a:t>. </a:t>
            </a:r>
            <a:r>
              <a:rPr lang="en-US" sz="2000" i="1" dirty="0" smtClean="0"/>
              <a:t>SHALIGRAM PRAJAPAT SIR</a:t>
            </a:r>
            <a:br>
              <a:rPr lang="en-US" sz="2000" i="1" dirty="0" smtClean="0"/>
            </a:br>
            <a:r>
              <a:rPr lang="en-US" sz="2000" b="1" dirty="0" smtClean="0"/>
              <a:t>INTERNATIONAL INSTITUTE OF PROFESSIONAL </a:t>
            </a:r>
            <a:r>
              <a:rPr lang="en-US" sz="2000" b="1" dirty="0" smtClean="0"/>
              <a:t>STUDIES</a:t>
            </a:r>
            <a:br>
              <a:rPr lang="en-US" sz="2000" b="1" dirty="0" smtClean="0"/>
            </a:br>
            <a:r>
              <a:rPr lang="en-US" sz="2000" i="1" dirty="0" smtClean="0"/>
              <a:t>from : HABIBUR REHMAN MANSURI</a:t>
            </a:r>
            <a:endParaRPr lang="en-US" i="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System Interconnections</a:t>
            </a:r>
            <a:endParaRPr lang="en-US" sz="4000" i="1" dirty="0"/>
          </a:p>
        </p:txBody>
      </p:sp>
      <p:sp>
        <p:nvSpPr>
          <p:cNvPr id="3" name="Content Placeholder 2"/>
          <p:cNvSpPr>
            <a:spLocks noGrp="1"/>
          </p:cNvSpPr>
          <p:nvPr>
            <p:ph idx="1"/>
          </p:nvPr>
        </p:nvSpPr>
        <p:spPr>
          <a:xfrm>
            <a:off x="457200" y="1600200"/>
            <a:ext cx="5638800" cy="4525963"/>
          </a:xfrm>
        </p:spPr>
        <p:txBody>
          <a:bodyPr>
            <a:normAutofit/>
          </a:bodyPr>
          <a:lstStyle/>
          <a:p>
            <a:pPr>
              <a:buNone/>
            </a:pPr>
            <a:r>
              <a:rPr lang="en-US" sz="2000" dirty="0"/>
              <a:t> </a:t>
            </a:r>
            <a:r>
              <a:rPr lang="en-US" sz="2000" dirty="0" smtClean="0"/>
              <a:t>                          Some mechanism that provides for communication among CPU, main memory, and Input-output. A common example of system inter- connection is by means of a system bus, consisting of a number of conducting wires to which all the other components attach.</a:t>
            </a:r>
          </a:p>
          <a:p>
            <a:pPr>
              <a:buNone/>
            </a:pPr>
            <a:r>
              <a:rPr lang="en-US" sz="2000" dirty="0"/>
              <a:t> </a:t>
            </a:r>
            <a:r>
              <a:rPr lang="en-US" sz="2000" dirty="0" smtClean="0"/>
              <a:t>                           in simple words we can say that the connections of different components of a computer system connected with each other with the help of wires, this connections can be termed as system interconnections.</a:t>
            </a:r>
          </a:p>
          <a:p>
            <a:pPr>
              <a:buNone/>
            </a:pPr>
            <a:r>
              <a:rPr lang="en-US" sz="2000" dirty="0"/>
              <a:t> </a:t>
            </a:r>
            <a:r>
              <a:rPr lang="en-US" sz="2000" dirty="0" smtClean="0"/>
              <a:t>                            The following figure shows the system interconnection. </a:t>
            </a:r>
            <a:endParaRPr lang="en-US" sz="2000" dirty="0"/>
          </a:p>
        </p:txBody>
      </p:sp>
      <p:sp>
        <p:nvSpPr>
          <p:cNvPr id="22" name="Rectangle 21"/>
          <p:cNvSpPr/>
          <p:nvPr/>
        </p:nvSpPr>
        <p:spPr>
          <a:xfrm>
            <a:off x="6553200" y="15240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24800" y="15240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81800" y="28956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1800" y="4572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29400" y="1752600"/>
            <a:ext cx="685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smtClean="0"/>
              <a:t>input</a:t>
            </a:r>
            <a:endParaRPr lang="en-US" dirty="0"/>
          </a:p>
        </p:txBody>
      </p:sp>
      <p:sp>
        <p:nvSpPr>
          <p:cNvPr id="27" name="TextBox 26"/>
          <p:cNvSpPr txBox="1"/>
          <p:nvPr/>
        </p:nvSpPr>
        <p:spPr>
          <a:xfrm>
            <a:off x="7924800" y="1752600"/>
            <a:ext cx="8382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smtClean="0"/>
              <a:t>output</a:t>
            </a:r>
            <a:endParaRPr lang="en-US" dirty="0"/>
          </a:p>
        </p:txBody>
      </p:sp>
      <p:sp>
        <p:nvSpPr>
          <p:cNvPr id="28" name="TextBox 27"/>
          <p:cNvSpPr txBox="1"/>
          <p:nvPr/>
        </p:nvSpPr>
        <p:spPr>
          <a:xfrm>
            <a:off x="7086600" y="3200400"/>
            <a:ext cx="12192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Processor</a:t>
            </a:r>
            <a:endParaRPr lang="en-US" dirty="0"/>
          </a:p>
        </p:txBody>
      </p:sp>
      <p:sp>
        <p:nvSpPr>
          <p:cNvPr id="29" name="TextBox 28"/>
          <p:cNvSpPr txBox="1"/>
          <p:nvPr/>
        </p:nvSpPr>
        <p:spPr>
          <a:xfrm>
            <a:off x="7086600" y="4800600"/>
            <a:ext cx="12192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Memory</a:t>
            </a:r>
            <a:endParaRPr lang="en-US" dirty="0"/>
          </a:p>
        </p:txBody>
      </p:sp>
      <p:sp>
        <p:nvSpPr>
          <p:cNvPr id="30" name="Down Arrow 29"/>
          <p:cNvSpPr/>
          <p:nvPr/>
        </p:nvSpPr>
        <p:spPr>
          <a:xfrm>
            <a:off x="6934200" y="2438400"/>
            <a:ext cx="304800" cy="3810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Up Arrow 30"/>
          <p:cNvSpPr/>
          <p:nvPr/>
        </p:nvSpPr>
        <p:spPr>
          <a:xfrm>
            <a:off x="8077200" y="2438400"/>
            <a:ext cx="304800" cy="3810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Down Arrow 31"/>
          <p:cNvSpPr/>
          <p:nvPr/>
        </p:nvSpPr>
        <p:spPr>
          <a:xfrm>
            <a:off x="7010400" y="4038600"/>
            <a:ext cx="457200" cy="4572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Up Arrow 32"/>
          <p:cNvSpPr/>
          <p:nvPr/>
        </p:nvSpPr>
        <p:spPr>
          <a:xfrm>
            <a:off x="7848600" y="4038600"/>
            <a:ext cx="533400" cy="4572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9" name="Shape 38"/>
          <p:cNvCxnSpPr>
            <a:stCxn id="30" idx="1"/>
          </p:cNvCxnSpPr>
          <p:nvPr/>
        </p:nvCxnSpPr>
        <p:spPr>
          <a:xfrm rot="10800000" flipV="1">
            <a:off x="6400800" y="2667000"/>
            <a:ext cx="533400" cy="12954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2" idx="1"/>
          </p:cNvCxnSpPr>
          <p:nvPr/>
        </p:nvCxnSpPr>
        <p:spPr>
          <a:xfrm rot="10800000">
            <a:off x="6705600" y="4267200"/>
            <a:ext cx="30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943600" y="3962400"/>
            <a:ext cx="762000" cy="954107"/>
          </a:xfrm>
          <a:prstGeom prst="rect">
            <a:avLst/>
          </a:prstGeom>
          <a:noFill/>
        </p:spPr>
        <p:txBody>
          <a:bodyPr wrap="square" rtlCol="0">
            <a:spAutoFit/>
          </a:bodyPr>
          <a:lstStyle/>
          <a:p>
            <a:r>
              <a:rPr lang="en-US" sz="1400" b="1" dirty="0" smtClean="0"/>
              <a:t>System interconnection</a:t>
            </a:r>
            <a:endParaRPr lang="en-US" sz="1400"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execution and fetch cycle</a:t>
            </a:r>
            <a:endParaRPr lang="en-US" sz="4000" i="1" dirty="0"/>
          </a:p>
        </p:txBody>
      </p:sp>
      <p:sp>
        <p:nvSpPr>
          <p:cNvPr id="4" name="Rectangle 3"/>
          <p:cNvSpPr/>
          <p:nvPr/>
        </p:nvSpPr>
        <p:spPr>
          <a:xfrm>
            <a:off x="1524000" y="18288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6400" y="2209800"/>
            <a:ext cx="838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Input </a:t>
            </a:r>
            <a:endParaRPr lang="en-US" b="1" dirty="0"/>
          </a:p>
        </p:txBody>
      </p:sp>
      <p:sp>
        <p:nvSpPr>
          <p:cNvPr id="6" name="Rectangle 5"/>
          <p:cNvSpPr/>
          <p:nvPr/>
        </p:nvSpPr>
        <p:spPr>
          <a:xfrm>
            <a:off x="1447800" y="3352800"/>
            <a:ext cx="1295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3581400"/>
            <a:ext cx="1143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I/O processor </a:t>
            </a:r>
            <a:endParaRPr lang="en-US" b="1" dirty="0"/>
          </a:p>
        </p:txBody>
      </p:sp>
      <p:sp>
        <p:nvSpPr>
          <p:cNvPr id="8" name="Rectangle 7"/>
          <p:cNvSpPr/>
          <p:nvPr/>
        </p:nvSpPr>
        <p:spPr>
          <a:xfrm>
            <a:off x="1524000" y="48006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518160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Output </a:t>
            </a:r>
            <a:endParaRPr lang="en-US" b="1" dirty="0"/>
          </a:p>
        </p:txBody>
      </p:sp>
      <p:cxnSp>
        <p:nvCxnSpPr>
          <p:cNvPr id="11" name="Straight Arrow Connector 10"/>
          <p:cNvCxnSpPr>
            <a:stCxn id="4" idx="2"/>
            <a:endCxn id="6" idx="0"/>
          </p:cNvCxnSpPr>
          <p:nvPr/>
        </p:nvCxnSpPr>
        <p:spPr>
          <a:xfrm rot="5400000">
            <a:off x="1885950" y="3105150"/>
            <a:ext cx="4572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6" idx="2"/>
            <a:endCxn id="8" idx="0"/>
          </p:cNvCxnSpPr>
          <p:nvPr/>
        </p:nvCxnSpPr>
        <p:spPr>
          <a:xfrm rot="16200000" flipH="1">
            <a:off x="1924050" y="4591050"/>
            <a:ext cx="3810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3581400" y="1905000"/>
            <a:ext cx="5029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81400" y="5334000"/>
            <a:ext cx="502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 F, I D, O F(operand fetched), E X E(execution)</a:t>
            </a:r>
            <a:endParaRPr lang="en-US" b="1" dirty="0"/>
          </a:p>
        </p:txBody>
      </p:sp>
      <p:cxnSp>
        <p:nvCxnSpPr>
          <p:cNvPr id="18" name="Straight Connector 17"/>
          <p:cNvCxnSpPr/>
          <p:nvPr/>
        </p:nvCxnSpPr>
        <p:spPr>
          <a:xfrm rot="16200000" flipH="1">
            <a:off x="4001294" y="3618706"/>
            <a:ext cx="3429000" cy="1588"/>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4038600" y="2286000"/>
            <a:ext cx="1371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 O</a:t>
            </a:r>
          </a:p>
          <a:p>
            <a:pPr algn="ctr"/>
            <a:r>
              <a:rPr lang="en-US" b="1" dirty="0" smtClean="0"/>
              <a:t>(arithmetic operation)</a:t>
            </a:r>
            <a:endParaRPr lang="en-US" b="1" dirty="0"/>
          </a:p>
        </p:txBody>
      </p:sp>
      <p:sp>
        <p:nvSpPr>
          <p:cNvPr id="22" name="TextBox 21"/>
          <p:cNvSpPr txBox="1"/>
          <p:nvPr/>
        </p:nvSpPr>
        <p:spPr>
          <a:xfrm>
            <a:off x="4038600" y="3657600"/>
            <a:ext cx="1371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L O</a:t>
            </a:r>
          </a:p>
          <a:p>
            <a:pPr algn="ctr"/>
            <a:r>
              <a:rPr lang="en-US" b="1" dirty="0" smtClean="0"/>
              <a:t>(Logica</a:t>
            </a:r>
            <a:r>
              <a:rPr lang="en-US" b="1" dirty="0" smtClean="0"/>
              <a:t>l</a:t>
            </a:r>
            <a:r>
              <a:rPr lang="en-US" b="1" dirty="0" smtClean="0"/>
              <a:t> operation)</a:t>
            </a:r>
            <a:endParaRPr lang="en-US" b="1" dirty="0"/>
          </a:p>
        </p:txBody>
      </p:sp>
      <p:sp>
        <p:nvSpPr>
          <p:cNvPr id="23" name="TextBox 22"/>
          <p:cNvSpPr txBox="1"/>
          <p:nvPr/>
        </p:nvSpPr>
        <p:spPr>
          <a:xfrm>
            <a:off x="5867400" y="4953000"/>
            <a:ext cx="1676400" cy="369332"/>
          </a:xfrm>
          <a:prstGeom prst="rect">
            <a:avLst/>
          </a:prstGeom>
          <a:noFill/>
        </p:spPr>
        <p:txBody>
          <a:bodyPr wrap="square" rtlCol="0">
            <a:spAutoFit/>
          </a:bodyPr>
          <a:lstStyle/>
          <a:p>
            <a:pPr>
              <a:buFont typeface="Arial" pitchFamily="34" charset="0"/>
              <a:buChar char="•"/>
            </a:pPr>
            <a:r>
              <a:rPr lang="en-US" b="1" dirty="0" smtClean="0"/>
              <a:t>   Registers</a:t>
            </a:r>
            <a:endParaRPr lang="en-US" b="1" dirty="0"/>
          </a:p>
        </p:txBody>
      </p:sp>
      <p:sp>
        <p:nvSpPr>
          <p:cNvPr id="24" name="TextBox 23"/>
          <p:cNvSpPr txBox="1"/>
          <p:nvPr/>
        </p:nvSpPr>
        <p:spPr>
          <a:xfrm>
            <a:off x="5943600" y="22860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 R</a:t>
            </a:r>
            <a:endParaRPr lang="en-US" b="1" dirty="0"/>
          </a:p>
        </p:txBody>
      </p:sp>
      <p:sp>
        <p:nvSpPr>
          <p:cNvPr id="25" name="TextBox 24"/>
          <p:cNvSpPr txBox="1"/>
          <p:nvPr/>
        </p:nvSpPr>
        <p:spPr>
          <a:xfrm>
            <a:off x="6781800" y="22860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MAR</a:t>
            </a:r>
            <a:endParaRPr lang="en-US" b="1" dirty="0"/>
          </a:p>
        </p:txBody>
      </p:sp>
      <p:sp>
        <p:nvSpPr>
          <p:cNvPr id="26" name="TextBox 25"/>
          <p:cNvSpPr txBox="1"/>
          <p:nvPr/>
        </p:nvSpPr>
        <p:spPr>
          <a:xfrm>
            <a:off x="7696200" y="22860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P C</a:t>
            </a:r>
            <a:endParaRPr lang="en-US" b="1" dirty="0"/>
          </a:p>
        </p:txBody>
      </p:sp>
      <p:sp>
        <p:nvSpPr>
          <p:cNvPr id="27" name="TextBox 26"/>
          <p:cNvSpPr txBox="1"/>
          <p:nvPr/>
        </p:nvSpPr>
        <p:spPr>
          <a:xfrm>
            <a:off x="7696200" y="28194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 R</a:t>
            </a:r>
            <a:endParaRPr lang="en-US" b="1" dirty="0"/>
          </a:p>
        </p:txBody>
      </p:sp>
      <p:sp>
        <p:nvSpPr>
          <p:cNvPr id="28" name="TextBox 27"/>
          <p:cNvSpPr txBox="1"/>
          <p:nvPr/>
        </p:nvSpPr>
        <p:spPr>
          <a:xfrm>
            <a:off x="6858000" y="28194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 P</a:t>
            </a:r>
            <a:endParaRPr lang="en-US" b="1" dirty="0"/>
          </a:p>
        </p:txBody>
      </p:sp>
      <p:sp>
        <p:nvSpPr>
          <p:cNvPr id="29" name="TextBox 28"/>
          <p:cNvSpPr txBox="1"/>
          <p:nvPr/>
        </p:nvSpPr>
        <p:spPr>
          <a:xfrm>
            <a:off x="5867400" y="2819400"/>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MBR</a:t>
            </a:r>
            <a:endParaRPr lang="en-US" b="1" dirty="0"/>
          </a:p>
        </p:txBody>
      </p:sp>
      <p:sp>
        <p:nvSpPr>
          <p:cNvPr id="30" name="TextBox 29"/>
          <p:cNvSpPr txBox="1"/>
          <p:nvPr/>
        </p:nvSpPr>
        <p:spPr>
          <a:xfrm>
            <a:off x="5867400" y="3429000"/>
            <a:ext cx="1524000" cy="369332"/>
          </a:xfrm>
          <a:prstGeom prst="rect">
            <a:avLst/>
          </a:prstGeom>
          <a:noFill/>
        </p:spPr>
        <p:txBody>
          <a:bodyPr wrap="square" rtlCol="0">
            <a:spAutoFit/>
          </a:bodyPr>
          <a:lstStyle/>
          <a:p>
            <a:r>
              <a:rPr lang="en-US" b="1" dirty="0" smtClean="0"/>
              <a:t>Accumulator</a:t>
            </a:r>
            <a:endParaRPr lang="en-US" b="1" dirty="0"/>
          </a:p>
        </p:txBody>
      </p:sp>
      <p:cxnSp>
        <p:nvCxnSpPr>
          <p:cNvPr id="35" name="Straight Arrow Connector 34"/>
          <p:cNvCxnSpPr/>
          <p:nvPr/>
        </p:nvCxnSpPr>
        <p:spPr>
          <a:xfrm>
            <a:off x="7239000" y="35814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7772400" y="3505200"/>
            <a:ext cx="762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Index register</a:t>
            </a:r>
            <a:endParaRPr lang="en-US" b="1" dirty="0"/>
          </a:p>
        </p:txBody>
      </p:sp>
      <p:cxnSp>
        <p:nvCxnSpPr>
          <p:cNvPr id="39" name="Straight Arrow Connector 38"/>
          <p:cNvCxnSpPr/>
          <p:nvPr/>
        </p:nvCxnSpPr>
        <p:spPr>
          <a:xfrm>
            <a:off x="2743200" y="3581400"/>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rot="10800000">
            <a:off x="2743200" y="4114800"/>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4953000" y="1524000"/>
            <a:ext cx="1600200" cy="400110"/>
          </a:xfrm>
          <a:prstGeom prst="rect">
            <a:avLst/>
          </a:prstGeom>
          <a:noFill/>
        </p:spPr>
        <p:txBody>
          <a:bodyPr wrap="square" rtlCol="0">
            <a:spAutoFit/>
          </a:bodyPr>
          <a:lstStyle/>
          <a:p>
            <a:pPr algn="ctr"/>
            <a:r>
              <a:rPr lang="en-US" sz="2000" b="1" dirty="0" smtClean="0"/>
              <a:t>C P U</a:t>
            </a:r>
            <a:endParaRPr lang="en-US" sz="20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execution and fetch cycle</a:t>
            </a:r>
            <a:endParaRPr lang="en-US" sz="4000" i="1" dirty="0"/>
          </a:p>
        </p:txBody>
      </p:sp>
      <p:sp>
        <p:nvSpPr>
          <p:cNvPr id="31" name="Content Placeholder 30"/>
          <p:cNvSpPr>
            <a:spLocks noGrp="1"/>
          </p:cNvSpPr>
          <p:nvPr>
            <p:ph idx="1"/>
          </p:nvPr>
        </p:nvSpPr>
        <p:spPr/>
        <p:txBody>
          <a:bodyPr>
            <a:normAutofit/>
          </a:bodyPr>
          <a:lstStyle/>
          <a:p>
            <a:pPr>
              <a:buNone/>
            </a:pPr>
            <a:r>
              <a:rPr lang="en-US" sz="2000" dirty="0" smtClean="0"/>
              <a:t>• </a:t>
            </a:r>
            <a:r>
              <a:rPr lang="en-US" sz="2000" dirty="0" smtClean="0"/>
              <a:t>		</a:t>
            </a:r>
            <a:r>
              <a:rPr lang="en-US" sz="2000" b="1" dirty="0" smtClean="0"/>
              <a:t>Memory </a:t>
            </a:r>
            <a:r>
              <a:rPr lang="en-US" sz="2000" b="1" dirty="0" smtClean="0"/>
              <a:t>address register (MAR): </a:t>
            </a:r>
            <a:r>
              <a:rPr lang="en-US" sz="2000" dirty="0" smtClean="0"/>
              <a:t>Is connected to the address lines of the system bus. It specifies the address in memory for a read or write operation. </a:t>
            </a:r>
            <a:endParaRPr lang="en-US" sz="2000" dirty="0" smtClean="0"/>
          </a:p>
          <a:p>
            <a:pPr>
              <a:buNone/>
            </a:pPr>
            <a:r>
              <a:rPr lang="en-US" sz="2000" dirty="0" smtClean="0"/>
              <a:t>•		</a:t>
            </a:r>
            <a:r>
              <a:rPr lang="en-US" sz="2000" b="1" dirty="0" smtClean="0"/>
              <a:t> </a:t>
            </a:r>
            <a:r>
              <a:rPr lang="en-US" sz="2000" b="1" dirty="0" smtClean="0"/>
              <a:t>Memory buffer register (MBR): </a:t>
            </a:r>
            <a:r>
              <a:rPr lang="en-US" sz="2000" dirty="0" smtClean="0"/>
              <a:t>Is connected to the data lines of the system bus. It contains the value to be stored in memory or the last value read from memory. </a:t>
            </a:r>
            <a:endParaRPr lang="en-US" sz="2000" dirty="0" smtClean="0"/>
          </a:p>
          <a:p>
            <a:pPr>
              <a:buNone/>
            </a:pPr>
            <a:r>
              <a:rPr lang="en-US" sz="2000" dirty="0" smtClean="0"/>
              <a:t>•		 </a:t>
            </a:r>
            <a:r>
              <a:rPr lang="en-US" sz="2000" b="1" dirty="0" smtClean="0"/>
              <a:t>Program counter (PC): </a:t>
            </a:r>
            <a:r>
              <a:rPr lang="en-US" sz="2000" dirty="0" smtClean="0"/>
              <a:t>Holds the address of the next instruction to be fetched</a:t>
            </a:r>
            <a:r>
              <a:rPr lang="en-US" sz="2000" dirty="0" smtClean="0"/>
              <a:t>.</a:t>
            </a:r>
          </a:p>
          <a:p>
            <a:pPr>
              <a:buNone/>
            </a:pPr>
            <a:r>
              <a:rPr lang="en-US" sz="2000" dirty="0" smtClean="0"/>
              <a:t> •		</a:t>
            </a:r>
            <a:r>
              <a:rPr lang="en-US" sz="2000" b="1" dirty="0" smtClean="0"/>
              <a:t> </a:t>
            </a:r>
            <a:r>
              <a:rPr lang="en-US" sz="2000" b="1" dirty="0" smtClean="0"/>
              <a:t>Instruction register (IR): </a:t>
            </a:r>
            <a:r>
              <a:rPr lang="en-US" sz="2000" dirty="0" smtClean="0"/>
              <a:t>Holds the last instruction fetched.</a:t>
            </a:r>
            <a:endParaRPr 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execution and fetch cycle</a:t>
            </a:r>
            <a:endParaRPr lang="en-US" sz="4000" i="1" dirty="0"/>
          </a:p>
        </p:txBody>
      </p:sp>
      <p:sp>
        <p:nvSpPr>
          <p:cNvPr id="31" name="Content Placeholder 30"/>
          <p:cNvSpPr>
            <a:spLocks noGrp="1"/>
          </p:cNvSpPr>
          <p:nvPr>
            <p:ph idx="1"/>
          </p:nvPr>
        </p:nvSpPr>
        <p:spPr/>
        <p:txBody>
          <a:bodyPr>
            <a:normAutofit/>
          </a:bodyPr>
          <a:lstStyle/>
          <a:p>
            <a:pPr>
              <a:buNone/>
            </a:pPr>
            <a:r>
              <a:rPr lang="en-US" sz="2000" dirty="0" smtClean="0"/>
              <a:t>                            We </a:t>
            </a:r>
            <a:r>
              <a:rPr lang="en-US" sz="2000" dirty="0" smtClean="0"/>
              <a:t>have seen that each phase of the instruction cycle can be decomposed into a sequence of elementary micro-operations. In our example, there is one sequence each for the fetch, indirect, and interrupt cycles, and, for the execute cycle, there is one sequence of micro-operations for each opcode</a:t>
            </a:r>
            <a:r>
              <a:rPr lang="en-US" sz="2000" dirty="0" smtClean="0"/>
              <a:t>.</a:t>
            </a:r>
          </a:p>
          <a:p>
            <a:pPr>
              <a:buNone/>
            </a:pPr>
            <a:r>
              <a:rPr lang="en-US" sz="2000" dirty="0" smtClean="0"/>
              <a:t>		 To complete the picture, we need to tie sequences of micro-operations together, We assume a new 2-bit register called the instruction cycle code (ICC). The ICC designates the state of the processor in terms of which portion of the cycle it is in</a:t>
            </a:r>
            <a:r>
              <a:rPr lang="en-US" sz="2000" dirty="0" smtClean="0"/>
              <a:t>:</a:t>
            </a:r>
          </a:p>
          <a:p>
            <a:r>
              <a:rPr lang="en-US" sz="2000" b="1" dirty="0" smtClean="0"/>
              <a:t> 00: </a:t>
            </a:r>
            <a:r>
              <a:rPr lang="en-US" sz="2000" b="1" dirty="0" smtClean="0"/>
              <a:t>Fetch</a:t>
            </a:r>
          </a:p>
          <a:p>
            <a:r>
              <a:rPr lang="en-US" sz="2000" b="1" dirty="0" smtClean="0"/>
              <a:t> </a:t>
            </a:r>
            <a:r>
              <a:rPr lang="en-US" sz="2000" b="1" dirty="0" smtClean="0"/>
              <a:t>01: Indirect </a:t>
            </a:r>
            <a:endParaRPr lang="en-US" sz="2000" b="1" dirty="0" smtClean="0"/>
          </a:p>
          <a:p>
            <a:r>
              <a:rPr lang="en-US" sz="2000" b="1" dirty="0" smtClean="0"/>
              <a:t>10</a:t>
            </a:r>
            <a:r>
              <a:rPr lang="en-US" sz="2000" b="1" dirty="0" smtClean="0"/>
              <a:t>: Execute </a:t>
            </a:r>
            <a:endParaRPr lang="en-US" sz="2000" b="1" dirty="0" smtClean="0"/>
          </a:p>
          <a:p>
            <a:r>
              <a:rPr lang="en-US" sz="2000" b="1" dirty="0" smtClean="0"/>
              <a:t>11</a:t>
            </a:r>
            <a:r>
              <a:rPr lang="en-US" sz="2000" b="1" dirty="0" smtClean="0"/>
              <a:t>: Interrupt</a:t>
            </a:r>
            <a:endParaRPr lang="en-US" sz="20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Execution of instruction</a:t>
            </a:r>
            <a:endParaRPr lang="en-US" sz="4000" i="1" dirty="0"/>
          </a:p>
        </p:txBody>
      </p:sp>
      <p:sp>
        <p:nvSpPr>
          <p:cNvPr id="5" name="Rectangle 4"/>
          <p:cNvSpPr/>
          <p:nvPr/>
        </p:nvSpPr>
        <p:spPr>
          <a:xfrm>
            <a:off x="3581400" y="1676400"/>
            <a:ext cx="1371600"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0" y="3581400"/>
            <a:ext cx="914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Wire </a:t>
            </a:r>
          </a:p>
          <a:p>
            <a:pPr algn="ctr"/>
            <a:r>
              <a:rPr lang="en-US" b="1" dirty="0" smtClean="0"/>
              <a:t>BUS</a:t>
            </a:r>
            <a:endParaRPr lang="en-US" b="1" dirty="0"/>
          </a:p>
        </p:txBody>
      </p:sp>
      <p:sp>
        <p:nvSpPr>
          <p:cNvPr id="7" name="TextBox 6"/>
          <p:cNvSpPr txBox="1"/>
          <p:nvPr/>
        </p:nvSpPr>
        <p:spPr>
          <a:xfrm>
            <a:off x="1295400" y="1676400"/>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P C</a:t>
            </a:r>
            <a:endParaRPr lang="en-US" b="1" dirty="0"/>
          </a:p>
        </p:txBody>
      </p:sp>
      <p:sp>
        <p:nvSpPr>
          <p:cNvPr id="8" name="TextBox 7"/>
          <p:cNvSpPr txBox="1"/>
          <p:nvPr/>
        </p:nvSpPr>
        <p:spPr>
          <a:xfrm>
            <a:off x="1295400" y="2286000"/>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 A R</a:t>
            </a:r>
            <a:endParaRPr lang="en-US" b="1" dirty="0"/>
          </a:p>
        </p:txBody>
      </p:sp>
      <p:sp>
        <p:nvSpPr>
          <p:cNvPr id="9" name="TextBox 8"/>
          <p:cNvSpPr txBox="1"/>
          <p:nvPr/>
        </p:nvSpPr>
        <p:spPr>
          <a:xfrm>
            <a:off x="1447800" y="4648200"/>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 B R</a:t>
            </a:r>
            <a:endParaRPr lang="en-US" b="1" dirty="0"/>
          </a:p>
        </p:txBody>
      </p:sp>
      <p:sp>
        <p:nvSpPr>
          <p:cNvPr id="10" name="TextBox 9"/>
          <p:cNvSpPr txBox="1"/>
          <p:nvPr/>
        </p:nvSpPr>
        <p:spPr>
          <a:xfrm>
            <a:off x="1447800" y="5334000"/>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 B R</a:t>
            </a:r>
            <a:endParaRPr lang="en-US" b="1" dirty="0"/>
          </a:p>
        </p:txBody>
      </p:sp>
      <p:sp>
        <p:nvSpPr>
          <p:cNvPr id="11" name="TextBox 10"/>
          <p:cNvSpPr txBox="1"/>
          <p:nvPr/>
        </p:nvSpPr>
        <p:spPr>
          <a:xfrm>
            <a:off x="1447800" y="6019800"/>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Control</a:t>
            </a:r>
            <a:endParaRPr lang="en-US" b="1" dirty="0"/>
          </a:p>
        </p:txBody>
      </p:sp>
      <p:sp>
        <p:nvSpPr>
          <p:cNvPr id="12" name="TextBox 11"/>
          <p:cNvSpPr txBox="1"/>
          <p:nvPr/>
        </p:nvSpPr>
        <p:spPr>
          <a:xfrm>
            <a:off x="914400" y="2895600"/>
            <a:ext cx="17526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Instructions</a:t>
            </a:r>
          </a:p>
          <a:p>
            <a:pPr algn="ctr"/>
            <a:r>
              <a:rPr lang="en-US" b="1" dirty="0" smtClean="0"/>
              <a:t>Ex-</a:t>
            </a:r>
            <a:r>
              <a:rPr lang="en-US" sz="1200" b="1" dirty="0" smtClean="0"/>
              <a:t>MVI,21H</a:t>
            </a:r>
          </a:p>
          <a:p>
            <a:pPr algn="ctr"/>
            <a:r>
              <a:rPr lang="en-US" sz="1200" b="1" dirty="0" smtClean="0"/>
              <a:t>MVI,20H</a:t>
            </a:r>
          </a:p>
          <a:p>
            <a:pPr algn="ctr"/>
            <a:r>
              <a:rPr lang="en-US" sz="1200" b="1" dirty="0" smtClean="0"/>
              <a:t>ADD  A,B</a:t>
            </a:r>
          </a:p>
          <a:p>
            <a:pPr algn="ctr"/>
            <a:r>
              <a:rPr lang="en-US" sz="1200" b="1" dirty="0" smtClean="0"/>
              <a:t>Store result</a:t>
            </a:r>
          </a:p>
          <a:p>
            <a:pPr algn="ctr"/>
            <a:r>
              <a:rPr lang="en-US" sz="1200" b="1" dirty="0" smtClean="0"/>
              <a:t>HLT</a:t>
            </a:r>
            <a:r>
              <a:rPr lang="en-US" b="1" dirty="0" smtClean="0"/>
              <a:t>  </a:t>
            </a:r>
            <a:endParaRPr lang="en-US" b="1" dirty="0"/>
          </a:p>
        </p:txBody>
      </p:sp>
      <p:sp>
        <p:nvSpPr>
          <p:cNvPr id="16" name="TextBox 15"/>
          <p:cNvSpPr txBox="1"/>
          <p:nvPr/>
        </p:nvSpPr>
        <p:spPr>
          <a:xfrm>
            <a:off x="5715000" y="3733800"/>
            <a:ext cx="5334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a:t>
            </a:r>
            <a:endParaRPr lang="en-US" b="1" dirty="0"/>
          </a:p>
        </p:txBody>
      </p:sp>
      <p:sp>
        <p:nvSpPr>
          <p:cNvPr id="17" name="TextBox 16"/>
          <p:cNvSpPr txBox="1"/>
          <p:nvPr/>
        </p:nvSpPr>
        <p:spPr>
          <a:xfrm>
            <a:off x="5562600" y="16764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ACC</a:t>
            </a:r>
            <a:endParaRPr lang="en-US" b="1" dirty="0"/>
          </a:p>
        </p:txBody>
      </p:sp>
      <p:sp>
        <p:nvSpPr>
          <p:cNvPr id="18" name="Rectangle 17"/>
          <p:cNvSpPr/>
          <p:nvPr/>
        </p:nvSpPr>
        <p:spPr>
          <a:xfrm>
            <a:off x="6705600" y="1828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58000" y="1981200"/>
            <a:ext cx="228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05600" y="2514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62600" y="24384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TMP</a:t>
            </a:r>
            <a:endParaRPr lang="en-US" b="1" dirty="0"/>
          </a:p>
        </p:txBody>
      </p:sp>
      <p:sp>
        <p:nvSpPr>
          <p:cNvPr id="22" name="TextBox 21"/>
          <p:cNvSpPr txBox="1"/>
          <p:nvPr/>
        </p:nvSpPr>
        <p:spPr>
          <a:xfrm>
            <a:off x="5715000" y="4343400"/>
            <a:ext cx="5334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a:t>
            </a:r>
            <a:endParaRPr lang="en-US" b="1" dirty="0"/>
          </a:p>
        </p:txBody>
      </p:sp>
      <p:sp>
        <p:nvSpPr>
          <p:cNvPr id="23" name="TextBox 22"/>
          <p:cNvSpPr txBox="1"/>
          <p:nvPr/>
        </p:nvSpPr>
        <p:spPr>
          <a:xfrm>
            <a:off x="5715000" y="5181600"/>
            <a:ext cx="5334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a:t>
            </a:r>
            <a:endParaRPr lang="en-US" b="1" dirty="0"/>
          </a:p>
        </p:txBody>
      </p:sp>
      <p:sp>
        <p:nvSpPr>
          <p:cNvPr id="24" name="TextBox 23"/>
          <p:cNvSpPr txBox="1"/>
          <p:nvPr/>
        </p:nvSpPr>
        <p:spPr>
          <a:xfrm>
            <a:off x="5715000" y="5791200"/>
            <a:ext cx="609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OUT</a:t>
            </a:r>
            <a:endParaRPr lang="en-US" b="1" dirty="0"/>
          </a:p>
        </p:txBody>
      </p:sp>
      <p:sp>
        <p:nvSpPr>
          <p:cNvPr id="25" name="Rectangle 24"/>
          <p:cNvSpPr/>
          <p:nvPr/>
        </p:nvSpPr>
        <p:spPr>
          <a:xfrm>
            <a:off x="7391400" y="2286000"/>
            <a:ext cx="1524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7848600" y="2286001"/>
            <a:ext cx="2286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t>A</a:t>
            </a:r>
            <a:endParaRPr lang="en-US" sz="1200" b="1" dirty="0"/>
          </a:p>
        </p:txBody>
      </p:sp>
      <p:sp>
        <p:nvSpPr>
          <p:cNvPr id="27" name="TextBox 26"/>
          <p:cNvSpPr txBox="1"/>
          <p:nvPr/>
        </p:nvSpPr>
        <p:spPr>
          <a:xfrm>
            <a:off x="7391400" y="2286000"/>
            <a:ext cx="3810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t>SZ</a:t>
            </a:r>
            <a:endParaRPr lang="en-US" sz="1200" b="1" dirty="0"/>
          </a:p>
        </p:txBody>
      </p:sp>
      <p:sp>
        <p:nvSpPr>
          <p:cNvPr id="28" name="TextBox 27"/>
          <p:cNvSpPr txBox="1"/>
          <p:nvPr/>
        </p:nvSpPr>
        <p:spPr>
          <a:xfrm>
            <a:off x="8153400" y="2286000"/>
            <a:ext cx="2286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t>P</a:t>
            </a:r>
            <a:endParaRPr lang="en-US" sz="1200" b="1" dirty="0"/>
          </a:p>
        </p:txBody>
      </p:sp>
      <p:sp>
        <p:nvSpPr>
          <p:cNvPr id="29" name="TextBox 28"/>
          <p:cNvSpPr txBox="1"/>
          <p:nvPr/>
        </p:nvSpPr>
        <p:spPr>
          <a:xfrm>
            <a:off x="8534400" y="2286000"/>
            <a:ext cx="3810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t>CY</a:t>
            </a:r>
            <a:endParaRPr lang="en-US" sz="1200" b="1" dirty="0"/>
          </a:p>
        </p:txBody>
      </p:sp>
      <p:cxnSp>
        <p:nvCxnSpPr>
          <p:cNvPr id="31" name="Shape 30"/>
          <p:cNvCxnSpPr>
            <a:stCxn id="17" idx="0"/>
            <a:endCxn id="19" idx="3"/>
          </p:cNvCxnSpPr>
          <p:nvPr/>
        </p:nvCxnSpPr>
        <p:spPr>
          <a:xfrm rot="16200000" flipH="1">
            <a:off x="6191250" y="1390650"/>
            <a:ext cx="609600" cy="1181100"/>
          </a:xfrm>
          <a:prstGeom prst="bentConnector4">
            <a:avLst>
              <a:gd name="adj1" fmla="val -37500"/>
              <a:gd name="adj2" fmla="val 119355"/>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Connector 32"/>
          <p:cNvCxnSpPr>
            <a:stCxn id="27" idx="1"/>
          </p:cNvCxnSpPr>
          <p:nvPr/>
        </p:nvCxnSpPr>
        <p:spPr>
          <a:xfrm rot="10800000" flipV="1">
            <a:off x="7086600" y="2424500"/>
            <a:ext cx="304800" cy="1390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p:cNvCxnSpPr>
            <a:stCxn id="21" idx="3"/>
            <a:endCxn id="20" idx="1"/>
          </p:cNvCxnSpPr>
          <p:nvPr/>
        </p:nvCxnSpPr>
        <p:spPr>
          <a:xfrm>
            <a:off x="6248400" y="2623066"/>
            <a:ext cx="4572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a:off x="6248400" y="1905000"/>
            <a:ext cx="4572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Right Arrow 36"/>
          <p:cNvSpPr/>
          <p:nvPr/>
        </p:nvSpPr>
        <p:spPr>
          <a:xfrm>
            <a:off x="2438400" y="4724400"/>
            <a:ext cx="1066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ight Arrow 37"/>
          <p:cNvSpPr/>
          <p:nvPr/>
        </p:nvSpPr>
        <p:spPr>
          <a:xfrm>
            <a:off x="2286000" y="1752600"/>
            <a:ext cx="12192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ight Arrow 38"/>
          <p:cNvSpPr/>
          <p:nvPr/>
        </p:nvSpPr>
        <p:spPr>
          <a:xfrm>
            <a:off x="4953000" y="4419600"/>
            <a:ext cx="762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ight Arrow 39"/>
          <p:cNvSpPr/>
          <p:nvPr/>
        </p:nvSpPr>
        <p:spPr>
          <a:xfrm>
            <a:off x="4953000" y="3810000"/>
            <a:ext cx="762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4953000" y="5257800"/>
            <a:ext cx="762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ight Arrow 41"/>
          <p:cNvSpPr/>
          <p:nvPr/>
        </p:nvSpPr>
        <p:spPr>
          <a:xfrm>
            <a:off x="4953000" y="18288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Left Arrow 42"/>
          <p:cNvSpPr/>
          <p:nvPr/>
        </p:nvSpPr>
        <p:spPr>
          <a:xfrm>
            <a:off x="2362200" y="2362200"/>
            <a:ext cx="1219200" cy="2286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Left Arrow 43"/>
          <p:cNvSpPr/>
          <p:nvPr/>
        </p:nvSpPr>
        <p:spPr>
          <a:xfrm>
            <a:off x="2514600" y="5410200"/>
            <a:ext cx="1066800" cy="2286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p:cNvSpPr/>
          <p:nvPr/>
        </p:nvSpPr>
        <p:spPr>
          <a:xfrm>
            <a:off x="4953000" y="25146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Control and </a:t>
            </a:r>
            <a:r>
              <a:rPr lang="en-US" sz="4000" i="1" dirty="0" smtClean="0"/>
              <a:t>S</a:t>
            </a:r>
            <a:r>
              <a:rPr lang="en-US" sz="4000" i="1" dirty="0" smtClean="0"/>
              <a:t>tatus registers</a:t>
            </a:r>
            <a:endParaRPr lang="en-US" sz="4000" i="1" dirty="0"/>
          </a:p>
        </p:txBody>
      </p:sp>
      <p:sp>
        <p:nvSpPr>
          <p:cNvPr id="3" name="Content Placeholder 2"/>
          <p:cNvSpPr>
            <a:spLocks noGrp="1"/>
          </p:cNvSpPr>
          <p:nvPr>
            <p:ph idx="1"/>
          </p:nvPr>
        </p:nvSpPr>
        <p:spPr/>
        <p:txBody>
          <a:bodyPr>
            <a:normAutofit lnSpcReduction="10000"/>
          </a:bodyPr>
          <a:lstStyle/>
          <a:p>
            <a:pPr>
              <a:buNone/>
            </a:pPr>
            <a:r>
              <a:rPr lang="en-US" sz="2000" dirty="0" smtClean="0"/>
              <a:t>                                  There </a:t>
            </a:r>
            <a:r>
              <a:rPr lang="en-US" sz="2000" dirty="0" smtClean="0"/>
              <a:t>are a variety of processor registers that are employed to control the operation of the processor. Most of these, on most machines, are not visible to the user. Some of them may be visible to machine instructions executed in a control or operating system mode</a:t>
            </a:r>
            <a:r>
              <a:rPr lang="en-US" sz="2000" dirty="0" smtClean="0"/>
              <a:t>.</a:t>
            </a:r>
          </a:p>
          <a:p>
            <a:pPr>
              <a:buNone/>
            </a:pPr>
            <a:r>
              <a:rPr lang="en-US" sz="2000" dirty="0" smtClean="0"/>
              <a:t> </a:t>
            </a:r>
            <a:r>
              <a:rPr lang="en-US" sz="2000" dirty="0" smtClean="0"/>
              <a:t>			 </a:t>
            </a:r>
            <a:r>
              <a:rPr lang="en-US" sz="2000" dirty="0" smtClean="0"/>
              <a:t>Of course, different machines will have different register organizations and use different terminology. We list here a reasonably complete list of register types, with a brief </a:t>
            </a:r>
            <a:r>
              <a:rPr lang="en-US" sz="2000" dirty="0" smtClean="0"/>
              <a:t>description.</a:t>
            </a:r>
          </a:p>
          <a:p>
            <a:r>
              <a:rPr lang="en-US" sz="2000" b="1" dirty="0" smtClean="0"/>
              <a:t>Program </a:t>
            </a:r>
            <a:r>
              <a:rPr lang="en-US" sz="2000" b="1" dirty="0" smtClean="0"/>
              <a:t>counter (PC): </a:t>
            </a:r>
            <a:r>
              <a:rPr lang="en-US" sz="2000" dirty="0" smtClean="0"/>
              <a:t>Contains the address of an instruction to be </a:t>
            </a:r>
            <a:r>
              <a:rPr lang="en-US" sz="2000" dirty="0" smtClean="0"/>
              <a:t>fetched.</a:t>
            </a:r>
          </a:p>
          <a:p>
            <a:r>
              <a:rPr lang="en-US" sz="2000" b="1" dirty="0" smtClean="0"/>
              <a:t>Instruction </a:t>
            </a:r>
            <a:r>
              <a:rPr lang="en-US" sz="2000" b="1" dirty="0" smtClean="0"/>
              <a:t>register (IR): </a:t>
            </a:r>
            <a:r>
              <a:rPr lang="en-US" sz="2000" dirty="0" smtClean="0"/>
              <a:t>Contains the instruction most recently </a:t>
            </a:r>
            <a:r>
              <a:rPr lang="en-US" sz="2000" dirty="0" smtClean="0"/>
              <a:t>fetched.</a:t>
            </a:r>
          </a:p>
          <a:p>
            <a:r>
              <a:rPr lang="en-US" sz="2000" b="1" dirty="0" smtClean="0"/>
              <a:t>Memory </a:t>
            </a:r>
            <a:r>
              <a:rPr lang="en-US" sz="2000" b="1" dirty="0" smtClean="0"/>
              <a:t>address register (MAR): </a:t>
            </a:r>
            <a:r>
              <a:rPr lang="en-US" sz="2000" dirty="0" smtClean="0"/>
              <a:t>Contains the address of a location in </a:t>
            </a:r>
            <a:r>
              <a:rPr lang="en-US" sz="2000" dirty="0" smtClean="0"/>
              <a:t>memory.</a:t>
            </a:r>
          </a:p>
          <a:p>
            <a:r>
              <a:rPr lang="en-US" sz="2000" b="1" dirty="0" smtClean="0"/>
              <a:t>Memory </a:t>
            </a:r>
            <a:r>
              <a:rPr lang="en-US" sz="2000" b="1" dirty="0" smtClean="0"/>
              <a:t>buffer register (MBR):</a:t>
            </a:r>
            <a:r>
              <a:rPr lang="en-US" sz="2000" dirty="0" smtClean="0"/>
              <a:t> Contains a word of data to be written to memory or the word most recently read</a:t>
            </a:r>
            <a:endParaRPr 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Control and </a:t>
            </a:r>
            <a:r>
              <a:rPr lang="en-US" sz="4000" i="1" dirty="0" smtClean="0"/>
              <a:t>S</a:t>
            </a:r>
            <a:r>
              <a:rPr lang="en-US" sz="4000" i="1" dirty="0" smtClean="0"/>
              <a:t>tatus registers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t>                                  </a:t>
            </a:r>
            <a:r>
              <a:rPr lang="en-US" sz="2000" dirty="0" smtClean="0"/>
              <a:t>Not all processors have internal registers designated as MAR and MBR, but some equivalent buffering mechanism is needed whereby the bits to be transferred to the system bus are staged and the bits to be read from the data bus are temporarily stored</a:t>
            </a:r>
            <a:r>
              <a:rPr lang="en-US" sz="2000" dirty="0" smtClean="0"/>
              <a:t>.</a:t>
            </a:r>
          </a:p>
          <a:p>
            <a:pPr>
              <a:buNone/>
            </a:pPr>
            <a:r>
              <a:rPr lang="en-US" sz="2000" dirty="0" smtClean="0"/>
              <a:t> 			The </a:t>
            </a:r>
            <a:r>
              <a:rPr lang="en-US" sz="2000" dirty="0" smtClean="0"/>
              <a:t>processor updates the PC after each instruction fetch so that the PC always points to the next instruction to be </a:t>
            </a:r>
            <a:r>
              <a:rPr lang="en-US" sz="2000" dirty="0" smtClean="0"/>
              <a:t>executed .</a:t>
            </a:r>
            <a:r>
              <a:rPr lang="en-US" sz="2000" dirty="0" smtClean="0"/>
              <a:t>A branch or skip instruction will also modify the contents of the PC</a:t>
            </a:r>
            <a:r>
              <a:rPr lang="en-US" sz="2000" dirty="0" smtClean="0"/>
              <a:t>. The </a:t>
            </a:r>
            <a:r>
              <a:rPr lang="en-US" sz="2000" dirty="0" smtClean="0"/>
              <a:t>fetched instruction is loaded into an IR. Data are exchanged with memory using the MAR and MBR. In a bus-organized system, the MAR connects directly to the address bus, and the MBR connects directly to the data bus. </a:t>
            </a:r>
            <a:r>
              <a:rPr lang="en-US" sz="2000" dirty="0" smtClean="0"/>
              <a:t>User visible </a:t>
            </a:r>
            <a:r>
              <a:rPr lang="en-US" sz="2000" dirty="0" smtClean="0"/>
              <a:t>registers, in turn, exchange data with the MBR.</a:t>
            </a: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Control of Arithmetic operation</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Data are presented to the ALU in registers, and the results of an operation are stored in registers. These registers are temporary storage locations within the processor that are connected by signal paths to the ALU. The ALU may also set flags as the result of an operation. For example, an overflow flag is set to 1 if the result of a computation exceeds the length of the register into which it is to be stored. The flag values are also stored in </a:t>
            </a:r>
            <a:r>
              <a:rPr lang="en-US" sz="2000" dirty="0" smtClean="0"/>
              <a:t>registers within </a:t>
            </a:r>
            <a:r>
              <a:rPr lang="en-US" sz="2000" dirty="0" smtClean="0"/>
              <a:t>the processor. The control unit provides signals that control the operation of the ALU and the movement of the data into and out of the ALU.</a:t>
            </a:r>
            <a:endParaRPr lang="en-US" sz="2000" dirty="0"/>
          </a:p>
        </p:txBody>
      </p:sp>
      <p:sp>
        <p:nvSpPr>
          <p:cNvPr id="4" name="Rectangle 3"/>
          <p:cNvSpPr/>
          <p:nvPr/>
        </p:nvSpPr>
        <p:spPr>
          <a:xfrm>
            <a:off x="3276600" y="4724400"/>
            <a:ext cx="2590800" cy="1447800"/>
          </a:xfrm>
          <a:prstGeom prst="rect">
            <a:avLst/>
          </a:prstGeom>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86200" y="52578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 L U</a:t>
            </a:r>
            <a:endParaRPr lang="en-US" b="1" dirty="0"/>
          </a:p>
        </p:txBody>
      </p:sp>
      <p:cxnSp>
        <p:nvCxnSpPr>
          <p:cNvPr id="7" name="Straight Arrow Connector 6"/>
          <p:cNvCxnSpPr/>
          <p:nvPr/>
        </p:nvCxnSpPr>
        <p:spPr>
          <a:xfrm>
            <a:off x="1371600" y="502920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371600" y="579120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5867400" y="495300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867400" y="579120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28600" y="4876800"/>
            <a:ext cx="1066800" cy="307777"/>
          </a:xfrm>
          <a:prstGeom prst="rect">
            <a:avLst/>
          </a:prstGeom>
          <a:noFill/>
        </p:spPr>
        <p:txBody>
          <a:bodyPr wrap="square" rtlCol="0">
            <a:spAutoFit/>
          </a:bodyPr>
          <a:lstStyle/>
          <a:p>
            <a:r>
              <a:rPr lang="en-US" sz="1400" b="1" dirty="0" smtClean="0"/>
              <a:t>Control unit</a:t>
            </a:r>
            <a:endParaRPr lang="en-US" sz="1400" b="1" dirty="0"/>
          </a:p>
        </p:txBody>
      </p:sp>
      <p:sp>
        <p:nvSpPr>
          <p:cNvPr id="12" name="TextBox 11"/>
          <p:cNvSpPr txBox="1"/>
          <p:nvPr/>
        </p:nvSpPr>
        <p:spPr>
          <a:xfrm>
            <a:off x="533400" y="5638800"/>
            <a:ext cx="1066800" cy="307777"/>
          </a:xfrm>
          <a:prstGeom prst="rect">
            <a:avLst/>
          </a:prstGeom>
          <a:noFill/>
        </p:spPr>
        <p:txBody>
          <a:bodyPr wrap="square" rtlCol="0">
            <a:spAutoFit/>
          </a:bodyPr>
          <a:lstStyle/>
          <a:p>
            <a:r>
              <a:rPr lang="en-US" sz="1400" b="1" dirty="0" smtClean="0"/>
              <a:t>Registers </a:t>
            </a:r>
            <a:endParaRPr lang="en-US" sz="1400" b="1" dirty="0"/>
          </a:p>
        </p:txBody>
      </p:sp>
      <p:sp>
        <p:nvSpPr>
          <p:cNvPr id="13" name="TextBox 12"/>
          <p:cNvSpPr txBox="1"/>
          <p:nvPr/>
        </p:nvSpPr>
        <p:spPr>
          <a:xfrm>
            <a:off x="7772400" y="5638800"/>
            <a:ext cx="1066800" cy="307777"/>
          </a:xfrm>
          <a:prstGeom prst="rect">
            <a:avLst/>
          </a:prstGeom>
          <a:noFill/>
        </p:spPr>
        <p:txBody>
          <a:bodyPr wrap="square" rtlCol="0">
            <a:spAutoFit/>
          </a:bodyPr>
          <a:lstStyle/>
          <a:p>
            <a:r>
              <a:rPr lang="en-US" sz="1400" b="1" dirty="0" smtClean="0"/>
              <a:t>Registers </a:t>
            </a:r>
            <a:endParaRPr lang="en-US" sz="1400" b="1" dirty="0"/>
          </a:p>
        </p:txBody>
      </p:sp>
      <p:sp>
        <p:nvSpPr>
          <p:cNvPr id="14" name="TextBox 13"/>
          <p:cNvSpPr txBox="1"/>
          <p:nvPr/>
        </p:nvSpPr>
        <p:spPr>
          <a:xfrm>
            <a:off x="7772400" y="4800600"/>
            <a:ext cx="1066800" cy="307777"/>
          </a:xfrm>
          <a:prstGeom prst="rect">
            <a:avLst/>
          </a:prstGeom>
          <a:noFill/>
        </p:spPr>
        <p:txBody>
          <a:bodyPr wrap="square" rtlCol="0">
            <a:spAutoFit/>
          </a:bodyPr>
          <a:lstStyle/>
          <a:p>
            <a:r>
              <a:rPr lang="en-US" sz="1400" b="1" dirty="0" smtClean="0"/>
              <a:t>Flags </a:t>
            </a:r>
            <a:endParaRPr lang="en-US" sz="14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Micro-programming Concepts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t>The term </a:t>
            </a:r>
            <a:r>
              <a:rPr lang="en-US" sz="2000" dirty="0" err="1" smtClean="0"/>
              <a:t>microprogram</a:t>
            </a:r>
            <a:r>
              <a:rPr lang="en-US" sz="2000" dirty="0" smtClean="0"/>
              <a:t> was first coined by M.V.Wilkes in the early 1950s [WILK51]. Wilkes proposed an approach to control unit design that was organized and systematic and avoided the complexities of a hardwired implementation</a:t>
            </a:r>
            <a:r>
              <a:rPr lang="en-US" sz="2000" dirty="0" smtClean="0"/>
              <a:t>. The </a:t>
            </a:r>
            <a:r>
              <a:rPr lang="en-US" sz="2000" dirty="0" smtClean="0"/>
              <a:t>idea intrigued many researchers but appeared unworkable because it would require a fast, relatively inexpensive control memory</a:t>
            </a:r>
            <a:r>
              <a:rPr lang="en-US" sz="2000" dirty="0" smtClean="0"/>
              <a:t>.</a:t>
            </a:r>
          </a:p>
          <a:p>
            <a:pPr>
              <a:buNone/>
            </a:pPr>
            <a:r>
              <a:rPr lang="en-US" sz="2000" dirty="0" smtClean="0"/>
              <a:t>                                    </a:t>
            </a:r>
            <a:r>
              <a:rPr lang="en-US" sz="2000" dirty="0" smtClean="0"/>
              <a:t>Microprogramming became a popular technique for implementing the control unit of CISC processors. In recent years, microprogramming has become less used but remains a tool available to computer designers. For example, as we have seen, on the Pentium 4, machine instructions are converted into a RISC-like format most of which are executed without the use of microprogramming. However, some of the instructions are executed using microprogramming.</a:t>
            </a: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Micro-programming Concepts</a:t>
            </a:r>
            <a:endParaRPr lang="en-US" sz="4000" i="1" dirty="0"/>
          </a:p>
        </p:txBody>
      </p:sp>
      <p:sp>
        <p:nvSpPr>
          <p:cNvPr id="3" name="Content Placeholder 2"/>
          <p:cNvSpPr>
            <a:spLocks noGrp="1"/>
          </p:cNvSpPr>
          <p:nvPr>
            <p:ph idx="1"/>
          </p:nvPr>
        </p:nvSpPr>
        <p:spPr/>
        <p:txBody>
          <a:bodyPr>
            <a:normAutofit fontScale="92500"/>
          </a:bodyPr>
          <a:lstStyle/>
          <a:p>
            <a:pPr>
              <a:buNone/>
            </a:pPr>
            <a:r>
              <a:rPr lang="en-US" sz="2000" dirty="0" smtClean="0"/>
              <a:t> </a:t>
            </a:r>
            <a:r>
              <a:rPr lang="en-US" sz="2000" dirty="0" smtClean="0"/>
              <a:t>                                   The </a:t>
            </a:r>
            <a:r>
              <a:rPr lang="en-US" sz="2000" dirty="0" smtClean="0"/>
              <a:t>control unit seems a reasonably simple device. Nevertheless, to implement a control unit as an interconnection of basic logic elements is no easy task. The design must include logic for sequencing through micro-operations, for executing </a:t>
            </a:r>
            <a:r>
              <a:rPr lang="en-US" sz="2000" dirty="0" err="1" smtClean="0"/>
              <a:t>microoperations</a:t>
            </a:r>
            <a:r>
              <a:rPr lang="en-US" sz="2000" dirty="0" smtClean="0"/>
              <a:t>, for interpreting </a:t>
            </a:r>
            <a:r>
              <a:rPr lang="en-US" sz="2000" dirty="0" err="1" smtClean="0"/>
              <a:t>opcodes</a:t>
            </a:r>
            <a:r>
              <a:rPr lang="en-US" sz="2000" dirty="0" smtClean="0"/>
              <a:t>, and for making decisions based on ALU flags. It is difficult to design and test such a piece of hardware. Furthermore, the design is relatively inflexible. For example, it is difficult to change the design if one wishes to add a new machine instruction. An alternative, which has been used in many CISC processors, is to implement a </a:t>
            </a:r>
            <a:r>
              <a:rPr lang="en-US" sz="2000" dirty="0" err="1" smtClean="0"/>
              <a:t>microprogrammed</a:t>
            </a:r>
            <a:r>
              <a:rPr lang="en-US" sz="2000" dirty="0" smtClean="0"/>
              <a:t> control unit</a:t>
            </a:r>
            <a:r>
              <a:rPr lang="en-US" sz="2000" dirty="0" smtClean="0"/>
              <a:t>.</a:t>
            </a:r>
          </a:p>
          <a:p>
            <a:pPr>
              <a:buNone/>
            </a:pPr>
            <a:r>
              <a:rPr lang="en-US" sz="2000" dirty="0" smtClean="0"/>
              <a:t> </a:t>
            </a:r>
            <a:r>
              <a:rPr lang="en-US" sz="2000" dirty="0" smtClean="0"/>
              <a:t>.                                    </a:t>
            </a:r>
            <a:r>
              <a:rPr lang="en-US" sz="2000" dirty="0" smtClean="0"/>
              <a:t>In addition to the use of control signals, each micro-operation is described in symbolic notation. This notation looks suspiciously like a programming language. In fact it is a language, known as a microprogramming language. Each line describes a set of micro-operations occurring at one time and is known as a microinstruction. A sequence of instructions is known as a </a:t>
            </a:r>
            <a:r>
              <a:rPr lang="en-US" sz="2000" dirty="0" err="1" smtClean="0"/>
              <a:t>microprogram</a:t>
            </a:r>
            <a:r>
              <a:rPr lang="en-US" sz="2000" dirty="0" smtClean="0"/>
              <a:t>, or firmware.</a:t>
            </a:r>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Micro-programming Concepts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t>                              </a:t>
            </a:r>
            <a:r>
              <a:rPr lang="en-US" sz="2000" dirty="0" err="1" smtClean="0"/>
              <a:t>Microprogram</a:t>
            </a:r>
            <a:r>
              <a:rPr lang="en-US" sz="2000" dirty="0" smtClean="0"/>
              <a:t> </a:t>
            </a:r>
            <a:r>
              <a:rPr lang="en-US" sz="2000" dirty="0" smtClean="0"/>
              <a:t>is midway between hardware and software. It is easier to design in firmware than hardware, but it is more difficult to write a firmware program than a software program</a:t>
            </a:r>
            <a:r>
              <a:rPr lang="en-US" sz="2000" dirty="0" smtClean="0"/>
              <a:t>.</a:t>
            </a:r>
          </a:p>
          <a:p>
            <a:pPr>
              <a:buNone/>
            </a:pPr>
            <a:r>
              <a:rPr lang="en-US" sz="2000" dirty="0" smtClean="0"/>
              <a:t>                              Control </a:t>
            </a:r>
            <a:r>
              <a:rPr lang="en-US" sz="2000" dirty="0" smtClean="0"/>
              <a:t>words or microinstructions could be arranged in a control memory. The microinstructions in each routine are to be executed sequentially. Each routine ends with a branch or jump instruction indicating where to go next. There is a special execute cycle routine whose only purpose is to signify that one of the machine instruction routines (AND,ADD, and so on) is to be executed next, depending on the current opcode.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Bus Interconnections</a:t>
            </a:r>
            <a:endParaRPr lang="en-US" sz="4000" i="1"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                            A bus is a communication pathway connecting two or more devices. A key characteristic of a bus is that it is a shared transmission medium. Multiple devices connect to the bus, and a signal transmitted by any one device is available for reception by all other devices attached to the bus. </a:t>
            </a:r>
          </a:p>
          <a:p>
            <a:pPr>
              <a:buNone/>
            </a:pPr>
            <a:r>
              <a:rPr lang="en-US" sz="2000" dirty="0"/>
              <a:t> </a:t>
            </a:r>
            <a:r>
              <a:rPr lang="en-US" sz="2000" dirty="0" smtClean="0"/>
              <a:t>                            A</a:t>
            </a:r>
            <a:r>
              <a:rPr lang="en-US" sz="2000" dirty="0"/>
              <a:t> system bus is a single computer bus that connects the major components of a computer system, </a:t>
            </a:r>
            <a:r>
              <a:rPr lang="en-US" sz="2000" dirty="0" smtClean="0"/>
              <a:t>combining the function of Data bus, control bus  and Address bus.</a:t>
            </a:r>
          </a:p>
          <a:p>
            <a:pPr>
              <a:buNone/>
            </a:pPr>
            <a:r>
              <a:rPr lang="en-US" sz="2000" dirty="0"/>
              <a:t> </a:t>
            </a:r>
            <a:r>
              <a:rPr lang="en-US" sz="2000" dirty="0" smtClean="0"/>
              <a:t>                           A Bus or System bus is group of wires used to carry, control, address, data from one unit to anther unit.</a:t>
            </a:r>
          </a:p>
          <a:p>
            <a:r>
              <a:rPr lang="en-US" sz="2000" dirty="0"/>
              <a:t> </a:t>
            </a:r>
            <a:r>
              <a:rPr lang="en-US" sz="2000" dirty="0" smtClean="0"/>
              <a:t>         Address Bus:-The address lines are used to designate the source or destination of the data on the data bus.</a:t>
            </a:r>
          </a:p>
          <a:p>
            <a:r>
              <a:rPr lang="en-US" sz="2000" dirty="0"/>
              <a:t> </a:t>
            </a:r>
            <a:r>
              <a:rPr lang="en-US" sz="2000" dirty="0" smtClean="0"/>
              <a:t>	Data Bus:- The data lines provide a path for moving data among system modules. These lines, collectively, are called the data bus.</a:t>
            </a:r>
          </a:p>
          <a:p>
            <a:r>
              <a:rPr lang="en-US" sz="2000" dirty="0"/>
              <a:t> </a:t>
            </a:r>
            <a:r>
              <a:rPr lang="en-US" sz="2000" dirty="0" smtClean="0"/>
              <a:t>	</a:t>
            </a:r>
            <a:r>
              <a:rPr lang="en-US" sz="1600" dirty="0" smtClean="0"/>
              <a:t> </a:t>
            </a:r>
            <a:r>
              <a:rPr lang="en-US" sz="2000" dirty="0" smtClean="0"/>
              <a:t>Control Bus:-  </a:t>
            </a:r>
            <a:r>
              <a:rPr lang="en-US" sz="2200" dirty="0" smtClean="0"/>
              <a:t>The control lines are used to control the access to and the use of the data and address lines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important Reference </a:t>
            </a:r>
            <a:endParaRPr lang="en-US" b="1" dirty="0"/>
          </a:p>
        </p:txBody>
      </p:sp>
      <p:sp>
        <p:nvSpPr>
          <p:cNvPr id="3" name="Content Placeholder 2"/>
          <p:cNvSpPr>
            <a:spLocks noGrp="1"/>
          </p:cNvSpPr>
          <p:nvPr>
            <p:ph idx="1"/>
          </p:nvPr>
        </p:nvSpPr>
        <p:spPr/>
        <p:txBody>
          <a:bodyPr>
            <a:normAutofit/>
          </a:bodyPr>
          <a:lstStyle/>
          <a:p>
            <a:pPr algn="ctr">
              <a:buNone/>
            </a:pPr>
            <a:r>
              <a:rPr lang="en-US" sz="2000" i="1" dirty="0" smtClean="0">
                <a:hlinkClick r:id="rId2"/>
              </a:rPr>
              <a:t>William </a:t>
            </a:r>
            <a:r>
              <a:rPr lang="en-US" sz="2000" i="1" dirty="0" err="1" smtClean="0">
                <a:hlinkClick r:id="rId2"/>
              </a:rPr>
              <a:t>Staillings</a:t>
            </a:r>
            <a:r>
              <a:rPr lang="en-US" sz="2000" i="1" dirty="0" smtClean="0">
                <a:hlinkClick r:id="rId2"/>
              </a:rPr>
              <a:t>, computer organization and architecture, 8th edition</a:t>
            </a:r>
          </a:p>
          <a:p>
            <a:pPr algn="ctr">
              <a:buNone/>
            </a:pPr>
            <a:r>
              <a:rPr lang="en-US" sz="2000" i="1" dirty="0" smtClean="0">
                <a:hlinkClick r:id="rId2"/>
              </a:rPr>
              <a:t> </a:t>
            </a:r>
            <a:endParaRPr lang="en-US" sz="2000" i="1" dirty="0" smtClean="0"/>
          </a:p>
          <a:p>
            <a:pPr algn="ctr">
              <a:buNone/>
            </a:pPr>
            <a:r>
              <a:rPr lang="en-US" sz="2000" i="1" dirty="0" smtClean="0"/>
              <a:t>M.Morris Mano, Computer System and Organization, 3</a:t>
            </a:r>
            <a:r>
              <a:rPr lang="en-US" sz="2000" i="1" baseline="30000" dirty="0" smtClean="0"/>
              <a:t>rd</a:t>
            </a:r>
            <a:r>
              <a:rPr lang="en-US" sz="2000" i="1" dirty="0" smtClean="0"/>
              <a:t> edition </a:t>
            </a:r>
            <a:endParaRPr lang="en-US" sz="2000" i="1" dirty="0" smtClean="0"/>
          </a:p>
          <a:p>
            <a:pPr algn="ctr">
              <a:buNone/>
            </a:pPr>
            <a:endParaRPr lang="en-US" sz="2000" i="1" dirty="0" smtClean="0"/>
          </a:p>
          <a:p>
            <a:pPr algn="ctr">
              <a:buNone/>
            </a:pPr>
            <a:r>
              <a:rPr lang="en-US" sz="2000" i="1" dirty="0" smtClean="0">
                <a:hlinkClick r:id="rId3"/>
              </a:rPr>
              <a:t>J Hennessy, computer organization and design, 4th edition</a:t>
            </a:r>
            <a:endParaRPr lang="en-US" sz="2000" i="1" dirty="0" smtClean="0"/>
          </a:p>
          <a:p>
            <a:pPr algn="ctr">
              <a:buNone/>
            </a:pPr>
            <a:r>
              <a:rPr lang="en-US" sz="2000" i="1" dirty="0" smtClean="0"/>
              <a:t>   </a:t>
            </a:r>
            <a:endParaRPr lang="en-US" sz="20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Bus Interconnection</a:t>
            </a:r>
            <a:endParaRPr lang="en-US" sz="4000" i="1" dirty="0"/>
          </a:p>
        </p:txBody>
      </p:sp>
      <p:sp>
        <p:nvSpPr>
          <p:cNvPr id="4" name="Rectangle 3"/>
          <p:cNvSpPr/>
          <p:nvPr/>
        </p:nvSpPr>
        <p:spPr>
          <a:xfrm>
            <a:off x="609600" y="25146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0800" y="25146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0" y="2133600"/>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81800" y="25908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24400" y="2438400"/>
            <a:ext cx="1371600" cy="6155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Memory</a:t>
            </a:r>
          </a:p>
          <a:p>
            <a:pPr algn="ctr"/>
            <a:r>
              <a:rPr lang="en-US" sz="1600" dirty="0" err="1" smtClean="0"/>
              <a:t>Program+data</a:t>
            </a:r>
            <a:endParaRPr lang="en-US" sz="1600" dirty="0"/>
          </a:p>
        </p:txBody>
      </p:sp>
      <p:sp>
        <p:nvSpPr>
          <p:cNvPr id="10" name="TextBox 9"/>
          <p:cNvSpPr txBox="1"/>
          <p:nvPr/>
        </p:nvSpPr>
        <p:spPr>
          <a:xfrm>
            <a:off x="6858000" y="28194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Processor</a:t>
            </a:r>
            <a:endParaRPr lang="en-US" dirty="0"/>
          </a:p>
        </p:txBody>
      </p:sp>
      <p:sp>
        <p:nvSpPr>
          <p:cNvPr id="11" name="TextBox 10"/>
          <p:cNvSpPr txBox="1"/>
          <p:nvPr/>
        </p:nvSpPr>
        <p:spPr>
          <a:xfrm>
            <a:off x="762000" y="266700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Input</a:t>
            </a:r>
            <a:endParaRPr lang="en-US" dirty="0"/>
          </a:p>
        </p:txBody>
      </p:sp>
      <p:sp>
        <p:nvSpPr>
          <p:cNvPr id="12" name="TextBox 11"/>
          <p:cNvSpPr txBox="1"/>
          <p:nvPr/>
        </p:nvSpPr>
        <p:spPr>
          <a:xfrm>
            <a:off x="2743200" y="266700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Output</a:t>
            </a:r>
            <a:endParaRPr lang="en-US" dirty="0"/>
          </a:p>
        </p:txBody>
      </p:sp>
      <p:sp>
        <p:nvSpPr>
          <p:cNvPr id="13" name="Rectangle 12"/>
          <p:cNvSpPr/>
          <p:nvPr/>
        </p:nvSpPr>
        <p:spPr>
          <a:xfrm>
            <a:off x="609600" y="4038600"/>
            <a:ext cx="746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609600" y="4724400"/>
            <a:ext cx="746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9600" y="5334000"/>
            <a:ext cx="7467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2819400" y="4038600"/>
            <a:ext cx="2743200" cy="369332"/>
          </a:xfrm>
          <a:prstGeom prst="rect">
            <a:avLst/>
          </a:prstGeom>
          <a:noFill/>
        </p:spPr>
        <p:txBody>
          <a:bodyPr wrap="square" rtlCol="0">
            <a:spAutoFit/>
          </a:bodyPr>
          <a:lstStyle/>
          <a:p>
            <a:pPr algn="ctr"/>
            <a:r>
              <a:rPr lang="en-US" b="1" dirty="0" smtClean="0"/>
              <a:t>     Data lines</a:t>
            </a:r>
            <a:endParaRPr lang="en-US" b="1" dirty="0"/>
          </a:p>
        </p:txBody>
      </p:sp>
      <p:sp>
        <p:nvSpPr>
          <p:cNvPr id="17" name="TextBox 16"/>
          <p:cNvSpPr txBox="1"/>
          <p:nvPr/>
        </p:nvSpPr>
        <p:spPr>
          <a:xfrm>
            <a:off x="2895600" y="4724400"/>
            <a:ext cx="2743200" cy="369332"/>
          </a:xfrm>
          <a:prstGeom prst="rect">
            <a:avLst/>
          </a:prstGeom>
          <a:noFill/>
        </p:spPr>
        <p:txBody>
          <a:bodyPr wrap="square" rtlCol="0">
            <a:spAutoFit/>
          </a:bodyPr>
          <a:lstStyle/>
          <a:p>
            <a:pPr algn="ctr"/>
            <a:r>
              <a:rPr lang="en-US" b="1" dirty="0" smtClean="0"/>
              <a:t>    Control lines</a:t>
            </a:r>
            <a:endParaRPr lang="en-US" b="1" dirty="0"/>
          </a:p>
        </p:txBody>
      </p:sp>
      <p:sp>
        <p:nvSpPr>
          <p:cNvPr id="18" name="TextBox 17"/>
          <p:cNvSpPr txBox="1"/>
          <p:nvPr/>
        </p:nvSpPr>
        <p:spPr>
          <a:xfrm>
            <a:off x="2971800" y="5334000"/>
            <a:ext cx="2743200" cy="369332"/>
          </a:xfrm>
          <a:prstGeom prst="rect">
            <a:avLst/>
          </a:prstGeom>
          <a:noFill/>
        </p:spPr>
        <p:txBody>
          <a:bodyPr wrap="square" rtlCol="0">
            <a:spAutoFit/>
          </a:bodyPr>
          <a:lstStyle/>
          <a:p>
            <a:pPr algn="ctr"/>
            <a:r>
              <a:rPr lang="en-US" b="1" dirty="0" smtClean="0"/>
              <a:t>Address lines</a:t>
            </a:r>
            <a:endParaRPr lang="en-US" b="1" dirty="0"/>
          </a:p>
        </p:txBody>
      </p:sp>
      <p:cxnSp>
        <p:nvCxnSpPr>
          <p:cNvPr id="20" name="Straight Arrow Connector 19"/>
          <p:cNvCxnSpPr/>
          <p:nvPr/>
        </p:nvCxnSpPr>
        <p:spPr>
          <a:xfrm rot="5400000">
            <a:off x="228600" y="4038600"/>
            <a:ext cx="1219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rot="5400000">
            <a:off x="1905794" y="4342606"/>
            <a:ext cx="1828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rot="5400000">
            <a:off x="4267994" y="4037806"/>
            <a:ext cx="1219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rot="5400000">
            <a:off x="6401594" y="4037806"/>
            <a:ext cx="1219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rot="5400000">
            <a:off x="229394" y="4342606"/>
            <a:ext cx="18288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rot="5400000">
            <a:off x="2515394" y="4037806"/>
            <a:ext cx="12192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rot="5400000">
            <a:off x="6515894" y="4381500"/>
            <a:ext cx="17518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rot="5400000" flipH="1" flipV="1">
            <a:off x="4458494" y="4380706"/>
            <a:ext cx="1752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rot="5400000">
            <a:off x="7468394" y="3733006"/>
            <a:ext cx="6096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a:off x="5525294" y="3771106"/>
            <a:ext cx="5334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rot="5400000" flipH="1" flipV="1">
            <a:off x="3162300" y="3695700"/>
            <a:ext cx="5341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rot="5400000">
            <a:off x="1257300" y="3695700"/>
            <a:ext cx="5341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6" name="Right Brace 45"/>
          <p:cNvSpPr/>
          <p:nvPr/>
        </p:nvSpPr>
        <p:spPr>
          <a:xfrm>
            <a:off x="8077200" y="3733800"/>
            <a:ext cx="381000" cy="2743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7" name="TextBox 46"/>
          <p:cNvSpPr txBox="1"/>
          <p:nvPr/>
        </p:nvSpPr>
        <p:spPr>
          <a:xfrm>
            <a:off x="8382000" y="4724400"/>
            <a:ext cx="762000" cy="1015663"/>
          </a:xfrm>
          <a:prstGeom prst="rect">
            <a:avLst/>
          </a:prstGeom>
          <a:solidFill>
            <a:schemeClr val="accent6">
              <a:lumMod val="75000"/>
            </a:schemeClr>
          </a:solidFill>
        </p:spPr>
        <p:txBody>
          <a:bodyPr wrap="square" rtlCol="0">
            <a:spAutoFit/>
          </a:bodyPr>
          <a:lstStyle/>
          <a:p>
            <a:r>
              <a:rPr lang="en-US" sz="2000" dirty="0" smtClean="0"/>
              <a:t>SYST-EM BUS</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2- Input output Organization</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In </a:t>
            </a:r>
            <a:r>
              <a:rPr lang="en-US" sz="2000" dirty="0" smtClean="0"/>
              <a:t>this unit we’ll discuss about the </a:t>
            </a:r>
            <a:r>
              <a:rPr lang="en-US" sz="2000" dirty="0" smtClean="0"/>
              <a:t>Input output organization different types of input output devices, </a:t>
            </a:r>
            <a:r>
              <a:rPr lang="en-US" sz="2000" dirty="0" smtClean="0"/>
              <a:t>some few topics are as following</a:t>
            </a:r>
            <a:r>
              <a:rPr lang="en-US" sz="2000" dirty="0" smtClean="0"/>
              <a:t>:</a:t>
            </a:r>
          </a:p>
          <a:p>
            <a:r>
              <a:rPr lang="en-US" sz="2000" b="1" dirty="0" smtClean="0"/>
              <a:t>Input output interface.</a:t>
            </a:r>
          </a:p>
          <a:p>
            <a:r>
              <a:rPr lang="en-US" sz="2000" b="1" dirty="0" smtClean="0"/>
              <a:t>Interrupt driven input output.</a:t>
            </a:r>
          </a:p>
          <a:p>
            <a:r>
              <a:rPr lang="en-US" sz="2000" b="1" dirty="0" smtClean="0"/>
              <a:t>Direct memory access .</a:t>
            </a:r>
          </a:p>
          <a:p>
            <a:r>
              <a:rPr lang="en-US" sz="2000" b="1" dirty="0" smtClean="0"/>
              <a:t>Input-Output processor .</a:t>
            </a:r>
          </a:p>
          <a:p>
            <a:r>
              <a:rPr lang="en-US" sz="2000" b="1" dirty="0" smtClean="0"/>
              <a:t>Synchronous and asynchronous data transfer.</a:t>
            </a:r>
          </a:p>
          <a:p>
            <a:r>
              <a:rPr lang="en-US" sz="2000" b="1" dirty="0" smtClean="0"/>
              <a:t>Working mechanism of peripherals and peripherals interconnect.</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 Output </a:t>
            </a:r>
            <a:r>
              <a:rPr lang="en-US" sz="4000" i="1" dirty="0" err="1" smtClean="0"/>
              <a:t>organisation</a:t>
            </a:r>
            <a:endParaRPr lang="en-US" sz="4000" i="1"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000" dirty="0" smtClean="0"/>
              <a:t> The Input-output subsystem of a computer provides an efficient mode of communication between the central system and the outside environment. It handles all the input-output operations of the computer system.</a:t>
            </a:r>
          </a:p>
          <a:p>
            <a:pPr>
              <a:buNone/>
            </a:pPr>
            <a:r>
              <a:rPr lang="en-US" sz="2000" dirty="0" smtClean="0"/>
              <a:t>       </a:t>
            </a:r>
            <a:r>
              <a:rPr lang="en-US" sz="2000" b="1" dirty="0" smtClean="0"/>
              <a:t>PERIPHERALS:- </a:t>
            </a:r>
            <a:r>
              <a:rPr lang="en-US" sz="2000" dirty="0" smtClean="0"/>
              <a:t> Input or output devices that are connected to computer are called peripheral devices. These devices are designed to read information into or out of the memory unit upon command from the CPU and are considered to be the part of computer system. These devices are also called peripherals.</a:t>
            </a:r>
          </a:p>
          <a:p>
            <a:pPr>
              <a:buNone/>
            </a:pPr>
            <a:r>
              <a:rPr lang="en-US" sz="2000" dirty="0" smtClean="0"/>
              <a:t>             There are three type of Peripherals,</a:t>
            </a:r>
          </a:p>
          <a:p>
            <a:pPr marL="457200" indent="-457200">
              <a:buFont typeface="+mj-lt"/>
              <a:buAutoNum type="arabicPeriod"/>
            </a:pPr>
            <a:r>
              <a:rPr lang="en-US" sz="2000" b="1" dirty="0" smtClean="0"/>
              <a:t>                 Input Peripherals.</a:t>
            </a:r>
          </a:p>
          <a:p>
            <a:pPr marL="457200" indent="-457200">
              <a:buFont typeface="+mj-lt"/>
              <a:buAutoNum type="arabicPeriod"/>
            </a:pPr>
            <a:r>
              <a:rPr lang="en-US" sz="2000" b="1" dirty="0" smtClean="0"/>
              <a:t>                 Output Peripherals.</a:t>
            </a:r>
          </a:p>
          <a:p>
            <a:pPr marL="457200" indent="-457200">
              <a:buFont typeface="+mj-lt"/>
              <a:buAutoNum type="arabicPeriod"/>
            </a:pPr>
            <a:r>
              <a:rPr lang="en-US" sz="2000" b="1" dirty="0" smtClean="0"/>
              <a:t>                 Input-output Peripherals.</a:t>
            </a:r>
          </a:p>
          <a:p>
            <a:pPr marL="457200" indent="-457200">
              <a:buNone/>
            </a:pPr>
            <a:r>
              <a:rPr lang="en-US" sz="2000" b="1" dirty="0" smtClean="0"/>
              <a:t>            </a:t>
            </a:r>
            <a:r>
              <a:rPr lang="en-US" sz="2000" dirty="0" smtClean="0"/>
              <a:t>The next slide describes all three types of peripheral devices.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Different types of Peripheral devices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Working of peripherals:-</a:t>
            </a:r>
            <a:r>
              <a:rPr lang="en-US" sz="2000" dirty="0" smtClean="0"/>
              <a:t>   </a:t>
            </a:r>
          </a:p>
          <a:p>
            <a:pPr>
              <a:buNone/>
            </a:pPr>
            <a:r>
              <a:rPr lang="en-US" sz="2000" dirty="0" smtClean="0"/>
              <a:t>                               An input device converts incoming data and instructions into a pattern of electrical signals in binary code that are comprehensible to a digital computer. An output device reverses the process, translating the digitized signals into a form intelligible to the user.</a:t>
            </a:r>
            <a:endParaRPr lang="en-US" sz="2000" b="1" dirty="0" smtClean="0"/>
          </a:p>
          <a:p>
            <a:r>
              <a:rPr lang="en-US" sz="2000" b="1" dirty="0" smtClean="0"/>
              <a:t>Input peripherals</a:t>
            </a:r>
            <a:r>
              <a:rPr lang="en-US" sz="2000" dirty="0" smtClean="0"/>
              <a:t> : Allows user input, from the outside world to the computer. Example: Keyboard, Mouse etc.</a:t>
            </a:r>
          </a:p>
          <a:p>
            <a:r>
              <a:rPr lang="en-US" sz="2000" b="1" dirty="0" smtClean="0"/>
              <a:t>Output peripherals</a:t>
            </a:r>
            <a:r>
              <a:rPr lang="en-US" sz="2000" dirty="0" smtClean="0"/>
              <a:t>: Allows information output, from the computer to the outside world. Example: Printer, Monitor etc</a:t>
            </a:r>
          </a:p>
          <a:p>
            <a:r>
              <a:rPr lang="en-US" sz="2000" b="1" dirty="0" smtClean="0"/>
              <a:t>Input-Output peripherals</a:t>
            </a:r>
            <a:r>
              <a:rPr lang="en-US" sz="2000" dirty="0" smtClean="0"/>
              <a:t>: Allows both input(from </a:t>
            </a:r>
            <a:r>
              <a:rPr lang="en-US" sz="2000" dirty="0" err="1" smtClean="0"/>
              <a:t>outised</a:t>
            </a:r>
            <a:r>
              <a:rPr lang="en-US" sz="2000" dirty="0" smtClean="0"/>
              <a:t> world to computer) as well as, output(from computer to the outside world). Example: Touch screen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Interface is a shared boundary between two separate components of the computer system which can be used to attach two or more components to the system for communication purposes.</a:t>
            </a:r>
          </a:p>
          <a:p>
            <a:pPr>
              <a:buNone/>
            </a:pPr>
            <a:r>
              <a:rPr lang="en-US" sz="2000" dirty="0" smtClean="0"/>
              <a:t>        </a:t>
            </a:r>
            <a:r>
              <a:rPr lang="en-US" sz="2000" b="1" dirty="0" smtClean="0"/>
              <a:t>Input output Interface:-</a:t>
            </a:r>
          </a:p>
          <a:p>
            <a:pPr>
              <a:buNone/>
            </a:pPr>
            <a:r>
              <a:rPr lang="en-US" sz="2000" b="1" dirty="0" smtClean="0"/>
              <a:t>                                  </a:t>
            </a:r>
            <a:r>
              <a:rPr lang="en-US" sz="2000" dirty="0" smtClean="0"/>
              <a:t>Peripherals connected to a computer need special communication links for interfacing with CPU. In computer system, there are special hardware components between the CPU and peripherals to control or manage the input-output transfers. These components are called input-output interface units because they provide communication links between processor bus and peripherals. They provide a method for transferring information between internal system and input-output devices.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5" name="Rectangle 4"/>
          <p:cNvSpPr/>
          <p:nvPr/>
        </p:nvSpPr>
        <p:spPr>
          <a:xfrm>
            <a:off x="533400" y="2819400"/>
            <a:ext cx="1447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81400" y="2819400"/>
            <a:ext cx="152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29400" y="2819400"/>
            <a:ext cx="152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3505200"/>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CPU</a:t>
            </a:r>
            <a:endParaRPr lang="en-US" b="1" dirty="0"/>
          </a:p>
        </p:txBody>
      </p:sp>
      <p:sp>
        <p:nvSpPr>
          <p:cNvPr id="11" name="TextBox 10"/>
          <p:cNvSpPr txBox="1"/>
          <p:nvPr/>
        </p:nvSpPr>
        <p:spPr>
          <a:xfrm>
            <a:off x="3733800" y="3276600"/>
            <a:ext cx="12192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Input-output interface</a:t>
            </a:r>
            <a:endParaRPr lang="en-US" b="1" dirty="0"/>
          </a:p>
        </p:txBody>
      </p:sp>
      <p:sp>
        <p:nvSpPr>
          <p:cNvPr id="12" name="TextBox 11"/>
          <p:cNvSpPr txBox="1"/>
          <p:nvPr/>
        </p:nvSpPr>
        <p:spPr>
          <a:xfrm>
            <a:off x="6858000" y="3276600"/>
            <a:ext cx="10668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Input-Output devices</a:t>
            </a:r>
            <a:endParaRPr lang="en-US" b="1" dirty="0"/>
          </a:p>
        </p:txBody>
      </p:sp>
      <p:sp>
        <p:nvSpPr>
          <p:cNvPr id="13" name="Left-Right Arrow 12"/>
          <p:cNvSpPr/>
          <p:nvPr/>
        </p:nvSpPr>
        <p:spPr>
          <a:xfrm>
            <a:off x="2133600" y="3276600"/>
            <a:ext cx="1219200" cy="7620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Left-Right Arrow 13"/>
          <p:cNvSpPr/>
          <p:nvPr/>
        </p:nvSpPr>
        <p:spPr>
          <a:xfrm>
            <a:off x="5257800" y="3276600"/>
            <a:ext cx="1219200" cy="7620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None/>
            </a:pPr>
            <a:r>
              <a:rPr lang="en-US" sz="2000" dirty="0" smtClean="0"/>
              <a:t>          </a:t>
            </a:r>
            <a:r>
              <a:rPr lang="pt-BR" sz="2900" b="1" dirty="0" smtClean="0"/>
              <a:t>Modes of input-output Data Transfer:-</a:t>
            </a:r>
          </a:p>
          <a:p>
            <a:pPr>
              <a:buNone/>
            </a:pPr>
            <a:r>
              <a:rPr lang="pt-BR" sz="2900" b="1" dirty="0" smtClean="0"/>
              <a:t>                         </a:t>
            </a:r>
            <a:r>
              <a:rPr lang="en-US" sz="2900" dirty="0" smtClean="0"/>
              <a:t>Data transfer between the central unit and input-output devices can be handled in generally three types of modes which are given below:</a:t>
            </a:r>
          </a:p>
          <a:p>
            <a:r>
              <a:rPr lang="en-US" sz="2900" b="1" dirty="0" smtClean="0"/>
              <a:t>Programmed input-output.</a:t>
            </a:r>
          </a:p>
          <a:p>
            <a:r>
              <a:rPr lang="en-US" sz="2900" b="1" dirty="0" smtClean="0"/>
              <a:t>Interrupt Initiated input-output.</a:t>
            </a:r>
          </a:p>
          <a:p>
            <a:r>
              <a:rPr lang="en-US" sz="2900" b="1" dirty="0" smtClean="0"/>
              <a:t>Direct Memory Access.</a:t>
            </a:r>
          </a:p>
          <a:p>
            <a:pPr>
              <a:buNone/>
            </a:pPr>
            <a:r>
              <a:rPr lang="pt-BR" sz="2900" b="1" dirty="0" smtClean="0"/>
              <a:t>                        Programmed input-output:-</a:t>
            </a:r>
          </a:p>
          <a:p>
            <a:pPr>
              <a:buNone/>
            </a:pPr>
            <a:r>
              <a:rPr lang="pt-BR" sz="2900" b="1" dirty="0" smtClean="0"/>
              <a:t>                                       </a:t>
            </a:r>
            <a:r>
              <a:rPr lang="en-US" sz="2900" dirty="0" smtClean="0"/>
              <a:t>Programmed </a:t>
            </a:r>
            <a:r>
              <a:rPr lang="pt-BR" sz="2900" dirty="0" smtClean="0"/>
              <a:t>input-output</a:t>
            </a:r>
            <a:r>
              <a:rPr lang="en-US" sz="2900" dirty="0" smtClean="0"/>
              <a:t> instructions are the result of </a:t>
            </a:r>
            <a:r>
              <a:rPr lang="pt-BR" sz="2900" dirty="0" smtClean="0"/>
              <a:t>input-output</a:t>
            </a:r>
            <a:r>
              <a:rPr lang="pt-BR" sz="2900" b="1" dirty="0" smtClean="0"/>
              <a:t>  </a:t>
            </a:r>
            <a:r>
              <a:rPr lang="en-US" sz="2900" dirty="0" smtClean="0"/>
              <a:t>instructions written in computer program. Each data item transfer is initiated by the instruction in the program.</a:t>
            </a:r>
          </a:p>
          <a:p>
            <a:pPr>
              <a:buNone/>
            </a:pPr>
            <a:r>
              <a:rPr lang="en-US" sz="2900" b="1" dirty="0" smtClean="0"/>
              <a:t>                        Interrupt initiated input output:-</a:t>
            </a:r>
          </a:p>
          <a:p>
            <a:pPr>
              <a:buNone/>
            </a:pPr>
            <a:r>
              <a:rPr lang="en-US" sz="2900" b="1" dirty="0" smtClean="0"/>
              <a:t>                                      </a:t>
            </a:r>
            <a:r>
              <a:rPr lang="en-US" sz="2900" dirty="0" smtClean="0"/>
              <a:t>In this when the interface determines that the peripheral is ready for data transfer, it generates an interrupt. After receiving the interrupt signal, the CPU stops the task which it is processing and service the </a:t>
            </a:r>
            <a:r>
              <a:rPr lang="pt-BR" sz="2900" dirty="0" smtClean="0"/>
              <a:t>input-output</a:t>
            </a:r>
            <a:r>
              <a:rPr lang="en-US" sz="2900" dirty="0" smtClean="0"/>
              <a:t> transfer and then returns back to its previous processing task.</a:t>
            </a:r>
          </a:p>
          <a:p>
            <a:pPr>
              <a:buNone/>
            </a:pPr>
            <a:r>
              <a:rPr lang="en-US" sz="2600" b="1" dirty="0" smtClean="0"/>
              <a:t>                         </a:t>
            </a:r>
          </a:p>
          <a:p>
            <a:pPr>
              <a:buNone/>
            </a:pPr>
            <a:r>
              <a:rPr lang="en-US" sz="2600" b="1" dirty="0" smtClean="0"/>
              <a:t>                                      </a:t>
            </a:r>
            <a:r>
              <a:rPr lang="pt-BR" sz="2600" b="1" dirty="0" smtClean="0"/>
              <a:t> </a:t>
            </a:r>
          </a:p>
          <a:p>
            <a:pPr>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2800" b="1" dirty="0" smtClean="0"/>
              <a:t>   </a:t>
            </a:r>
            <a:r>
              <a:rPr lang="en-US" sz="2000" b="1" dirty="0" smtClean="0"/>
              <a:t>Interrupt initiated input output:-</a:t>
            </a:r>
          </a:p>
          <a:p>
            <a:pPr>
              <a:buNone/>
            </a:pPr>
            <a:r>
              <a:rPr lang="en-US" sz="2000" b="1" dirty="0" smtClean="0"/>
              <a:t>                                       </a:t>
            </a:r>
            <a:r>
              <a:rPr lang="en-US" sz="2000" dirty="0" smtClean="0"/>
              <a:t>In the programmed Input-output method the CPU stays in the program loop until the Input-output unit indicates that it is ready for data transfer. This is time consuming process because it keeps the processor busy needlessly.</a:t>
            </a:r>
            <a:endParaRPr lang="en-US" sz="2000" b="1" dirty="0" smtClean="0"/>
          </a:p>
          <a:p>
            <a:pPr>
              <a:buNone/>
            </a:pPr>
            <a:r>
              <a:rPr lang="en-US" sz="2000" b="1" dirty="0" smtClean="0"/>
              <a:t>                                      </a:t>
            </a:r>
            <a:r>
              <a:rPr lang="en-US" sz="2000" dirty="0" smtClean="0"/>
              <a:t>In this when the interface determines that the peripheral is ready for data transfer, it generates an interrupt. After receiving the interrupt signal, the CPU stops the task which it is processing and service the </a:t>
            </a:r>
            <a:r>
              <a:rPr lang="pt-BR" sz="2000" dirty="0" smtClean="0"/>
              <a:t>input-output</a:t>
            </a:r>
            <a:r>
              <a:rPr lang="en-US" sz="2000" dirty="0" smtClean="0"/>
              <a:t> transfer and then returns back to its previous processing task.</a:t>
            </a:r>
          </a:p>
          <a:p>
            <a:pPr>
              <a:buNone/>
            </a:pPr>
            <a:r>
              <a:rPr lang="en-US" sz="2000" b="1" dirty="0" smtClean="0"/>
              <a:t>                         </a:t>
            </a:r>
          </a:p>
          <a:p>
            <a:pPr>
              <a:buNone/>
            </a:pPr>
            <a:r>
              <a:rPr lang="en-US" sz="2600" b="1" dirty="0" smtClean="0"/>
              <a:t>                                      </a:t>
            </a:r>
            <a:r>
              <a:rPr lang="pt-BR" sz="2600" b="1" dirty="0" smtClean="0"/>
              <a:t> </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algn="l"/>
            <a:r>
              <a:rPr lang="en-US" sz="4000" i="1" dirty="0" smtClean="0"/>
              <a:t>INTRODUCTION </a:t>
            </a:r>
            <a:endParaRPr lang="en-US" sz="4000" i="1" dirty="0"/>
          </a:p>
        </p:txBody>
      </p:sp>
      <p:sp>
        <p:nvSpPr>
          <p:cNvPr id="11" name="Content Placeholder 10"/>
          <p:cNvSpPr>
            <a:spLocks noGrp="1"/>
          </p:cNvSpPr>
          <p:nvPr>
            <p:ph idx="1"/>
          </p:nvPr>
        </p:nvSpPr>
        <p:spPr/>
        <p:txBody>
          <a:bodyPr>
            <a:normAutofit/>
          </a:bodyPr>
          <a:lstStyle/>
          <a:p>
            <a:pPr>
              <a:buNone/>
            </a:pPr>
            <a:r>
              <a:rPr lang="en-US" sz="2000" dirty="0" smtClean="0"/>
              <a:t>                    The Presentation of Digital computer organization is about the structure and function of computers. Its purpose is to present, as clearly and completely as possible, the nature and characteristics of modern-day computers. This task is a challenging one for two reasons.</a:t>
            </a:r>
          </a:p>
          <a:p>
            <a:pPr>
              <a:buNone/>
            </a:pPr>
            <a:r>
              <a:rPr lang="en-US" sz="2000" dirty="0" smtClean="0"/>
              <a:t>                     First, there is a tremendous variety of products, from single-chip microcomputers costing a few dollars to supercomputers costing tens of millions of dollars, that can rightly claim the name computer. Variety is exhibited not only in cost, but also in size, performance, and application. Second, the rapid pace of change that has always characterized computer technology continues with no letup. These changes cover all aspects of computer technology, from the underlying integrated circuit technology used to construct computer components to the increasing use of parallel organization concepts in combining those components.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3" name="Content Placeholder 2"/>
          <p:cNvSpPr>
            <a:spLocks noGrp="1"/>
          </p:cNvSpPr>
          <p:nvPr>
            <p:ph idx="1"/>
          </p:nvPr>
        </p:nvSpPr>
        <p:spPr>
          <a:xfrm>
            <a:off x="457200" y="1600201"/>
            <a:ext cx="8229600" cy="761999"/>
          </a:xfrm>
        </p:spPr>
        <p:txBody>
          <a:bodyPr>
            <a:normAutofit lnSpcReduction="10000"/>
          </a:bodyPr>
          <a:lstStyle/>
          <a:p>
            <a:pPr>
              <a:buNone/>
            </a:pPr>
            <a:r>
              <a:rPr lang="en-US" sz="2000" dirty="0" smtClean="0"/>
              <a:t>                     The below diagram shows the working of interrupt controller</a:t>
            </a:r>
          </a:p>
          <a:p>
            <a:pPr>
              <a:buNone/>
            </a:pPr>
            <a:r>
              <a:rPr lang="en-US" sz="2000" dirty="0" smtClean="0"/>
              <a:t>     where INTR-&gt;interrupt received, INTA-&gt;interrupt acknowledged. </a:t>
            </a:r>
            <a:endParaRPr lang="en-US" sz="2000" dirty="0"/>
          </a:p>
        </p:txBody>
      </p:sp>
      <p:sp>
        <p:nvSpPr>
          <p:cNvPr id="4" name="Rectangle 3"/>
          <p:cNvSpPr/>
          <p:nvPr/>
        </p:nvSpPr>
        <p:spPr>
          <a:xfrm>
            <a:off x="457200" y="3505200"/>
            <a:ext cx="1752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3505200"/>
            <a:ext cx="1752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58000" y="3505200"/>
            <a:ext cx="1752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62800" y="4038600"/>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Input-output</a:t>
            </a:r>
          </a:p>
          <a:p>
            <a:pPr algn="ctr"/>
            <a:r>
              <a:rPr lang="en-US" b="1" dirty="0" smtClean="0"/>
              <a:t>devices</a:t>
            </a:r>
            <a:endParaRPr lang="en-US" b="1" dirty="0"/>
          </a:p>
        </p:txBody>
      </p:sp>
      <p:sp>
        <p:nvSpPr>
          <p:cNvPr id="9" name="TextBox 8"/>
          <p:cNvSpPr txBox="1"/>
          <p:nvPr/>
        </p:nvSpPr>
        <p:spPr>
          <a:xfrm>
            <a:off x="3962400" y="4267200"/>
            <a:ext cx="1143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Interrupt</a:t>
            </a:r>
          </a:p>
          <a:p>
            <a:pPr algn="ctr"/>
            <a:r>
              <a:rPr lang="en-US" b="1" dirty="0" smtClean="0"/>
              <a:t>controller</a:t>
            </a:r>
            <a:endParaRPr lang="en-US" b="1" dirty="0"/>
          </a:p>
        </p:txBody>
      </p:sp>
      <p:sp>
        <p:nvSpPr>
          <p:cNvPr id="10" name="TextBox 9"/>
          <p:cNvSpPr txBox="1"/>
          <p:nvPr/>
        </p:nvSpPr>
        <p:spPr>
          <a:xfrm>
            <a:off x="914400" y="4191000"/>
            <a:ext cx="9144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a:t>
            </a:r>
          </a:p>
          <a:p>
            <a:pPr algn="ctr"/>
            <a:r>
              <a:rPr lang="en-US" b="1" dirty="0" smtClean="0"/>
              <a:t>P</a:t>
            </a:r>
          </a:p>
          <a:p>
            <a:pPr algn="ctr"/>
            <a:r>
              <a:rPr lang="en-US" b="1" dirty="0" smtClean="0"/>
              <a:t>U</a:t>
            </a:r>
          </a:p>
        </p:txBody>
      </p:sp>
      <p:cxnSp>
        <p:nvCxnSpPr>
          <p:cNvPr id="12" name="Straight Arrow Connector 11"/>
          <p:cNvCxnSpPr/>
          <p:nvPr/>
        </p:nvCxnSpPr>
        <p:spPr>
          <a:xfrm rot="10800000">
            <a:off x="5562600" y="39624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rot="10800000">
            <a:off x="5562600" y="45720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rot="10800000">
            <a:off x="5562600" y="52578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rot="10800000">
            <a:off x="2362200" y="39624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10800000">
            <a:off x="2362200" y="51816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362200" y="3505200"/>
            <a:ext cx="1143000" cy="369332"/>
          </a:xfrm>
          <a:prstGeom prst="rect">
            <a:avLst/>
          </a:prstGeom>
          <a:noFill/>
        </p:spPr>
        <p:txBody>
          <a:bodyPr wrap="square" rtlCol="0">
            <a:spAutoFit/>
          </a:bodyPr>
          <a:lstStyle/>
          <a:p>
            <a:pPr algn="ctr"/>
            <a:r>
              <a:rPr lang="en-US" b="1" dirty="0" smtClean="0"/>
              <a:t>INTR</a:t>
            </a:r>
            <a:endParaRPr lang="en-US" b="1" dirty="0"/>
          </a:p>
        </p:txBody>
      </p:sp>
      <p:sp>
        <p:nvSpPr>
          <p:cNvPr id="19" name="TextBox 18"/>
          <p:cNvSpPr txBox="1"/>
          <p:nvPr/>
        </p:nvSpPr>
        <p:spPr>
          <a:xfrm>
            <a:off x="2362200" y="4648200"/>
            <a:ext cx="1143000" cy="369332"/>
          </a:xfrm>
          <a:prstGeom prst="rect">
            <a:avLst/>
          </a:prstGeom>
          <a:noFill/>
        </p:spPr>
        <p:txBody>
          <a:bodyPr wrap="square" rtlCol="0">
            <a:spAutoFit/>
          </a:bodyPr>
          <a:lstStyle/>
          <a:p>
            <a:pPr algn="ctr"/>
            <a:r>
              <a:rPr lang="en-US" b="1" dirty="0" smtClean="0"/>
              <a:t>INTA</a:t>
            </a:r>
            <a:endParaRPr lang="en-US" b="1" dirty="0"/>
          </a:p>
        </p:txBody>
      </p:sp>
      <p:cxnSp>
        <p:nvCxnSpPr>
          <p:cNvPr id="21" name="Straight Connector 20"/>
          <p:cNvCxnSpPr/>
          <p:nvPr/>
        </p:nvCxnSpPr>
        <p:spPr>
          <a:xfrm>
            <a:off x="2667000" y="4648200"/>
            <a:ext cx="4572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i="1"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2000" b="1" dirty="0" smtClean="0"/>
              <a:t>                          Direct memory access:-</a:t>
            </a:r>
          </a:p>
          <a:p>
            <a:pPr>
              <a:buNone/>
            </a:pPr>
            <a:r>
              <a:rPr lang="en-US" sz="2000" b="1" dirty="0" smtClean="0"/>
              <a:t>                                         </a:t>
            </a:r>
            <a:r>
              <a:rPr lang="pt-BR" sz="2000" b="1" dirty="0" smtClean="0"/>
              <a:t> </a:t>
            </a:r>
            <a:r>
              <a:rPr lang="en-US" sz="2000" dirty="0" smtClean="0"/>
              <a:t>Removing the CPU from the path and letting the peripheral device manage the memory buses directly would improve the speed of transfer. This technique is known as D M A.</a:t>
            </a:r>
            <a:r>
              <a:rPr lang="pt-BR" sz="2000" b="1" dirty="0" smtClean="0"/>
              <a:t>  </a:t>
            </a:r>
          </a:p>
          <a:p>
            <a:pPr>
              <a:buNone/>
            </a:pPr>
            <a:r>
              <a:rPr lang="pt-BR" sz="2000" b="1" dirty="0" smtClean="0"/>
              <a:t>                                           </a:t>
            </a:r>
            <a:r>
              <a:rPr lang="en-US" sz="2000" dirty="0" smtClean="0"/>
              <a:t>In this, the interface transfer data to and from the memory through memory bus. A DMA controller manages to transfer data between peripherals and memory unit.</a:t>
            </a:r>
          </a:p>
          <a:p>
            <a:pPr>
              <a:buNone/>
            </a:pPr>
            <a:r>
              <a:rPr lang="en-US" sz="2000" dirty="0" smtClean="0"/>
              <a:t>                                           Many hardware systems use DMA such as disk drive controllers, graphic cards, network cards and sound cards etc. It is also used for intra chip data transfer in </a:t>
            </a:r>
            <a:r>
              <a:rPr lang="en-US" sz="2000" dirty="0" err="1" smtClean="0"/>
              <a:t>multicore</a:t>
            </a:r>
            <a:r>
              <a:rPr lang="en-US" sz="2000" dirty="0" smtClean="0"/>
              <a:t> processors. In DMA, CPU would initiate the transfer, do other operations while the transfer is in progress and receive an interrupt from the DMA controller when the transfer has been completed.</a:t>
            </a:r>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Interface</a:t>
            </a:r>
            <a:endParaRPr lang="en-US" sz="4000" dirty="0"/>
          </a:p>
        </p:txBody>
      </p:sp>
      <p:sp>
        <p:nvSpPr>
          <p:cNvPr id="3" name="Content Placeholder 2"/>
          <p:cNvSpPr>
            <a:spLocks noGrp="1"/>
          </p:cNvSpPr>
          <p:nvPr>
            <p:ph idx="1"/>
          </p:nvPr>
        </p:nvSpPr>
        <p:spPr>
          <a:xfrm>
            <a:off x="457200" y="1600201"/>
            <a:ext cx="8229600" cy="457200"/>
          </a:xfrm>
        </p:spPr>
        <p:txBody>
          <a:bodyPr>
            <a:normAutofit/>
          </a:bodyPr>
          <a:lstStyle/>
          <a:p>
            <a:pPr>
              <a:buNone/>
            </a:pPr>
            <a:r>
              <a:rPr lang="en-US" sz="2000" dirty="0" smtClean="0"/>
              <a:t>            The below diagram showing the working DMA with DMA controller,</a:t>
            </a:r>
            <a:endParaRPr lang="en-US" sz="2000" dirty="0"/>
          </a:p>
        </p:txBody>
      </p:sp>
      <p:sp>
        <p:nvSpPr>
          <p:cNvPr id="4" name="Rectangle 3"/>
          <p:cNvSpPr/>
          <p:nvPr/>
        </p:nvSpPr>
        <p:spPr>
          <a:xfrm>
            <a:off x="457200" y="3810000"/>
            <a:ext cx="1295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0" y="40386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62400" y="5638800"/>
            <a:ext cx="2895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0" y="30480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14800" y="30480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86400" y="30480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29400" y="30480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5800" y="4343400"/>
            <a:ext cx="838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CPU</a:t>
            </a:r>
            <a:endParaRPr lang="en-US" b="1" dirty="0"/>
          </a:p>
        </p:txBody>
      </p:sp>
      <p:sp>
        <p:nvSpPr>
          <p:cNvPr id="13" name="TextBox 12"/>
          <p:cNvSpPr txBox="1"/>
          <p:nvPr/>
        </p:nvSpPr>
        <p:spPr>
          <a:xfrm>
            <a:off x="3733800" y="4191000"/>
            <a:ext cx="3124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DMA controller</a:t>
            </a:r>
            <a:endParaRPr lang="en-US" b="1" dirty="0"/>
          </a:p>
        </p:txBody>
      </p:sp>
      <p:sp>
        <p:nvSpPr>
          <p:cNvPr id="14" name="TextBox 13"/>
          <p:cNvSpPr txBox="1"/>
          <p:nvPr/>
        </p:nvSpPr>
        <p:spPr>
          <a:xfrm>
            <a:off x="3124200" y="32004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t>prntr</a:t>
            </a:r>
            <a:endParaRPr lang="en-US" b="1" dirty="0"/>
          </a:p>
        </p:txBody>
      </p:sp>
      <p:sp>
        <p:nvSpPr>
          <p:cNvPr id="16" name="TextBox 15"/>
          <p:cNvSpPr txBox="1"/>
          <p:nvPr/>
        </p:nvSpPr>
        <p:spPr>
          <a:xfrm>
            <a:off x="4191000" y="3200400"/>
            <a:ext cx="6858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MT</a:t>
            </a:r>
            <a:endParaRPr lang="en-US" b="1" dirty="0"/>
          </a:p>
        </p:txBody>
      </p:sp>
      <p:sp>
        <p:nvSpPr>
          <p:cNvPr id="17" name="TextBox 16"/>
          <p:cNvSpPr txBox="1"/>
          <p:nvPr/>
        </p:nvSpPr>
        <p:spPr>
          <a:xfrm>
            <a:off x="5562600" y="3200400"/>
            <a:ext cx="6858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FD</a:t>
            </a:r>
            <a:endParaRPr lang="en-US" b="1" dirty="0"/>
          </a:p>
        </p:txBody>
      </p:sp>
      <p:sp>
        <p:nvSpPr>
          <p:cNvPr id="18" name="TextBox 17"/>
          <p:cNvSpPr txBox="1"/>
          <p:nvPr/>
        </p:nvSpPr>
        <p:spPr>
          <a:xfrm>
            <a:off x="6705600" y="3200400"/>
            <a:ext cx="6858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HD</a:t>
            </a:r>
            <a:endParaRPr lang="en-US" b="1" dirty="0"/>
          </a:p>
        </p:txBody>
      </p:sp>
      <p:sp>
        <p:nvSpPr>
          <p:cNvPr id="20" name="TextBox 19"/>
          <p:cNvSpPr txBox="1"/>
          <p:nvPr/>
        </p:nvSpPr>
        <p:spPr>
          <a:xfrm>
            <a:off x="4343400" y="5943600"/>
            <a:ext cx="6858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RAM</a:t>
            </a:r>
            <a:endParaRPr lang="en-US" b="1" dirty="0"/>
          </a:p>
        </p:txBody>
      </p:sp>
      <p:sp>
        <p:nvSpPr>
          <p:cNvPr id="21" name="TextBox 20"/>
          <p:cNvSpPr txBox="1"/>
          <p:nvPr/>
        </p:nvSpPr>
        <p:spPr>
          <a:xfrm>
            <a:off x="5715000" y="5943600"/>
            <a:ext cx="6858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ROM</a:t>
            </a:r>
            <a:endParaRPr lang="en-US" b="1" dirty="0"/>
          </a:p>
        </p:txBody>
      </p:sp>
      <p:cxnSp>
        <p:nvCxnSpPr>
          <p:cNvPr id="25" name="Straight Arrow Connector 24"/>
          <p:cNvCxnSpPr/>
          <p:nvPr/>
        </p:nvCxnSpPr>
        <p:spPr>
          <a:xfrm rot="10800000">
            <a:off x="1828800" y="41910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1828800" y="45720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3390900" y="3848100"/>
            <a:ext cx="228600" cy="1588"/>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rot="5400000">
            <a:off x="4382294" y="3847306"/>
            <a:ext cx="228600" cy="1588"/>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rot="5400000">
            <a:off x="5830094" y="3847306"/>
            <a:ext cx="228600" cy="1588"/>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rot="5400000">
            <a:off x="6896894" y="3847306"/>
            <a:ext cx="228600" cy="1588"/>
          </a:xfrm>
          <a:prstGeom prst="line">
            <a:avLst/>
          </a:prstGeom>
        </p:spPr>
        <p:style>
          <a:lnRef idx="2">
            <a:schemeClr val="dk1"/>
          </a:lnRef>
          <a:fillRef idx="0">
            <a:schemeClr val="dk1"/>
          </a:fillRef>
          <a:effectRef idx="1">
            <a:schemeClr val="dk1"/>
          </a:effectRef>
          <a:fontRef idx="minor">
            <a:schemeClr val="tx1"/>
          </a:fontRef>
        </p:style>
      </p:cxnSp>
      <p:sp>
        <p:nvSpPr>
          <p:cNvPr id="39" name="Left-Right Arrow 38"/>
          <p:cNvSpPr/>
          <p:nvPr/>
        </p:nvSpPr>
        <p:spPr>
          <a:xfrm>
            <a:off x="1981200" y="4876800"/>
            <a:ext cx="6629400" cy="5334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3886200" y="4953000"/>
            <a:ext cx="2362200" cy="369332"/>
          </a:xfrm>
          <a:prstGeom prst="rect">
            <a:avLst/>
          </a:prstGeom>
          <a:noFill/>
        </p:spPr>
        <p:txBody>
          <a:bodyPr wrap="square" rtlCol="0">
            <a:spAutoFit/>
          </a:bodyPr>
          <a:lstStyle/>
          <a:p>
            <a:pPr algn="ctr"/>
            <a:r>
              <a:rPr lang="en-US" b="1" dirty="0" smtClean="0"/>
              <a:t>SYSTEM BUS</a:t>
            </a:r>
            <a:endParaRPr lang="en-US" b="1" dirty="0"/>
          </a:p>
        </p:txBody>
      </p:sp>
      <p:cxnSp>
        <p:nvCxnSpPr>
          <p:cNvPr id="45" name="Straight Arrow Connector 44"/>
          <p:cNvCxnSpPr/>
          <p:nvPr/>
        </p:nvCxnSpPr>
        <p:spPr>
          <a:xfrm rot="5400000">
            <a:off x="5638800" y="5181600"/>
            <a:ext cx="762000"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2057400" y="3810000"/>
            <a:ext cx="609600" cy="369332"/>
          </a:xfrm>
          <a:prstGeom prst="rect">
            <a:avLst/>
          </a:prstGeom>
          <a:noFill/>
        </p:spPr>
        <p:txBody>
          <a:bodyPr wrap="square" rtlCol="0">
            <a:spAutoFit/>
          </a:bodyPr>
          <a:lstStyle/>
          <a:p>
            <a:r>
              <a:rPr lang="en-US" b="1" dirty="0" smtClean="0"/>
              <a:t>HLD</a:t>
            </a:r>
            <a:endParaRPr lang="en-US" b="1" dirty="0"/>
          </a:p>
        </p:txBody>
      </p:sp>
      <p:sp>
        <p:nvSpPr>
          <p:cNvPr id="47" name="TextBox 46"/>
          <p:cNvSpPr txBox="1"/>
          <p:nvPr/>
        </p:nvSpPr>
        <p:spPr>
          <a:xfrm>
            <a:off x="1905000" y="4572000"/>
            <a:ext cx="838200" cy="369332"/>
          </a:xfrm>
          <a:prstGeom prst="rect">
            <a:avLst/>
          </a:prstGeom>
          <a:noFill/>
        </p:spPr>
        <p:txBody>
          <a:bodyPr wrap="square" rtlCol="0">
            <a:spAutoFit/>
          </a:bodyPr>
          <a:lstStyle/>
          <a:p>
            <a:pPr algn="ctr"/>
            <a:r>
              <a:rPr lang="en-US" b="1" dirty="0" smtClean="0"/>
              <a:t>HLDA</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Peripheral Component Interconnect</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The peripheral component interconnect (PCI) is a popular high-bandwidth, processor-independent bus that can function as a mezzanine or peripheral bus. , PCI delivers better system performance for high-speed Input-output subsystems (e.g., graphic display adapters, network interface controllers, disk controllers, and so on). The current standard allows the use of up to 64 data lines at 66 MHz, for a raw transfer rate of 528 </a:t>
            </a:r>
            <a:r>
              <a:rPr lang="en-US" sz="2000" dirty="0" err="1" smtClean="0"/>
              <a:t>MByte</a:t>
            </a:r>
            <a:r>
              <a:rPr lang="en-US" sz="2000" dirty="0" smtClean="0"/>
              <a:t>/s, or 4.224 </a:t>
            </a:r>
            <a:r>
              <a:rPr lang="en-US" sz="2000" dirty="0" err="1" smtClean="0"/>
              <a:t>Gbps</a:t>
            </a:r>
            <a:r>
              <a:rPr lang="en-US" sz="2000" dirty="0" smtClean="0"/>
              <a:t>. PCI is specifically designed to meet economically the Input-output requirements of modern systems; it requires very few chips to implement and supports other buses attached to the PCI bus.</a:t>
            </a:r>
          </a:p>
          <a:p>
            <a:pPr>
              <a:buNone/>
            </a:pPr>
            <a:r>
              <a:rPr lang="en-US" sz="2000" dirty="0" smtClean="0"/>
              <a:t>                                PCI is designed to support a variety of microprocessor-based configurations, including both single- and multiple-processor systems. it provides a general-purpose set of functions. It makes use of synchronous timing and a centralized arbitration scheme.</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Input-Output Processor </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The Input-output module is enhanced to become a processor in its own right, with a specialized instruction set tailored for Input-output. The CPU directs the Input-output processor to execute an Input-output program in memory. The Input-output processor fetches and executes these instructions without CPU intervention. This allows the CPU to specify a sequence of Input-output activities and to be interrupted only when the entire sequence has been performed.</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Interface</a:t>
            </a:r>
            <a:endParaRPr lang="en-US" sz="4000" i="1" dirty="0"/>
          </a:p>
        </p:txBody>
      </p:sp>
      <p:sp>
        <p:nvSpPr>
          <p:cNvPr id="3" name="Content Placeholder 2"/>
          <p:cNvSpPr>
            <a:spLocks noGrp="1"/>
          </p:cNvSpPr>
          <p:nvPr>
            <p:ph idx="1"/>
          </p:nvPr>
        </p:nvSpPr>
        <p:spPr>
          <a:xfrm>
            <a:off x="457200" y="1752600"/>
            <a:ext cx="8229600" cy="4525963"/>
          </a:xfrm>
        </p:spPr>
        <p:txBody>
          <a:bodyPr>
            <a:normAutofit/>
          </a:bodyPr>
          <a:lstStyle/>
          <a:p>
            <a:pPr>
              <a:buNone/>
            </a:pPr>
            <a:r>
              <a:rPr lang="en-US" sz="2000" dirty="0" smtClean="0"/>
              <a:t>                               The interface to a peripheral from an I/O module must be tailored to the nature and operation of the peripheral. One major characteristic of the interface is whether it is serial or parallel. In a parallel interface, there are multiple lines connecting the I/O module and the peripheral, and multiple bits are transferred simultaneously, just as all of the bits of a word are transferred simultaneously over the data bus. In a serial interface, there is only one line used to transmit data, and bits must be transmitted one at a time. A parallel interface has traditionally been used for higher-speed peripherals, such as tape and disk, while the serial interface has traditionally been used for printers and </a:t>
            </a:r>
            <a:r>
              <a:rPr lang="en-US" sz="2000" dirty="0" err="1" smtClean="0"/>
              <a:t>terminals.With</a:t>
            </a:r>
            <a:r>
              <a:rPr lang="en-US" sz="2000" dirty="0" smtClean="0"/>
              <a:t> a new generation of high-speed serial interfaces, parallel interfaces are becoming much less common.</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Interface</a:t>
            </a:r>
            <a:endParaRPr lang="en-US" sz="4000" i="1" dirty="0"/>
          </a:p>
        </p:txBody>
      </p:sp>
      <p:sp>
        <p:nvSpPr>
          <p:cNvPr id="4" name="Rectangle 3"/>
          <p:cNvSpPr/>
          <p:nvPr/>
        </p:nvSpPr>
        <p:spPr>
          <a:xfrm>
            <a:off x="3429000" y="19050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10800000">
            <a:off x="2057400" y="2133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rot="10800000">
            <a:off x="2057400" y="2514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rot="10800000">
            <a:off x="2057400" y="2895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rot="10800000">
            <a:off x="2057400" y="32004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5181600" y="21336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5181600" y="24384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5181600" y="27432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181600" y="3124200"/>
            <a:ext cx="1143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629400" y="2362200"/>
            <a:ext cx="1828800" cy="369332"/>
          </a:xfrm>
          <a:prstGeom prst="rect">
            <a:avLst/>
          </a:prstGeom>
          <a:noFill/>
        </p:spPr>
        <p:txBody>
          <a:bodyPr wrap="square" rtlCol="0">
            <a:spAutoFit/>
          </a:bodyPr>
          <a:lstStyle/>
          <a:p>
            <a:r>
              <a:rPr lang="en-US" dirty="0" smtClean="0"/>
              <a:t>To Peripherals</a:t>
            </a:r>
            <a:endParaRPr lang="en-US" dirty="0"/>
          </a:p>
        </p:txBody>
      </p:sp>
      <p:sp>
        <p:nvSpPr>
          <p:cNvPr id="16" name="TextBox 15"/>
          <p:cNvSpPr txBox="1"/>
          <p:nvPr/>
        </p:nvSpPr>
        <p:spPr>
          <a:xfrm>
            <a:off x="457200" y="2286000"/>
            <a:ext cx="1524000" cy="369332"/>
          </a:xfrm>
          <a:prstGeom prst="rect">
            <a:avLst/>
          </a:prstGeom>
          <a:noFill/>
        </p:spPr>
        <p:txBody>
          <a:bodyPr wrap="square" rtlCol="0">
            <a:spAutoFit/>
          </a:bodyPr>
          <a:lstStyle/>
          <a:p>
            <a:r>
              <a:rPr lang="en-US" dirty="0" smtClean="0"/>
              <a:t>To System bus</a:t>
            </a:r>
            <a:endParaRPr lang="en-US" dirty="0"/>
          </a:p>
        </p:txBody>
      </p:sp>
      <p:sp>
        <p:nvSpPr>
          <p:cNvPr id="18" name="Rectangle 17"/>
          <p:cNvSpPr/>
          <p:nvPr/>
        </p:nvSpPr>
        <p:spPr>
          <a:xfrm>
            <a:off x="3657600" y="2133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3886200" y="2133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4114800" y="2133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4343400" y="2133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4572000" y="2133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3733800" y="2743200"/>
            <a:ext cx="990600" cy="369332"/>
          </a:xfrm>
          <a:prstGeom prst="rect">
            <a:avLst/>
          </a:prstGeom>
          <a:noFill/>
        </p:spPr>
        <p:txBody>
          <a:bodyPr wrap="square" rtlCol="0">
            <a:spAutoFit/>
          </a:bodyPr>
          <a:lstStyle/>
          <a:p>
            <a:pPr algn="ctr"/>
            <a:r>
              <a:rPr lang="en-US" b="1" dirty="0" smtClean="0"/>
              <a:t>buffer</a:t>
            </a:r>
            <a:endParaRPr lang="en-US" b="1" dirty="0"/>
          </a:p>
        </p:txBody>
      </p:sp>
      <p:sp>
        <p:nvSpPr>
          <p:cNvPr id="24" name="TextBox 23"/>
          <p:cNvSpPr txBox="1"/>
          <p:nvPr/>
        </p:nvSpPr>
        <p:spPr>
          <a:xfrm>
            <a:off x="2743200" y="3505200"/>
            <a:ext cx="3429000" cy="369332"/>
          </a:xfrm>
          <a:prstGeom prst="rect">
            <a:avLst/>
          </a:prstGeom>
          <a:noFill/>
        </p:spPr>
        <p:txBody>
          <a:bodyPr wrap="square" rtlCol="0">
            <a:spAutoFit/>
          </a:bodyPr>
          <a:lstStyle/>
          <a:p>
            <a:pPr algn="ctr"/>
            <a:r>
              <a:rPr lang="en-US" dirty="0" smtClean="0"/>
              <a:t>Input Output module</a:t>
            </a:r>
            <a:endParaRPr lang="en-US" dirty="0"/>
          </a:p>
        </p:txBody>
      </p:sp>
      <p:sp>
        <p:nvSpPr>
          <p:cNvPr id="25" name="TextBox 24"/>
          <p:cNvSpPr txBox="1"/>
          <p:nvPr/>
        </p:nvSpPr>
        <p:spPr>
          <a:xfrm>
            <a:off x="2819400" y="1371600"/>
            <a:ext cx="2895600" cy="369332"/>
          </a:xfrm>
          <a:prstGeom prst="rect">
            <a:avLst/>
          </a:prstGeom>
          <a:noFill/>
        </p:spPr>
        <p:txBody>
          <a:bodyPr wrap="square" rtlCol="0">
            <a:spAutoFit/>
          </a:bodyPr>
          <a:lstStyle/>
          <a:p>
            <a:pPr algn="ctr"/>
            <a:r>
              <a:rPr lang="en-US" dirty="0" smtClean="0"/>
              <a:t>1) Parallel I/O</a:t>
            </a:r>
            <a:endParaRPr lang="en-US" dirty="0"/>
          </a:p>
        </p:txBody>
      </p:sp>
      <p:sp>
        <p:nvSpPr>
          <p:cNvPr id="27" name="Rectangle 26"/>
          <p:cNvSpPr/>
          <p:nvPr/>
        </p:nvSpPr>
        <p:spPr>
          <a:xfrm>
            <a:off x="3429000" y="45720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rot="10800000">
            <a:off x="2057400" y="4800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rot="10800000">
            <a:off x="2057400" y="5181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rot="10800000">
            <a:off x="2057400" y="55626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rot="10800000">
            <a:off x="2057400" y="58674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5181600" y="5257800"/>
            <a:ext cx="1600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781800" y="5105400"/>
            <a:ext cx="1828800" cy="369332"/>
          </a:xfrm>
          <a:prstGeom prst="rect">
            <a:avLst/>
          </a:prstGeom>
          <a:noFill/>
        </p:spPr>
        <p:txBody>
          <a:bodyPr wrap="square" rtlCol="0">
            <a:spAutoFit/>
          </a:bodyPr>
          <a:lstStyle/>
          <a:p>
            <a:r>
              <a:rPr lang="en-US" dirty="0" smtClean="0"/>
              <a:t>To Peripherals</a:t>
            </a:r>
            <a:endParaRPr lang="en-US" dirty="0"/>
          </a:p>
        </p:txBody>
      </p:sp>
      <p:sp>
        <p:nvSpPr>
          <p:cNvPr id="37" name="TextBox 36"/>
          <p:cNvSpPr txBox="1"/>
          <p:nvPr/>
        </p:nvSpPr>
        <p:spPr>
          <a:xfrm>
            <a:off x="457200" y="4953000"/>
            <a:ext cx="1524000" cy="369332"/>
          </a:xfrm>
          <a:prstGeom prst="rect">
            <a:avLst/>
          </a:prstGeom>
          <a:noFill/>
        </p:spPr>
        <p:txBody>
          <a:bodyPr wrap="square" rtlCol="0">
            <a:spAutoFit/>
          </a:bodyPr>
          <a:lstStyle/>
          <a:p>
            <a:r>
              <a:rPr lang="en-US" dirty="0" smtClean="0"/>
              <a:t>To System bus</a:t>
            </a:r>
            <a:endParaRPr lang="en-US" dirty="0"/>
          </a:p>
        </p:txBody>
      </p:sp>
      <p:sp>
        <p:nvSpPr>
          <p:cNvPr id="38" name="Rectangle 37"/>
          <p:cNvSpPr/>
          <p:nvPr/>
        </p:nvSpPr>
        <p:spPr>
          <a:xfrm>
            <a:off x="3657600" y="4800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86200" y="4800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4114800" y="4800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4343400" y="4800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4572000" y="4800600"/>
            <a:ext cx="228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TextBox 42"/>
          <p:cNvSpPr txBox="1"/>
          <p:nvPr/>
        </p:nvSpPr>
        <p:spPr>
          <a:xfrm>
            <a:off x="3733800" y="5410200"/>
            <a:ext cx="990600" cy="369332"/>
          </a:xfrm>
          <a:prstGeom prst="rect">
            <a:avLst/>
          </a:prstGeom>
          <a:noFill/>
        </p:spPr>
        <p:txBody>
          <a:bodyPr wrap="square" rtlCol="0">
            <a:spAutoFit/>
          </a:bodyPr>
          <a:lstStyle/>
          <a:p>
            <a:pPr algn="ctr"/>
            <a:r>
              <a:rPr lang="en-US" b="1" dirty="0" smtClean="0"/>
              <a:t>buffer</a:t>
            </a:r>
            <a:endParaRPr lang="en-US" b="1" dirty="0"/>
          </a:p>
        </p:txBody>
      </p:sp>
      <p:sp>
        <p:nvSpPr>
          <p:cNvPr id="45" name="TextBox 44"/>
          <p:cNvSpPr txBox="1"/>
          <p:nvPr/>
        </p:nvSpPr>
        <p:spPr>
          <a:xfrm>
            <a:off x="2667000" y="4114800"/>
            <a:ext cx="2895600" cy="381000"/>
          </a:xfrm>
          <a:prstGeom prst="rect">
            <a:avLst/>
          </a:prstGeom>
          <a:noFill/>
        </p:spPr>
        <p:txBody>
          <a:bodyPr wrap="square" rtlCol="0">
            <a:spAutoFit/>
          </a:bodyPr>
          <a:lstStyle/>
          <a:p>
            <a:pPr algn="ctr"/>
            <a:r>
              <a:rPr lang="en-US" dirty="0" smtClean="0"/>
              <a:t>2) Serial I/O</a:t>
            </a:r>
            <a:endParaRPr lang="en-US" dirty="0"/>
          </a:p>
        </p:txBody>
      </p:sp>
      <p:sp>
        <p:nvSpPr>
          <p:cNvPr id="46" name="TextBox 45"/>
          <p:cNvSpPr txBox="1"/>
          <p:nvPr/>
        </p:nvSpPr>
        <p:spPr>
          <a:xfrm>
            <a:off x="2438400" y="6248400"/>
            <a:ext cx="3429000" cy="369332"/>
          </a:xfrm>
          <a:prstGeom prst="rect">
            <a:avLst/>
          </a:prstGeom>
          <a:noFill/>
        </p:spPr>
        <p:txBody>
          <a:bodyPr wrap="square" rtlCol="0">
            <a:spAutoFit/>
          </a:bodyPr>
          <a:lstStyle/>
          <a:p>
            <a:pPr algn="ctr"/>
            <a:r>
              <a:rPr lang="en-US" dirty="0" smtClean="0"/>
              <a:t>Input Output module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Synchronous and Asynchronous Buses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The substantial difference between the circumstances using which a processor memory bus and an input output bus or backplane bus are designed lead to two different schemes for communication on the bus;</a:t>
            </a:r>
          </a:p>
          <a:p>
            <a:pPr>
              <a:buNone/>
            </a:pPr>
            <a:r>
              <a:rPr lang="en-US" sz="2000" dirty="0" smtClean="0"/>
              <a:t>           </a:t>
            </a:r>
            <a:r>
              <a:rPr lang="en-US" sz="2000" i="1" dirty="0" smtClean="0"/>
              <a:t>synchronous and asynchronous bus. If</a:t>
            </a:r>
            <a:r>
              <a:rPr lang="en-US" sz="2000" dirty="0" smtClean="0"/>
              <a:t> a bus is </a:t>
            </a:r>
            <a:r>
              <a:rPr lang="en-US" sz="2000" b="1" dirty="0" smtClean="0"/>
              <a:t>synchronous</a:t>
            </a:r>
            <a:r>
              <a:rPr lang="en-US" sz="2000" dirty="0" smtClean="0"/>
              <a:t>, it includes a clock I the control lines and a fixed protocol for communicating that is relative to the clock. For </a:t>
            </a:r>
            <a:r>
              <a:rPr lang="en-US" sz="2000" dirty="0" err="1" smtClean="0"/>
              <a:t>example,for</a:t>
            </a:r>
            <a:r>
              <a:rPr lang="en-US" sz="2000" dirty="0" smtClean="0"/>
              <a:t> a processor memory bus performing a read from memory, we might have a protocol that transmits the address and read the command on the first clock cycle, using the control lines to indicate the type of request. The memory might then be required to respond with the data word on the fifth clock. This type of protocol can be implemented easily in a small finite state machine. Because the protocol is predetermined and involves little logic, the bus can run very fast and the interface logic will be small.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Synchronous and Asynchronous Buses</a:t>
            </a:r>
            <a:endParaRPr lang="en-US" sz="4000" i="1" dirty="0"/>
          </a:p>
        </p:txBody>
      </p:sp>
      <p:sp>
        <p:nvSpPr>
          <p:cNvPr id="3" name="Content Placeholder 2"/>
          <p:cNvSpPr>
            <a:spLocks noGrp="1"/>
          </p:cNvSpPr>
          <p:nvPr>
            <p:ph idx="1"/>
          </p:nvPr>
        </p:nvSpPr>
        <p:spPr/>
        <p:txBody>
          <a:bodyPr>
            <a:normAutofit lnSpcReduction="10000"/>
          </a:bodyPr>
          <a:lstStyle/>
          <a:p>
            <a:pPr>
              <a:buNone/>
            </a:pPr>
            <a:r>
              <a:rPr lang="en-US" sz="2000" dirty="0" smtClean="0"/>
              <a:t>                        An </a:t>
            </a:r>
            <a:r>
              <a:rPr lang="en-US" sz="2000" b="1" dirty="0" smtClean="0"/>
              <a:t>asynchronous bus </a:t>
            </a:r>
            <a:r>
              <a:rPr lang="en-US" sz="2000" dirty="0" smtClean="0"/>
              <a:t>is not clocked. Because it is not clocked, an asynchronous bus can accommodate a wide variety of devices, and the bus can be lengthened without worrying about clock skew or synchronization problems. Both </a:t>
            </a:r>
            <a:r>
              <a:rPr lang="en-US" sz="2000" dirty="0" err="1" smtClean="0"/>
              <a:t>Firewire</a:t>
            </a:r>
            <a:r>
              <a:rPr lang="en-US" sz="2000" dirty="0" smtClean="0"/>
              <a:t> and USE 2.0 are asynchronous. To coordinate the transmission of data between sender and receiver, an asynchronous bus uses a handshaking protocol.</a:t>
            </a:r>
          </a:p>
          <a:p>
            <a:pPr>
              <a:buNone/>
            </a:pPr>
            <a:r>
              <a:rPr lang="en-US" sz="2000" dirty="0" smtClean="0"/>
              <a:t>                                      </a:t>
            </a:r>
            <a:r>
              <a:rPr lang="en-US" sz="2000" b="1" dirty="0" smtClean="0"/>
              <a:t>Handshaking Protocol:</a:t>
            </a:r>
            <a:r>
              <a:rPr lang="en-US" sz="2000" dirty="0" smtClean="0"/>
              <a:t>. A handshaking protocol consists of a series of steps in which the sender and receiver proceed to the next step only when both parties agree. The protocol is implemented with an additional set of control lines. </a:t>
            </a:r>
          </a:p>
          <a:p>
            <a:pPr>
              <a:buNone/>
            </a:pPr>
            <a:r>
              <a:rPr lang="en-US" sz="2000" dirty="0" smtClean="0"/>
              <a:t>                                      In an asynchronous protocol, the control signals </a:t>
            </a:r>
            <a:r>
              <a:rPr lang="en-US" sz="2000" dirty="0" err="1" smtClean="0"/>
              <a:t>ReadReq</a:t>
            </a:r>
            <a:r>
              <a:rPr lang="en-US" sz="2000" dirty="0" smtClean="0"/>
              <a:t> and </a:t>
            </a:r>
            <a:r>
              <a:rPr lang="en-US" sz="2000" dirty="0" err="1" smtClean="0"/>
              <a:t>DataRdy</a:t>
            </a:r>
            <a:r>
              <a:rPr lang="en-US" sz="2000" dirty="0" smtClean="0"/>
              <a:t> are asserted until the other party (the memory or the device) indicates that the control lines have been seen and the data lines have been read; this indication is made by asserting the </a:t>
            </a:r>
            <a:r>
              <a:rPr lang="en-US" sz="2000" dirty="0" err="1" smtClean="0"/>
              <a:t>Ack</a:t>
            </a:r>
            <a:r>
              <a:rPr lang="en-US" sz="2000" dirty="0" smtClean="0"/>
              <a:t> line. This complete process is called handshaking.</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Synchronous and Asynchronous Buses</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 simple example will illustrate how asynchronous buses work. Let’s consider a device requesting a word of data from the memory system. Assume that there are three control lines:</a:t>
            </a:r>
          </a:p>
          <a:p>
            <a:pPr>
              <a:buNone/>
            </a:pPr>
            <a:r>
              <a:rPr lang="en-US" sz="2000" dirty="0" smtClean="0"/>
              <a:t> 1. </a:t>
            </a:r>
            <a:r>
              <a:rPr lang="en-US" sz="2000" b="1" dirty="0" err="1" smtClean="0"/>
              <a:t>ReadReq</a:t>
            </a:r>
            <a:r>
              <a:rPr lang="en-US" sz="2000" dirty="0" smtClean="0"/>
              <a:t>: Used to indicate a read request for memory. The address is put on the data lines at the same time. </a:t>
            </a:r>
          </a:p>
          <a:p>
            <a:pPr>
              <a:buNone/>
            </a:pPr>
            <a:r>
              <a:rPr lang="en-US" sz="2000" dirty="0" smtClean="0"/>
              <a:t> 2</a:t>
            </a:r>
            <a:r>
              <a:rPr lang="en-US" sz="2000" b="1" dirty="0" smtClean="0"/>
              <a:t>. </a:t>
            </a:r>
            <a:r>
              <a:rPr lang="en-US" sz="2000" b="1" dirty="0" err="1" smtClean="0"/>
              <a:t>DataRdy</a:t>
            </a:r>
            <a:r>
              <a:rPr lang="en-US" sz="2000" dirty="0" smtClean="0"/>
              <a:t>: Used to indicate that the data word is now ready on the data lines. In an output transaction, the memory will assert this signal since it is providing the data. In an input transaction, an I/O device would assert this signal, since it would provide data. In either case, the data is placed on the data lines at the same time. </a:t>
            </a:r>
          </a:p>
          <a:p>
            <a:pPr>
              <a:buNone/>
            </a:pPr>
            <a:r>
              <a:rPr lang="en-US" sz="2000" dirty="0" smtClean="0"/>
              <a:t>3.  </a:t>
            </a:r>
            <a:r>
              <a:rPr lang="en-US" sz="2000" b="1" dirty="0" err="1" smtClean="0"/>
              <a:t>Ack</a:t>
            </a:r>
            <a:r>
              <a:rPr lang="en-US" sz="2000" dirty="0" smtClean="0"/>
              <a:t>: Used to acknowledge the </a:t>
            </a:r>
            <a:r>
              <a:rPr lang="en-US" sz="2000" dirty="0" err="1" smtClean="0"/>
              <a:t>ReadReq</a:t>
            </a:r>
            <a:r>
              <a:rPr lang="en-US" sz="2000" dirty="0" smtClean="0"/>
              <a:t> or the </a:t>
            </a:r>
            <a:r>
              <a:rPr lang="en-US" sz="2000" dirty="0" err="1" smtClean="0"/>
              <a:t>DataRdy</a:t>
            </a:r>
            <a:r>
              <a:rPr lang="en-US" sz="2000" dirty="0" smtClean="0"/>
              <a:t> signal of the other party.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OBJECTIVE</a:t>
            </a:r>
            <a:endParaRPr lang="en-US" sz="4000" i="1" dirty="0"/>
          </a:p>
        </p:txBody>
      </p:sp>
      <p:sp>
        <p:nvSpPr>
          <p:cNvPr id="3" name="Content Placeholder 2"/>
          <p:cNvSpPr>
            <a:spLocks noGrp="1"/>
          </p:cNvSpPr>
          <p:nvPr>
            <p:ph idx="1"/>
          </p:nvPr>
        </p:nvSpPr>
        <p:spPr/>
        <p:txBody>
          <a:bodyPr>
            <a:normAutofit/>
          </a:bodyPr>
          <a:lstStyle/>
          <a:p>
            <a:r>
              <a:rPr lang="en-US" sz="2000" dirty="0" smtClean="0"/>
              <a:t>To understand the various functional units of CPU.</a:t>
            </a:r>
          </a:p>
          <a:p>
            <a:r>
              <a:rPr lang="en-US" sz="2000" dirty="0" smtClean="0"/>
              <a:t>To study various units of ALU.</a:t>
            </a:r>
          </a:p>
          <a:p>
            <a:r>
              <a:rPr lang="en-US" sz="2000" dirty="0" smtClean="0"/>
              <a:t>To understand instruction formats and addressing mode.</a:t>
            </a:r>
          </a:p>
          <a:p>
            <a:r>
              <a:rPr lang="en-US" sz="2000" dirty="0" smtClean="0"/>
              <a:t>To understand interconnection and interfacing of various units of computer system.</a:t>
            </a:r>
          </a:p>
          <a:p>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3- Memory Organization</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In </a:t>
            </a:r>
            <a:r>
              <a:rPr lang="en-US" sz="2000" dirty="0" smtClean="0"/>
              <a:t>this unit we’ll discuss about the </a:t>
            </a:r>
            <a:r>
              <a:rPr lang="en-US" sz="2000" dirty="0" smtClean="0"/>
              <a:t>computer Memory organization and different types of memories, </a:t>
            </a:r>
            <a:r>
              <a:rPr lang="en-US" sz="2000" dirty="0" smtClean="0"/>
              <a:t>some few topics are as following</a:t>
            </a:r>
            <a:r>
              <a:rPr lang="en-US" sz="2000" dirty="0" smtClean="0"/>
              <a:t>: </a:t>
            </a:r>
          </a:p>
          <a:p>
            <a:r>
              <a:rPr lang="en-US" sz="2000" b="1" dirty="0" smtClean="0"/>
              <a:t>Memory Hierarchy.</a:t>
            </a:r>
          </a:p>
          <a:p>
            <a:r>
              <a:rPr lang="en-US" sz="2000" b="1" dirty="0" smtClean="0"/>
              <a:t>Types of Memory.</a:t>
            </a:r>
          </a:p>
          <a:p>
            <a:r>
              <a:rPr lang="en-US" sz="2000" b="1" dirty="0" smtClean="0"/>
              <a:t>High speed memories.</a:t>
            </a:r>
          </a:p>
          <a:p>
            <a:r>
              <a:rPr lang="en-US" sz="2000" b="1" dirty="0" smtClean="0"/>
              <a:t>Cache Memory organization.</a:t>
            </a:r>
          </a:p>
          <a:p>
            <a:r>
              <a:rPr lang="en-US" sz="2000" b="1" dirty="0" smtClean="0"/>
              <a:t>Mapping Techniques.</a:t>
            </a:r>
          </a:p>
          <a:p>
            <a:r>
              <a:rPr lang="en-US" sz="2000" b="1" dirty="0" smtClean="0"/>
              <a:t>Virtual Memories.</a:t>
            </a:r>
          </a:p>
          <a:p>
            <a:r>
              <a:rPr lang="en-US" sz="2000" b="1" dirty="0" smtClean="0"/>
              <a:t>Primary and Secondary storage.</a:t>
            </a:r>
          </a:p>
          <a:p>
            <a:endParaRPr lang="en-US" sz="20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4000" i="1" dirty="0" smtClean="0"/>
              <a:t>Memory Organization</a:t>
            </a:r>
            <a:endParaRPr lang="en-US" sz="4000" i="1" dirty="0"/>
          </a:p>
        </p:txBody>
      </p:sp>
      <p:sp>
        <p:nvSpPr>
          <p:cNvPr id="5" name="Content Placeholder 4"/>
          <p:cNvSpPr>
            <a:spLocks noGrp="1"/>
          </p:cNvSpPr>
          <p:nvPr>
            <p:ph idx="1"/>
          </p:nvPr>
        </p:nvSpPr>
        <p:spPr/>
        <p:txBody>
          <a:bodyPr>
            <a:normAutofit lnSpcReduction="10000"/>
          </a:bodyPr>
          <a:lstStyle/>
          <a:p>
            <a:pPr>
              <a:buNone/>
            </a:pPr>
            <a:r>
              <a:rPr lang="en-US" sz="2000" dirty="0" smtClean="0"/>
              <a:t>                                Computer memory exhibits perhaps the widest range of type, technology, organization, performance, and cost of any feature of a computer system. No one technology is optimal in satisfying the memory requirements for a computer system. As a consequence, the typical computer system is equipped with a hierarchy of memory subsystems, some internal to the system and some external.</a:t>
            </a:r>
          </a:p>
          <a:p>
            <a:pPr>
              <a:buNone/>
            </a:pPr>
            <a:r>
              <a:rPr lang="en-US" sz="2000" dirty="0"/>
              <a:t>	</a:t>
            </a:r>
            <a:r>
              <a:rPr lang="en-US" sz="2000" dirty="0" smtClean="0"/>
              <a:t>		Internal memory refers to main memory (RAM), but may also refer to ROM and flash memory. In either case, internal memory generally refers to chips rather than disks or </a:t>
            </a:r>
            <a:r>
              <a:rPr lang="en-US" sz="2000" dirty="0" err="1" smtClean="0"/>
              <a:t>tapes.Cache</a:t>
            </a:r>
            <a:r>
              <a:rPr lang="en-US" sz="2000" dirty="0" smtClean="0"/>
              <a:t> is another form of internal memory. External memory consists of peripheral storage devices, such as disk and tape, that are accessible to the processor via I/O controllers.</a:t>
            </a:r>
          </a:p>
          <a:p>
            <a:pPr>
              <a:buNone/>
            </a:pPr>
            <a:r>
              <a:rPr lang="en-US" sz="2000" dirty="0" smtClean="0"/>
              <a:t>                          In the terms of electronics memory is the component which stores supplied input, if input is not supplied than it stores the previous output.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Memory Hierarchy</a:t>
            </a:r>
            <a:endParaRPr lang="en-US" sz="4000" i="1" dirty="0"/>
          </a:p>
        </p:txBody>
      </p:sp>
      <p:sp>
        <p:nvSpPr>
          <p:cNvPr id="4" name="Isosceles Triangle 3"/>
          <p:cNvSpPr/>
          <p:nvPr/>
        </p:nvSpPr>
        <p:spPr>
          <a:xfrm>
            <a:off x="914400" y="2133600"/>
            <a:ext cx="5638800" cy="3505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895600" y="3200400"/>
            <a:ext cx="1676400" cy="158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438400" y="3810000"/>
            <a:ext cx="2590800" cy="158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676400" y="4648200"/>
            <a:ext cx="4038600" cy="1588"/>
          </a:xfrm>
          <a:prstGeom prst="line">
            <a:avLst/>
          </a:prstGeom>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743200" y="2743200"/>
            <a:ext cx="1828800" cy="307777"/>
          </a:xfrm>
          <a:prstGeom prst="rect">
            <a:avLst/>
          </a:prstGeom>
          <a:noFill/>
        </p:spPr>
        <p:txBody>
          <a:bodyPr wrap="square" rtlCol="0">
            <a:spAutoFit/>
          </a:bodyPr>
          <a:lstStyle/>
          <a:p>
            <a:pPr algn="ctr"/>
            <a:r>
              <a:rPr lang="en-US" sz="1400" b="1" dirty="0" smtClean="0"/>
              <a:t>   REGISTERS</a:t>
            </a:r>
            <a:endParaRPr lang="en-US" sz="1400" b="1" dirty="0"/>
          </a:p>
        </p:txBody>
      </p:sp>
      <p:sp>
        <p:nvSpPr>
          <p:cNvPr id="17" name="TextBox 16"/>
          <p:cNvSpPr txBox="1"/>
          <p:nvPr/>
        </p:nvSpPr>
        <p:spPr>
          <a:xfrm>
            <a:off x="2209800" y="3276600"/>
            <a:ext cx="2819400" cy="369332"/>
          </a:xfrm>
          <a:prstGeom prst="rect">
            <a:avLst/>
          </a:prstGeom>
          <a:noFill/>
        </p:spPr>
        <p:txBody>
          <a:bodyPr wrap="square" rtlCol="0">
            <a:spAutoFit/>
          </a:bodyPr>
          <a:lstStyle/>
          <a:p>
            <a:pPr algn="ctr"/>
            <a:r>
              <a:rPr lang="en-US" b="1" dirty="0" smtClean="0"/>
              <a:t>CACHE Memory</a:t>
            </a:r>
            <a:endParaRPr lang="en-US" b="1" dirty="0"/>
          </a:p>
        </p:txBody>
      </p:sp>
      <p:sp>
        <p:nvSpPr>
          <p:cNvPr id="18" name="TextBox 17"/>
          <p:cNvSpPr txBox="1"/>
          <p:nvPr/>
        </p:nvSpPr>
        <p:spPr>
          <a:xfrm>
            <a:off x="1981200" y="4038600"/>
            <a:ext cx="3429000" cy="369332"/>
          </a:xfrm>
          <a:prstGeom prst="rect">
            <a:avLst/>
          </a:prstGeom>
          <a:noFill/>
        </p:spPr>
        <p:txBody>
          <a:bodyPr wrap="square" rtlCol="0">
            <a:spAutoFit/>
          </a:bodyPr>
          <a:lstStyle/>
          <a:p>
            <a:pPr algn="ctr"/>
            <a:r>
              <a:rPr lang="en-US" b="1" dirty="0" smtClean="0"/>
              <a:t>RAM         and        ROM</a:t>
            </a:r>
            <a:endParaRPr lang="en-US" b="1" dirty="0"/>
          </a:p>
        </p:txBody>
      </p:sp>
      <p:sp>
        <p:nvSpPr>
          <p:cNvPr id="19" name="TextBox 18"/>
          <p:cNvSpPr txBox="1"/>
          <p:nvPr/>
        </p:nvSpPr>
        <p:spPr>
          <a:xfrm>
            <a:off x="838200" y="4953000"/>
            <a:ext cx="5715000" cy="369332"/>
          </a:xfrm>
          <a:prstGeom prst="rect">
            <a:avLst/>
          </a:prstGeom>
          <a:noFill/>
        </p:spPr>
        <p:txBody>
          <a:bodyPr wrap="square" rtlCol="0">
            <a:spAutoFit/>
          </a:bodyPr>
          <a:lstStyle/>
          <a:p>
            <a:pPr algn="ctr"/>
            <a:r>
              <a:rPr lang="en-US" b="1" dirty="0" smtClean="0"/>
              <a:t>Hard disks ,Magnetic Tapes etc</a:t>
            </a:r>
            <a:endParaRPr lang="en-US" b="1" dirty="0"/>
          </a:p>
        </p:txBody>
      </p:sp>
      <p:cxnSp>
        <p:nvCxnSpPr>
          <p:cNvPr id="21" name="Straight Arrow Connector 20"/>
          <p:cNvCxnSpPr/>
          <p:nvPr/>
        </p:nvCxnSpPr>
        <p:spPr>
          <a:xfrm rot="5400000" flipH="1" flipV="1">
            <a:off x="-1219200" y="3886200"/>
            <a:ext cx="3200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0" y="1752600"/>
            <a:ext cx="1143000" cy="461665"/>
          </a:xfrm>
          <a:prstGeom prst="rect">
            <a:avLst/>
          </a:prstGeom>
          <a:noFill/>
        </p:spPr>
        <p:txBody>
          <a:bodyPr wrap="square" rtlCol="0">
            <a:spAutoFit/>
          </a:bodyPr>
          <a:lstStyle/>
          <a:p>
            <a:r>
              <a:rPr lang="en-US" sz="2400" dirty="0" smtClean="0">
                <a:solidFill>
                  <a:srgbClr val="FF0000"/>
                </a:solidFill>
              </a:rPr>
              <a:t>latency</a:t>
            </a:r>
            <a:endParaRPr lang="en-US" sz="2400" dirty="0">
              <a:solidFill>
                <a:srgbClr val="FF0000"/>
              </a:solidFill>
            </a:endParaRPr>
          </a:p>
        </p:txBody>
      </p:sp>
      <p:cxnSp>
        <p:nvCxnSpPr>
          <p:cNvPr id="26" name="Straight Arrow Connector 25"/>
          <p:cNvCxnSpPr/>
          <p:nvPr/>
        </p:nvCxnSpPr>
        <p:spPr>
          <a:xfrm rot="5400000">
            <a:off x="7048500" y="3848100"/>
            <a:ext cx="31242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9" name="TextBox 28"/>
          <p:cNvSpPr txBox="1"/>
          <p:nvPr/>
        </p:nvSpPr>
        <p:spPr>
          <a:xfrm>
            <a:off x="7924800" y="1828800"/>
            <a:ext cx="1219200" cy="400110"/>
          </a:xfrm>
          <a:prstGeom prst="rect">
            <a:avLst/>
          </a:prstGeom>
          <a:noFill/>
        </p:spPr>
        <p:txBody>
          <a:bodyPr wrap="square" rtlCol="0">
            <a:spAutoFit/>
          </a:bodyPr>
          <a:lstStyle/>
          <a:p>
            <a:r>
              <a:rPr lang="en-US" sz="2000" dirty="0" smtClean="0">
                <a:solidFill>
                  <a:srgbClr val="92D050"/>
                </a:solidFill>
              </a:rPr>
              <a:t>capacity</a:t>
            </a:r>
            <a:endParaRPr lang="en-US" sz="2000" dirty="0">
              <a:solidFill>
                <a:srgbClr val="92D050"/>
              </a:solidFill>
            </a:endParaRPr>
          </a:p>
        </p:txBody>
      </p:sp>
      <p:sp>
        <p:nvSpPr>
          <p:cNvPr id="30" name="Right Brace 29"/>
          <p:cNvSpPr/>
          <p:nvPr/>
        </p:nvSpPr>
        <p:spPr>
          <a:xfrm>
            <a:off x="6019800" y="3810000"/>
            <a:ext cx="228600" cy="6858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1" name="TextBox 30"/>
          <p:cNvSpPr txBox="1"/>
          <p:nvPr/>
        </p:nvSpPr>
        <p:spPr>
          <a:xfrm>
            <a:off x="6400800" y="3810000"/>
            <a:ext cx="11430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Main Memory</a:t>
            </a:r>
            <a:endParaRPr lang="en-US" b="1" dirty="0"/>
          </a:p>
        </p:txBody>
      </p:sp>
      <p:sp>
        <p:nvSpPr>
          <p:cNvPr id="39" name="Right Brace 38"/>
          <p:cNvSpPr/>
          <p:nvPr/>
        </p:nvSpPr>
        <p:spPr>
          <a:xfrm>
            <a:off x="6400800" y="4876800"/>
            <a:ext cx="228600" cy="6858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TextBox 39"/>
          <p:cNvSpPr txBox="1"/>
          <p:nvPr/>
        </p:nvSpPr>
        <p:spPr>
          <a:xfrm>
            <a:off x="6781800" y="4876800"/>
            <a:ext cx="1371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Secondary Memory</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Memory Hierarchy</a:t>
            </a:r>
            <a:endParaRPr lang="en-US" sz="4000" i="1" dirty="0"/>
          </a:p>
        </p:txBody>
      </p:sp>
      <p:sp>
        <p:nvSpPr>
          <p:cNvPr id="20" name="Content Placeholder 19"/>
          <p:cNvSpPr>
            <a:spLocks noGrp="1"/>
          </p:cNvSpPr>
          <p:nvPr>
            <p:ph idx="1"/>
          </p:nvPr>
        </p:nvSpPr>
        <p:spPr/>
        <p:txBody>
          <a:bodyPr>
            <a:normAutofit/>
          </a:bodyPr>
          <a:lstStyle/>
          <a:p>
            <a:pPr>
              <a:buNone/>
            </a:pPr>
            <a:r>
              <a:rPr lang="en-US" sz="2000" dirty="0" smtClean="0"/>
              <a:t>                     The total memory capacity of a computer can be visualized by hierarchy of components. The memory hierarchy system consists of all storage devices contained in a computer system from the slow Auxiliary Memory to fast Main Memory and to smaller Cache memory.</a:t>
            </a:r>
          </a:p>
          <a:p>
            <a:pPr>
              <a:buNone/>
            </a:pPr>
            <a:r>
              <a:rPr lang="en-US" sz="2000" dirty="0" smtClean="0"/>
              <a:t>                             Auxiliary memory access time is generally 1000 times that of the main memory, hence it is at the bottom of the hierarchy.</a:t>
            </a:r>
          </a:p>
          <a:p>
            <a:pPr>
              <a:buNone/>
            </a:pPr>
            <a:r>
              <a:rPr lang="en-US" sz="2000" dirty="0" smtClean="0"/>
              <a:t>                            The main memory occupies the central position because it is equipped to communicate directly with the CPU and with auxiliary memory devices through Input/output processor (I/O).</a:t>
            </a:r>
          </a:p>
          <a:p>
            <a:pPr>
              <a:buNone/>
            </a:pPr>
            <a:r>
              <a:rPr lang="en-US" sz="2000" dirty="0" smtClean="0"/>
              <a:t>                                    </a:t>
            </a:r>
          </a:p>
          <a:p>
            <a:pPr>
              <a:buNone/>
            </a:pPr>
            <a:r>
              <a:rPr lang="en-US" sz="2000" dirty="0" smtClean="0"/>
              <a:t>                               </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Cache Memory</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Cache memory is intended to give memory speed approaching that of the fastest memories available, and at the same time provide a large memory size at the price of less expensive types of semiconductor memories. There is a relatively large and slow main memory together with a smaller, faster cache memory. The cache contains a copy of portions of main memory. When the processor attempts to read a word of memory, a check is made to determine if the word is in the cache. If so, the word is delivered to the processor. If not, a block of main memory, consisting of some fixed number of words, is read into the cache and then the word is delivered to the processor. Because of the phenomenon of locality of reference, when a block of data is fetched into the cache to satisfy a single memory reference, it is likely that there will be future references to that same memory location or to other words in the block.</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Cache Memory</a:t>
            </a:r>
            <a:endParaRPr lang="en-US" sz="4000" i="1" dirty="0"/>
          </a:p>
        </p:txBody>
      </p:sp>
      <p:sp>
        <p:nvSpPr>
          <p:cNvPr id="5" name="Rectangle 4"/>
          <p:cNvSpPr/>
          <p:nvPr/>
        </p:nvSpPr>
        <p:spPr>
          <a:xfrm>
            <a:off x="609600" y="22860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22860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05600" y="22860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667000" y="2514600"/>
            <a:ext cx="990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5715000" y="2514600"/>
            <a:ext cx="990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0800000">
            <a:off x="5715000" y="3124200"/>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10800000">
            <a:off x="2743200" y="3124200"/>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838200" y="2667000"/>
            <a:ext cx="152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 P U</a:t>
            </a:r>
            <a:endParaRPr lang="en-US" b="1" dirty="0"/>
          </a:p>
        </p:txBody>
      </p:sp>
      <p:sp>
        <p:nvSpPr>
          <p:cNvPr id="16" name="TextBox 15"/>
          <p:cNvSpPr txBox="1"/>
          <p:nvPr/>
        </p:nvSpPr>
        <p:spPr>
          <a:xfrm>
            <a:off x="3886200" y="2667000"/>
            <a:ext cx="1524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CACHE</a:t>
            </a:r>
            <a:endParaRPr lang="en-US" b="1" dirty="0"/>
          </a:p>
        </p:txBody>
      </p:sp>
      <p:sp>
        <p:nvSpPr>
          <p:cNvPr id="17" name="TextBox 16"/>
          <p:cNvSpPr txBox="1"/>
          <p:nvPr/>
        </p:nvSpPr>
        <p:spPr>
          <a:xfrm>
            <a:off x="6934200" y="26670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Main Memory</a:t>
            </a:r>
            <a:endParaRPr lang="en-US" b="1" dirty="0"/>
          </a:p>
        </p:txBody>
      </p:sp>
      <p:sp>
        <p:nvSpPr>
          <p:cNvPr id="19" name="Left Brace 18"/>
          <p:cNvSpPr/>
          <p:nvPr/>
        </p:nvSpPr>
        <p:spPr>
          <a:xfrm rot="16200000">
            <a:off x="2971800" y="3276600"/>
            <a:ext cx="381000" cy="990600"/>
          </a:xfrm>
          <a:prstGeom prst="leftBrace">
            <a:avLst>
              <a:gd name="adj1" fmla="val 8333"/>
              <a:gd name="adj2" fmla="val 5087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Left Brace 19"/>
          <p:cNvSpPr/>
          <p:nvPr/>
        </p:nvSpPr>
        <p:spPr>
          <a:xfrm rot="16200000">
            <a:off x="6019800" y="3276600"/>
            <a:ext cx="381000" cy="990600"/>
          </a:xfrm>
          <a:prstGeom prst="leftBrace">
            <a:avLst>
              <a:gd name="adj1" fmla="val 8333"/>
              <a:gd name="adj2" fmla="val 5087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TextBox 21"/>
          <p:cNvSpPr txBox="1"/>
          <p:nvPr/>
        </p:nvSpPr>
        <p:spPr>
          <a:xfrm>
            <a:off x="3124200" y="1524000"/>
            <a:ext cx="2895600" cy="369332"/>
          </a:xfrm>
          <a:prstGeom prst="rect">
            <a:avLst/>
          </a:prstGeom>
          <a:noFill/>
        </p:spPr>
        <p:txBody>
          <a:bodyPr wrap="square" rtlCol="0">
            <a:spAutoFit/>
          </a:bodyPr>
          <a:lstStyle/>
          <a:p>
            <a:pPr algn="ctr"/>
            <a:r>
              <a:rPr lang="en-US" b="1" dirty="0" smtClean="0"/>
              <a:t>Single cache</a:t>
            </a:r>
            <a:endParaRPr lang="en-US" b="1" dirty="0"/>
          </a:p>
        </p:txBody>
      </p:sp>
      <p:sp>
        <p:nvSpPr>
          <p:cNvPr id="24" name="TextBox 23"/>
          <p:cNvSpPr txBox="1"/>
          <p:nvPr/>
        </p:nvSpPr>
        <p:spPr>
          <a:xfrm>
            <a:off x="2362200" y="2057400"/>
            <a:ext cx="1524000" cy="276999"/>
          </a:xfrm>
          <a:prstGeom prst="rect">
            <a:avLst/>
          </a:prstGeom>
          <a:noFill/>
        </p:spPr>
        <p:txBody>
          <a:bodyPr wrap="square" rtlCol="0">
            <a:spAutoFit/>
          </a:bodyPr>
          <a:lstStyle/>
          <a:p>
            <a:pPr algn="ctr"/>
            <a:r>
              <a:rPr lang="en-US" sz="1200" dirty="0" smtClean="0"/>
              <a:t>FAST</a:t>
            </a:r>
            <a:endParaRPr lang="en-US" sz="1200" dirty="0"/>
          </a:p>
        </p:txBody>
      </p:sp>
      <p:sp>
        <p:nvSpPr>
          <p:cNvPr id="25" name="TextBox 24"/>
          <p:cNvSpPr txBox="1"/>
          <p:nvPr/>
        </p:nvSpPr>
        <p:spPr>
          <a:xfrm>
            <a:off x="5410200" y="2057400"/>
            <a:ext cx="1524000" cy="276999"/>
          </a:xfrm>
          <a:prstGeom prst="rect">
            <a:avLst/>
          </a:prstGeom>
          <a:noFill/>
        </p:spPr>
        <p:txBody>
          <a:bodyPr wrap="square" rtlCol="0">
            <a:spAutoFit/>
          </a:bodyPr>
          <a:lstStyle/>
          <a:p>
            <a:pPr algn="ctr"/>
            <a:r>
              <a:rPr lang="en-US" sz="1200" dirty="0" smtClean="0"/>
              <a:t>SLOW</a:t>
            </a:r>
            <a:endParaRPr lang="en-US" sz="1200" dirty="0"/>
          </a:p>
        </p:txBody>
      </p:sp>
      <p:sp>
        <p:nvSpPr>
          <p:cNvPr id="26" name="TextBox 25"/>
          <p:cNvSpPr txBox="1"/>
          <p:nvPr/>
        </p:nvSpPr>
        <p:spPr>
          <a:xfrm>
            <a:off x="2286000" y="3886200"/>
            <a:ext cx="1905000" cy="369332"/>
          </a:xfrm>
          <a:prstGeom prst="rect">
            <a:avLst/>
          </a:prstGeom>
          <a:noFill/>
        </p:spPr>
        <p:txBody>
          <a:bodyPr wrap="square" rtlCol="0">
            <a:spAutoFit/>
          </a:bodyPr>
          <a:lstStyle/>
          <a:p>
            <a:pPr algn="ctr"/>
            <a:r>
              <a:rPr lang="en-US" dirty="0" smtClean="0"/>
              <a:t>WORD transfer</a:t>
            </a:r>
            <a:endParaRPr lang="en-US" dirty="0"/>
          </a:p>
        </p:txBody>
      </p:sp>
      <p:sp>
        <p:nvSpPr>
          <p:cNvPr id="27" name="TextBox 26"/>
          <p:cNvSpPr txBox="1"/>
          <p:nvPr/>
        </p:nvSpPr>
        <p:spPr>
          <a:xfrm>
            <a:off x="5257800" y="3886200"/>
            <a:ext cx="1905000" cy="369332"/>
          </a:xfrm>
          <a:prstGeom prst="rect">
            <a:avLst/>
          </a:prstGeom>
          <a:noFill/>
        </p:spPr>
        <p:txBody>
          <a:bodyPr wrap="square" rtlCol="0">
            <a:spAutoFit/>
          </a:bodyPr>
          <a:lstStyle/>
          <a:p>
            <a:pPr algn="ctr"/>
            <a:r>
              <a:rPr lang="en-US" dirty="0" smtClean="0"/>
              <a:t>BLOCK transfer</a:t>
            </a:r>
            <a:endParaRPr lang="en-US" dirty="0"/>
          </a:p>
        </p:txBody>
      </p:sp>
      <p:sp>
        <p:nvSpPr>
          <p:cNvPr id="28" name="TextBox 27"/>
          <p:cNvSpPr txBox="1"/>
          <p:nvPr/>
        </p:nvSpPr>
        <p:spPr>
          <a:xfrm>
            <a:off x="3352800" y="4724400"/>
            <a:ext cx="2438400" cy="369332"/>
          </a:xfrm>
          <a:prstGeom prst="rect">
            <a:avLst/>
          </a:prstGeom>
          <a:noFill/>
        </p:spPr>
        <p:txBody>
          <a:bodyPr wrap="square" rtlCol="0">
            <a:spAutoFit/>
          </a:bodyPr>
          <a:lstStyle/>
          <a:p>
            <a:pPr algn="ctr"/>
            <a:r>
              <a:rPr lang="en-US" b="1" dirty="0" smtClean="0"/>
              <a:t>Multiple cache</a:t>
            </a:r>
            <a:endParaRPr lang="en-US" b="1" dirty="0"/>
          </a:p>
        </p:txBody>
      </p:sp>
      <p:sp>
        <p:nvSpPr>
          <p:cNvPr id="29" name="Rectangle 28"/>
          <p:cNvSpPr/>
          <p:nvPr/>
        </p:nvSpPr>
        <p:spPr>
          <a:xfrm>
            <a:off x="304800" y="54864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362200"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962400"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86400"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54102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09600" y="5867400"/>
            <a:ext cx="9144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 P U</a:t>
            </a:r>
            <a:endParaRPr lang="en-US" b="1" dirty="0"/>
          </a:p>
        </p:txBody>
      </p:sp>
      <p:sp>
        <p:nvSpPr>
          <p:cNvPr id="36" name="TextBox 35"/>
          <p:cNvSpPr txBox="1"/>
          <p:nvPr/>
        </p:nvSpPr>
        <p:spPr>
          <a:xfrm>
            <a:off x="7620000" y="5791200"/>
            <a:ext cx="1066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Main Memory</a:t>
            </a:r>
            <a:endParaRPr lang="en-US" b="1" dirty="0"/>
          </a:p>
        </p:txBody>
      </p:sp>
      <p:sp>
        <p:nvSpPr>
          <p:cNvPr id="37" name="TextBox 36"/>
          <p:cNvSpPr txBox="1"/>
          <p:nvPr/>
        </p:nvSpPr>
        <p:spPr>
          <a:xfrm>
            <a:off x="2590800" y="5867400"/>
            <a:ext cx="6096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t>L1 CACHE</a:t>
            </a:r>
            <a:endParaRPr lang="en-US" sz="1200" b="1" dirty="0"/>
          </a:p>
        </p:txBody>
      </p:sp>
      <p:sp>
        <p:nvSpPr>
          <p:cNvPr id="38" name="TextBox 37"/>
          <p:cNvSpPr txBox="1"/>
          <p:nvPr/>
        </p:nvSpPr>
        <p:spPr>
          <a:xfrm>
            <a:off x="4191000" y="5867400"/>
            <a:ext cx="6096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t>L2 CACHE</a:t>
            </a:r>
            <a:endParaRPr lang="en-US" sz="1200" b="1" dirty="0"/>
          </a:p>
        </p:txBody>
      </p:sp>
      <p:sp>
        <p:nvSpPr>
          <p:cNvPr id="39" name="TextBox 38"/>
          <p:cNvSpPr txBox="1"/>
          <p:nvPr/>
        </p:nvSpPr>
        <p:spPr>
          <a:xfrm>
            <a:off x="5638800" y="5867400"/>
            <a:ext cx="6096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smtClean="0"/>
              <a:t>L3 CACHE</a:t>
            </a:r>
            <a:endParaRPr lang="en-US" sz="1200" b="1" dirty="0"/>
          </a:p>
        </p:txBody>
      </p:sp>
      <p:cxnSp>
        <p:nvCxnSpPr>
          <p:cNvPr id="41" name="Straight Arrow Connector 40"/>
          <p:cNvCxnSpPr/>
          <p:nvPr/>
        </p:nvCxnSpPr>
        <p:spPr>
          <a:xfrm>
            <a:off x="1828800" y="5867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6553200" y="5867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429000" y="5867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5029200" y="58674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rot="10800000">
            <a:off x="6553200" y="6248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rot="10800000">
            <a:off x="3429000" y="6248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rot="10800000">
            <a:off x="1828800" y="624840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rot="10800000">
            <a:off x="5029200" y="62484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1752600" y="5486400"/>
            <a:ext cx="838200" cy="307777"/>
          </a:xfrm>
          <a:prstGeom prst="rect">
            <a:avLst/>
          </a:prstGeom>
          <a:noFill/>
        </p:spPr>
        <p:txBody>
          <a:bodyPr wrap="square" rtlCol="0">
            <a:spAutoFit/>
          </a:bodyPr>
          <a:lstStyle/>
          <a:p>
            <a:r>
              <a:rPr lang="en-US" sz="1400" dirty="0" smtClean="0"/>
              <a:t>FASTEST</a:t>
            </a:r>
            <a:endParaRPr lang="en-US" sz="1400" dirty="0"/>
          </a:p>
        </p:txBody>
      </p:sp>
      <p:sp>
        <p:nvSpPr>
          <p:cNvPr id="53" name="TextBox 52"/>
          <p:cNvSpPr txBox="1"/>
          <p:nvPr/>
        </p:nvSpPr>
        <p:spPr>
          <a:xfrm>
            <a:off x="5029200" y="5334000"/>
            <a:ext cx="838200" cy="523220"/>
          </a:xfrm>
          <a:prstGeom prst="rect">
            <a:avLst/>
          </a:prstGeom>
          <a:noFill/>
        </p:spPr>
        <p:txBody>
          <a:bodyPr wrap="square" rtlCol="0">
            <a:spAutoFit/>
          </a:bodyPr>
          <a:lstStyle/>
          <a:p>
            <a:r>
              <a:rPr lang="en-US" sz="1400" dirty="0" smtClean="0"/>
              <a:t>LESS FAST</a:t>
            </a:r>
            <a:endParaRPr lang="en-US" sz="1400" dirty="0"/>
          </a:p>
        </p:txBody>
      </p:sp>
      <p:sp>
        <p:nvSpPr>
          <p:cNvPr id="54" name="TextBox 53"/>
          <p:cNvSpPr txBox="1"/>
          <p:nvPr/>
        </p:nvSpPr>
        <p:spPr>
          <a:xfrm>
            <a:off x="3505200" y="5562600"/>
            <a:ext cx="838200" cy="307777"/>
          </a:xfrm>
          <a:prstGeom prst="rect">
            <a:avLst/>
          </a:prstGeom>
          <a:noFill/>
        </p:spPr>
        <p:txBody>
          <a:bodyPr wrap="square" rtlCol="0">
            <a:spAutoFit/>
          </a:bodyPr>
          <a:lstStyle/>
          <a:p>
            <a:r>
              <a:rPr lang="en-US" sz="1400" dirty="0" smtClean="0"/>
              <a:t>FAST</a:t>
            </a:r>
            <a:endParaRPr lang="en-US" sz="1400" dirty="0"/>
          </a:p>
        </p:txBody>
      </p:sp>
      <p:sp>
        <p:nvSpPr>
          <p:cNvPr id="56" name="TextBox 55"/>
          <p:cNvSpPr txBox="1"/>
          <p:nvPr/>
        </p:nvSpPr>
        <p:spPr>
          <a:xfrm>
            <a:off x="6477000" y="5486400"/>
            <a:ext cx="838200" cy="307777"/>
          </a:xfrm>
          <a:prstGeom prst="rect">
            <a:avLst/>
          </a:prstGeom>
          <a:noFill/>
        </p:spPr>
        <p:txBody>
          <a:bodyPr wrap="square" rtlCol="0">
            <a:spAutoFit/>
          </a:bodyPr>
          <a:lstStyle/>
          <a:p>
            <a:r>
              <a:rPr lang="en-US" sz="1400" dirty="0" smtClean="0"/>
              <a:t>SLOW</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sp>
        <p:nvSpPr>
          <p:cNvPr id="3" name="Content Placeholder 2"/>
          <p:cNvSpPr>
            <a:spLocks noGrp="1"/>
          </p:cNvSpPr>
          <p:nvPr>
            <p:ph idx="1"/>
          </p:nvPr>
        </p:nvSpPr>
        <p:spPr/>
        <p:txBody>
          <a:bodyPr>
            <a:normAutofit fontScale="92500" lnSpcReduction="20000"/>
          </a:bodyPr>
          <a:lstStyle/>
          <a:p>
            <a:pPr>
              <a:buNone/>
            </a:pPr>
            <a:r>
              <a:rPr lang="en-US" sz="2000" dirty="0" smtClean="0"/>
              <a:t>                                      Because there are fewer cache lines than main memory blocks, an algorithm is needed for mapping main memory blocks into cache lines. Further, a means is needed for determining which main memory block currently occupies a cache line. The choice of the mapping function dictates how the cache is organized. Three techniques can be used: direct, associative, and set associative.</a:t>
            </a:r>
          </a:p>
          <a:p>
            <a:pPr>
              <a:buNone/>
            </a:pPr>
            <a:r>
              <a:rPr lang="en-US" sz="2000" dirty="0" smtClean="0"/>
              <a:t>                         </a:t>
            </a:r>
            <a:r>
              <a:rPr lang="en-US" sz="2000" b="1" dirty="0" smtClean="0"/>
              <a:t>DIRECT MAPPING: </a:t>
            </a:r>
            <a:r>
              <a:rPr lang="en-US" sz="2000" dirty="0" smtClean="0"/>
              <a:t>The simplest technique, known as direct mapping, maps each block of main memory into only one possible cache line. The mapping is expressed as</a:t>
            </a:r>
            <a:r>
              <a:rPr lang="en-US" sz="2000" b="1" dirty="0" smtClean="0"/>
              <a:t>              </a:t>
            </a:r>
          </a:p>
          <a:p>
            <a:pPr>
              <a:buNone/>
            </a:pPr>
            <a:r>
              <a:rPr lang="en-US" sz="2000" b="1" dirty="0" smtClean="0"/>
              <a:t>                                               </a:t>
            </a:r>
            <a:r>
              <a:rPr lang="en-US" sz="2000" b="1" dirty="0" err="1" smtClean="0"/>
              <a:t>i</a:t>
            </a:r>
            <a:r>
              <a:rPr lang="en-US" sz="2000" b="1" dirty="0" smtClean="0"/>
              <a:t> = j modulo m</a:t>
            </a:r>
            <a:endParaRPr lang="en-US" sz="2000" dirty="0" smtClean="0"/>
          </a:p>
          <a:p>
            <a:pPr>
              <a:buNone/>
            </a:pPr>
            <a:r>
              <a:rPr lang="en-US" sz="2000" dirty="0" smtClean="0"/>
              <a:t> where </a:t>
            </a:r>
            <a:r>
              <a:rPr lang="en-US" sz="2000" dirty="0" err="1" smtClean="0"/>
              <a:t>i</a:t>
            </a:r>
            <a:r>
              <a:rPr lang="en-US" sz="2000" dirty="0" smtClean="0"/>
              <a:t> cache line number, j main memory block number, m number of lines in the cache </a:t>
            </a:r>
          </a:p>
          <a:p>
            <a:pPr>
              <a:buNone/>
            </a:pPr>
            <a:r>
              <a:rPr lang="en-US" sz="2000" dirty="0" smtClean="0"/>
              <a:t>                              shows the mapping for the first blocks of main memory. Each block of main memory maps into one unique line of the cache. The next blocks of main memory map into the cache in the same fashion; that is, block </a:t>
            </a:r>
            <a:r>
              <a:rPr lang="en-US" sz="2000" dirty="0" err="1" smtClean="0"/>
              <a:t>Bm</a:t>
            </a:r>
            <a:r>
              <a:rPr lang="en-US" sz="2000" dirty="0" smtClean="0"/>
              <a:t> of main memory maps into line L0 of cache, block Bm1 maps into line L1, and so on.</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sp>
        <p:nvSpPr>
          <p:cNvPr id="3" name="Content Placeholder 2"/>
          <p:cNvSpPr>
            <a:spLocks noGrp="1"/>
          </p:cNvSpPr>
          <p:nvPr>
            <p:ph idx="1"/>
          </p:nvPr>
        </p:nvSpPr>
        <p:spPr>
          <a:xfrm>
            <a:off x="457200" y="1600201"/>
            <a:ext cx="8229600" cy="609600"/>
          </a:xfrm>
        </p:spPr>
        <p:txBody>
          <a:bodyPr>
            <a:normAutofit fontScale="85000" lnSpcReduction="10000"/>
          </a:bodyPr>
          <a:lstStyle/>
          <a:p>
            <a:pPr>
              <a:buNone/>
            </a:pPr>
            <a:r>
              <a:rPr lang="en-US" sz="2000" b="1" dirty="0" smtClean="0"/>
              <a:t>:</a:t>
            </a:r>
          </a:p>
          <a:p>
            <a:pPr>
              <a:buNone/>
            </a:pPr>
            <a:r>
              <a:rPr lang="en-US" sz="2000" b="1" dirty="0" smtClean="0"/>
              <a:t>                      </a:t>
            </a:r>
            <a:endParaRPr lang="en-US" sz="2000" dirty="0"/>
          </a:p>
        </p:txBody>
      </p:sp>
      <p:pic>
        <p:nvPicPr>
          <p:cNvPr id="51204" name="Picture 4" descr="Image result for DIRECT MAPPING WILLIAM STALLINGS"/>
          <p:cNvPicPr>
            <a:picLocks noChangeAspect="1" noChangeArrowheads="1"/>
          </p:cNvPicPr>
          <p:nvPr/>
        </p:nvPicPr>
        <p:blipFill>
          <a:blip r:embed="rId2"/>
          <a:srcRect/>
          <a:stretch>
            <a:fillRect/>
          </a:stretch>
        </p:blipFill>
        <p:spPr bwMode="auto">
          <a:xfrm>
            <a:off x="1219200" y="1600200"/>
            <a:ext cx="6477000" cy="4038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sp>
        <p:nvSpPr>
          <p:cNvPr id="3" name="Content Placeholder 2"/>
          <p:cNvSpPr>
            <a:spLocks noGrp="1"/>
          </p:cNvSpPr>
          <p:nvPr>
            <p:ph idx="1"/>
          </p:nvPr>
        </p:nvSpPr>
        <p:spPr>
          <a:xfrm>
            <a:off x="304800" y="1981200"/>
            <a:ext cx="8229600" cy="4419599"/>
          </a:xfrm>
        </p:spPr>
        <p:txBody>
          <a:bodyPr>
            <a:normAutofit/>
          </a:bodyPr>
          <a:lstStyle/>
          <a:p>
            <a:pPr>
              <a:buNone/>
            </a:pPr>
            <a:r>
              <a:rPr lang="en-US" sz="2000" b="1" dirty="0" smtClean="0"/>
              <a:t>                           Associative Mapping:</a:t>
            </a:r>
          </a:p>
          <a:p>
            <a:pPr>
              <a:buNone/>
            </a:pPr>
            <a:r>
              <a:rPr lang="en-US" sz="2000" b="1" dirty="0" smtClean="0"/>
              <a:t>			</a:t>
            </a:r>
            <a:r>
              <a:rPr lang="en-US" sz="2000" dirty="0" smtClean="0"/>
              <a:t> Associative mapping overcomes the disadvantage of direct mapping by permitting each main memory block to be loaded into any line of the cache. In this case, the cache control logic interprets a memory address simply as a Tag and a Word field. The Tag field uniquely identifies a block of main memory. To determine whether a block is in the cache, the cache control logic must simultaneously examine every line’s tag for a match.</a:t>
            </a:r>
            <a:endParaRPr lang="en-US" sz="2000" b="1" dirty="0" smtClean="0"/>
          </a:p>
          <a:p>
            <a:pPr>
              <a:buNone/>
            </a:pPr>
            <a:r>
              <a:rPr lang="en-US" sz="2000" b="1" dirty="0" smtClean="0"/>
              <a:t>                      </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pic>
        <p:nvPicPr>
          <p:cNvPr id="61442" name="Picture 2" descr="Image result for associative mapping"/>
          <p:cNvPicPr>
            <a:picLocks noChangeAspect="1" noChangeArrowheads="1"/>
          </p:cNvPicPr>
          <p:nvPr/>
        </p:nvPicPr>
        <p:blipFill>
          <a:blip r:embed="rId2"/>
          <a:srcRect/>
          <a:stretch>
            <a:fillRect/>
          </a:stretch>
        </p:blipFill>
        <p:spPr bwMode="auto">
          <a:xfrm>
            <a:off x="1066800" y="1600200"/>
            <a:ext cx="6096000" cy="4038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Content</a:t>
            </a:r>
            <a:endParaRPr lang="en-US" sz="4000" i="1" dirty="0"/>
          </a:p>
        </p:txBody>
      </p:sp>
      <p:sp>
        <p:nvSpPr>
          <p:cNvPr id="3" name="Content Placeholder 2"/>
          <p:cNvSpPr>
            <a:spLocks noGrp="1"/>
          </p:cNvSpPr>
          <p:nvPr>
            <p:ph idx="1"/>
          </p:nvPr>
        </p:nvSpPr>
        <p:spPr/>
        <p:txBody>
          <a:bodyPr>
            <a:normAutofit/>
          </a:bodyPr>
          <a:lstStyle/>
          <a:p>
            <a:r>
              <a:rPr lang="en-US" b="1" dirty="0" smtClean="0"/>
              <a:t>Unit – 1:</a:t>
            </a:r>
            <a:r>
              <a:rPr lang="en-US" dirty="0" smtClean="0"/>
              <a:t> </a:t>
            </a:r>
            <a:r>
              <a:rPr lang="en-US" dirty="0" smtClean="0">
                <a:hlinkClick r:id="rId2" action="ppaction://hlinksldjump"/>
              </a:rPr>
              <a:t>Introduction to Computer Organization.</a:t>
            </a:r>
            <a:r>
              <a:rPr lang="en-US" dirty="0" smtClean="0"/>
              <a:t> </a:t>
            </a:r>
          </a:p>
          <a:p>
            <a:r>
              <a:rPr lang="en-US" b="1" dirty="0" smtClean="0"/>
              <a:t>Unit – 2: </a:t>
            </a:r>
            <a:r>
              <a:rPr lang="en-US" dirty="0" smtClean="0">
                <a:hlinkClick r:id="rId3" action="ppaction://hlinksldjump"/>
              </a:rPr>
              <a:t>Input and Output organization.</a:t>
            </a:r>
            <a:endParaRPr lang="en-US" dirty="0" smtClean="0"/>
          </a:p>
          <a:p>
            <a:r>
              <a:rPr lang="en-US" b="1" dirty="0" smtClean="0"/>
              <a:t>Unit – 3: </a:t>
            </a:r>
            <a:r>
              <a:rPr lang="en-US" dirty="0" smtClean="0">
                <a:hlinkClick r:id="rId4" action="ppaction://hlinksldjump"/>
              </a:rPr>
              <a:t>Memory organization</a:t>
            </a:r>
            <a:r>
              <a:rPr lang="en-US" dirty="0" smtClean="0"/>
              <a:t>.</a:t>
            </a:r>
          </a:p>
          <a:p>
            <a:r>
              <a:rPr lang="en-US" b="1" dirty="0" smtClean="0"/>
              <a:t>Unit – 4: </a:t>
            </a:r>
            <a:r>
              <a:rPr lang="en-US" dirty="0" smtClean="0">
                <a:hlinkClick r:id="rId5" action="ppaction://hlinksldjump"/>
              </a:rPr>
              <a:t>C P U organization.</a:t>
            </a:r>
            <a:endParaRPr lang="en-US" dirty="0" smtClean="0"/>
          </a:p>
          <a:p>
            <a:r>
              <a:rPr lang="en-US" b="1" dirty="0" smtClean="0"/>
              <a:t>Unit – 5:</a:t>
            </a:r>
            <a:r>
              <a:rPr lang="en-US" dirty="0" smtClean="0"/>
              <a:t> </a:t>
            </a:r>
            <a:r>
              <a:rPr lang="en-US" dirty="0" smtClean="0">
                <a:hlinkClick r:id="rId6" action="ppaction://hlinksldjump"/>
              </a:rPr>
              <a:t>Control unit</a:t>
            </a:r>
            <a:r>
              <a:rPr lang="en-US" dirty="0" smtClean="0"/>
              <a:t>.</a:t>
            </a:r>
            <a:r>
              <a:rPr lang="en-US" b="1" dirty="0" smtClean="0"/>
              <a:t>  </a:t>
            </a:r>
          </a:p>
          <a:p>
            <a:r>
              <a:rPr lang="en-US" b="1" dirty="0" smtClean="0">
                <a:hlinkClick r:id="rId7" action="ppaction://hlinksldjump"/>
              </a:rPr>
              <a:t>Some important Reference </a:t>
            </a:r>
            <a:r>
              <a:rPr lang="en-US" dirty="0" smtClean="0"/>
              <a:t>. </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sp>
        <p:nvSpPr>
          <p:cNvPr id="4" name="Content Placeholder 3"/>
          <p:cNvSpPr>
            <a:spLocks noGrp="1"/>
          </p:cNvSpPr>
          <p:nvPr>
            <p:ph idx="1"/>
          </p:nvPr>
        </p:nvSpPr>
        <p:spPr/>
        <p:txBody>
          <a:bodyPr>
            <a:normAutofit lnSpcReduction="10000"/>
          </a:bodyPr>
          <a:lstStyle/>
          <a:p>
            <a:pPr>
              <a:buNone/>
            </a:pPr>
            <a:r>
              <a:rPr lang="en-US" sz="2000" dirty="0" smtClean="0"/>
              <a:t>                            </a:t>
            </a:r>
            <a:r>
              <a:rPr lang="en-US" sz="2000" b="1" dirty="0" smtClean="0"/>
              <a:t>Set-associative mapping:</a:t>
            </a:r>
          </a:p>
          <a:p>
            <a:pPr>
              <a:buNone/>
            </a:pPr>
            <a:r>
              <a:rPr lang="en-US" sz="2000" b="1" dirty="0" smtClean="0"/>
              <a:t>                           </a:t>
            </a:r>
            <a:r>
              <a:rPr lang="en-US" sz="2000" dirty="0" smtClean="0"/>
              <a:t>G Set-associative mapping is a compromise that exhibits the strengths of both the direct and associative approaches while reducing their disadvantages. In this case, the cache consists of a number sets, each of which consists of a number of lines. The relationships are</a:t>
            </a:r>
          </a:p>
          <a:p>
            <a:pPr>
              <a:buNone/>
            </a:pPr>
            <a:r>
              <a:rPr lang="en-US" sz="2000" b="1" dirty="0" smtClean="0"/>
              <a:t>                                                            m = v * k</a:t>
            </a:r>
          </a:p>
          <a:p>
            <a:pPr>
              <a:buNone/>
            </a:pPr>
            <a:r>
              <a:rPr lang="en-US" sz="2000" b="1" dirty="0" smtClean="0"/>
              <a:t>                                                          </a:t>
            </a:r>
            <a:r>
              <a:rPr lang="en-US" sz="2000" b="1" dirty="0" err="1" smtClean="0"/>
              <a:t>i</a:t>
            </a:r>
            <a:r>
              <a:rPr lang="en-US" sz="2000" b="1" dirty="0" smtClean="0"/>
              <a:t> = j modulo n</a:t>
            </a:r>
          </a:p>
          <a:p>
            <a:pPr>
              <a:buNone/>
            </a:pPr>
            <a:r>
              <a:rPr lang="en-US" sz="2000" dirty="0" smtClean="0"/>
              <a:t>Where</a:t>
            </a:r>
          </a:p>
          <a:p>
            <a:pPr>
              <a:buNone/>
            </a:pPr>
            <a:r>
              <a:rPr lang="en-US" sz="2000" dirty="0" smtClean="0"/>
              <a:t> </a:t>
            </a:r>
            <a:r>
              <a:rPr lang="en-US" sz="2000" dirty="0" err="1" smtClean="0"/>
              <a:t>i</a:t>
            </a:r>
            <a:r>
              <a:rPr lang="en-US" sz="2000" dirty="0" smtClean="0"/>
              <a:t> cache set number</a:t>
            </a:r>
          </a:p>
          <a:p>
            <a:pPr>
              <a:buNone/>
            </a:pPr>
            <a:r>
              <a:rPr lang="en-US" sz="2000" dirty="0" smtClean="0"/>
              <a:t> j main memory block number</a:t>
            </a:r>
          </a:p>
          <a:p>
            <a:pPr>
              <a:buNone/>
            </a:pPr>
            <a:r>
              <a:rPr lang="en-US" sz="2000" dirty="0" smtClean="0"/>
              <a:t> m number of lines in the cache</a:t>
            </a:r>
          </a:p>
          <a:p>
            <a:pPr>
              <a:buNone/>
            </a:pPr>
            <a:r>
              <a:rPr lang="en-US" sz="2000" dirty="0" smtClean="0"/>
              <a:t> V  number of sets</a:t>
            </a:r>
          </a:p>
          <a:p>
            <a:pPr>
              <a:buNone/>
            </a:pPr>
            <a:r>
              <a:rPr lang="en-US" sz="2000" dirty="0" smtClean="0"/>
              <a:t> k number of lines in each set</a:t>
            </a:r>
            <a:endParaRPr lang="en-US" sz="20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Mapping techniques</a:t>
            </a:r>
            <a:endParaRPr lang="en-US" sz="4000" i="1" dirty="0"/>
          </a:p>
        </p:txBody>
      </p:sp>
      <p:pic>
        <p:nvPicPr>
          <p:cNvPr id="63490" name="Picture 2" descr="Image result for set associative WILLIAM STALLINGS"/>
          <p:cNvPicPr>
            <a:picLocks noChangeAspect="1" noChangeArrowheads="1"/>
          </p:cNvPicPr>
          <p:nvPr/>
        </p:nvPicPr>
        <p:blipFill>
          <a:blip r:embed="rId2"/>
          <a:srcRect/>
          <a:stretch>
            <a:fillRect/>
          </a:stretch>
        </p:blipFill>
        <p:spPr bwMode="auto">
          <a:xfrm>
            <a:off x="1371600" y="1905000"/>
            <a:ext cx="6629400" cy="4800600"/>
          </a:xfrm>
          <a:prstGeom prst="rect">
            <a:avLst/>
          </a:prstGeom>
          <a:noFill/>
        </p:spPr>
      </p:pic>
      <p:sp>
        <p:nvSpPr>
          <p:cNvPr id="7" name="TextBox 6"/>
          <p:cNvSpPr txBox="1"/>
          <p:nvPr/>
        </p:nvSpPr>
        <p:spPr>
          <a:xfrm>
            <a:off x="3048000" y="1600200"/>
            <a:ext cx="3048000" cy="400110"/>
          </a:xfrm>
          <a:prstGeom prst="rect">
            <a:avLst/>
          </a:prstGeom>
          <a:noFill/>
        </p:spPr>
        <p:txBody>
          <a:bodyPr wrap="square" rtlCol="0">
            <a:spAutoFit/>
          </a:bodyPr>
          <a:lstStyle/>
          <a:p>
            <a:r>
              <a:rPr lang="en-US" sz="2000" b="1" dirty="0" smtClean="0"/>
              <a:t>Set associative mapping</a:t>
            </a:r>
            <a:endParaRPr lang="en-US" sz="2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Internal and External Memory</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Internal Storage:</a:t>
            </a:r>
          </a:p>
          <a:p>
            <a:pPr>
              <a:buNone/>
            </a:pPr>
            <a:r>
              <a:rPr lang="en-US" sz="2000" b="1" dirty="0" smtClean="0"/>
              <a:t>                                            </a:t>
            </a:r>
            <a:r>
              <a:rPr lang="en-US" sz="2000" dirty="0" smtClean="0"/>
              <a:t> The internal memory or main memory unit that communicates directly within the CPU, Auxiliary memory and Cache memory, is called main memory. It is the central storage unit of the computer system. It is a large and fast memory used to store data during computer operations. Main memory is made up of </a:t>
            </a:r>
            <a:r>
              <a:rPr lang="en-US" sz="2000" b="1" dirty="0" smtClean="0"/>
              <a:t>RAM</a:t>
            </a:r>
            <a:r>
              <a:rPr lang="en-US" sz="2000" dirty="0" smtClean="0"/>
              <a:t> and </a:t>
            </a:r>
            <a:r>
              <a:rPr lang="en-US" sz="2000" b="1" dirty="0" smtClean="0"/>
              <a:t>ROM</a:t>
            </a:r>
            <a:r>
              <a:rPr lang="en-US" sz="2000" dirty="0" smtClean="0"/>
              <a:t>, with RAM integrated circuit chips holing the major share.</a:t>
            </a:r>
          </a:p>
          <a:p>
            <a:pPr>
              <a:buNone/>
            </a:pPr>
            <a:r>
              <a:rPr lang="en-US" sz="2000" dirty="0" smtClean="0"/>
              <a:t>                                </a:t>
            </a:r>
            <a:r>
              <a:rPr lang="en-US" sz="2000" b="1" dirty="0" smtClean="0"/>
              <a:t>External Storage:</a:t>
            </a:r>
            <a:endParaRPr lang="en-US" sz="2000" dirty="0" smtClean="0"/>
          </a:p>
          <a:p>
            <a:pPr>
              <a:buNone/>
            </a:pPr>
            <a:r>
              <a:rPr lang="en-US" sz="2000" dirty="0" smtClean="0"/>
              <a:t>                                                all of the addressable data that is not stored on a drive internal to the system. It can be used as a backup, to store achieved information or to transport data. External storage is not part of a computer's main memory or storage, hence it is called secondary or auxiliary storage</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a:t>
            </a:r>
            <a:endParaRPr lang="en-US" sz="4000" i="1" dirty="0"/>
          </a:p>
        </p:txBody>
      </p:sp>
      <p:sp>
        <p:nvSpPr>
          <p:cNvPr id="5" name="TextBox 4"/>
          <p:cNvSpPr txBox="1"/>
          <p:nvPr/>
        </p:nvSpPr>
        <p:spPr>
          <a:xfrm>
            <a:off x="3124200" y="26670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Main Memory </a:t>
            </a:r>
            <a:endParaRPr lang="en-US" b="1" i="1" dirty="0"/>
          </a:p>
        </p:txBody>
      </p:sp>
      <p:sp>
        <p:nvSpPr>
          <p:cNvPr id="6" name="TextBox 5"/>
          <p:cNvSpPr txBox="1"/>
          <p:nvPr/>
        </p:nvSpPr>
        <p:spPr>
          <a:xfrm>
            <a:off x="1600200" y="35814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R O M </a:t>
            </a:r>
            <a:endParaRPr lang="en-US" b="1" i="1" dirty="0"/>
          </a:p>
        </p:txBody>
      </p:sp>
      <p:sp>
        <p:nvSpPr>
          <p:cNvPr id="7" name="TextBox 6"/>
          <p:cNvSpPr txBox="1"/>
          <p:nvPr/>
        </p:nvSpPr>
        <p:spPr>
          <a:xfrm>
            <a:off x="4495800" y="35814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R A M </a:t>
            </a:r>
            <a:endParaRPr lang="en-US" b="1" i="1" dirty="0"/>
          </a:p>
        </p:txBody>
      </p:sp>
      <p:sp>
        <p:nvSpPr>
          <p:cNvPr id="8" name="TextBox 7"/>
          <p:cNvSpPr txBox="1"/>
          <p:nvPr/>
        </p:nvSpPr>
        <p:spPr>
          <a:xfrm>
            <a:off x="5334000" y="42672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S R A M </a:t>
            </a:r>
            <a:endParaRPr lang="en-US" b="1" i="1" dirty="0"/>
          </a:p>
        </p:txBody>
      </p:sp>
      <p:sp>
        <p:nvSpPr>
          <p:cNvPr id="9" name="TextBox 8"/>
          <p:cNvSpPr txBox="1"/>
          <p:nvPr/>
        </p:nvSpPr>
        <p:spPr>
          <a:xfrm>
            <a:off x="5334000" y="51816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D R A M </a:t>
            </a:r>
            <a:endParaRPr lang="en-US" b="1" i="1" dirty="0"/>
          </a:p>
        </p:txBody>
      </p:sp>
      <p:sp>
        <p:nvSpPr>
          <p:cNvPr id="10" name="TextBox 9"/>
          <p:cNvSpPr txBox="1"/>
          <p:nvPr/>
        </p:nvSpPr>
        <p:spPr>
          <a:xfrm>
            <a:off x="2514600" y="42672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P R O M </a:t>
            </a:r>
            <a:endParaRPr lang="en-US" b="1" i="1" dirty="0"/>
          </a:p>
        </p:txBody>
      </p:sp>
      <p:sp>
        <p:nvSpPr>
          <p:cNvPr id="11" name="TextBox 10"/>
          <p:cNvSpPr txBox="1"/>
          <p:nvPr/>
        </p:nvSpPr>
        <p:spPr>
          <a:xfrm>
            <a:off x="2514600" y="51816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E P R O M </a:t>
            </a:r>
            <a:endParaRPr lang="en-US" b="1" i="1" dirty="0"/>
          </a:p>
        </p:txBody>
      </p:sp>
      <p:sp>
        <p:nvSpPr>
          <p:cNvPr id="12" name="TextBox 11"/>
          <p:cNvSpPr txBox="1"/>
          <p:nvPr/>
        </p:nvSpPr>
        <p:spPr>
          <a:xfrm>
            <a:off x="2514600" y="60198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1" dirty="0" smtClean="0"/>
              <a:t>E </a:t>
            </a:r>
            <a:r>
              <a:rPr lang="en-US" b="1" i="1" dirty="0" err="1" smtClean="0"/>
              <a:t>E</a:t>
            </a:r>
            <a:r>
              <a:rPr lang="en-US" b="1" i="1" dirty="0" smtClean="0"/>
              <a:t> P R O M </a:t>
            </a:r>
            <a:endParaRPr lang="en-US" b="1" i="1" dirty="0"/>
          </a:p>
        </p:txBody>
      </p:sp>
      <p:cxnSp>
        <p:nvCxnSpPr>
          <p:cNvPr id="14" name="Elbow Connector 13"/>
          <p:cNvCxnSpPr>
            <a:stCxn id="5" idx="2"/>
            <a:endCxn id="6" idx="0"/>
          </p:cNvCxnSpPr>
          <p:nvPr/>
        </p:nvCxnSpPr>
        <p:spPr>
          <a:xfrm rot="5400000">
            <a:off x="3080266" y="2546866"/>
            <a:ext cx="545068" cy="1524000"/>
          </a:xfrm>
          <a:prstGeom prst="bentConnector3">
            <a:avLst>
              <a:gd name="adj1" fmla="val 47419"/>
            </a:avLst>
          </a:prstGeom>
          <a:ln>
            <a:tailEnd type="arrow"/>
          </a:ln>
        </p:spPr>
        <p:style>
          <a:lnRef idx="2">
            <a:schemeClr val="dk1"/>
          </a:lnRef>
          <a:fillRef idx="0">
            <a:schemeClr val="dk1"/>
          </a:fillRef>
          <a:effectRef idx="1">
            <a:schemeClr val="dk1"/>
          </a:effectRef>
          <a:fontRef idx="minor">
            <a:schemeClr val="tx1"/>
          </a:fontRef>
        </p:style>
      </p:cxnSp>
      <p:cxnSp>
        <p:nvCxnSpPr>
          <p:cNvPr id="19" name="Shape 18"/>
          <p:cNvCxnSpPr>
            <a:endCxn id="7" idx="0"/>
          </p:cNvCxnSpPr>
          <p:nvPr/>
        </p:nvCxnSpPr>
        <p:spPr>
          <a:xfrm>
            <a:off x="4114800" y="3276600"/>
            <a:ext cx="1371600" cy="3048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rot="5400000">
            <a:off x="952500" y="5067300"/>
            <a:ext cx="22098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p:cNvCxnSpPr>
            <a:endCxn id="10" idx="1"/>
          </p:cNvCxnSpPr>
          <p:nvPr/>
        </p:nvCxnSpPr>
        <p:spPr>
          <a:xfrm>
            <a:off x="2057400" y="4419600"/>
            <a:ext cx="457200" cy="32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2057400" y="5334000"/>
            <a:ext cx="457200" cy="32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057400" y="6172200"/>
            <a:ext cx="457200" cy="32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a:off x="4876800" y="4419600"/>
            <a:ext cx="457200" cy="32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4876800" y="5334000"/>
            <a:ext cx="457200" cy="32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rot="5400000">
            <a:off x="4191000" y="4648200"/>
            <a:ext cx="1371600" cy="1588"/>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2895600" y="1600200"/>
            <a:ext cx="2286000" cy="369332"/>
          </a:xfrm>
          <a:prstGeom prst="rect">
            <a:avLst/>
          </a:prstGeom>
          <a:noFill/>
        </p:spPr>
        <p:txBody>
          <a:bodyPr wrap="square" rtlCol="0">
            <a:spAutoFit/>
          </a:bodyPr>
          <a:lstStyle/>
          <a:p>
            <a:pPr algn="ctr"/>
            <a:r>
              <a:rPr lang="en-US" b="1" u="sng" dirty="0" smtClean="0"/>
              <a:t>Internal storage</a:t>
            </a:r>
            <a:endParaRPr lang="en-US" b="1" u="sng"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a:t>
            </a:r>
            <a:endParaRPr lang="en-US" sz="4000" i="1" dirty="0"/>
          </a:p>
        </p:txBody>
      </p:sp>
      <p:sp>
        <p:nvSpPr>
          <p:cNvPr id="5" name="TextBox 4"/>
          <p:cNvSpPr txBox="1"/>
          <p:nvPr/>
        </p:nvSpPr>
        <p:spPr>
          <a:xfrm>
            <a:off x="2743200" y="1752600"/>
            <a:ext cx="3124200" cy="369332"/>
          </a:xfrm>
          <a:prstGeom prst="rect">
            <a:avLst/>
          </a:prstGeom>
          <a:noFill/>
        </p:spPr>
        <p:txBody>
          <a:bodyPr wrap="square" rtlCol="0">
            <a:spAutoFit/>
          </a:bodyPr>
          <a:lstStyle/>
          <a:p>
            <a:pPr algn="ctr"/>
            <a:r>
              <a:rPr lang="en-US" b="1" u="sng" dirty="0" smtClean="0"/>
              <a:t>External storage</a:t>
            </a:r>
            <a:endParaRPr lang="en-US" b="1" u="sng" dirty="0"/>
          </a:p>
        </p:txBody>
      </p:sp>
      <p:sp>
        <p:nvSpPr>
          <p:cNvPr id="6" name="TextBox 5"/>
          <p:cNvSpPr txBox="1"/>
          <p:nvPr/>
        </p:nvSpPr>
        <p:spPr>
          <a:xfrm>
            <a:off x="533400" y="47244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Hard disk</a:t>
            </a:r>
            <a:endParaRPr lang="en-US" b="1" dirty="0"/>
          </a:p>
        </p:txBody>
      </p:sp>
      <p:sp>
        <p:nvSpPr>
          <p:cNvPr id="8" name="TextBox 7"/>
          <p:cNvSpPr txBox="1"/>
          <p:nvPr/>
        </p:nvSpPr>
        <p:spPr>
          <a:xfrm>
            <a:off x="2590800" y="47244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Solid state drive</a:t>
            </a:r>
            <a:endParaRPr lang="en-US" b="1" dirty="0"/>
          </a:p>
        </p:txBody>
      </p:sp>
      <p:sp>
        <p:nvSpPr>
          <p:cNvPr id="9" name="TextBox 8"/>
          <p:cNvSpPr txBox="1"/>
          <p:nvPr/>
        </p:nvSpPr>
        <p:spPr>
          <a:xfrm>
            <a:off x="4876800" y="47244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Compact disk</a:t>
            </a:r>
            <a:endParaRPr lang="en-US" b="1" dirty="0"/>
          </a:p>
        </p:txBody>
      </p:sp>
      <p:sp>
        <p:nvSpPr>
          <p:cNvPr id="10" name="TextBox 9"/>
          <p:cNvSpPr txBox="1"/>
          <p:nvPr/>
        </p:nvSpPr>
        <p:spPr>
          <a:xfrm>
            <a:off x="6934200" y="4724400"/>
            <a:ext cx="1752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USB/Flash drive</a:t>
            </a:r>
            <a:endParaRPr lang="en-US" b="1" dirty="0"/>
          </a:p>
        </p:txBody>
      </p:sp>
      <p:sp>
        <p:nvSpPr>
          <p:cNvPr id="11" name="TextBox 10"/>
          <p:cNvSpPr txBox="1"/>
          <p:nvPr/>
        </p:nvSpPr>
        <p:spPr>
          <a:xfrm>
            <a:off x="3810000" y="2971800"/>
            <a:ext cx="16002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Secondary Memory</a:t>
            </a:r>
            <a:endParaRPr lang="en-US" b="1" dirty="0"/>
          </a:p>
        </p:txBody>
      </p:sp>
      <p:cxnSp>
        <p:nvCxnSpPr>
          <p:cNvPr id="15" name="Elbow Connector 14"/>
          <p:cNvCxnSpPr>
            <a:stCxn id="11" idx="2"/>
          </p:cNvCxnSpPr>
          <p:nvPr/>
        </p:nvCxnSpPr>
        <p:spPr>
          <a:xfrm rot="5400000">
            <a:off x="2418666" y="2532965"/>
            <a:ext cx="1106269" cy="32766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7" name="Shape 16"/>
          <p:cNvCxnSpPr>
            <a:endCxn id="10" idx="0"/>
          </p:cNvCxnSpPr>
          <p:nvPr/>
        </p:nvCxnSpPr>
        <p:spPr>
          <a:xfrm>
            <a:off x="4572000" y="4191000"/>
            <a:ext cx="3238500" cy="533400"/>
          </a:xfrm>
          <a:prstGeom prst="bentConnector2">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a:endCxn id="8" idx="0"/>
          </p:cNvCxnSpPr>
          <p:nvPr/>
        </p:nvCxnSpPr>
        <p:spPr>
          <a:xfrm rot="5400000">
            <a:off x="3238500" y="4457700"/>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rot="5400000">
            <a:off x="5372894" y="4456906"/>
            <a:ext cx="5334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2000" dirty="0" smtClean="0"/>
              <a:t>                                   </a:t>
            </a:r>
            <a:r>
              <a:rPr lang="en-US" sz="2000" b="1" dirty="0" smtClean="0"/>
              <a:t>Internal storage:</a:t>
            </a:r>
          </a:p>
          <a:p>
            <a:pPr>
              <a:buNone/>
            </a:pPr>
            <a:r>
              <a:rPr lang="en-US" sz="2000" b="1" dirty="0" smtClean="0"/>
              <a:t>            R A M(Random access memory):</a:t>
            </a:r>
          </a:p>
          <a:p>
            <a:pPr>
              <a:buNone/>
            </a:pPr>
            <a:r>
              <a:rPr lang="en-US" sz="2000" b="1" dirty="0" smtClean="0"/>
              <a:t>                                          </a:t>
            </a:r>
            <a:r>
              <a:rPr lang="en-US" sz="2000" dirty="0" smtClean="0"/>
              <a:t>In the RAM  it is possible both to read data from the memory and to write new data into the memory easily and rapidly. Both the reading and writing are accomplished through the use of electrical signals.</a:t>
            </a:r>
          </a:p>
          <a:p>
            <a:pPr>
              <a:buNone/>
            </a:pPr>
            <a:r>
              <a:rPr lang="en-US" sz="2000" b="1" dirty="0" smtClean="0"/>
              <a:t>                     </a:t>
            </a:r>
            <a:r>
              <a:rPr lang="en-US" sz="2000" dirty="0" smtClean="0"/>
              <a:t>The other distinguishing characteristic of RAM is that it is volatile. A RAM must be provided with a constant power supply. If the power is interrupted, then the data are lost. Thus, RAM can be used only as temporary storage. The two traditional forms of RAM used in computers are</a:t>
            </a:r>
          </a:p>
          <a:p>
            <a:pPr>
              <a:buNone/>
            </a:pPr>
            <a:r>
              <a:rPr lang="en-US" sz="2000" b="1" dirty="0" smtClean="0"/>
              <a:t>                             DRAM’S(Dynamic  RAM)</a:t>
            </a:r>
          </a:p>
          <a:p>
            <a:pPr>
              <a:buNone/>
            </a:pPr>
            <a:r>
              <a:rPr lang="en-US" sz="2000" b="1" dirty="0" smtClean="0"/>
              <a:t>                             SRAM’S(Static RAM)</a:t>
            </a:r>
          </a:p>
          <a:p>
            <a:pPr>
              <a:buNone/>
            </a:pPr>
            <a:r>
              <a:rPr lang="en-US" sz="2000" b="1" dirty="0" smtClean="0"/>
              <a:t>                                 </a:t>
            </a:r>
            <a:endParaRPr lang="en-US" sz="2000" dirty="0"/>
          </a:p>
        </p:txBody>
      </p:sp>
      <p:sp>
        <p:nvSpPr>
          <p:cNvPr id="4" name="Title 1"/>
          <p:cNvSpPr>
            <a:spLocks noGrp="1"/>
          </p:cNvSpPr>
          <p:nvPr>
            <p:ph type="title"/>
          </p:nvPr>
        </p:nvSpPr>
        <p:spPr/>
        <p:txBody>
          <a:bodyPr>
            <a:normAutofit/>
          </a:bodyPr>
          <a:lstStyle/>
          <a:p>
            <a:pPr algn="l"/>
            <a:r>
              <a:rPr lang="en-US" sz="4000" i="1" dirty="0" smtClean="0"/>
              <a:t>Types of Memory-Internal storage</a:t>
            </a:r>
            <a:endParaRPr lang="en-US" sz="40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r>
              <a:rPr lang="en-US" sz="2000" b="1" dirty="0" smtClean="0"/>
              <a:t>DRAM(Dynamic RAM):</a:t>
            </a:r>
            <a:r>
              <a:rPr lang="en-US" dirty="0" smtClean="0"/>
              <a:t> </a:t>
            </a:r>
            <a:r>
              <a:rPr lang="en-US" sz="2000" dirty="0" smtClean="0"/>
              <a:t>A dynamic RAM (DRAM) is made with cells that store data as charge on capacitors. The presence or absence of charge in a capacitor is interpreted as a binary 1 or 0. Because capacitors have a natural tendency to discharge, dynamic RAMs require periodic charge refreshing to maintain data storage. The term dynamic refers to this tendency of the stored charge to. leak away, even with power continuously applied.</a:t>
            </a:r>
          </a:p>
          <a:p>
            <a:pPr>
              <a:buNone/>
            </a:pPr>
            <a:r>
              <a:rPr lang="en-US" sz="2000" dirty="0" smtClean="0"/>
              <a:t>                           </a:t>
            </a:r>
            <a:r>
              <a:rPr lang="en-US" sz="2000" b="1" dirty="0" smtClean="0"/>
              <a:t>SRAM(Static RAM):</a:t>
            </a:r>
            <a:r>
              <a:rPr lang="en-US" sz="2000" dirty="0" smtClean="0"/>
              <a:t>In contrast, a static RAM (SRAM) is a digital device that uses the same logic elements used in the processor. In a SRAM, binary values are stored using traditional flip-flop logic-gate configurations (see Chapter 20 for a description of flip-flops). A static RAM will hold its data as long as power is supplied to it.</a:t>
            </a:r>
          </a:p>
          <a:p>
            <a:pPr>
              <a:buNone/>
            </a:pPr>
            <a:r>
              <a:rPr lang="en-US" sz="2000" dirty="0" smtClean="0"/>
              <a:t>                            </a:t>
            </a:r>
            <a:endParaRPr lang="en-US" dirty="0"/>
          </a:p>
        </p:txBody>
      </p:sp>
      <p:sp>
        <p:nvSpPr>
          <p:cNvPr id="4" name="Title 1"/>
          <p:cNvSpPr>
            <a:spLocks noGrp="1"/>
          </p:cNvSpPr>
          <p:nvPr>
            <p:ph type="title"/>
          </p:nvPr>
        </p:nvSpPr>
        <p:spPr/>
        <p:txBody>
          <a:bodyPr>
            <a:normAutofit/>
          </a:bodyPr>
          <a:lstStyle/>
          <a:p>
            <a:pPr algn="l"/>
            <a:r>
              <a:rPr lang="en-US" sz="4000" i="1" dirty="0" smtClean="0"/>
              <a:t>Types of R A M</a:t>
            </a:r>
            <a:endParaRPr lang="en-US" sz="4000"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Types of R A M</a:t>
            </a:r>
            <a:endParaRPr lang="en-US" i="1" dirty="0"/>
          </a:p>
        </p:txBody>
      </p:sp>
      <p:pic>
        <p:nvPicPr>
          <p:cNvPr id="1026" name="Picture 2" descr="Image result for static and dynamic ram"/>
          <p:cNvPicPr>
            <a:picLocks noChangeAspect="1" noChangeArrowheads="1"/>
          </p:cNvPicPr>
          <p:nvPr/>
        </p:nvPicPr>
        <p:blipFill>
          <a:blip r:embed="rId2"/>
          <a:srcRect/>
          <a:stretch>
            <a:fillRect/>
          </a:stretch>
        </p:blipFill>
        <p:spPr bwMode="auto">
          <a:xfrm>
            <a:off x="1066800" y="1524000"/>
            <a:ext cx="3352800" cy="4314826"/>
          </a:xfrm>
          <a:prstGeom prst="rect">
            <a:avLst/>
          </a:prstGeom>
          <a:ln>
            <a:noFill/>
          </a:ln>
          <a:effectLst>
            <a:outerShdw blurRad="292100" dist="139700" dir="2700000" algn="tl" rotWithShape="0">
              <a:srgbClr val="333333">
                <a:alpha val="65000"/>
              </a:srgbClr>
            </a:outerShdw>
          </a:effectLst>
        </p:spPr>
      </p:pic>
      <p:pic>
        <p:nvPicPr>
          <p:cNvPr id="1030" name="Picture 6" descr="Related image"/>
          <p:cNvPicPr>
            <a:picLocks noChangeAspect="1" noChangeArrowheads="1"/>
          </p:cNvPicPr>
          <p:nvPr/>
        </p:nvPicPr>
        <p:blipFill>
          <a:blip r:embed="rId3"/>
          <a:srcRect/>
          <a:stretch>
            <a:fillRect/>
          </a:stretch>
        </p:blipFill>
        <p:spPr bwMode="auto">
          <a:xfrm>
            <a:off x="5257800" y="1524000"/>
            <a:ext cx="2876550" cy="4343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SRAM </a:t>
            </a:r>
            <a:r>
              <a:rPr lang="en-US" sz="4000" i="1" dirty="0" err="1" smtClean="0"/>
              <a:t>vs</a:t>
            </a:r>
            <a:r>
              <a:rPr lang="en-US" sz="4000" i="1" dirty="0" smtClean="0"/>
              <a:t> DRAM</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Both static and dynamic RAMs are volatile; that is, power must be continuously supplied to the memory to preserve the bit values. A dynamic memory cell is simpler and smaller than a static memory cell. Thus, a DRAM is more dense (smaller cells more cells per unit area) and less expensive than a corresponding SRAM. On the other hand, a DRAM requires the supporting refresh circuitry. For larger memories, the fixed cost of the refresh circuitry is more than compensated for by the smaller variable cost of DRAM cells. Thus, DRAMs tend to be favored for large memory requirements. A final point is that SRAMs are generally somewhat faster than DRAMs. Because of these relative characteristics, SRAM is used for cache memory (both on and off chip), and DRAM is used for main memory.       </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Types of Memory-Internal storage</a:t>
            </a:r>
            <a:endParaRPr lang="en-US"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R O M(Read only memory):</a:t>
            </a:r>
          </a:p>
          <a:p>
            <a:pPr>
              <a:buNone/>
            </a:pPr>
            <a:r>
              <a:rPr lang="en-US" sz="2000" b="1" dirty="0" smtClean="0"/>
              <a:t>                          </a:t>
            </a:r>
            <a:r>
              <a:rPr lang="en-US" sz="2000" dirty="0" smtClean="0"/>
              <a:t> A read-only memory (ROM) contains a permanent pattern of data that cannot be changed. A ROM is nonvolatile; that is, no power source is required to maintain the bit values in memory. While it is possible to read a ROM, it is not possible to write new data into it. An important application of ROMs is microprogramming.</a:t>
            </a:r>
          </a:p>
          <a:p>
            <a:pPr>
              <a:buNone/>
            </a:pPr>
            <a:r>
              <a:rPr lang="en-US" sz="2000" dirty="0" smtClean="0"/>
              <a:t>                            A ROM is created like any other integrated circuit chip, with the data actually wired into the chip as part of the fabrication process. This presents two problems:</a:t>
            </a:r>
          </a:p>
          <a:p>
            <a:pPr>
              <a:buNone/>
            </a:pPr>
            <a:r>
              <a:rPr lang="en-US" sz="2000" dirty="0" smtClean="0"/>
              <a:t>  • The data insertion step includes a relatively large fixed cost, whether one or thousands of copies of a particular ROM are fabricated.</a:t>
            </a:r>
          </a:p>
          <a:p>
            <a:pPr>
              <a:buNone/>
            </a:pPr>
            <a:r>
              <a:rPr lang="en-US" sz="2000" dirty="0" smtClean="0"/>
              <a:t>  • There is no room for error. If one bit is wrong, the whole batch of ROMs must be thrown out.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Unit 1- introduction to computer organization</a:t>
            </a:r>
            <a:endParaRPr lang="en-US" sz="4000" b="1" dirty="0"/>
          </a:p>
        </p:txBody>
      </p:sp>
      <p:sp>
        <p:nvSpPr>
          <p:cNvPr id="3" name="Content Placeholder 2"/>
          <p:cNvSpPr>
            <a:spLocks noGrp="1"/>
          </p:cNvSpPr>
          <p:nvPr>
            <p:ph idx="1"/>
          </p:nvPr>
        </p:nvSpPr>
        <p:spPr/>
        <p:txBody>
          <a:bodyPr>
            <a:normAutofit/>
          </a:bodyPr>
          <a:lstStyle/>
          <a:p>
            <a:pPr>
              <a:buNone/>
            </a:pPr>
            <a:r>
              <a:rPr lang="en-US" sz="2000" dirty="0" smtClean="0"/>
              <a:t>                 In this unit we’ll discuss about the computer organization and different computer architecture’s, some few topics are as following:</a:t>
            </a:r>
          </a:p>
          <a:p>
            <a:r>
              <a:rPr lang="en-US" sz="2000" b="1" dirty="0" smtClean="0"/>
              <a:t>Computer organization and computer architecture.</a:t>
            </a:r>
          </a:p>
          <a:p>
            <a:r>
              <a:rPr lang="en-US" sz="2000" b="1" dirty="0" smtClean="0"/>
              <a:t>Von-Neumann architecture.</a:t>
            </a:r>
          </a:p>
          <a:p>
            <a:r>
              <a:rPr lang="en-US" sz="2000" b="1" dirty="0" smtClean="0"/>
              <a:t>Computer components.</a:t>
            </a:r>
          </a:p>
          <a:p>
            <a:r>
              <a:rPr lang="en-US" sz="2000" b="1" dirty="0" smtClean="0"/>
              <a:t>Interconnection Structures.</a:t>
            </a:r>
          </a:p>
          <a:p>
            <a:r>
              <a:rPr lang="en-US" sz="2000" b="1" dirty="0" smtClean="0"/>
              <a:t>Bus Interconnection.</a:t>
            </a:r>
          </a:p>
          <a:p>
            <a:endParaRPr lang="en-US" sz="2000" b="1" dirty="0" smtClean="0"/>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Types of R O M</a:t>
            </a:r>
            <a:endParaRPr lang="en-US" i="1" dirty="0"/>
          </a:p>
        </p:txBody>
      </p:sp>
      <p:sp>
        <p:nvSpPr>
          <p:cNvPr id="3" name="Content Placeholder 2"/>
          <p:cNvSpPr>
            <a:spLocks noGrp="1"/>
          </p:cNvSpPr>
          <p:nvPr>
            <p:ph idx="1"/>
          </p:nvPr>
        </p:nvSpPr>
        <p:spPr/>
        <p:txBody>
          <a:bodyPr>
            <a:normAutofit/>
          </a:bodyPr>
          <a:lstStyle/>
          <a:p>
            <a:pPr>
              <a:buNone/>
            </a:pPr>
            <a:r>
              <a:rPr lang="en-US" sz="2000" dirty="0" smtClean="0"/>
              <a:t>                      The three types of R O M’s are :-</a:t>
            </a:r>
          </a:p>
          <a:p>
            <a:r>
              <a:rPr lang="en-US" sz="2000" dirty="0" smtClean="0"/>
              <a:t>  </a:t>
            </a:r>
            <a:r>
              <a:rPr lang="en-US" sz="2000" b="1" dirty="0" smtClean="0"/>
              <a:t>P ROM (programmable ROM).</a:t>
            </a:r>
          </a:p>
          <a:p>
            <a:r>
              <a:rPr lang="en-US" sz="2000" b="1" dirty="0" smtClean="0"/>
              <a:t>  E P ROM(Erasable programmable ROM).</a:t>
            </a:r>
          </a:p>
          <a:p>
            <a:r>
              <a:rPr lang="en-US" sz="2000" b="1" dirty="0" smtClean="0"/>
              <a:t>  E </a:t>
            </a:r>
            <a:r>
              <a:rPr lang="en-US" sz="2000" b="1" dirty="0" err="1" smtClean="0"/>
              <a:t>E</a:t>
            </a:r>
            <a:r>
              <a:rPr lang="en-US" sz="2000" b="1" dirty="0" smtClean="0"/>
              <a:t> P ROM(Electrically erasable programmable ROM).</a:t>
            </a:r>
          </a:p>
          <a:p>
            <a:pPr>
              <a:buNone/>
            </a:pPr>
            <a:r>
              <a:rPr lang="en-US" sz="2000" b="1" dirty="0" smtClean="0"/>
              <a:t>                       </a:t>
            </a:r>
          </a:p>
          <a:p>
            <a:pPr>
              <a:buNone/>
            </a:pPr>
            <a:r>
              <a:rPr lang="en-US" sz="2000" b="1" dirty="0" smtClean="0"/>
              <a:t>                 P ROM:</a:t>
            </a:r>
            <a:r>
              <a:rPr lang="en-US" sz="2000" dirty="0" smtClean="0"/>
              <a:t>	 PROM is nonvolatile and may be written into only once. For the PROM, the writing process is performed electrically and may be performed by a supplier or customer at a time later than the original chip fabrication. Special equipment is required for the writing or “programming” process. PROMs provide flexibility and convenience. The ROM remains attractive for high-volume production runs</a:t>
            </a:r>
            <a:r>
              <a:rPr lang="en-US" sz="1600" dirty="0" smtClean="0"/>
              <a:t>.     </a:t>
            </a:r>
            <a:endParaRPr lang="en-US"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Types of R O M</a:t>
            </a:r>
            <a:endParaRPr lang="en-US"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                         E P ROM: </a:t>
            </a:r>
            <a:r>
              <a:rPr lang="en-US" sz="2000" dirty="0" smtClean="0"/>
              <a:t>The optically erasable programmable read-only memory (EPROM) is read and written electrically, as with PROM. However, before a write operation, all the storage cells must be erased to the same initial state by exposure of the packaged chip to ultraviolet radiation. Erasure is performed by shining an intense ultraviolet light through a window that is designed into the memory chip. This erasure process can be performed repeatedly; each erasure can take as much as 20 minutes to perform. Thus, the EPROM can be altered multiple times and, like the ROM and PROM, holds its data virtually indefinitely. For comparable amounts of storage, the EPROM is more expensive than PROM, but it has the advantage of the multiple update capability. </a:t>
            </a:r>
            <a:r>
              <a:rPr lang="en-US" sz="2000" b="1" dirty="0" smtClean="0"/>
              <a:t>	</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Types of R O M</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E </a:t>
            </a:r>
            <a:r>
              <a:rPr lang="en-US" sz="2000" b="1" dirty="0" err="1" smtClean="0"/>
              <a:t>E</a:t>
            </a:r>
            <a:r>
              <a:rPr lang="en-US" sz="2000" b="1" dirty="0" smtClean="0"/>
              <a:t> P ROM:       </a:t>
            </a:r>
            <a:r>
              <a:rPr lang="en-US" sz="2000" dirty="0" smtClean="0"/>
              <a:t> This is a read-mostly memory that can be written into at any time without erasing prior contents; only the byte or bytes addressed are updated. The write operation takes considerably longer than the read operation, on the order of several hundred microseconds per byte. The EEPROM combines the advantage of no volatility with the flexibility of being updatable in place, using ordinary bus control, address, and data lines. EEPROM is more expensive than EPROM and also is less dense, supporting fewer bits per chip.</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Virtual Memory</a:t>
            </a:r>
            <a:endParaRPr lang="en-US" sz="4000" i="1" dirty="0"/>
          </a:p>
        </p:txBody>
      </p:sp>
      <p:sp>
        <p:nvSpPr>
          <p:cNvPr id="3" name="Content Placeholder 2"/>
          <p:cNvSpPr>
            <a:spLocks noGrp="1"/>
          </p:cNvSpPr>
          <p:nvPr>
            <p:ph idx="1"/>
          </p:nvPr>
        </p:nvSpPr>
        <p:spPr/>
        <p:txBody>
          <a:bodyPr>
            <a:normAutofit fontScale="92500" lnSpcReduction="20000"/>
          </a:bodyPr>
          <a:lstStyle/>
          <a:p>
            <a:pPr>
              <a:buNone/>
            </a:pPr>
            <a:r>
              <a:rPr lang="en-US" sz="2000" dirty="0" smtClean="0"/>
              <a:t>                  </a:t>
            </a:r>
            <a:r>
              <a:rPr lang="en-US" sz="2000" dirty="0"/>
              <a:t>         </a:t>
            </a:r>
            <a:r>
              <a:rPr lang="en-US" sz="2000" dirty="0" smtClean="0"/>
              <a:t>  </a:t>
            </a:r>
            <a:r>
              <a:rPr lang="en-US" sz="2000" dirty="0"/>
              <a:t>caches provided </a:t>
            </a:r>
            <a:r>
              <a:rPr lang="en-US" sz="2000" dirty="0" smtClean="0"/>
              <a:t>fast </a:t>
            </a:r>
            <a:r>
              <a:rPr lang="en-US" sz="2000" dirty="0"/>
              <a:t>access to recently used portions o a program’s code and data. Similarly, the main memory can act as a “cache” </a:t>
            </a:r>
            <a:r>
              <a:rPr lang="en-US" sz="2000" dirty="0" smtClean="0"/>
              <a:t>for </a:t>
            </a:r>
            <a:r>
              <a:rPr lang="en-US" sz="2000" dirty="0"/>
              <a:t>the secondary storage, usually implemented with magnetic disks. Tis technique is </a:t>
            </a:r>
            <a:r>
              <a:rPr lang="en-US" sz="2000" dirty="0" smtClean="0"/>
              <a:t>called virtual </a:t>
            </a:r>
            <a:r>
              <a:rPr lang="en-US" sz="2000" dirty="0"/>
              <a:t>memory </a:t>
            </a:r>
            <a:r>
              <a:rPr lang="en-US" sz="2000" dirty="0" smtClean="0"/>
              <a:t>.</a:t>
            </a:r>
          </a:p>
          <a:p>
            <a:pPr>
              <a:buNone/>
            </a:pPr>
            <a:r>
              <a:rPr lang="en-US" sz="2000" dirty="0"/>
              <a:t> </a:t>
            </a:r>
            <a:r>
              <a:rPr lang="en-US" sz="2000" dirty="0" smtClean="0"/>
              <a:t>                              A process executes only in main memory, that memory is referred to as real memory. But a programmer or user perceives a much larger memory—that which is allocated on the disk. This latter is therefore referred to as virtual memory. Virtual memory allows for very effective multiprogramming and relieves the user of the unnecessarily tight constraints of main memory.</a:t>
            </a:r>
          </a:p>
          <a:p>
            <a:pPr>
              <a:buNone/>
            </a:pPr>
            <a:r>
              <a:rPr lang="en-US" sz="2000" dirty="0" smtClean="0"/>
              <a:t>                                      With the use of paging, truly effective multiprogramming systems came into being. Furthermore, the simple tactic of breaking a process up into pages led to the development of another important concept: virtual memory.</a:t>
            </a:r>
          </a:p>
          <a:p>
            <a:pPr>
              <a:buNone/>
            </a:pPr>
            <a:r>
              <a:rPr lang="en-US" sz="2000" dirty="0" smtClean="0"/>
              <a:t>                                           To understand virtual memory, we must add a refinement to the paging scheme just discussed. That refinement is demand paging, which simply means that each page of a process is brought in only when it is needed, that is, on demand. </a:t>
            </a: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Virtual Memory</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With demand paging, it is not necessary to load an entire process into main memory. This fact has a remarkable consequence: It is possible for a process to be larger than all of main memory. One of the most fundamental restrictions in programming has been lifted. Without demand paging, a programmer must be acutely aware of how much memory is available. If the program being written is too large, the programmer must devise ways to structure the program into pieces that can be loaded one at a time. With demand paging, that job is left to the OS and the hardware. As far as the programmer is concerned, he or she is dealing with a huge memory, the size associated with disk storage.</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dirty="0" smtClean="0"/>
              <a:t>External memory </a:t>
            </a:r>
            <a:r>
              <a:rPr lang="en-US" sz="2000" dirty="0"/>
              <a:t>refers to all of the addressable data that is not stored on a drive internal to the system. It can be used as a backup, to store achieved information or to transport data. External storage is not part of a computer's main memory or storage, hence it is called secondary or auxiliary storage</a:t>
            </a:r>
            <a:r>
              <a:rPr lang="en-US" sz="2000" dirty="0" smtClean="0"/>
              <a:t>.</a:t>
            </a:r>
          </a:p>
          <a:p>
            <a:pPr marL="0" indent="0">
              <a:buNone/>
            </a:pPr>
            <a:r>
              <a:rPr lang="en-US" sz="2000" dirty="0"/>
              <a:t> </a:t>
            </a:r>
            <a:r>
              <a:rPr lang="en-US" sz="2000" dirty="0" smtClean="0"/>
              <a:t>             The external memory are of three types</a:t>
            </a:r>
          </a:p>
          <a:p>
            <a:r>
              <a:rPr lang="en-US" sz="2000" dirty="0"/>
              <a:t> </a:t>
            </a:r>
            <a:r>
              <a:rPr lang="en-US" sz="2000" dirty="0" smtClean="0"/>
              <a:t>       </a:t>
            </a:r>
            <a:r>
              <a:rPr lang="en-US" sz="2000" b="1" dirty="0" smtClean="0"/>
              <a:t>Magnetic disk</a:t>
            </a:r>
          </a:p>
          <a:p>
            <a:r>
              <a:rPr lang="en-US" sz="2000" b="1" dirty="0" smtClean="0"/>
              <a:t>        Magnetic Tape</a:t>
            </a:r>
          </a:p>
          <a:p>
            <a:r>
              <a:rPr lang="en-US" sz="2000" b="1" dirty="0" smtClean="0"/>
              <a:t>        Optical memory</a:t>
            </a:r>
            <a:r>
              <a:rPr lang="en-US" sz="2000" dirty="0" smtClean="0"/>
              <a:t>                    </a:t>
            </a:r>
            <a:endParaRPr lang="en-US" sz="2000" dirty="0"/>
          </a:p>
        </p:txBody>
      </p:sp>
    </p:spTree>
    <p:extLst>
      <p:ext uri="{BB962C8B-B14F-4D97-AF65-F5344CB8AC3E}">
        <p14:creationId xmlns="" xmlns:p14="http://schemas.microsoft.com/office/powerpoint/2010/main" val="3019819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smtClean="0"/>
              <a:t>                            </a:t>
            </a:r>
            <a:r>
              <a:rPr lang="en-US" sz="2000" b="1" dirty="0" smtClean="0"/>
              <a:t>Magnetic disk:</a:t>
            </a:r>
          </a:p>
          <a:p>
            <a:pPr marL="0" indent="0">
              <a:buNone/>
            </a:pPr>
            <a:r>
              <a:rPr lang="en-US" sz="2000" b="1" dirty="0"/>
              <a:t>                                    </a:t>
            </a:r>
            <a:r>
              <a:rPr lang="en-US" sz="2000" dirty="0"/>
              <a:t>A disk is a circular platter constructed of nonmagnetic material, called the </a:t>
            </a:r>
            <a:r>
              <a:rPr lang="en-US" sz="2000" dirty="0" smtClean="0"/>
              <a:t>substrate, coated  </a:t>
            </a:r>
            <a:r>
              <a:rPr lang="en-US" sz="2000" dirty="0"/>
              <a:t>with  a  magnetizable  material. Traditionally, the  substrate  has  been  an  </a:t>
            </a:r>
            <a:r>
              <a:rPr lang="en-US" sz="2000" dirty="0" smtClean="0"/>
              <a:t>aluminum </a:t>
            </a:r>
            <a:r>
              <a:rPr lang="en-US" sz="2000" dirty="0"/>
              <a:t>or aluminum alloy material. More recently, glass substrates have been </a:t>
            </a:r>
            <a:r>
              <a:rPr lang="en-US" sz="2000" dirty="0" smtClean="0"/>
              <a:t>introduced</a:t>
            </a:r>
            <a:r>
              <a:rPr lang="en-US" sz="2000" b="1" dirty="0"/>
              <a:t>. </a:t>
            </a:r>
            <a:endParaRPr lang="en-US" sz="2000" b="1" dirty="0" smtClean="0"/>
          </a:p>
          <a:p>
            <a:pPr marL="0" indent="0">
              <a:buNone/>
            </a:pPr>
            <a:r>
              <a:rPr lang="en-US" sz="2000" dirty="0"/>
              <a:t>                                   The glass substrate has a number of benefits, </a:t>
            </a:r>
            <a:endParaRPr lang="en-US" sz="2000" dirty="0" smtClean="0"/>
          </a:p>
          <a:p>
            <a:pPr marL="0" indent="0">
              <a:buNone/>
            </a:pPr>
            <a:r>
              <a:rPr lang="en-US" sz="2000" dirty="0"/>
              <a:t>•Improvement in the uniformity of the magnetic film surface to increase </a:t>
            </a:r>
            <a:r>
              <a:rPr lang="en-US" sz="2000" dirty="0" smtClean="0"/>
              <a:t>disk reliability.</a:t>
            </a:r>
          </a:p>
          <a:p>
            <a:pPr marL="0" indent="0">
              <a:buNone/>
            </a:pPr>
            <a:r>
              <a:rPr lang="en-US" sz="2000" dirty="0" smtClean="0"/>
              <a:t>•</a:t>
            </a:r>
            <a:r>
              <a:rPr lang="en-US" sz="2000" dirty="0"/>
              <a:t>A significant reduction in overall surface defects to help reduce read-write </a:t>
            </a:r>
            <a:r>
              <a:rPr lang="en-US" sz="2000" dirty="0" smtClean="0"/>
              <a:t>errors.</a:t>
            </a:r>
          </a:p>
          <a:p>
            <a:pPr marL="0" indent="0">
              <a:buNone/>
            </a:pPr>
            <a:r>
              <a:rPr lang="en-US" sz="2000" dirty="0" smtClean="0"/>
              <a:t>•Ability </a:t>
            </a:r>
            <a:r>
              <a:rPr lang="en-US" sz="2000" dirty="0"/>
              <a:t>to support lower fly heights (described subsequently</a:t>
            </a:r>
            <a:r>
              <a:rPr lang="en-US" sz="2000" dirty="0" smtClean="0"/>
              <a:t>)</a:t>
            </a:r>
          </a:p>
          <a:p>
            <a:pPr marL="0" indent="0">
              <a:buNone/>
            </a:pPr>
            <a:r>
              <a:rPr lang="en-US" sz="2000" dirty="0" smtClean="0"/>
              <a:t>•</a:t>
            </a:r>
            <a:r>
              <a:rPr lang="en-US" sz="2000" dirty="0"/>
              <a:t>Better stiffness to reduce disk </a:t>
            </a:r>
            <a:r>
              <a:rPr lang="en-US" sz="2000" dirty="0" smtClean="0"/>
              <a:t>dynamics.</a:t>
            </a:r>
          </a:p>
          <a:p>
            <a:pPr marL="0" indent="0">
              <a:buNone/>
            </a:pPr>
            <a:r>
              <a:rPr lang="en-US" sz="2000" dirty="0" smtClean="0"/>
              <a:t>•</a:t>
            </a:r>
            <a:r>
              <a:rPr lang="en-US" sz="2000" dirty="0"/>
              <a:t>Greater ability to withstand shock and </a:t>
            </a:r>
            <a:r>
              <a:rPr lang="en-US" sz="2000" dirty="0" smtClean="0"/>
              <a:t>damage.</a:t>
            </a:r>
            <a:endParaRPr lang="en-US" sz="2000" dirty="0"/>
          </a:p>
        </p:txBody>
      </p:sp>
    </p:spTree>
    <p:extLst>
      <p:ext uri="{BB962C8B-B14F-4D97-AF65-F5344CB8AC3E}">
        <p14:creationId xmlns="" xmlns:p14="http://schemas.microsoft.com/office/powerpoint/2010/main" val="129336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t>                            </a:t>
            </a:r>
            <a:r>
              <a:rPr lang="en-US" sz="2000" b="1" dirty="0" smtClean="0"/>
              <a:t>Magnetic disk:</a:t>
            </a:r>
            <a:endParaRPr lang="en-US" sz="2000" dirty="0" smtClean="0"/>
          </a:p>
          <a:p>
            <a:pPr marL="0" indent="0">
              <a:buNone/>
            </a:pPr>
            <a:r>
              <a:rPr lang="en-US" sz="2000" dirty="0"/>
              <a:t>                                     Data are recorded on and later retrieved from the disk via a conducting coil </a:t>
            </a:r>
            <a:r>
              <a:rPr lang="en-US" sz="2000" dirty="0" smtClean="0"/>
              <a:t>named the head </a:t>
            </a:r>
            <a:r>
              <a:rPr lang="en-US" sz="2000" dirty="0"/>
              <a:t>in many systems, there are two heads, a read head and a write head. </a:t>
            </a:r>
            <a:r>
              <a:rPr lang="en-US" sz="2000" dirty="0" smtClean="0"/>
              <a:t>During a </a:t>
            </a:r>
            <a:r>
              <a:rPr lang="en-US" sz="2000" dirty="0"/>
              <a:t>read or write operation, the head is stationary while the platter rotates beneath it</a:t>
            </a:r>
            <a:r>
              <a:rPr lang="en-US" sz="2000" dirty="0" smtClean="0"/>
              <a:t>. The  </a:t>
            </a:r>
            <a:r>
              <a:rPr lang="en-US" sz="2000" dirty="0"/>
              <a:t>write  mechanism  exploits  the  fact  that  electricity  flowing  through  a  </a:t>
            </a:r>
            <a:r>
              <a:rPr lang="en-US" sz="2000" dirty="0" smtClean="0"/>
              <a:t>coil produces </a:t>
            </a:r>
            <a:r>
              <a:rPr lang="en-US" sz="2000" dirty="0"/>
              <a:t>a magnetic field. Electric pulses are sent to the write head, and the </a:t>
            </a:r>
            <a:r>
              <a:rPr lang="en-US" sz="2000" dirty="0" smtClean="0"/>
              <a:t>resulting magnetic </a:t>
            </a:r>
            <a:r>
              <a:rPr lang="en-US" sz="2000" dirty="0"/>
              <a:t>patterns are recorded on the surface below, with different patterns for </a:t>
            </a:r>
            <a:r>
              <a:rPr lang="en-US" sz="2000" dirty="0" smtClean="0"/>
              <a:t>positive </a:t>
            </a:r>
            <a:r>
              <a:rPr lang="en-US" sz="2000" dirty="0"/>
              <a:t>and negative currents. The write head itself is made of easily magnetizable </a:t>
            </a:r>
            <a:r>
              <a:rPr lang="en-US" sz="2000" dirty="0" smtClean="0"/>
              <a:t>material </a:t>
            </a:r>
            <a:r>
              <a:rPr lang="en-US" sz="2000" dirty="0"/>
              <a:t>and is in the shape of a rectangular doughnut with a gap along one side and </a:t>
            </a:r>
            <a:r>
              <a:rPr lang="en-US" sz="2000" dirty="0" smtClean="0"/>
              <a:t>a few </a:t>
            </a:r>
            <a:r>
              <a:rPr lang="en-US" sz="2000" dirty="0"/>
              <a:t>turns of conducting wire along the opposite side </a:t>
            </a:r>
            <a:r>
              <a:rPr lang="en-US" sz="2000" dirty="0" smtClean="0"/>
              <a:t>. </a:t>
            </a:r>
            <a:r>
              <a:rPr lang="en-US" sz="2000" dirty="0"/>
              <a:t>An electric </a:t>
            </a:r>
            <a:r>
              <a:rPr lang="en-US" sz="2000" dirty="0" smtClean="0"/>
              <a:t>current in </a:t>
            </a:r>
            <a:r>
              <a:rPr lang="en-US" sz="2000" dirty="0"/>
              <a:t>the wire induces a magnetic field across the gap, which in turn magnetizes a </a:t>
            </a:r>
            <a:r>
              <a:rPr lang="en-US" sz="2000" dirty="0" smtClean="0"/>
              <a:t>small area </a:t>
            </a:r>
            <a:r>
              <a:rPr lang="en-US" sz="2000" dirty="0"/>
              <a:t>of the recording medium. Reversing the direction of the current reverses the </a:t>
            </a:r>
            <a:r>
              <a:rPr lang="en-US" sz="2000" dirty="0" smtClean="0"/>
              <a:t>direction </a:t>
            </a:r>
            <a:r>
              <a:rPr lang="en-US" sz="2000" dirty="0"/>
              <a:t>of the magnetization on the recording medium.</a:t>
            </a:r>
            <a:endParaRPr lang="en-US" sz="2000" dirty="0" smtClean="0"/>
          </a:p>
        </p:txBody>
      </p:sp>
    </p:spTree>
    <p:extLst>
      <p:ext uri="{BB962C8B-B14F-4D97-AF65-F5344CB8AC3E}">
        <p14:creationId xmlns="" xmlns:p14="http://schemas.microsoft.com/office/powerpoint/2010/main" val="1337697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lnSpcReduction="10000"/>
          </a:bodyPr>
          <a:lstStyle/>
          <a:p>
            <a:pPr marL="0" indent="0">
              <a:buNone/>
            </a:pPr>
            <a:r>
              <a:rPr lang="en-US" sz="2000" b="1" dirty="0" smtClean="0"/>
              <a:t>                                Magnetic Tape:</a:t>
            </a:r>
          </a:p>
          <a:p>
            <a:pPr marL="0" indent="0">
              <a:buNone/>
            </a:pPr>
            <a:r>
              <a:rPr lang="en-US" sz="2000" b="1" dirty="0"/>
              <a:t>                                         </a:t>
            </a:r>
            <a:r>
              <a:rPr lang="en-US" sz="2000" dirty="0"/>
              <a:t>   Tape  systems  use  the  same  reading  and  recording  techniques  as  disk  systems. </a:t>
            </a:r>
            <a:r>
              <a:rPr lang="en-US" sz="2000" dirty="0" smtClean="0"/>
              <a:t>The medium </a:t>
            </a:r>
            <a:r>
              <a:rPr lang="en-US" sz="2000" dirty="0"/>
              <a:t>is flexible polyester (similar to that used in some clothing) tape coated </a:t>
            </a:r>
            <a:r>
              <a:rPr lang="en-US" sz="2000" dirty="0" smtClean="0"/>
              <a:t>with magnetizable </a:t>
            </a:r>
            <a:r>
              <a:rPr lang="en-US" sz="2000" dirty="0"/>
              <a:t>material. The coating may consist of particles of pure metal in </a:t>
            </a:r>
            <a:r>
              <a:rPr lang="en-US" sz="2000" dirty="0" smtClean="0"/>
              <a:t>special binders </a:t>
            </a:r>
            <a:r>
              <a:rPr lang="en-US" sz="2000" dirty="0"/>
              <a:t>or vapor-plated metal films.  The tape and the tape drive are analogous to </a:t>
            </a:r>
            <a:r>
              <a:rPr lang="en-US" sz="2000" dirty="0" smtClean="0"/>
              <a:t>a home  </a:t>
            </a:r>
            <a:r>
              <a:rPr lang="en-US" sz="2000" dirty="0"/>
              <a:t>tape  recorder  system. Tape  widths  vary  from  0.38  cm  (0.15  inch)  to  1.27  cm 0.5 inch). Tapes used to be packaged as open reels that have to be threaded </a:t>
            </a:r>
            <a:r>
              <a:rPr lang="en-US" sz="2000" dirty="0" smtClean="0"/>
              <a:t>through a </a:t>
            </a:r>
            <a:r>
              <a:rPr lang="en-US" sz="2000" dirty="0"/>
              <a:t>second spindle for use. Today, virtually all tapes are housed in </a:t>
            </a:r>
            <a:r>
              <a:rPr lang="en-US" sz="2000" dirty="0" smtClean="0"/>
              <a:t>cartridges.</a:t>
            </a:r>
          </a:p>
          <a:p>
            <a:pPr marL="0" indent="0">
              <a:buNone/>
            </a:pPr>
            <a:r>
              <a:rPr lang="en-US" sz="2000" dirty="0"/>
              <a:t>                              Data  on  the  tape  are  structured  as  a  number  of  parallel  tracks  </a:t>
            </a:r>
            <a:r>
              <a:rPr lang="en-US" sz="2000" dirty="0" smtClean="0"/>
              <a:t>running lengthwise</a:t>
            </a:r>
            <a:r>
              <a:rPr lang="en-US" sz="2000" dirty="0"/>
              <a:t>. Earlier tape systems typically used nine tracks. This made it possible </a:t>
            </a:r>
            <a:r>
              <a:rPr lang="en-US" sz="2000" dirty="0" smtClean="0"/>
              <a:t>to store </a:t>
            </a:r>
            <a:r>
              <a:rPr lang="en-US" sz="2000" dirty="0"/>
              <a:t>data one byte at a time, with an additional parity bit as the ninth track. </a:t>
            </a:r>
            <a:r>
              <a:rPr lang="en-US" sz="2000" dirty="0" smtClean="0"/>
              <a:t>This was </a:t>
            </a:r>
            <a:r>
              <a:rPr lang="en-US" sz="2000" dirty="0"/>
              <a:t>followed by tape systems using 18 or 36 tracks, corresponding to a digital </a:t>
            </a:r>
            <a:r>
              <a:rPr lang="en-US" sz="2000" dirty="0" smtClean="0"/>
              <a:t>word or </a:t>
            </a:r>
            <a:r>
              <a:rPr lang="en-US" sz="2000" dirty="0"/>
              <a:t>double word. The recording of data in this form is referred to as parallel </a:t>
            </a:r>
            <a:r>
              <a:rPr lang="en-US" sz="2000" dirty="0" smtClean="0"/>
              <a:t>recording</a:t>
            </a:r>
            <a:r>
              <a:rPr lang="en-US" sz="2000" dirty="0"/>
              <a:t>.  </a:t>
            </a:r>
            <a:endParaRPr lang="en-US" sz="2000" dirty="0" smtClean="0"/>
          </a:p>
        </p:txBody>
      </p:sp>
    </p:spTree>
    <p:extLst>
      <p:ext uri="{BB962C8B-B14F-4D97-AF65-F5344CB8AC3E}">
        <p14:creationId xmlns="" xmlns:p14="http://schemas.microsoft.com/office/powerpoint/2010/main" val="615225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b="1" dirty="0" smtClean="0"/>
              <a:t>                                Magnetic Tape:     </a:t>
            </a:r>
          </a:p>
          <a:p>
            <a:pPr marL="0" indent="0">
              <a:buNone/>
            </a:pPr>
            <a:r>
              <a:rPr lang="en-US" sz="2000" dirty="0"/>
              <a:t>                                      Most modern systems instead use serial recording, in which data are laid </a:t>
            </a:r>
            <a:r>
              <a:rPr lang="en-US" sz="2000" dirty="0" smtClean="0"/>
              <a:t>out as </a:t>
            </a:r>
            <a:r>
              <a:rPr lang="en-US" sz="2000" dirty="0"/>
              <a:t>a sequence of bits along each track, as is done with magnetic disks. As with </a:t>
            </a:r>
            <a:r>
              <a:rPr lang="en-US" sz="2000" dirty="0" smtClean="0"/>
              <a:t>the disk</a:t>
            </a:r>
            <a:r>
              <a:rPr lang="en-US" sz="2000" dirty="0"/>
              <a:t>, data are read and written in contiguous blocks, called physical records</a:t>
            </a:r>
            <a:r>
              <a:rPr lang="en-US" sz="2000" dirty="0" smtClean="0"/>
              <a:t>, on a tape</a:t>
            </a:r>
            <a:r>
              <a:rPr lang="en-US" sz="2000" dirty="0"/>
              <a:t>. Blocks on the tape are separated by gaps referred to as </a:t>
            </a:r>
            <a:r>
              <a:rPr lang="en-US" sz="2000" dirty="0" err="1" smtClean="0"/>
              <a:t>interrecord</a:t>
            </a:r>
            <a:r>
              <a:rPr lang="en-US" sz="2000" dirty="0" smtClean="0"/>
              <a:t> gaps</a:t>
            </a:r>
            <a:r>
              <a:rPr lang="en-US" sz="2000" dirty="0"/>
              <a:t>. </a:t>
            </a:r>
            <a:r>
              <a:rPr lang="en-US" sz="2000" dirty="0" smtClean="0"/>
              <a:t>As with </a:t>
            </a:r>
            <a:r>
              <a:rPr lang="en-US" sz="2000" dirty="0"/>
              <a:t>the disk, the tape is formatted to assist in locating physical records.</a:t>
            </a:r>
            <a:endParaRPr lang="en-US" sz="2000" dirty="0" smtClean="0"/>
          </a:p>
        </p:txBody>
      </p:sp>
    </p:spTree>
    <p:extLst>
      <p:ext uri="{BB962C8B-B14F-4D97-AF65-F5344CB8AC3E}">
        <p14:creationId xmlns="" xmlns:p14="http://schemas.microsoft.com/office/powerpoint/2010/main" val="320356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i="1" dirty="0" smtClean="0"/>
              <a:t>COMPUTER ORGANISATION AND COMPUTER ARCHITECTURE</a:t>
            </a:r>
            <a:endParaRPr lang="en-US" sz="2400" i="1"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          In describing computers, a distinction is often made between computer architecture and computer organization. Although it is difficult to give precise definitions for these terms, a consensus exists about the general areas covered by each.</a:t>
            </a:r>
          </a:p>
          <a:p>
            <a:pPr>
              <a:buNone/>
            </a:pPr>
            <a:r>
              <a:rPr lang="en-US" sz="2000" dirty="0"/>
              <a:t> </a:t>
            </a:r>
            <a:r>
              <a:rPr lang="en-US" sz="2000" dirty="0" smtClean="0"/>
              <a:t>                                  Computer organization refers to the operation units and their interconnections that realize architectural specification. Computer organization includes those hardware’s details transparent to the programmer such as control signals, interface between computer and peripherals and the Memory technology used.</a:t>
            </a:r>
          </a:p>
          <a:p>
            <a:pPr>
              <a:buNone/>
            </a:pPr>
            <a:r>
              <a:rPr lang="en-US" sz="2000" dirty="0" smtClean="0"/>
              <a:t>                                   Computer Architecture refers to those attributes of a system which are visible to the programmer or put another way those attributes that have a direct impact on. It includes the instruction set, the number of bits used to represent different types(bits ,number, characters),input output mechanism and techniques for addressing memory. </a:t>
            </a:r>
          </a:p>
          <a:p>
            <a:pPr>
              <a:buNone/>
            </a:pPr>
            <a:r>
              <a:rPr lang="en-US" sz="2000" dirty="0"/>
              <a:t> </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b="1" dirty="0" smtClean="0"/>
              <a:t>                          Optical Memory:</a:t>
            </a:r>
          </a:p>
          <a:p>
            <a:pPr marL="0" indent="0">
              <a:buNone/>
            </a:pPr>
            <a:r>
              <a:rPr lang="en-US" sz="2000" b="1" dirty="0"/>
              <a:t>                                   </a:t>
            </a:r>
            <a:r>
              <a:rPr lang="en-US" sz="2000" dirty="0"/>
              <a:t>In 1983, one of the most successful consumer products of all time was </a:t>
            </a:r>
            <a:r>
              <a:rPr lang="en-US" sz="2000" dirty="0" smtClean="0"/>
              <a:t>introduced the </a:t>
            </a:r>
            <a:r>
              <a:rPr lang="en-US" sz="2000" dirty="0"/>
              <a:t>compact disk (CD) digital audio system. The CD is a nonerasable disk that </a:t>
            </a:r>
            <a:r>
              <a:rPr lang="en-US" sz="2000" dirty="0" smtClean="0"/>
              <a:t>can store </a:t>
            </a:r>
            <a:r>
              <a:rPr lang="en-US" sz="2000" dirty="0"/>
              <a:t>more than 60 minutes of audio information on one side. The huge </a:t>
            </a:r>
            <a:r>
              <a:rPr lang="en-US" sz="2000" dirty="0" smtClean="0"/>
              <a:t>commercial success  </a:t>
            </a:r>
            <a:r>
              <a:rPr lang="en-US" sz="2000" dirty="0"/>
              <a:t>of  the  CD  enabled  the  development  of  low-cost  optical-disk  storage  </a:t>
            </a:r>
            <a:r>
              <a:rPr lang="en-US" sz="2000" dirty="0" smtClean="0"/>
              <a:t>technology  </a:t>
            </a:r>
            <a:r>
              <a:rPr lang="en-US" sz="2000" dirty="0"/>
              <a:t>that  has  revolutionized  computer  data  storage. </a:t>
            </a:r>
            <a:endParaRPr lang="en-US" sz="2000" dirty="0" smtClean="0"/>
          </a:p>
        </p:txBody>
      </p:sp>
    </p:spTree>
    <p:extLst>
      <p:ext uri="{BB962C8B-B14F-4D97-AF65-F5344CB8AC3E}">
        <p14:creationId xmlns="" xmlns:p14="http://schemas.microsoft.com/office/powerpoint/2010/main" val="787769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Types of Memory-External storage</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b="1" dirty="0" smtClean="0"/>
              <a:t>                Optical Memory:</a:t>
            </a:r>
          </a:p>
          <a:p>
            <a:pPr marL="457200" indent="-457200">
              <a:buFont typeface="+mj-lt"/>
              <a:buAutoNum type="arabicPeriod"/>
            </a:pPr>
            <a:r>
              <a:rPr lang="en-US" sz="2000" dirty="0" smtClean="0"/>
              <a:t>CD ROM</a:t>
            </a:r>
          </a:p>
          <a:p>
            <a:pPr marL="457200" indent="-457200">
              <a:buFont typeface="+mj-lt"/>
              <a:buAutoNum type="arabicPeriod"/>
            </a:pPr>
            <a:r>
              <a:rPr lang="en-US" sz="2000" dirty="0" smtClean="0"/>
              <a:t>DVD </a:t>
            </a:r>
          </a:p>
          <a:p>
            <a:pPr marL="0" indent="0">
              <a:buNone/>
            </a:pPr>
            <a:r>
              <a:rPr lang="en-US" sz="2000" b="1" dirty="0"/>
              <a:t> </a:t>
            </a:r>
            <a:r>
              <a:rPr lang="en-US" sz="2000" b="1" dirty="0" smtClean="0"/>
              <a:t>               </a:t>
            </a:r>
            <a:r>
              <a:rPr lang="en-US" sz="2000" dirty="0" smtClean="0"/>
              <a:t>The below diagram shows a CD operation</a:t>
            </a:r>
            <a:r>
              <a:rPr lang="en-US" sz="2000" b="1" dirty="0" smtClean="0"/>
              <a:t>                                       </a:t>
            </a:r>
            <a:r>
              <a:rPr lang="en-US" sz="2000" dirty="0" smtClean="0"/>
              <a:t> </a:t>
            </a:r>
          </a:p>
        </p:txBody>
      </p:sp>
      <p:sp>
        <p:nvSpPr>
          <p:cNvPr id="31" name="TextBox 30"/>
          <p:cNvSpPr txBox="1"/>
          <p:nvPr/>
        </p:nvSpPr>
        <p:spPr>
          <a:xfrm>
            <a:off x="5715000" y="3505200"/>
            <a:ext cx="1524000" cy="338554"/>
          </a:xfrm>
          <a:prstGeom prst="rect">
            <a:avLst/>
          </a:prstGeom>
          <a:noFill/>
        </p:spPr>
        <p:txBody>
          <a:bodyPr wrap="square" rtlCol="0">
            <a:spAutoFit/>
          </a:bodyPr>
          <a:lstStyle/>
          <a:p>
            <a:pPr algn="ctr"/>
            <a:r>
              <a:rPr lang="en-US" sz="1600" b="1" dirty="0" smtClean="0"/>
              <a:t>Label</a:t>
            </a:r>
            <a:r>
              <a:rPr lang="en-US" sz="1400" b="1" dirty="0" smtClean="0"/>
              <a:t> </a:t>
            </a:r>
            <a:endParaRPr lang="en-US" sz="1400" b="1" dirty="0"/>
          </a:p>
        </p:txBody>
      </p:sp>
      <p:sp>
        <p:nvSpPr>
          <p:cNvPr id="33" name="TextBox 32"/>
          <p:cNvSpPr txBox="1"/>
          <p:nvPr/>
        </p:nvSpPr>
        <p:spPr>
          <a:xfrm>
            <a:off x="3733800" y="6334780"/>
            <a:ext cx="1524000" cy="523220"/>
          </a:xfrm>
          <a:prstGeom prst="rect">
            <a:avLst/>
          </a:prstGeom>
          <a:noFill/>
        </p:spPr>
        <p:txBody>
          <a:bodyPr wrap="square" rtlCol="0">
            <a:spAutoFit/>
          </a:bodyPr>
          <a:lstStyle/>
          <a:p>
            <a:pPr algn="ctr"/>
            <a:r>
              <a:rPr lang="en-US" sz="1400" b="1" dirty="0" smtClean="0"/>
              <a:t>Laser transmit/</a:t>
            </a:r>
            <a:r>
              <a:rPr lang="en-US" sz="1400" b="1" dirty="0" err="1" smtClean="0"/>
              <a:t>recieves</a:t>
            </a:r>
            <a:endParaRPr lang="en-US" sz="1400" b="1" dirty="0"/>
          </a:p>
        </p:txBody>
      </p:sp>
      <p:sp>
        <p:nvSpPr>
          <p:cNvPr id="6" name="Rectangle 5"/>
          <p:cNvSpPr/>
          <p:nvPr/>
        </p:nvSpPr>
        <p:spPr>
          <a:xfrm>
            <a:off x="914400" y="4191000"/>
            <a:ext cx="7239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914400" y="4572000"/>
            <a:ext cx="3810000" cy="1524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8" name="Elbow Connector 7"/>
          <p:cNvCxnSpPr/>
          <p:nvPr/>
        </p:nvCxnSpPr>
        <p:spPr>
          <a:xfrm flipV="1">
            <a:off x="4800600" y="4495800"/>
            <a:ext cx="3352800" cy="228600"/>
          </a:xfrm>
          <a:prstGeom prst="bentConnector3">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flipV="1">
            <a:off x="4655127" y="4710546"/>
            <a:ext cx="297873" cy="13854"/>
          </a:xfrm>
          <a:prstGeom prst="line">
            <a:avLst/>
          </a:prstGeom>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2"/>
          <a:stretch>
            <a:fillRect/>
          </a:stretch>
        </p:blipFill>
        <p:spPr>
          <a:xfrm>
            <a:off x="838200" y="4800600"/>
            <a:ext cx="3895682" cy="262151"/>
          </a:xfrm>
          <a:prstGeom prst="rect">
            <a:avLst/>
          </a:prstGeom>
        </p:spPr>
      </p:pic>
      <p:pic>
        <p:nvPicPr>
          <p:cNvPr id="11" name="Picture 10"/>
          <p:cNvPicPr>
            <a:picLocks noChangeAspect="1"/>
          </p:cNvPicPr>
          <p:nvPr/>
        </p:nvPicPr>
        <p:blipFill>
          <a:blip r:embed="rId3"/>
          <a:stretch>
            <a:fillRect/>
          </a:stretch>
        </p:blipFill>
        <p:spPr>
          <a:xfrm>
            <a:off x="4800600" y="4800600"/>
            <a:ext cx="3438442" cy="265206"/>
          </a:xfrm>
          <a:prstGeom prst="rect">
            <a:avLst/>
          </a:prstGeom>
        </p:spPr>
      </p:pic>
      <p:cxnSp>
        <p:nvCxnSpPr>
          <p:cNvPr id="12" name="Straight Connector 11"/>
          <p:cNvCxnSpPr/>
          <p:nvPr/>
        </p:nvCxnSpPr>
        <p:spPr>
          <a:xfrm>
            <a:off x="4648200" y="4953000"/>
            <a:ext cx="371518" cy="21324"/>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914400" y="4572000"/>
            <a:ext cx="18288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a:stretch>
            <a:fillRect/>
          </a:stretch>
        </p:blipFill>
        <p:spPr>
          <a:xfrm>
            <a:off x="2743200" y="4625546"/>
            <a:ext cx="3810000" cy="403654"/>
          </a:xfrm>
          <a:prstGeom prst="rect">
            <a:avLst/>
          </a:prstGeom>
        </p:spPr>
      </p:pic>
      <p:pic>
        <p:nvPicPr>
          <p:cNvPr id="15" name="Picture 14"/>
          <p:cNvPicPr>
            <a:picLocks noChangeAspect="1"/>
          </p:cNvPicPr>
          <p:nvPr/>
        </p:nvPicPr>
        <p:blipFill>
          <a:blip r:embed="rId4"/>
          <a:stretch>
            <a:fillRect/>
          </a:stretch>
        </p:blipFill>
        <p:spPr>
          <a:xfrm>
            <a:off x="6324600" y="4495800"/>
            <a:ext cx="1853345" cy="381000"/>
          </a:xfrm>
          <a:prstGeom prst="rect">
            <a:avLst/>
          </a:prstGeom>
        </p:spPr>
      </p:pic>
      <p:cxnSp>
        <p:nvCxnSpPr>
          <p:cNvPr id="16" name="Straight Arrow Connector 15"/>
          <p:cNvCxnSpPr/>
          <p:nvPr/>
        </p:nvCxnSpPr>
        <p:spPr>
          <a:xfrm flipH="1">
            <a:off x="4114800" y="5105400"/>
            <a:ext cx="304800" cy="1066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4572000" y="5105400"/>
            <a:ext cx="457200" cy="1066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38200" y="3352800"/>
            <a:ext cx="1524000" cy="584775"/>
          </a:xfrm>
          <a:prstGeom prst="rect">
            <a:avLst/>
          </a:prstGeom>
          <a:noFill/>
        </p:spPr>
        <p:txBody>
          <a:bodyPr wrap="square" rtlCol="0">
            <a:spAutoFit/>
          </a:bodyPr>
          <a:lstStyle/>
          <a:p>
            <a:pPr algn="ctr"/>
            <a:r>
              <a:rPr lang="en-US" sz="1600" b="1" dirty="0" smtClean="0"/>
              <a:t>Protective acrylic</a:t>
            </a:r>
            <a:endParaRPr lang="en-US" sz="1600" b="1" dirty="0"/>
          </a:p>
        </p:txBody>
      </p:sp>
      <p:sp>
        <p:nvSpPr>
          <p:cNvPr id="19" name="TextBox 18"/>
          <p:cNvSpPr txBox="1"/>
          <p:nvPr/>
        </p:nvSpPr>
        <p:spPr>
          <a:xfrm>
            <a:off x="457200" y="6096000"/>
            <a:ext cx="1524000" cy="523220"/>
          </a:xfrm>
          <a:prstGeom prst="rect">
            <a:avLst/>
          </a:prstGeom>
          <a:noFill/>
        </p:spPr>
        <p:txBody>
          <a:bodyPr wrap="square" rtlCol="0">
            <a:spAutoFit/>
          </a:bodyPr>
          <a:lstStyle/>
          <a:p>
            <a:pPr algn="ctr"/>
            <a:r>
              <a:rPr lang="en-US" sz="1400" b="1" dirty="0" smtClean="0"/>
              <a:t>Polycarbonate plastic</a:t>
            </a:r>
            <a:endParaRPr lang="en-US" sz="1400" b="1" dirty="0"/>
          </a:p>
        </p:txBody>
      </p:sp>
      <p:cxnSp>
        <p:nvCxnSpPr>
          <p:cNvPr id="20" name="Straight Arrow Connector 19"/>
          <p:cNvCxnSpPr/>
          <p:nvPr/>
        </p:nvCxnSpPr>
        <p:spPr>
          <a:xfrm flipV="1">
            <a:off x="4495800" y="5105400"/>
            <a:ext cx="0" cy="1229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181600" y="5181600"/>
            <a:ext cx="1524000" cy="307777"/>
          </a:xfrm>
          <a:prstGeom prst="rect">
            <a:avLst/>
          </a:prstGeom>
          <a:noFill/>
        </p:spPr>
        <p:txBody>
          <a:bodyPr wrap="square" rtlCol="0">
            <a:spAutoFit/>
          </a:bodyPr>
          <a:lstStyle/>
          <a:p>
            <a:pPr algn="ctr"/>
            <a:r>
              <a:rPr lang="en-US" sz="1400" b="1" dirty="0" smtClean="0"/>
              <a:t>Land </a:t>
            </a:r>
            <a:endParaRPr lang="en-US" sz="1400" b="1" dirty="0"/>
          </a:p>
        </p:txBody>
      </p:sp>
      <p:sp>
        <p:nvSpPr>
          <p:cNvPr id="22" name="TextBox 21"/>
          <p:cNvSpPr txBox="1"/>
          <p:nvPr/>
        </p:nvSpPr>
        <p:spPr>
          <a:xfrm>
            <a:off x="6248400" y="5181600"/>
            <a:ext cx="1524000" cy="307777"/>
          </a:xfrm>
          <a:prstGeom prst="rect">
            <a:avLst/>
          </a:prstGeom>
          <a:noFill/>
        </p:spPr>
        <p:txBody>
          <a:bodyPr wrap="square" rtlCol="0">
            <a:spAutoFit/>
          </a:bodyPr>
          <a:lstStyle/>
          <a:p>
            <a:pPr algn="ctr"/>
            <a:r>
              <a:rPr lang="en-US" sz="1400" b="1" dirty="0" smtClean="0"/>
              <a:t>Pit </a:t>
            </a:r>
            <a:endParaRPr lang="en-US" sz="1400" b="1" dirty="0"/>
          </a:p>
        </p:txBody>
      </p:sp>
      <p:sp>
        <p:nvSpPr>
          <p:cNvPr id="23" name="TextBox 22"/>
          <p:cNvSpPr txBox="1"/>
          <p:nvPr/>
        </p:nvSpPr>
        <p:spPr>
          <a:xfrm>
            <a:off x="7467600" y="5181600"/>
            <a:ext cx="1524000" cy="307777"/>
          </a:xfrm>
          <a:prstGeom prst="rect">
            <a:avLst/>
          </a:prstGeom>
          <a:noFill/>
        </p:spPr>
        <p:txBody>
          <a:bodyPr wrap="square" rtlCol="0">
            <a:spAutoFit/>
          </a:bodyPr>
          <a:lstStyle/>
          <a:p>
            <a:pPr algn="ctr"/>
            <a:r>
              <a:rPr lang="en-US" sz="1400" b="1" dirty="0" err="1" smtClean="0"/>
              <a:t>Alluminium</a:t>
            </a:r>
            <a:r>
              <a:rPr lang="en-US" sz="1400" b="1" dirty="0" smtClean="0"/>
              <a:t> </a:t>
            </a:r>
            <a:endParaRPr lang="en-US" sz="1400" b="1" dirty="0"/>
          </a:p>
        </p:txBody>
      </p:sp>
      <p:cxnSp>
        <p:nvCxnSpPr>
          <p:cNvPr id="24" name="Straight Arrow Connector 23"/>
          <p:cNvCxnSpPr>
            <a:endCxn id="23" idx="0"/>
          </p:cNvCxnSpPr>
          <p:nvPr/>
        </p:nvCxnSpPr>
        <p:spPr>
          <a:xfrm>
            <a:off x="7696200" y="4724400"/>
            <a:ext cx="533400" cy="457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endCxn id="22" idx="0"/>
          </p:cNvCxnSpPr>
          <p:nvPr/>
        </p:nvCxnSpPr>
        <p:spPr>
          <a:xfrm>
            <a:off x="6934200" y="4648200"/>
            <a:ext cx="7620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21" idx="0"/>
          </p:cNvCxnSpPr>
          <p:nvPr/>
        </p:nvCxnSpPr>
        <p:spPr>
          <a:xfrm flipH="1">
            <a:off x="5943600" y="5105400"/>
            <a:ext cx="228600" cy="76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Rectangle 3"/>
          <p:cNvSpPr/>
          <p:nvPr/>
        </p:nvSpPr>
        <p:spPr>
          <a:xfrm>
            <a:off x="914400" y="4572000"/>
            <a:ext cx="1905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p:cNvCxnSpPr>
            <a:stCxn id="31" idx="2"/>
          </p:cNvCxnSpPr>
          <p:nvPr/>
        </p:nvCxnSpPr>
        <p:spPr>
          <a:xfrm>
            <a:off x="6477000" y="3843754"/>
            <a:ext cx="0" cy="271046"/>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1600200" y="3886200"/>
            <a:ext cx="0" cy="5334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1524682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4- C P U Organization</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In </a:t>
            </a:r>
            <a:r>
              <a:rPr lang="en-US" sz="2000" dirty="0" smtClean="0"/>
              <a:t>this unit we’ll discuss about the </a:t>
            </a:r>
            <a:r>
              <a:rPr lang="en-US" sz="2000" dirty="0" smtClean="0"/>
              <a:t>C P U </a:t>
            </a:r>
            <a:r>
              <a:rPr lang="en-US" sz="2000" dirty="0" smtClean="0"/>
              <a:t>organization and </a:t>
            </a:r>
            <a:r>
              <a:rPr lang="en-US" sz="2000" dirty="0" smtClean="0"/>
              <a:t>, </a:t>
            </a:r>
            <a:r>
              <a:rPr lang="en-US" sz="2000" dirty="0" smtClean="0"/>
              <a:t>some few topics are as following</a:t>
            </a:r>
            <a:r>
              <a:rPr lang="en-US" sz="2000" dirty="0" smtClean="0"/>
              <a:t>:</a:t>
            </a:r>
          </a:p>
          <a:p>
            <a:r>
              <a:rPr lang="en-US" sz="2000" b="1" dirty="0" smtClean="0"/>
              <a:t>General register organization.</a:t>
            </a:r>
          </a:p>
          <a:p>
            <a:r>
              <a:rPr lang="en-US" sz="2000" b="1" dirty="0" smtClean="0"/>
              <a:t>Stack organization and Accumulator type Organization.</a:t>
            </a:r>
          </a:p>
          <a:p>
            <a:r>
              <a:rPr lang="en-US" sz="2000" b="1" dirty="0" smtClean="0"/>
              <a:t>Instruction Formats-zero, one, two and three address instruction.</a:t>
            </a:r>
          </a:p>
          <a:p>
            <a:r>
              <a:rPr lang="en-US" sz="2000" b="1" dirty="0" smtClean="0"/>
              <a:t>Instruction set selection.</a:t>
            </a:r>
          </a:p>
          <a:p>
            <a:r>
              <a:rPr lang="en-US" sz="2000" b="1" dirty="0" smtClean="0"/>
              <a:t>Addressing Modes.</a:t>
            </a:r>
          </a:p>
          <a:p>
            <a:endParaRPr lang="en-US" sz="20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 P U Organization</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a:t>                             To  understand  the  organization  of  the  processor, let  us  consider  the  </a:t>
            </a:r>
            <a:r>
              <a:rPr lang="en-US" sz="2000" dirty="0" smtClean="0"/>
              <a:t>requirements placed </a:t>
            </a:r>
            <a:r>
              <a:rPr lang="en-US" sz="2000" dirty="0"/>
              <a:t>on the processor, the things that it must do</a:t>
            </a:r>
            <a:r>
              <a:rPr lang="en-US" sz="2000" dirty="0" smtClean="0"/>
              <a:t>:</a:t>
            </a:r>
          </a:p>
          <a:p>
            <a:r>
              <a:rPr lang="en-US" sz="2000" b="1" dirty="0"/>
              <a:t>Fetch </a:t>
            </a:r>
            <a:r>
              <a:rPr lang="en-US" sz="2000" b="1" dirty="0" smtClean="0"/>
              <a:t>instruction </a:t>
            </a:r>
            <a:r>
              <a:rPr lang="en-US" sz="2000" dirty="0" smtClean="0"/>
              <a:t>: The </a:t>
            </a:r>
            <a:r>
              <a:rPr lang="en-US" sz="2000" dirty="0"/>
              <a:t>processor reads an instruction from memory (register</a:t>
            </a:r>
            <a:r>
              <a:rPr lang="en-US" sz="2000" dirty="0" smtClean="0"/>
              <a:t>, cache</a:t>
            </a:r>
            <a:r>
              <a:rPr lang="en-US" sz="2000" dirty="0"/>
              <a:t>, main memory</a:t>
            </a:r>
            <a:r>
              <a:rPr lang="en-US" sz="2000" dirty="0" smtClean="0"/>
              <a:t>).</a:t>
            </a:r>
          </a:p>
          <a:p>
            <a:r>
              <a:rPr lang="en-US" sz="2000" b="1" dirty="0"/>
              <a:t>Interpret  </a:t>
            </a:r>
            <a:r>
              <a:rPr lang="en-US" sz="2000" b="1" dirty="0" smtClean="0"/>
              <a:t>instruction </a:t>
            </a:r>
            <a:r>
              <a:rPr lang="en-US" sz="2000" dirty="0" smtClean="0"/>
              <a:t>: The  </a:t>
            </a:r>
            <a:r>
              <a:rPr lang="en-US" sz="2000" dirty="0"/>
              <a:t>instruction  is  decoded  to  determine  what  action  </a:t>
            </a:r>
            <a:r>
              <a:rPr lang="en-US" sz="2000" dirty="0" smtClean="0"/>
              <a:t>is required.</a:t>
            </a:r>
          </a:p>
          <a:p>
            <a:r>
              <a:rPr lang="en-US" sz="2000" b="1" dirty="0" smtClean="0"/>
              <a:t>Fetch  data </a:t>
            </a:r>
            <a:r>
              <a:rPr lang="en-US" sz="2000" dirty="0" smtClean="0"/>
              <a:t>: The  </a:t>
            </a:r>
            <a:r>
              <a:rPr lang="en-US" sz="2000" dirty="0"/>
              <a:t>execution  of  an  instruction  may  require  reading  data  </a:t>
            </a:r>
            <a:r>
              <a:rPr lang="en-US" sz="2000" dirty="0" smtClean="0"/>
              <a:t>from memory </a:t>
            </a:r>
            <a:r>
              <a:rPr lang="en-US" sz="2000" dirty="0"/>
              <a:t>or an I/O module</a:t>
            </a:r>
            <a:r>
              <a:rPr lang="en-US" sz="2000" dirty="0" smtClean="0"/>
              <a:t>.</a:t>
            </a:r>
          </a:p>
          <a:p>
            <a:r>
              <a:rPr lang="en-US" sz="2000" b="1" dirty="0"/>
              <a:t>Process  </a:t>
            </a:r>
            <a:r>
              <a:rPr lang="en-US" sz="2000" b="1" dirty="0" smtClean="0"/>
              <a:t>data </a:t>
            </a:r>
            <a:r>
              <a:rPr lang="en-US" sz="2000" dirty="0" smtClean="0"/>
              <a:t>: The  </a:t>
            </a:r>
            <a:r>
              <a:rPr lang="en-US" sz="2000" dirty="0"/>
              <a:t>execution  of  an  instruction  may  require  performing  </a:t>
            </a:r>
            <a:r>
              <a:rPr lang="en-US" sz="2000" dirty="0" smtClean="0"/>
              <a:t>some arithmetic </a:t>
            </a:r>
            <a:r>
              <a:rPr lang="en-US" sz="2000" dirty="0"/>
              <a:t>or logical operation on data</a:t>
            </a:r>
            <a:r>
              <a:rPr lang="en-US" sz="2000" dirty="0" smtClean="0"/>
              <a:t>.</a:t>
            </a:r>
          </a:p>
          <a:p>
            <a:r>
              <a:rPr lang="en-US" sz="2000" b="1" dirty="0"/>
              <a:t>Write </a:t>
            </a:r>
            <a:r>
              <a:rPr lang="en-US" sz="2000" b="1" dirty="0" smtClean="0"/>
              <a:t>data </a:t>
            </a:r>
            <a:r>
              <a:rPr lang="en-US" sz="2000" dirty="0" smtClean="0"/>
              <a:t>: The </a:t>
            </a:r>
            <a:r>
              <a:rPr lang="en-US" sz="2000" dirty="0"/>
              <a:t>results of an execution may require writing data to memory </a:t>
            </a:r>
            <a:r>
              <a:rPr lang="en-US" sz="2000" dirty="0" smtClean="0"/>
              <a:t>or an </a:t>
            </a:r>
            <a:r>
              <a:rPr lang="en-US" sz="2000" dirty="0"/>
              <a:t>I/O module.</a:t>
            </a:r>
          </a:p>
        </p:txBody>
      </p:sp>
    </p:spTree>
    <p:extLst>
      <p:ext uri="{BB962C8B-B14F-4D97-AF65-F5344CB8AC3E}">
        <p14:creationId xmlns="" xmlns:p14="http://schemas.microsoft.com/office/powerpoint/2010/main" val="4090440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 P U Organization</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dirty="0" smtClean="0"/>
              <a:t>                                         The major  </a:t>
            </a:r>
            <a:r>
              <a:rPr lang="en-US" sz="2000" dirty="0"/>
              <a:t>components  of  the  processor  are  an  arithmetic  and  logic  unit(ALU)  and  </a:t>
            </a:r>
            <a:r>
              <a:rPr lang="en-US" sz="2000" dirty="0" smtClean="0"/>
              <a:t>a control </a:t>
            </a:r>
            <a:r>
              <a:rPr lang="en-US" sz="2000" dirty="0"/>
              <a:t>unit(CU). The ALU does the actual computation or processing of data. </a:t>
            </a:r>
            <a:r>
              <a:rPr lang="en-US" sz="2000" dirty="0" smtClean="0"/>
              <a:t>The control  </a:t>
            </a:r>
            <a:r>
              <a:rPr lang="en-US" sz="2000" dirty="0"/>
              <a:t>unit  controls  the  movement  of  data  and  instructions  into  and  out  of  </a:t>
            </a:r>
            <a:r>
              <a:rPr lang="en-US" sz="2000" dirty="0" smtClean="0"/>
              <a:t>the processor  </a:t>
            </a:r>
            <a:r>
              <a:rPr lang="en-US" sz="2000" dirty="0"/>
              <a:t>and  controls  the  operation  of  the  ALU.</a:t>
            </a:r>
          </a:p>
        </p:txBody>
      </p:sp>
      <p:sp>
        <p:nvSpPr>
          <p:cNvPr id="4" name="Rectangle 3"/>
          <p:cNvSpPr/>
          <p:nvPr/>
        </p:nvSpPr>
        <p:spPr>
          <a:xfrm>
            <a:off x="990600" y="3505200"/>
            <a:ext cx="3657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76400" y="3810000"/>
            <a:ext cx="2286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REGISTERS</a:t>
            </a:r>
            <a:endParaRPr lang="en-US" b="1" dirty="0"/>
          </a:p>
        </p:txBody>
      </p:sp>
      <p:sp>
        <p:nvSpPr>
          <p:cNvPr id="7" name="TextBox 6"/>
          <p:cNvSpPr txBox="1"/>
          <p:nvPr/>
        </p:nvSpPr>
        <p:spPr>
          <a:xfrm>
            <a:off x="1676400" y="4495800"/>
            <a:ext cx="2286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A L U</a:t>
            </a:r>
          </a:p>
        </p:txBody>
      </p:sp>
      <p:sp>
        <p:nvSpPr>
          <p:cNvPr id="8" name="TextBox 7"/>
          <p:cNvSpPr txBox="1"/>
          <p:nvPr/>
        </p:nvSpPr>
        <p:spPr>
          <a:xfrm>
            <a:off x="1676400" y="5181600"/>
            <a:ext cx="2286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CONTROL UNIT</a:t>
            </a:r>
            <a:endParaRPr lang="en-US" b="1" dirty="0"/>
          </a:p>
        </p:txBody>
      </p:sp>
      <p:sp>
        <p:nvSpPr>
          <p:cNvPr id="11" name="Rectangle 10"/>
          <p:cNvSpPr/>
          <p:nvPr/>
        </p:nvSpPr>
        <p:spPr>
          <a:xfrm>
            <a:off x="5257800" y="3505200"/>
            <a:ext cx="457200" cy="2362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6324600" y="3505200"/>
            <a:ext cx="457200" cy="2362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7391400" y="3505200"/>
            <a:ext cx="457200" cy="2362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648200" y="3733800"/>
            <a:ext cx="6096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4648200" y="4495800"/>
            <a:ext cx="16764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4648200" y="5257800"/>
            <a:ext cx="27432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ight Brace 16"/>
          <p:cNvSpPr/>
          <p:nvPr/>
        </p:nvSpPr>
        <p:spPr>
          <a:xfrm rot="5400000">
            <a:off x="6331527" y="4412673"/>
            <a:ext cx="443345" cy="32004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TextBox 17"/>
          <p:cNvSpPr txBox="1"/>
          <p:nvPr/>
        </p:nvSpPr>
        <p:spPr>
          <a:xfrm>
            <a:off x="5562600" y="6400800"/>
            <a:ext cx="2362200" cy="369332"/>
          </a:xfrm>
          <a:prstGeom prst="rect">
            <a:avLst/>
          </a:prstGeom>
          <a:noFill/>
        </p:spPr>
        <p:txBody>
          <a:bodyPr wrap="square" rtlCol="0">
            <a:spAutoFit/>
          </a:bodyPr>
          <a:lstStyle/>
          <a:p>
            <a:r>
              <a:rPr lang="en-US" b="1" dirty="0" smtClean="0">
                <a:solidFill>
                  <a:srgbClr val="FF0000"/>
                </a:solidFill>
              </a:rPr>
              <a:t>SYSTEM BUS</a:t>
            </a:r>
            <a:endParaRPr lang="en-US" b="1" dirty="0">
              <a:solidFill>
                <a:srgbClr val="FF0000"/>
              </a:solidFill>
            </a:endParaRPr>
          </a:p>
        </p:txBody>
      </p:sp>
    </p:spTree>
    <p:extLst>
      <p:ext uri="{BB962C8B-B14F-4D97-AF65-F5344CB8AC3E}">
        <p14:creationId xmlns="" xmlns:p14="http://schemas.microsoft.com/office/powerpoint/2010/main" val="7067171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 P U Organization</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smtClean="0"/>
              <a:t>                    </a:t>
            </a:r>
            <a:r>
              <a:rPr lang="en-US" sz="2000" b="1" dirty="0" smtClean="0"/>
              <a:t>Internal structure of the C P U</a:t>
            </a:r>
            <a:endParaRPr lang="en-US" sz="2000" dirty="0"/>
          </a:p>
        </p:txBody>
      </p:sp>
      <p:sp>
        <p:nvSpPr>
          <p:cNvPr id="5" name="Rectangle 4"/>
          <p:cNvSpPr/>
          <p:nvPr/>
        </p:nvSpPr>
        <p:spPr>
          <a:xfrm>
            <a:off x="533400" y="2514600"/>
            <a:ext cx="26670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19200" y="28194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Status flag</a:t>
            </a:r>
            <a:endParaRPr lang="en-US" b="1" dirty="0"/>
          </a:p>
        </p:txBody>
      </p:sp>
      <p:sp>
        <p:nvSpPr>
          <p:cNvPr id="19" name="TextBox 18"/>
          <p:cNvSpPr txBox="1"/>
          <p:nvPr/>
        </p:nvSpPr>
        <p:spPr>
          <a:xfrm>
            <a:off x="1219200" y="33528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Shifter</a:t>
            </a:r>
            <a:endParaRPr lang="en-US" b="1" dirty="0"/>
          </a:p>
        </p:txBody>
      </p:sp>
      <p:sp>
        <p:nvSpPr>
          <p:cNvPr id="20" name="TextBox 19"/>
          <p:cNvSpPr txBox="1"/>
          <p:nvPr/>
        </p:nvSpPr>
        <p:spPr>
          <a:xfrm>
            <a:off x="1066800" y="38862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err="1" smtClean="0"/>
              <a:t>Compelmenter</a:t>
            </a:r>
            <a:r>
              <a:rPr lang="en-US" b="1" dirty="0" smtClean="0"/>
              <a:t> </a:t>
            </a:r>
            <a:endParaRPr lang="en-US" b="1" dirty="0"/>
          </a:p>
        </p:txBody>
      </p:sp>
      <p:sp>
        <p:nvSpPr>
          <p:cNvPr id="21" name="TextBox 20"/>
          <p:cNvSpPr txBox="1"/>
          <p:nvPr/>
        </p:nvSpPr>
        <p:spPr>
          <a:xfrm>
            <a:off x="1066800" y="4648200"/>
            <a:ext cx="16002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Arithmetic and Boolean logic</a:t>
            </a:r>
            <a:r>
              <a:rPr lang="en-US" b="1" dirty="0" smtClean="0"/>
              <a:t> </a:t>
            </a:r>
            <a:endParaRPr lang="en-US" b="1" dirty="0"/>
          </a:p>
        </p:txBody>
      </p:sp>
      <p:sp>
        <p:nvSpPr>
          <p:cNvPr id="10" name="Rectangle 9"/>
          <p:cNvSpPr/>
          <p:nvPr/>
        </p:nvSpPr>
        <p:spPr>
          <a:xfrm>
            <a:off x="6858000" y="4267200"/>
            <a:ext cx="1371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086600" y="4572000"/>
            <a:ext cx="914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Control unit</a:t>
            </a:r>
            <a:endParaRPr lang="en-US" b="1" dirty="0"/>
          </a:p>
        </p:txBody>
      </p:sp>
      <p:sp>
        <p:nvSpPr>
          <p:cNvPr id="23" name="Rectangle 22"/>
          <p:cNvSpPr/>
          <p:nvPr/>
        </p:nvSpPr>
        <p:spPr>
          <a:xfrm>
            <a:off x="6477000" y="22860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58000" y="2590800"/>
            <a:ext cx="1219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Registers</a:t>
            </a:r>
            <a:r>
              <a:rPr lang="en-US" dirty="0" smtClean="0"/>
              <a:t> </a:t>
            </a:r>
            <a:endParaRPr lang="en-US" dirty="0"/>
          </a:p>
        </p:txBody>
      </p:sp>
      <p:sp>
        <p:nvSpPr>
          <p:cNvPr id="25" name="Rectangle 24"/>
          <p:cNvSpPr/>
          <p:nvPr/>
        </p:nvSpPr>
        <p:spPr>
          <a:xfrm>
            <a:off x="3810000" y="2667000"/>
            <a:ext cx="1600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114800" y="3200400"/>
            <a:ext cx="9482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Internal</a:t>
            </a:r>
          </a:p>
          <a:p>
            <a:pPr algn="ctr"/>
            <a:r>
              <a:rPr lang="en-US" b="1" dirty="0" smtClean="0"/>
              <a:t>C P U </a:t>
            </a:r>
          </a:p>
          <a:p>
            <a:pPr algn="ctr"/>
            <a:r>
              <a:rPr lang="en-US" b="1" dirty="0" smtClean="0"/>
              <a:t>Bus </a:t>
            </a:r>
            <a:endParaRPr lang="en-US" dirty="0"/>
          </a:p>
        </p:txBody>
      </p:sp>
      <p:cxnSp>
        <p:nvCxnSpPr>
          <p:cNvPr id="30" name="Straight Arrow Connector 29"/>
          <p:cNvCxnSpPr>
            <a:endCxn id="9" idx="3"/>
          </p:cNvCxnSpPr>
          <p:nvPr/>
        </p:nvCxnSpPr>
        <p:spPr>
          <a:xfrm flipH="1">
            <a:off x="2514600" y="2971800"/>
            <a:ext cx="1295400" cy="322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H="1">
            <a:off x="2514600" y="3505200"/>
            <a:ext cx="1295400" cy="322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2667000" y="3962400"/>
            <a:ext cx="1066800" cy="322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2667000" y="4876800"/>
            <a:ext cx="1143000" cy="322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5410200" y="2743200"/>
            <a:ext cx="1066800" cy="58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H="1">
            <a:off x="5410200" y="2971800"/>
            <a:ext cx="10668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5410200" y="3352800"/>
            <a:ext cx="10668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685800" y="2971800"/>
            <a:ext cx="0" cy="182880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H="1">
            <a:off x="685800" y="3048000"/>
            <a:ext cx="5334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flipH="1">
            <a:off x="685800" y="3505200"/>
            <a:ext cx="5334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flipH="1">
            <a:off x="685800" y="4038600"/>
            <a:ext cx="3048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H="1">
            <a:off x="685800" y="4800600"/>
            <a:ext cx="3048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Up-Down Arrow 52"/>
          <p:cNvSpPr/>
          <p:nvPr/>
        </p:nvSpPr>
        <p:spPr>
          <a:xfrm>
            <a:off x="7391400" y="3429000"/>
            <a:ext cx="457200" cy="8382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Up-Down Arrow 53"/>
          <p:cNvSpPr/>
          <p:nvPr/>
        </p:nvSpPr>
        <p:spPr>
          <a:xfrm rot="16200000">
            <a:off x="5905500" y="3848100"/>
            <a:ext cx="457200" cy="14478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Up Arrow 54"/>
          <p:cNvSpPr/>
          <p:nvPr/>
        </p:nvSpPr>
        <p:spPr>
          <a:xfrm>
            <a:off x="5791200" y="3429000"/>
            <a:ext cx="533400" cy="2971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1524000" y="6019800"/>
            <a:ext cx="46482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Up Arrow 56"/>
          <p:cNvSpPr/>
          <p:nvPr/>
        </p:nvSpPr>
        <p:spPr>
          <a:xfrm>
            <a:off x="1371600" y="5257800"/>
            <a:ext cx="533400" cy="1143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06724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Register organization </a:t>
            </a:r>
            <a:endParaRPr lang="en-US" sz="4000" i="1" dirty="0"/>
          </a:p>
        </p:txBody>
      </p:sp>
      <p:sp>
        <p:nvSpPr>
          <p:cNvPr id="3" name="Content Placeholder 2"/>
          <p:cNvSpPr>
            <a:spLocks noGrp="1"/>
          </p:cNvSpPr>
          <p:nvPr>
            <p:ph idx="1"/>
          </p:nvPr>
        </p:nvSpPr>
        <p:spPr/>
        <p:txBody>
          <a:bodyPr>
            <a:normAutofit/>
          </a:bodyPr>
          <a:lstStyle/>
          <a:p>
            <a:pPr marL="0" indent="0">
              <a:buNone/>
            </a:pPr>
            <a:r>
              <a:rPr lang="en-US" sz="2000" dirty="0" smtClean="0"/>
              <a:t>                                    </a:t>
            </a:r>
            <a:r>
              <a:rPr lang="en-US" sz="2000" dirty="0"/>
              <a:t>a computer system employs a memory hierarchy. </a:t>
            </a:r>
            <a:r>
              <a:rPr lang="en-US" sz="2000" dirty="0" smtClean="0"/>
              <a:t>At higher </a:t>
            </a:r>
            <a:r>
              <a:rPr lang="en-US" sz="2000" dirty="0"/>
              <a:t>levels of the hierarchy, memory is faster, smaller, and more expensive (</a:t>
            </a:r>
            <a:r>
              <a:rPr lang="en-US" sz="2000" dirty="0" smtClean="0"/>
              <a:t>per bit</a:t>
            </a:r>
            <a:r>
              <a:rPr lang="en-US" sz="2000" dirty="0"/>
              <a:t>). Within the processor, there is a set of registers that function as a level of </a:t>
            </a:r>
            <a:r>
              <a:rPr lang="en-US" sz="2000" dirty="0" smtClean="0"/>
              <a:t>memory </a:t>
            </a:r>
            <a:r>
              <a:rPr lang="en-US" sz="2000" dirty="0"/>
              <a:t>above main memory and cache in the hierarchy. The registers in the </a:t>
            </a:r>
            <a:r>
              <a:rPr lang="en-US" sz="2000" dirty="0" smtClean="0"/>
              <a:t>processor perform </a:t>
            </a:r>
            <a:r>
              <a:rPr lang="en-US" sz="2000" dirty="0"/>
              <a:t>two roles</a:t>
            </a:r>
            <a:r>
              <a:rPr lang="en-US" sz="2000" dirty="0" smtClean="0"/>
              <a:t>:</a:t>
            </a:r>
          </a:p>
          <a:p>
            <a:r>
              <a:rPr lang="en-US" sz="2000" b="1" dirty="0"/>
              <a:t>User-visible </a:t>
            </a:r>
            <a:r>
              <a:rPr lang="en-US" sz="2000" b="1" dirty="0" smtClean="0"/>
              <a:t>registers </a:t>
            </a:r>
            <a:r>
              <a:rPr lang="en-US" sz="2000" dirty="0" smtClean="0"/>
              <a:t>: Enable </a:t>
            </a:r>
            <a:r>
              <a:rPr lang="en-US" sz="2000" dirty="0"/>
              <a:t>the machine- or assembly language </a:t>
            </a:r>
            <a:r>
              <a:rPr lang="en-US" sz="2000" dirty="0" smtClean="0"/>
              <a:t>programmer to </a:t>
            </a:r>
            <a:r>
              <a:rPr lang="en-US" sz="2000" dirty="0"/>
              <a:t>minimize main memory references by optimizing use of </a:t>
            </a:r>
            <a:r>
              <a:rPr lang="en-US" sz="2000" dirty="0" smtClean="0"/>
              <a:t>registers.</a:t>
            </a:r>
          </a:p>
          <a:p>
            <a:r>
              <a:rPr lang="en-US" sz="2000" b="1" dirty="0"/>
              <a:t>Control and status </a:t>
            </a:r>
            <a:r>
              <a:rPr lang="en-US" sz="2000" b="1" dirty="0" smtClean="0"/>
              <a:t>registers </a:t>
            </a:r>
            <a:r>
              <a:rPr lang="en-US" sz="2000" dirty="0" smtClean="0"/>
              <a:t>: Used </a:t>
            </a:r>
            <a:r>
              <a:rPr lang="en-US" sz="2000" dirty="0"/>
              <a:t>by the control unit to control the </a:t>
            </a:r>
            <a:r>
              <a:rPr lang="en-US" sz="2000" dirty="0" smtClean="0"/>
              <a:t>operation of </a:t>
            </a:r>
            <a:r>
              <a:rPr lang="en-US" sz="2000" dirty="0"/>
              <a:t>the processor and by privileged, operating system programs to control </a:t>
            </a:r>
            <a:r>
              <a:rPr lang="en-US" sz="2000" dirty="0" smtClean="0"/>
              <a:t>the execution </a:t>
            </a:r>
            <a:r>
              <a:rPr lang="en-US" sz="2000" dirty="0"/>
              <a:t>of programs.</a:t>
            </a:r>
            <a:endParaRPr lang="en-US" sz="1050" b="1" dirty="0"/>
          </a:p>
        </p:txBody>
      </p:sp>
    </p:spTree>
    <p:extLst>
      <p:ext uri="{BB962C8B-B14F-4D97-AF65-F5344CB8AC3E}">
        <p14:creationId xmlns="" xmlns:p14="http://schemas.microsoft.com/office/powerpoint/2010/main" val="2545983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Register organization </a:t>
            </a:r>
            <a:endParaRPr lang="en-US" sz="4000" i="1" dirty="0"/>
          </a:p>
        </p:txBody>
      </p:sp>
      <p:sp>
        <p:nvSpPr>
          <p:cNvPr id="3" name="Content Placeholder 2"/>
          <p:cNvSpPr>
            <a:spLocks noGrp="1"/>
          </p:cNvSpPr>
          <p:nvPr>
            <p:ph idx="1"/>
          </p:nvPr>
        </p:nvSpPr>
        <p:spPr/>
        <p:txBody>
          <a:bodyPr>
            <a:noAutofit/>
          </a:bodyPr>
          <a:lstStyle/>
          <a:p>
            <a:pPr marL="0" indent="0">
              <a:buNone/>
            </a:pPr>
            <a:r>
              <a:rPr lang="en-US" sz="2000" b="1" dirty="0" smtClean="0"/>
              <a:t>                                    User-visible registers </a:t>
            </a:r>
            <a:r>
              <a:rPr lang="en-US" sz="2000" dirty="0" smtClean="0"/>
              <a:t>:</a:t>
            </a:r>
          </a:p>
          <a:p>
            <a:pPr marL="0" indent="0">
              <a:buNone/>
            </a:pPr>
            <a:r>
              <a:rPr lang="en-US" sz="2000" dirty="0"/>
              <a:t> </a:t>
            </a:r>
            <a:r>
              <a:rPr lang="en-US" sz="2000" dirty="0" smtClean="0"/>
              <a:t>                                     </a:t>
            </a:r>
            <a:r>
              <a:rPr lang="en-US" sz="2000" dirty="0"/>
              <a:t>A user-visible register is one that may be referenced by means of the machine </a:t>
            </a:r>
            <a:r>
              <a:rPr lang="en-US" sz="2000" dirty="0" smtClean="0"/>
              <a:t>language that </a:t>
            </a:r>
            <a:r>
              <a:rPr lang="en-US" sz="2000" dirty="0"/>
              <a:t>the processor executes. We can characterize these in the following categories</a:t>
            </a:r>
            <a:r>
              <a:rPr lang="en-US" sz="2000" dirty="0" smtClean="0"/>
              <a:t>:</a:t>
            </a:r>
          </a:p>
          <a:p>
            <a:r>
              <a:rPr lang="en-US" sz="2000" b="1" dirty="0" smtClean="0"/>
              <a:t>General purpose</a:t>
            </a:r>
          </a:p>
          <a:p>
            <a:r>
              <a:rPr lang="en-US" sz="2000" b="1" dirty="0" smtClean="0"/>
              <a:t>Data </a:t>
            </a:r>
          </a:p>
          <a:p>
            <a:r>
              <a:rPr lang="en-US" sz="2000" b="1" dirty="0" smtClean="0"/>
              <a:t>Address </a:t>
            </a:r>
          </a:p>
          <a:p>
            <a:r>
              <a:rPr lang="en-US" sz="2000" b="1" dirty="0" smtClean="0"/>
              <a:t>Condition codes  </a:t>
            </a:r>
          </a:p>
          <a:p>
            <a:pPr marL="0" indent="0">
              <a:buNone/>
            </a:pPr>
            <a:r>
              <a:rPr lang="en-US" sz="2000" b="1" dirty="0" smtClean="0"/>
              <a:t>                                    </a:t>
            </a:r>
            <a:r>
              <a:rPr lang="en-US" sz="2000" dirty="0"/>
              <a:t>General-purpose </a:t>
            </a:r>
            <a:r>
              <a:rPr lang="en-US" sz="2000" dirty="0" smtClean="0"/>
              <a:t>register scan </a:t>
            </a:r>
            <a:r>
              <a:rPr lang="en-US" sz="2000" dirty="0"/>
              <a:t>be assigned to a variety of functions by the </a:t>
            </a:r>
            <a:r>
              <a:rPr lang="en-US" sz="2000" dirty="0" smtClean="0"/>
              <a:t>programmer</a:t>
            </a:r>
            <a:r>
              <a:rPr lang="en-US" sz="2000" dirty="0"/>
              <a:t>. Sometimes their use within the instruction set is orthogonal to the </a:t>
            </a:r>
            <a:r>
              <a:rPr lang="en-US" sz="2000" dirty="0" smtClean="0"/>
              <a:t>operation.</a:t>
            </a:r>
          </a:p>
          <a:p>
            <a:pPr marL="0" indent="0">
              <a:buNone/>
            </a:pPr>
            <a:r>
              <a:rPr lang="en-US" sz="2000" dirty="0"/>
              <a:t> </a:t>
            </a:r>
            <a:r>
              <a:rPr lang="en-US" sz="2000" dirty="0" smtClean="0"/>
              <a:t>                                     </a:t>
            </a:r>
            <a:r>
              <a:rPr lang="en-US" sz="2000" b="1" dirty="0" smtClean="0"/>
              <a:t>  </a:t>
            </a:r>
            <a:r>
              <a:rPr lang="en-US" sz="2000" dirty="0"/>
              <a:t>Data </a:t>
            </a:r>
            <a:r>
              <a:rPr lang="en-US" sz="2000" dirty="0" smtClean="0"/>
              <a:t>registers may </a:t>
            </a:r>
            <a:r>
              <a:rPr lang="en-US" sz="2000" dirty="0"/>
              <a:t>be used </a:t>
            </a:r>
            <a:r>
              <a:rPr lang="en-US" sz="2000" dirty="0" smtClean="0"/>
              <a:t>only to </a:t>
            </a:r>
            <a:r>
              <a:rPr lang="en-US" sz="2000" dirty="0"/>
              <a:t>hold data and cannot be employed in the calculation of an operand </a:t>
            </a:r>
            <a:r>
              <a:rPr lang="en-US" sz="2000" dirty="0" smtClean="0"/>
              <a:t>address . Address register </a:t>
            </a:r>
            <a:r>
              <a:rPr lang="en-US" sz="2000" dirty="0" err="1" smtClean="0"/>
              <a:t>smay</a:t>
            </a:r>
            <a:r>
              <a:rPr lang="en-US" sz="2000" dirty="0" smtClean="0"/>
              <a:t> </a:t>
            </a:r>
            <a:r>
              <a:rPr lang="en-US" sz="2000" dirty="0"/>
              <a:t>themselves be somewhat general purpose, or they may be de-voted to a particular addressing mode.</a:t>
            </a:r>
            <a:endParaRPr lang="en-US" sz="2000" b="1" dirty="0" smtClean="0"/>
          </a:p>
        </p:txBody>
      </p:sp>
    </p:spTree>
    <p:extLst>
      <p:ext uri="{BB962C8B-B14F-4D97-AF65-F5344CB8AC3E}">
        <p14:creationId xmlns="" xmlns:p14="http://schemas.microsoft.com/office/powerpoint/2010/main" val="2179835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Register organization </a:t>
            </a:r>
            <a:endParaRPr lang="en-US" sz="4000" i="1" dirty="0"/>
          </a:p>
        </p:txBody>
      </p:sp>
      <p:sp>
        <p:nvSpPr>
          <p:cNvPr id="3" name="Content Placeholder 2"/>
          <p:cNvSpPr>
            <a:spLocks noGrp="1"/>
          </p:cNvSpPr>
          <p:nvPr>
            <p:ph idx="1"/>
          </p:nvPr>
        </p:nvSpPr>
        <p:spPr/>
        <p:txBody>
          <a:bodyPr>
            <a:noAutofit/>
          </a:bodyPr>
          <a:lstStyle/>
          <a:p>
            <a:pPr marL="0" indent="0">
              <a:buNone/>
            </a:pPr>
            <a:r>
              <a:rPr lang="en-US" sz="2000" b="1" dirty="0" smtClean="0"/>
              <a:t>                                    User-visible registers </a:t>
            </a:r>
            <a:r>
              <a:rPr lang="en-US" sz="2000" dirty="0" smtClean="0"/>
              <a:t>:</a:t>
            </a:r>
            <a:r>
              <a:rPr lang="en-US" sz="2000" b="1" dirty="0" smtClean="0"/>
              <a:t> </a:t>
            </a:r>
          </a:p>
          <a:p>
            <a:pPr marL="0" indent="0">
              <a:buNone/>
            </a:pPr>
            <a:r>
              <a:rPr lang="en-US" sz="2000" b="1" dirty="0" smtClean="0"/>
              <a:t>                                General purpose register:   </a:t>
            </a:r>
            <a:r>
              <a:rPr lang="en-US" sz="2000" dirty="0"/>
              <a:t>General-purpose </a:t>
            </a:r>
            <a:r>
              <a:rPr lang="en-US" sz="2000" dirty="0" smtClean="0"/>
              <a:t>register scan </a:t>
            </a:r>
            <a:r>
              <a:rPr lang="en-US" sz="2000" dirty="0"/>
              <a:t>be assigned to a variety of functions by the </a:t>
            </a:r>
            <a:r>
              <a:rPr lang="en-US" sz="2000" dirty="0" smtClean="0"/>
              <a:t>programmer</a:t>
            </a:r>
            <a:r>
              <a:rPr lang="en-US" sz="2000" dirty="0"/>
              <a:t>. Sometimes their use within the instruction set is orthogonal to the </a:t>
            </a:r>
            <a:r>
              <a:rPr lang="en-US" sz="2000" dirty="0" smtClean="0"/>
              <a:t>operation.</a:t>
            </a:r>
          </a:p>
          <a:p>
            <a:pPr marL="0" indent="0">
              <a:buNone/>
            </a:pPr>
            <a:r>
              <a:rPr lang="en-US" sz="2000" dirty="0"/>
              <a:t> </a:t>
            </a:r>
            <a:r>
              <a:rPr lang="en-US" sz="2000" dirty="0" smtClean="0"/>
              <a:t>                               </a:t>
            </a:r>
            <a:r>
              <a:rPr lang="en-US" sz="2000" b="1" dirty="0" smtClean="0"/>
              <a:t>Data registers:  </a:t>
            </a:r>
            <a:r>
              <a:rPr lang="en-US" sz="2000" dirty="0"/>
              <a:t>Data </a:t>
            </a:r>
            <a:r>
              <a:rPr lang="en-US" sz="2000" dirty="0" smtClean="0"/>
              <a:t>registers may </a:t>
            </a:r>
            <a:r>
              <a:rPr lang="en-US" sz="2000" dirty="0"/>
              <a:t>be used </a:t>
            </a:r>
            <a:r>
              <a:rPr lang="en-US" sz="2000" dirty="0" smtClean="0"/>
              <a:t>only to </a:t>
            </a:r>
            <a:r>
              <a:rPr lang="en-US" sz="2000" dirty="0"/>
              <a:t>hold data and cannot be employed in the calculation of an operand </a:t>
            </a:r>
            <a:r>
              <a:rPr lang="en-US" sz="2000" dirty="0" smtClean="0"/>
              <a:t>address .</a:t>
            </a:r>
          </a:p>
          <a:p>
            <a:pPr marL="0" indent="0">
              <a:buNone/>
            </a:pPr>
            <a:r>
              <a:rPr lang="en-US" sz="2000" dirty="0"/>
              <a:t> </a:t>
            </a:r>
            <a:r>
              <a:rPr lang="en-US" sz="2000" dirty="0" smtClean="0"/>
              <a:t>                                </a:t>
            </a:r>
            <a:r>
              <a:rPr lang="en-US" sz="2000" b="1" dirty="0" smtClean="0"/>
              <a:t>Address registers:    </a:t>
            </a:r>
            <a:r>
              <a:rPr lang="en-US" sz="2000" dirty="0" smtClean="0"/>
              <a:t>Address registers may </a:t>
            </a:r>
            <a:r>
              <a:rPr lang="en-US" sz="2000" dirty="0"/>
              <a:t>themselves be somewhat general purpose, or they may be de-voted to a particular addressing mode</a:t>
            </a:r>
            <a:r>
              <a:rPr lang="en-US" sz="2000" dirty="0" smtClean="0"/>
              <a:t>.</a:t>
            </a:r>
          </a:p>
          <a:p>
            <a:pPr marL="0" indent="0">
              <a:buNone/>
            </a:pPr>
            <a:r>
              <a:rPr lang="en-US" sz="2000" b="1" dirty="0"/>
              <a:t> </a:t>
            </a:r>
            <a:r>
              <a:rPr lang="en-US" sz="2000" b="1" dirty="0" smtClean="0"/>
              <a:t>                                Condition codes:    </a:t>
            </a:r>
            <a:r>
              <a:rPr lang="en-US" sz="2000" dirty="0"/>
              <a:t>A final category of registers, which is at least partially visible to the user, </a:t>
            </a:r>
            <a:r>
              <a:rPr lang="en-US" sz="2000" dirty="0" smtClean="0"/>
              <a:t>holds condition </a:t>
            </a:r>
            <a:r>
              <a:rPr lang="en-US" sz="2000" dirty="0"/>
              <a:t>codes(also referred to as flags). Condition codes are bits set by </a:t>
            </a:r>
            <a:r>
              <a:rPr lang="en-US" sz="2000" dirty="0" smtClean="0"/>
              <a:t>the processor </a:t>
            </a:r>
            <a:r>
              <a:rPr lang="en-US" sz="2000" dirty="0"/>
              <a:t>hardware as the result of operations. </a:t>
            </a:r>
            <a:endParaRPr lang="en-US" sz="2000" b="1" dirty="0" smtClean="0"/>
          </a:p>
        </p:txBody>
      </p:sp>
    </p:spTree>
    <p:extLst>
      <p:ext uri="{BB962C8B-B14F-4D97-AF65-F5344CB8AC3E}">
        <p14:creationId xmlns="" xmlns:p14="http://schemas.microsoft.com/office/powerpoint/2010/main" val="1956224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Register organization </a:t>
            </a:r>
            <a:endParaRPr lang="en-US" sz="4000" i="1" dirty="0"/>
          </a:p>
        </p:txBody>
      </p:sp>
      <p:sp>
        <p:nvSpPr>
          <p:cNvPr id="3" name="Content Placeholder 2"/>
          <p:cNvSpPr>
            <a:spLocks noGrp="1"/>
          </p:cNvSpPr>
          <p:nvPr>
            <p:ph idx="1"/>
          </p:nvPr>
        </p:nvSpPr>
        <p:spPr/>
        <p:txBody>
          <a:bodyPr>
            <a:noAutofit/>
          </a:bodyPr>
          <a:lstStyle/>
          <a:p>
            <a:pPr marL="0" indent="0">
              <a:buNone/>
            </a:pPr>
            <a:r>
              <a:rPr lang="en-US" sz="2000" b="1" dirty="0" smtClean="0"/>
              <a:t>                                  Control  register:</a:t>
            </a:r>
          </a:p>
          <a:p>
            <a:pPr marL="0" indent="0">
              <a:buNone/>
            </a:pPr>
            <a:r>
              <a:rPr lang="en-US" sz="2000" b="1" dirty="0"/>
              <a:t> </a:t>
            </a:r>
            <a:r>
              <a:rPr lang="en-US" sz="2000" b="1" dirty="0" smtClean="0"/>
              <a:t>                               </a:t>
            </a:r>
            <a:r>
              <a:rPr lang="en-US" sz="2000" dirty="0"/>
              <a:t>There are a variety of processor registers that are employed to control the </a:t>
            </a:r>
            <a:r>
              <a:rPr lang="en-US" sz="2000" dirty="0" smtClean="0"/>
              <a:t>operation of </a:t>
            </a:r>
            <a:r>
              <a:rPr lang="en-US" sz="2000" dirty="0"/>
              <a:t>the processor. Most of these, on most machines, are not visible to the user. </a:t>
            </a:r>
            <a:r>
              <a:rPr lang="en-US" sz="2000" dirty="0" smtClean="0"/>
              <a:t>Some of </a:t>
            </a:r>
            <a:r>
              <a:rPr lang="en-US" sz="2000" dirty="0"/>
              <a:t>them may be visible to machine instructions executed in a control or </a:t>
            </a:r>
            <a:r>
              <a:rPr lang="en-US" sz="2000" dirty="0" smtClean="0"/>
              <a:t>operating system </a:t>
            </a:r>
            <a:r>
              <a:rPr lang="en-US" sz="2000" dirty="0"/>
              <a:t>mode</a:t>
            </a:r>
            <a:r>
              <a:rPr lang="en-US" sz="2000" dirty="0" smtClean="0"/>
              <a:t>.</a:t>
            </a:r>
          </a:p>
          <a:p>
            <a:pPr marL="0" indent="0">
              <a:buNone/>
            </a:pPr>
            <a:r>
              <a:rPr lang="en-US" sz="2000" b="1" dirty="0"/>
              <a:t> </a:t>
            </a:r>
            <a:r>
              <a:rPr lang="en-US" sz="2000" b="1" dirty="0" smtClean="0"/>
              <a:t>                 </a:t>
            </a:r>
            <a:r>
              <a:rPr lang="en-US" sz="2000" dirty="0"/>
              <a:t>different machines will have different register organizations </a:t>
            </a:r>
            <a:r>
              <a:rPr lang="en-US" sz="2000" dirty="0" smtClean="0"/>
              <a:t>and use </a:t>
            </a:r>
            <a:r>
              <a:rPr lang="en-US" sz="2000" dirty="0"/>
              <a:t>different </a:t>
            </a:r>
            <a:r>
              <a:rPr lang="en-US" sz="2000" dirty="0" smtClean="0"/>
              <a:t>terminology. The four essential registers are:</a:t>
            </a:r>
          </a:p>
          <a:p>
            <a:r>
              <a:rPr lang="en-US" sz="2000" b="1" dirty="0" smtClean="0"/>
              <a:t>Program </a:t>
            </a:r>
            <a:r>
              <a:rPr lang="en-US" sz="2000" b="1" dirty="0"/>
              <a:t>counter (PC):</a:t>
            </a:r>
            <a:r>
              <a:rPr lang="en-US" sz="2000" dirty="0"/>
              <a:t>Contains the address of an instruction to be </a:t>
            </a:r>
            <a:r>
              <a:rPr lang="en-US" sz="2000" dirty="0" smtClean="0"/>
              <a:t>fetched</a:t>
            </a:r>
          </a:p>
          <a:p>
            <a:r>
              <a:rPr lang="en-US" sz="2000" b="1" dirty="0" smtClean="0"/>
              <a:t>Instruction </a:t>
            </a:r>
            <a:r>
              <a:rPr lang="en-US" sz="2000" b="1" dirty="0"/>
              <a:t>register (IR):</a:t>
            </a:r>
            <a:r>
              <a:rPr lang="en-US" sz="2000" dirty="0"/>
              <a:t>Contains the instruction most recently </a:t>
            </a:r>
            <a:r>
              <a:rPr lang="en-US" sz="2000" dirty="0" smtClean="0"/>
              <a:t>fetched</a:t>
            </a:r>
          </a:p>
          <a:p>
            <a:r>
              <a:rPr lang="en-US" sz="2000" b="1" dirty="0" smtClean="0"/>
              <a:t>Memory </a:t>
            </a:r>
            <a:r>
              <a:rPr lang="en-US" sz="2000" b="1" dirty="0"/>
              <a:t>address register (MAR):</a:t>
            </a:r>
            <a:r>
              <a:rPr lang="en-US" sz="2000" dirty="0"/>
              <a:t>Contains the address of a location in </a:t>
            </a:r>
            <a:r>
              <a:rPr lang="en-US" sz="2000" dirty="0" smtClean="0"/>
              <a:t>memory</a:t>
            </a:r>
          </a:p>
          <a:p>
            <a:r>
              <a:rPr lang="en-US" sz="2000" b="1" dirty="0" smtClean="0"/>
              <a:t>Memory </a:t>
            </a:r>
            <a:r>
              <a:rPr lang="en-US" sz="2000" b="1" dirty="0"/>
              <a:t>buffer register (MBR):</a:t>
            </a:r>
            <a:r>
              <a:rPr lang="en-US" sz="2000" dirty="0"/>
              <a:t>Contains a word of data to be written </a:t>
            </a:r>
            <a:r>
              <a:rPr lang="en-US" sz="2000" dirty="0" smtClean="0"/>
              <a:t>to memory </a:t>
            </a:r>
            <a:r>
              <a:rPr lang="en-US" sz="2000" dirty="0"/>
              <a:t>or the word most recently read</a:t>
            </a:r>
            <a:endParaRPr lang="en-US" sz="2000" b="1" dirty="0" smtClean="0"/>
          </a:p>
        </p:txBody>
      </p:sp>
    </p:spTree>
    <p:extLst>
      <p:ext uri="{BB962C8B-B14F-4D97-AF65-F5344CB8AC3E}">
        <p14:creationId xmlns="" xmlns:p14="http://schemas.microsoft.com/office/powerpoint/2010/main" val="110771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COMPUTER COMPONENTS</a:t>
            </a:r>
            <a:endParaRPr lang="en-US" sz="4000" i="1" dirty="0"/>
          </a:p>
        </p:txBody>
      </p:sp>
      <p:sp>
        <p:nvSpPr>
          <p:cNvPr id="3" name="Content Placeholder 2"/>
          <p:cNvSpPr>
            <a:spLocks noGrp="1"/>
          </p:cNvSpPr>
          <p:nvPr>
            <p:ph idx="1"/>
          </p:nvPr>
        </p:nvSpPr>
        <p:spPr>
          <a:xfrm>
            <a:off x="457200" y="1600200"/>
            <a:ext cx="5715000" cy="4525963"/>
          </a:xfrm>
        </p:spPr>
        <p:txBody>
          <a:bodyPr>
            <a:noAutofit/>
          </a:bodyPr>
          <a:lstStyle/>
          <a:p>
            <a:pPr>
              <a:buNone/>
            </a:pPr>
            <a:r>
              <a:rPr lang="en-US" sz="2400" dirty="0" smtClean="0"/>
              <a:t>   </a:t>
            </a:r>
            <a:r>
              <a:rPr lang="en-US" sz="1600" dirty="0" smtClean="0"/>
              <a:t>Mainly there is four components in a Computer Architecture.</a:t>
            </a:r>
          </a:p>
          <a:p>
            <a:r>
              <a:rPr lang="en-US" sz="1600" b="1" dirty="0"/>
              <a:t> </a:t>
            </a:r>
            <a:r>
              <a:rPr lang="en-US" sz="1600" b="1" dirty="0" smtClean="0"/>
              <a:t>          The CPU</a:t>
            </a:r>
            <a:r>
              <a:rPr lang="en-US" sz="1600" dirty="0" smtClean="0"/>
              <a:t>(</a:t>
            </a:r>
            <a:r>
              <a:rPr lang="en-US" sz="1600" b="1" dirty="0" smtClean="0"/>
              <a:t>PROCESSOR</a:t>
            </a:r>
            <a:r>
              <a:rPr lang="en-US" sz="1600" dirty="0" smtClean="0"/>
              <a:t>):-   </a:t>
            </a:r>
            <a:r>
              <a:rPr lang="en-US" sz="1600" dirty="0"/>
              <a:t>A central processing unit (CPU</a:t>
            </a:r>
            <a:r>
              <a:rPr lang="en-US" sz="1600" dirty="0" smtClean="0"/>
              <a:t>) </a:t>
            </a:r>
            <a:r>
              <a:rPr lang="en-US" sz="1600" dirty="0"/>
              <a:t>is the electronic circuitry within a computer that carries out the instructions of a computer program by performing the basic arithmetic, logic, controlling, and input/output </a:t>
            </a:r>
            <a:r>
              <a:rPr lang="en-US" sz="1600" dirty="0" smtClean="0"/>
              <a:t>(Input-output) </a:t>
            </a:r>
            <a:r>
              <a:rPr lang="en-US" sz="1600" dirty="0"/>
              <a:t>operations specified by the </a:t>
            </a:r>
            <a:r>
              <a:rPr lang="en-US" sz="1600" dirty="0" smtClean="0"/>
              <a:t>instructions.</a:t>
            </a:r>
          </a:p>
          <a:p>
            <a:r>
              <a:rPr lang="en-US" sz="1600" dirty="0"/>
              <a:t> </a:t>
            </a:r>
            <a:r>
              <a:rPr lang="en-US" sz="1600" dirty="0" smtClean="0"/>
              <a:t> 	</a:t>
            </a:r>
            <a:r>
              <a:rPr lang="en-US" sz="1600" b="1" dirty="0" smtClean="0"/>
              <a:t>Input and Output device:- </a:t>
            </a:r>
            <a:r>
              <a:rPr lang="en-US" sz="1600" dirty="0" smtClean="0"/>
              <a:t>The input and output devices are the medium for entering the values or input and showing the result or output. The input device is used for giving the instruction by the user to the computer while the output device shoes the result or output for the user as per the input.</a:t>
            </a:r>
            <a:endParaRPr lang="en-US" sz="1600" dirty="0"/>
          </a:p>
          <a:p>
            <a:r>
              <a:rPr lang="en-US" sz="1600" dirty="0" smtClean="0"/>
              <a:t> 	</a:t>
            </a:r>
            <a:r>
              <a:rPr lang="en-US" sz="1600" b="1" dirty="0" smtClean="0"/>
              <a:t>Memory:-</a:t>
            </a:r>
            <a:r>
              <a:rPr lang="en-US" sz="1200" dirty="0" smtClean="0"/>
              <a:t>      </a:t>
            </a:r>
            <a:r>
              <a:rPr lang="en-US" sz="1600" dirty="0" smtClean="0"/>
              <a:t>The</a:t>
            </a:r>
            <a:r>
              <a:rPr lang="en-US" sz="1600" b="1" dirty="0" smtClean="0"/>
              <a:t> </a:t>
            </a:r>
            <a:r>
              <a:rPr lang="en-US" sz="1600" dirty="0"/>
              <a:t>memory is </a:t>
            </a:r>
            <a:r>
              <a:rPr lang="en-US" sz="1600" dirty="0" smtClean="0"/>
              <a:t>a </a:t>
            </a:r>
            <a:r>
              <a:rPr lang="en-US" sz="1600" dirty="0"/>
              <a:t>storage area. It holds the data and instructions that the Central Processing Unit (CPU) </a:t>
            </a:r>
            <a:r>
              <a:rPr lang="en-US" sz="1600" dirty="0" smtClean="0"/>
              <a:t>needs. It stores data, sometime temporary but as per the user it is also capable of storing data permanently.</a:t>
            </a:r>
          </a:p>
          <a:p>
            <a:pPr>
              <a:buNone/>
            </a:pPr>
            <a:r>
              <a:rPr lang="en-US" dirty="0" smtClean="0"/>
              <a:t>               </a:t>
            </a:r>
            <a:endParaRPr lang="en-US" dirty="0"/>
          </a:p>
        </p:txBody>
      </p:sp>
      <p:sp>
        <p:nvSpPr>
          <p:cNvPr id="7" name="Rectangle 6"/>
          <p:cNvSpPr/>
          <p:nvPr/>
        </p:nvSpPr>
        <p:spPr>
          <a:xfrm>
            <a:off x="6553200" y="15240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924800" y="15240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81800" y="28956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781800" y="4572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6629400" y="1752600"/>
            <a:ext cx="6858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smtClean="0"/>
              <a:t>input</a:t>
            </a:r>
            <a:endParaRPr lang="en-US" dirty="0"/>
          </a:p>
        </p:txBody>
      </p:sp>
      <p:sp>
        <p:nvSpPr>
          <p:cNvPr id="16" name="TextBox 15"/>
          <p:cNvSpPr txBox="1"/>
          <p:nvPr/>
        </p:nvSpPr>
        <p:spPr>
          <a:xfrm>
            <a:off x="7924800" y="1752600"/>
            <a:ext cx="8382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smtClean="0"/>
              <a:t>output</a:t>
            </a:r>
            <a:endParaRPr lang="en-US" dirty="0"/>
          </a:p>
        </p:txBody>
      </p:sp>
      <p:sp>
        <p:nvSpPr>
          <p:cNvPr id="17" name="TextBox 16"/>
          <p:cNvSpPr txBox="1"/>
          <p:nvPr/>
        </p:nvSpPr>
        <p:spPr>
          <a:xfrm>
            <a:off x="7086600" y="3200400"/>
            <a:ext cx="12192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Processor</a:t>
            </a:r>
            <a:endParaRPr lang="en-US" dirty="0"/>
          </a:p>
        </p:txBody>
      </p:sp>
      <p:sp>
        <p:nvSpPr>
          <p:cNvPr id="18" name="TextBox 17"/>
          <p:cNvSpPr txBox="1"/>
          <p:nvPr/>
        </p:nvSpPr>
        <p:spPr>
          <a:xfrm>
            <a:off x="7086600" y="4800600"/>
            <a:ext cx="12192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Memory</a:t>
            </a:r>
            <a:endParaRPr lang="en-US" dirty="0"/>
          </a:p>
        </p:txBody>
      </p:sp>
      <p:sp>
        <p:nvSpPr>
          <p:cNvPr id="19" name="Down Arrow 18"/>
          <p:cNvSpPr/>
          <p:nvPr/>
        </p:nvSpPr>
        <p:spPr>
          <a:xfrm>
            <a:off x="6934200" y="2438400"/>
            <a:ext cx="304800" cy="3810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Up Arrow 21"/>
          <p:cNvSpPr/>
          <p:nvPr/>
        </p:nvSpPr>
        <p:spPr>
          <a:xfrm>
            <a:off x="8077200" y="2438400"/>
            <a:ext cx="304800" cy="3810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Down Arrow 22"/>
          <p:cNvSpPr/>
          <p:nvPr/>
        </p:nvSpPr>
        <p:spPr>
          <a:xfrm>
            <a:off x="7010400" y="4038600"/>
            <a:ext cx="457200" cy="4572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Up Arrow 24"/>
          <p:cNvSpPr/>
          <p:nvPr/>
        </p:nvSpPr>
        <p:spPr>
          <a:xfrm>
            <a:off x="7848600" y="4038600"/>
            <a:ext cx="533400" cy="4572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Register organization </a:t>
            </a:r>
            <a:endParaRPr lang="en-US" sz="4000" i="1" dirty="0"/>
          </a:p>
        </p:txBody>
      </p:sp>
      <p:sp>
        <p:nvSpPr>
          <p:cNvPr id="3" name="Content Placeholder 2"/>
          <p:cNvSpPr>
            <a:spLocks noGrp="1"/>
          </p:cNvSpPr>
          <p:nvPr>
            <p:ph idx="1"/>
          </p:nvPr>
        </p:nvSpPr>
        <p:spPr/>
        <p:txBody>
          <a:bodyPr>
            <a:noAutofit/>
          </a:bodyPr>
          <a:lstStyle/>
          <a:p>
            <a:pPr marL="0" indent="0">
              <a:buNone/>
            </a:pPr>
            <a:r>
              <a:rPr lang="en-US" sz="2000" b="1" dirty="0" smtClean="0"/>
              <a:t>                                  Status register:</a:t>
            </a:r>
          </a:p>
          <a:p>
            <a:pPr marL="0" indent="0">
              <a:buNone/>
            </a:pPr>
            <a:r>
              <a:rPr lang="en-US" sz="2000" dirty="0" smtClean="0"/>
              <a:t>                                  Many </a:t>
            </a:r>
            <a:r>
              <a:rPr lang="en-US" sz="2000" dirty="0"/>
              <a:t>processor designs include a register or set of registers, often known </a:t>
            </a:r>
            <a:r>
              <a:rPr lang="en-US" sz="2000" dirty="0" smtClean="0"/>
              <a:t>as the </a:t>
            </a:r>
            <a:r>
              <a:rPr lang="en-US" sz="2000" dirty="0"/>
              <a:t>program status word(PSW), that contain status information. The PSW </a:t>
            </a:r>
            <a:r>
              <a:rPr lang="en-US" sz="2000" dirty="0" smtClean="0"/>
              <a:t>typically contains </a:t>
            </a:r>
            <a:r>
              <a:rPr lang="en-US" sz="2000" dirty="0"/>
              <a:t>condition codes plus other status information. Common fields or flags </a:t>
            </a:r>
            <a:r>
              <a:rPr lang="en-US" sz="2000" dirty="0" smtClean="0"/>
              <a:t>include </a:t>
            </a:r>
            <a:r>
              <a:rPr lang="en-US" sz="2000" dirty="0"/>
              <a:t>the following</a:t>
            </a:r>
            <a:r>
              <a:rPr lang="en-US" sz="2000" dirty="0" smtClean="0"/>
              <a:t>:</a:t>
            </a:r>
          </a:p>
          <a:p>
            <a:r>
              <a:rPr lang="en-US" sz="1600" b="1" dirty="0" smtClean="0"/>
              <a:t>Sign</a:t>
            </a:r>
            <a:r>
              <a:rPr lang="en-US" sz="1600" dirty="0" smtClean="0"/>
              <a:t> :  Contains </a:t>
            </a:r>
            <a:r>
              <a:rPr lang="en-US" sz="1600" dirty="0"/>
              <a:t>the sign bit of the result of the last arithmetic operation</a:t>
            </a:r>
            <a:r>
              <a:rPr lang="en-US" sz="1600" dirty="0" smtClean="0"/>
              <a:t>.</a:t>
            </a:r>
          </a:p>
          <a:p>
            <a:r>
              <a:rPr lang="en-US" sz="1600" b="1" dirty="0" smtClean="0"/>
              <a:t>Zero</a:t>
            </a:r>
            <a:r>
              <a:rPr lang="en-US" sz="1600" dirty="0" smtClean="0"/>
              <a:t> : Set </a:t>
            </a:r>
            <a:r>
              <a:rPr lang="en-US" sz="1600" dirty="0"/>
              <a:t>when the result is </a:t>
            </a:r>
            <a:r>
              <a:rPr lang="en-US" sz="1600" dirty="0" smtClean="0"/>
              <a:t>0.</a:t>
            </a:r>
          </a:p>
          <a:p>
            <a:r>
              <a:rPr lang="en-US" sz="1600" b="1" dirty="0" smtClean="0"/>
              <a:t>Carry</a:t>
            </a:r>
            <a:r>
              <a:rPr lang="en-US" sz="1600" dirty="0" smtClean="0"/>
              <a:t> : Set </a:t>
            </a:r>
            <a:r>
              <a:rPr lang="en-US" sz="1600" dirty="0"/>
              <a:t>if an operation resulted in a carry (addition) into or borrow (sub-traction) out of a high-order bit. Used for multiword arithmetic </a:t>
            </a:r>
            <a:r>
              <a:rPr lang="en-US" sz="1600" dirty="0" smtClean="0"/>
              <a:t>operations.</a:t>
            </a:r>
          </a:p>
          <a:p>
            <a:r>
              <a:rPr lang="en-US" sz="1600" b="1" dirty="0" smtClean="0"/>
              <a:t>Equal </a:t>
            </a:r>
            <a:r>
              <a:rPr lang="en-US" sz="1600" dirty="0" smtClean="0"/>
              <a:t>: Set </a:t>
            </a:r>
            <a:r>
              <a:rPr lang="en-US" sz="1600" dirty="0"/>
              <a:t>if a logical compare result is equality</a:t>
            </a:r>
            <a:r>
              <a:rPr lang="en-US" sz="1600" dirty="0" smtClean="0"/>
              <a:t>.</a:t>
            </a:r>
          </a:p>
          <a:p>
            <a:r>
              <a:rPr lang="en-US" sz="1600" b="1" dirty="0" smtClean="0"/>
              <a:t>Overflow</a:t>
            </a:r>
            <a:r>
              <a:rPr lang="en-US" sz="1600" dirty="0" smtClean="0"/>
              <a:t> : Used </a:t>
            </a:r>
            <a:r>
              <a:rPr lang="en-US" sz="1600" dirty="0"/>
              <a:t>to indicate arithmetic </a:t>
            </a:r>
            <a:r>
              <a:rPr lang="en-US" sz="1600" dirty="0" smtClean="0"/>
              <a:t>overflow.</a:t>
            </a:r>
          </a:p>
          <a:p>
            <a:r>
              <a:rPr lang="en-US" sz="1600" b="1" dirty="0" smtClean="0"/>
              <a:t>Interrupt Enable/Disable </a:t>
            </a:r>
            <a:r>
              <a:rPr lang="en-US" sz="1600" dirty="0" smtClean="0"/>
              <a:t>:</a:t>
            </a:r>
            <a:r>
              <a:rPr lang="en-US" sz="1600" dirty="0"/>
              <a:t>Used to enable or disable </a:t>
            </a:r>
            <a:r>
              <a:rPr lang="en-US" sz="1600" dirty="0" smtClean="0"/>
              <a:t>interrupts.</a:t>
            </a:r>
          </a:p>
          <a:p>
            <a:r>
              <a:rPr lang="en-US" sz="1600" b="1" dirty="0" smtClean="0"/>
              <a:t>Supervisor</a:t>
            </a:r>
            <a:r>
              <a:rPr lang="en-US" sz="1600" dirty="0" smtClean="0"/>
              <a:t> : Indicates </a:t>
            </a:r>
            <a:r>
              <a:rPr lang="en-US" sz="1600" dirty="0"/>
              <a:t>whether the processor is executing in supervisor </a:t>
            </a:r>
            <a:r>
              <a:rPr lang="en-US" sz="1600" dirty="0" smtClean="0"/>
              <a:t>or user </a:t>
            </a:r>
            <a:r>
              <a:rPr lang="en-US" sz="1600" dirty="0"/>
              <a:t>mode. Certain privileged instructions can be executed only in </a:t>
            </a:r>
            <a:r>
              <a:rPr lang="en-US" sz="1600" dirty="0" smtClean="0"/>
              <a:t>supervisor </a:t>
            </a:r>
            <a:r>
              <a:rPr lang="en-US" sz="1600" dirty="0"/>
              <a:t>mode, and certain areas of memory can be accessed only in </a:t>
            </a:r>
            <a:r>
              <a:rPr lang="en-US" sz="1600" dirty="0" smtClean="0"/>
              <a:t>supervisor mode</a:t>
            </a:r>
            <a:r>
              <a:rPr lang="en-US" sz="2000" dirty="0"/>
              <a:t>.</a:t>
            </a:r>
            <a:endParaRPr lang="en-US" sz="2000" b="1" dirty="0" smtClean="0"/>
          </a:p>
        </p:txBody>
      </p:sp>
    </p:spTree>
    <p:extLst>
      <p:ext uri="{BB962C8B-B14F-4D97-AF65-F5344CB8AC3E}">
        <p14:creationId xmlns="" xmlns:p14="http://schemas.microsoft.com/office/powerpoint/2010/main" val="4185880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Stack organization</a:t>
            </a:r>
            <a:endParaRPr lang="en-US" sz="4000" i="1"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sz="2000" dirty="0" smtClean="0"/>
              <a:t> A stack is a linear array of locations. The stack is a reserved block of locations. Items are appended to the top of the stack so that, at any given time, the block is partially filled. Stack is a storage structure that stores information in such a way that the last item stored is the first item retrieved. It is based on the principle of LIFO (Last-in-first-out). The stack in digital computers is a group of memory locations with a register that holds the address of top of element. This register that holds the address of top of element of the stack is called </a:t>
            </a:r>
            <a:r>
              <a:rPr lang="en-US" sz="2000" b="1" i="1" dirty="0" smtClean="0"/>
              <a:t>Stack Pointer or Top of Stack</a:t>
            </a:r>
            <a:r>
              <a:rPr lang="en-US" sz="2000" dirty="0" smtClean="0"/>
              <a:t>.</a:t>
            </a:r>
          </a:p>
          <a:p>
            <a:pPr>
              <a:buNone/>
            </a:pPr>
            <a:r>
              <a:rPr lang="en-US" sz="2000" dirty="0" smtClean="0"/>
              <a:t>                 </a:t>
            </a:r>
            <a:r>
              <a:rPr lang="en-US" sz="2000" b="1" dirty="0" smtClean="0"/>
              <a:t>Stack Operations</a:t>
            </a:r>
            <a:r>
              <a:rPr lang="en-US" sz="2000" dirty="0" smtClean="0"/>
              <a:t/>
            </a:r>
            <a:br>
              <a:rPr lang="en-US" sz="2000" dirty="0" smtClean="0"/>
            </a:br>
            <a:r>
              <a:rPr lang="en-US" sz="2000" dirty="0" smtClean="0"/>
              <a:t>The two operations of a stack are:</a:t>
            </a:r>
          </a:p>
          <a:p>
            <a:r>
              <a:rPr lang="en-US" sz="2000" b="1" dirty="0" smtClean="0"/>
              <a:t>Push:</a:t>
            </a:r>
            <a:r>
              <a:rPr lang="en-US" sz="2000" dirty="0" smtClean="0"/>
              <a:t>        Inserts an item on top of stack.</a:t>
            </a:r>
          </a:p>
          <a:p>
            <a:r>
              <a:rPr lang="en-US" sz="2000" b="1" dirty="0" smtClean="0"/>
              <a:t>Pop:</a:t>
            </a:r>
            <a:r>
              <a:rPr lang="en-US" sz="2000" dirty="0" smtClean="0"/>
              <a:t>          Deletes an item from top of stack.</a:t>
            </a:r>
          </a:p>
          <a:p>
            <a:pPr>
              <a:buNone/>
            </a:pPr>
            <a:r>
              <a:rPr lang="en-US" sz="2000" dirty="0" smtClean="0"/>
              <a:t>                  in digital computers stack can be implemented in two ways.</a:t>
            </a:r>
          </a:p>
          <a:p>
            <a:r>
              <a:rPr lang="en-US" sz="2000" b="1" dirty="0" smtClean="0"/>
              <a:t>Register stack</a:t>
            </a:r>
          </a:p>
          <a:p>
            <a:r>
              <a:rPr lang="en-US" sz="2000" b="1" dirty="0" smtClean="0"/>
              <a:t>Memory stack </a:t>
            </a: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Stack organization</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Register Stack:</a:t>
            </a:r>
          </a:p>
          <a:p>
            <a:pPr>
              <a:buNone/>
            </a:pPr>
            <a:r>
              <a:rPr lang="en-US" sz="2000" b="1" dirty="0" smtClean="0"/>
              <a:t>                                     </a:t>
            </a:r>
            <a:r>
              <a:rPr lang="en-US" sz="2000" dirty="0" smtClean="0"/>
              <a:t>A  stack can be organized as a collection of finite number of registers that are used to store temporary information during the execution of a program. The stack pointer (SP) is a register that holds the address of top of element of the stack.</a:t>
            </a:r>
          </a:p>
          <a:p>
            <a:pPr>
              <a:buNone/>
            </a:pPr>
            <a:r>
              <a:rPr lang="en-US" sz="2000" dirty="0" smtClean="0"/>
              <a:t> 			</a:t>
            </a:r>
          </a:p>
          <a:p>
            <a:pPr>
              <a:buNone/>
            </a:pPr>
            <a:r>
              <a:rPr lang="en-US" sz="2000" dirty="0" smtClean="0"/>
              <a:t>			</a:t>
            </a:r>
            <a:r>
              <a:rPr lang="en-US" sz="2000" b="1" dirty="0" smtClean="0"/>
              <a:t>Memory Stack</a:t>
            </a:r>
          </a:p>
          <a:p>
            <a:pPr>
              <a:buNone/>
            </a:pPr>
            <a:r>
              <a:rPr lang="en-US" sz="2000" b="1" dirty="0" smtClean="0"/>
              <a:t>			     </a:t>
            </a:r>
            <a:r>
              <a:rPr lang="en-US" sz="2000" dirty="0" smtClean="0"/>
              <a:t>A stack can be implemented in a random access memory (RAM) attached to a CPU. The implementation of a stack in the CPU is done by assigning a portion of memory to a stack operation and using a processor register as a stack pointer. The starting memory location of the stack is specified by the processor register as </a:t>
            </a:r>
            <a:r>
              <a:rPr lang="en-US" sz="2000" i="1" dirty="0" smtClean="0"/>
              <a:t>stack pointer</a:t>
            </a:r>
            <a:r>
              <a:rPr lang="en-US" sz="2000" dirty="0" smtClean="0"/>
              <a:t>.</a:t>
            </a:r>
          </a:p>
          <a:p>
            <a:pPr>
              <a:buNone/>
            </a:pP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Stack organization</a:t>
            </a:r>
            <a:endParaRPr lang="en-US" sz="4000" i="1" dirty="0"/>
          </a:p>
        </p:txBody>
      </p:sp>
      <p:cxnSp>
        <p:nvCxnSpPr>
          <p:cNvPr id="6" name="Straight Connector 5"/>
          <p:cNvCxnSpPr/>
          <p:nvPr/>
        </p:nvCxnSpPr>
        <p:spPr>
          <a:xfrm rot="5400000">
            <a:off x="609600" y="3657600"/>
            <a:ext cx="3505200" cy="1588"/>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rot="5400000">
            <a:off x="1981994" y="3656806"/>
            <a:ext cx="35052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2362200" y="54102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2362200" y="47244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2362200" y="40386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362200" y="33528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2362200" y="27432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276600" y="2438400"/>
            <a:ext cx="2438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324600" y="1905000"/>
            <a:ext cx="2514600" cy="923330"/>
          </a:xfrm>
          <a:prstGeom prst="rect">
            <a:avLst/>
          </a:prstGeom>
          <a:noFill/>
        </p:spPr>
        <p:txBody>
          <a:bodyPr wrap="square" rtlCol="0">
            <a:spAutoFit/>
          </a:bodyPr>
          <a:lstStyle/>
          <a:p>
            <a:r>
              <a:rPr lang="en-US" b="1" dirty="0" smtClean="0"/>
              <a:t>Shows the top most element of the stack</a:t>
            </a:r>
          </a:p>
          <a:p>
            <a:r>
              <a:rPr lang="en-US" b="1" dirty="0" smtClean="0"/>
              <a:t>Ex – x here</a:t>
            </a:r>
            <a:endParaRPr lang="en-US" b="1" dirty="0"/>
          </a:p>
        </p:txBody>
      </p:sp>
      <p:sp>
        <p:nvSpPr>
          <p:cNvPr id="17" name="TextBox 16"/>
          <p:cNvSpPr txBox="1"/>
          <p:nvPr/>
        </p:nvSpPr>
        <p:spPr>
          <a:xfrm>
            <a:off x="5715000" y="2133600"/>
            <a:ext cx="685800" cy="461665"/>
          </a:xfrm>
          <a:prstGeom prst="rect">
            <a:avLst/>
          </a:prstGeom>
          <a:noFill/>
        </p:spPr>
        <p:txBody>
          <a:bodyPr wrap="square" rtlCol="0">
            <a:spAutoFit/>
          </a:bodyPr>
          <a:lstStyle/>
          <a:p>
            <a:r>
              <a:rPr lang="en-US" sz="2400" b="1" dirty="0" smtClean="0"/>
              <a:t>S.P</a:t>
            </a:r>
            <a:endParaRPr lang="en-US" sz="2400" b="1" dirty="0"/>
          </a:p>
        </p:txBody>
      </p:sp>
      <p:sp>
        <p:nvSpPr>
          <p:cNvPr id="18" name="TextBox 17"/>
          <p:cNvSpPr txBox="1"/>
          <p:nvPr/>
        </p:nvSpPr>
        <p:spPr>
          <a:xfrm>
            <a:off x="2590800" y="3505200"/>
            <a:ext cx="838200" cy="369332"/>
          </a:xfrm>
          <a:prstGeom prst="rect">
            <a:avLst/>
          </a:prstGeom>
          <a:noFill/>
        </p:spPr>
        <p:txBody>
          <a:bodyPr wrap="square" rtlCol="0">
            <a:spAutoFit/>
          </a:bodyPr>
          <a:lstStyle/>
          <a:p>
            <a:pPr algn="ctr"/>
            <a:r>
              <a:rPr lang="en-US" dirty="0" smtClean="0"/>
              <a:t> Z</a:t>
            </a:r>
            <a:endParaRPr lang="en-US" dirty="0"/>
          </a:p>
        </p:txBody>
      </p:sp>
      <p:sp>
        <p:nvSpPr>
          <p:cNvPr id="19" name="TextBox 18"/>
          <p:cNvSpPr txBox="1"/>
          <p:nvPr/>
        </p:nvSpPr>
        <p:spPr>
          <a:xfrm>
            <a:off x="2667000" y="2895600"/>
            <a:ext cx="838200" cy="369332"/>
          </a:xfrm>
          <a:prstGeom prst="rect">
            <a:avLst/>
          </a:prstGeom>
          <a:noFill/>
        </p:spPr>
        <p:txBody>
          <a:bodyPr wrap="square" rtlCol="0">
            <a:spAutoFit/>
          </a:bodyPr>
          <a:lstStyle/>
          <a:p>
            <a:pPr algn="ctr"/>
            <a:r>
              <a:rPr lang="en-US" dirty="0" smtClean="0"/>
              <a:t>Y</a:t>
            </a:r>
            <a:endParaRPr lang="en-US" dirty="0"/>
          </a:p>
        </p:txBody>
      </p:sp>
      <p:sp>
        <p:nvSpPr>
          <p:cNvPr id="20" name="TextBox 19"/>
          <p:cNvSpPr txBox="1"/>
          <p:nvPr/>
        </p:nvSpPr>
        <p:spPr>
          <a:xfrm>
            <a:off x="2667000" y="2286000"/>
            <a:ext cx="838200" cy="369332"/>
          </a:xfrm>
          <a:prstGeom prst="rect">
            <a:avLst/>
          </a:prstGeom>
          <a:noFill/>
        </p:spPr>
        <p:txBody>
          <a:bodyPr wrap="square" rtlCol="0">
            <a:spAutoFit/>
          </a:bodyPr>
          <a:lstStyle/>
          <a:p>
            <a:pPr algn="ctr"/>
            <a:r>
              <a:rPr lang="en-US" dirty="0" smtClean="0"/>
              <a:t>X</a:t>
            </a:r>
            <a:endParaRPr lang="en-US" dirty="0"/>
          </a:p>
        </p:txBody>
      </p:sp>
      <p:sp>
        <p:nvSpPr>
          <p:cNvPr id="21" name="TextBox 20"/>
          <p:cNvSpPr txBox="1"/>
          <p:nvPr/>
        </p:nvSpPr>
        <p:spPr>
          <a:xfrm>
            <a:off x="2590800" y="4191000"/>
            <a:ext cx="838200" cy="369332"/>
          </a:xfrm>
          <a:prstGeom prst="rect">
            <a:avLst/>
          </a:prstGeom>
          <a:noFill/>
        </p:spPr>
        <p:txBody>
          <a:bodyPr wrap="square" rtlCol="0">
            <a:spAutoFit/>
          </a:bodyPr>
          <a:lstStyle/>
          <a:p>
            <a:pPr algn="ctr"/>
            <a:r>
              <a:rPr lang="en-US" dirty="0" smtClean="0"/>
              <a:t> A</a:t>
            </a:r>
            <a:endParaRPr lang="en-US" dirty="0"/>
          </a:p>
        </p:txBody>
      </p:sp>
      <p:sp>
        <p:nvSpPr>
          <p:cNvPr id="22" name="TextBox 21"/>
          <p:cNvSpPr txBox="1"/>
          <p:nvPr/>
        </p:nvSpPr>
        <p:spPr>
          <a:xfrm>
            <a:off x="2590800" y="4876800"/>
            <a:ext cx="838200" cy="369332"/>
          </a:xfrm>
          <a:prstGeom prst="rect">
            <a:avLst/>
          </a:prstGeom>
          <a:noFill/>
        </p:spPr>
        <p:txBody>
          <a:bodyPr wrap="square" rtlCol="0">
            <a:spAutoFit/>
          </a:bodyPr>
          <a:lstStyle/>
          <a:p>
            <a:pPr algn="ctr"/>
            <a:r>
              <a:rPr lang="en-US" dirty="0" smtClean="0"/>
              <a:t> B</a:t>
            </a:r>
            <a:endParaRPr lang="en-US" dirty="0"/>
          </a:p>
        </p:txBody>
      </p:sp>
      <p:sp>
        <p:nvSpPr>
          <p:cNvPr id="23" name="Right Brace 22"/>
          <p:cNvSpPr/>
          <p:nvPr/>
        </p:nvSpPr>
        <p:spPr>
          <a:xfrm>
            <a:off x="3962400" y="2819400"/>
            <a:ext cx="609600" cy="2438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p:cNvSpPr txBox="1"/>
          <p:nvPr/>
        </p:nvSpPr>
        <p:spPr>
          <a:xfrm>
            <a:off x="4800600" y="3810000"/>
            <a:ext cx="2362200" cy="369332"/>
          </a:xfrm>
          <a:prstGeom prst="rect">
            <a:avLst/>
          </a:prstGeom>
          <a:noFill/>
        </p:spPr>
        <p:txBody>
          <a:bodyPr wrap="square" rtlCol="0">
            <a:spAutoFit/>
          </a:bodyPr>
          <a:lstStyle/>
          <a:p>
            <a:r>
              <a:rPr lang="en-US" b="1" dirty="0" smtClean="0"/>
              <a:t>Elements of stack</a:t>
            </a:r>
            <a:endParaRPr lang="en-US" b="1" dirty="0"/>
          </a:p>
        </p:txBody>
      </p:sp>
      <p:sp>
        <p:nvSpPr>
          <p:cNvPr id="25" name="TextBox 24"/>
          <p:cNvSpPr txBox="1"/>
          <p:nvPr/>
        </p:nvSpPr>
        <p:spPr>
          <a:xfrm>
            <a:off x="838200" y="5638800"/>
            <a:ext cx="6477000" cy="369332"/>
          </a:xfrm>
          <a:prstGeom prst="rect">
            <a:avLst/>
          </a:prstGeom>
          <a:noFill/>
        </p:spPr>
        <p:txBody>
          <a:bodyPr wrap="square" rtlCol="0">
            <a:spAutoFit/>
          </a:bodyPr>
          <a:lstStyle/>
          <a:p>
            <a:r>
              <a:rPr lang="en-US" b="1" dirty="0" smtClean="0"/>
              <a:t>The above diagram shows a stack where SP is at the top of stack</a:t>
            </a:r>
            <a:endParaRPr 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Accumulator type Organization</a:t>
            </a:r>
            <a:endParaRPr lang="en-US" sz="4000" i="1" dirty="0"/>
          </a:p>
        </p:txBody>
      </p:sp>
      <p:sp>
        <p:nvSpPr>
          <p:cNvPr id="3" name="Content Placeholder 2"/>
          <p:cNvSpPr>
            <a:spLocks noGrp="1"/>
          </p:cNvSpPr>
          <p:nvPr>
            <p:ph idx="1"/>
          </p:nvPr>
        </p:nvSpPr>
        <p:spPr/>
        <p:txBody>
          <a:bodyPr>
            <a:normAutofit lnSpcReduction="10000"/>
          </a:bodyPr>
          <a:lstStyle/>
          <a:p>
            <a:pPr>
              <a:buNone/>
            </a:pPr>
            <a:r>
              <a:rPr lang="en-US" sz="2000" dirty="0" smtClean="0"/>
              <a:t>                         In CPU, an accumulator is a register used for storing intermediate results of larger computation.</a:t>
            </a:r>
          </a:p>
          <a:p>
            <a:pPr>
              <a:buNone/>
            </a:pPr>
            <a:r>
              <a:rPr lang="en-US" sz="2000" dirty="0" smtClean="0"/>
              <a:t>                          Without an accumulator register, it would be necessary to write the intermediate results of each calculation to main memory to read it again for next operation.</a:t>
            </a:r>
          </a:p>
          <a:p>
            <a:pPr>
              <a:buNone/>
            </a:pPr>
            <a:r>
              <a:rPr lang="en-US" sz="2000" dirty="0" smtClean="0"/>
              <a:t>                         For example, if we need to compute the expression (a × a)   followed by(a × c). In this case, if the result of the first expression i.e.(a × a) is stored in the accumulator register then it will be faster to access it in the next operation i.e.( a × c). The result ( a × c ) will be stored in the Accumulator and previous values ( a × a)will be replaced by the current value in Accumulator.</a:t>
            </a:r>
          </a:p>
          <a:p>
            <a:pPr>
              <a:buNone/>
            </a:pPr>
            <a:r>
              <a:rPr lang="en-US" sz="2000" dirty="0" smtClean="0"/>
              <a:t>                       As access to main memory is slower than access to a register because the technology used for the large main memory is slower but economical than that used for a register.</a:t>
            </a:r>
          </a:p>
          <a:p>
            <a:pPr>
              <a:buNone/>
            </a:pP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Accumulator type Organization</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In Arithmetic logical unit of computer Accumulator is the place from where the operands are initialized and also the results are shown. </a:t>
            </a:r>
          </a:p>
          <a:p>
            <a:pPr>
              <a:buNone/>
            </a:pPr>
            <a:r>
              <a:rPr lang="en-US" sz="2000" dirty="0" smtClean="0"/>
              <a:t>                     the below diagram shows ALU having an accumulator,</a:t>
            </a:r>
            <a:endParaRPr lang="en-US" sz="2000" dirty="0"/>
          </a:p>
        </p:txBody>
      </p:sp>
      <p:sp>
        <p:nvSpPr>
          <p:cNvPr id="4" name="Rectangle 3"/>
          <p:cNvSpPr/>
          <p:nvPr/>
        </p:nvSpPr>
        <p:spPr>
          <a:xfrm>
            <a:off x="2667000" y="3048000"/>
            <a:ext cx="35052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048000" y="34290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ACC</a:t>
            </a:r>
            <a:endParaRPr lang="en-US" dirty="0"/>
          </a:p>
        </p:txBody>
      </p:sp>
      <p:sp>
        <p:nvSpPr>
          <p:cNvPr id="6" name="TextBox 5"/>
          <p:cNvSpPr txBox="1"/>
          <p:nvPr/>
        </p:nvSpPr>
        <p:spPr>
          <a:xfrm>
            <a:off x="4800600" y="34290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M.R</a:t>
            </a:r>
            <a:endParaRPr lang="en-US" b="1" dirty="0"/>
          </a:p>
        </p:txBody>
      </p:sp>
      <p:cxnSp>
        <p:nvCxnSpPr>
          <p:cNvPr id="12" name="Straight Connector 11"/>
          <p:cNvCxnSpPr/>
          <p:nvPr/>
        </p:nvCxnSpPr>
        <p:spPr>
          <a:xfrm rot="16200000" flipH="1">
            <a:off x="3238500" y="4457700"/>
            <a:ext cx="685800" cy="3048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3429000" y="4267200"/>
            <a:ext cx="457200" cy="1588"/>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16200000" flipH="1">
            <a:off x="3810000" y="4343400"/>
            <a:ext cx="304800" cy="1524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038600" y="4572000"/>
            <a:ext cx="8382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flipH="1" flipV="1">
            <a:off x="4838700" y="4305300"/>
            <a:ext cx="304800" cy="2286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105400" y="42672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5400000">
            <a:off x="4914900" y="4381500"/>
            <a:ext cx="685800" cy="4572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3733800" y="4953000"/>
            <a:ext cx="1295400" cy="1588"/>
          </a:xfrm>
          <a:prstGeom prst="line">
            <a:avLst/>
          </a:prstGeom>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3810000" y="4648200"/>
            <a:ext cx="1219200" cy="369332"/>
          </a:xfrm>
          <a:prstGeom prst="rect">
            <a:avLst/>
          </a:prstGeom>
          <a:noFill/>
        </p:spPr>
        <p:txBody>
          <a:bodyPr wrap="square" rtlCol="0">
            <a:spAutoFit/>
          </a:bodyPr>
          <a:lstStyle/>
          <a:p>
            <a:pPr algn="ctr"/>
            <a:r>
              <a:rPr lang="en-US" b="1" dirty="0" smtClean="0"/>
              <a:t>A L U</a:t>
            </a:r>
            <a:endParaRPr lang="en-US" b="1" dirty="0"/>
          </a:p>
        </p:txBody>
      </p:sp>
      <p:sp>
        <p:nvSpPr>
          <p:cNvPr id="30" name="TextBox 29"/>
          <p:cNvSpPr txBox="1"/>
          <p:nvPr/>
        </p:nvSpPr>
        <p:spPr>
          <a:xfrm>
            <a:off x="3276600" y="54102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A P R</a:t>
            </a:r>
            <a:endParaRPr lang="en-US" b="1" dirty="0"/>
          </a:p>
        </p:txBody>
      </p:sp>
      <p:cxnSp>
        <p:nvCxnSpPr>
          <p:cNvPr id="32" name="Straight Arrow Connector 31"/>
          <p:cNvCxnSpPr/>
          <p:nvPr/>
        </p:nvCxnSpPr>
        <p:spPr>
          <a:xfrm rot="5400000">
            <a:off x="3276600" y="40386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rot="5400000">
            <a:off x="5029200" y="40386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rot="5400000">
            <a:off x="4039394" y="518080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flipH="1" flipV="1">
            <a:off x="3581400" y="40386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rot="5400000" flipH="1" flipV="1">
            <a:off x="5258594" y="403780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rot="5400000" flipH="1" flipV="1">
            <a:off x="4496594" y="518080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5334000" y="4648200"/>
            <a:ext cx="1371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7010400" y="3962400"/>
            <a:ext cx="1676400" cy="1477328"/>
          </a:xfrm>
          <a:prstGeom prst="rect">
            <a:avLst/>
          </a:prstGeom>
          <a:noFill/>
        </p:spPr>
        <p:txBody>
          <a:bodyPr wrap="square" rtlCol="0">
            <a:spAutoFit/>
          </a:bodyPr>
          <a:lstStyle/>
          <a:p>
            <a:r>
              <a:rPr lang="en-US" dirty="0" smtClean="0"/>
              <a:t>This is the block where all the logical reasoning done by computer.</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1"/>
            <a:ext cx="8229600" cy="2667000"/>
          </a:xfrm>
        </p:spPr>
        <p:txBody>
          <a:bodyPr>
            <a:normAutofit/>
          </a:bodyPr>
          <a:lstStyle/>
          <a:p>
            <a:pPr>
              <a:buNone/>
            </a:pPr>
            <a:r>
              <a:rPr lang="en-US" sz="2000" dirty="0" smtClean="0"/>
              <a:t>                                        An instruction format defines the layout of the bits of an instruction, in terms of its constituent fields. An instruction format must include an opcode and, implicitly or explicitly, zero or more operands. Each explicit operand is referenced using one of the addressing modes. The format must, implicitly or explicitly, indicate the addressing mode for each operand. For most instruction sets, more than one instruction format is used.</a:t>
            </a:r>
          </a:p>
          <a:p>
            <a:pPr>
              <a:buNone/>
            </a:pPr>
            <a:r>
              <a:rPr lang="en-US" sz="2000" dirty="0" smtClean="0"/>
              <a:t>                                       Instruction contains two entities:</a:t>
            </a:r>
            <a:endParaRPr lang="en-US" sz="2000" dirty="0"/>
          </a:p>
        </p:txBody>
      </p:sp>
      <p:sp>
        <p:nvSpPr>
          <p:cNvPr id="4" name="TextBox 3"/>
          <p:cNvSpPr txBox="1"/>
          <p:nvPr/>
        </p:nvSpPr>
        <p:spPr>
          <a:xfrm>
            <a:off x="2286000" y="4572000"/>
            <a:ext cx="17526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Opcode</a:t>
            </a:r>
            <a:endParaRPr lang="en-US" b="1" dirty="0"/>
          </a:p>
        </p:txBody>
      </p:sp>
      <p:sp>
        <p:nvSpPr>
          <p:cNvPr id="5" name="TextBox 4"/>
          <p:cNvSpPr txBox="1"/>
          <p:nvPr/>
        </p:nvSpPr>
        <p:spPr>
          <a:xfrm>
            <a:off x="4648200" y="4572000"/>
            <a:ext cx="17526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err="1" smtClean="0"/>
              <a:t>Oprand</a:t>
            </a:r>
            <a:endParaRPr lang="en-US" b="1" dirty="0"/>
          </a:p>
        </p:txBody>
      </p:sp>
      <p:cxnSp>
        <p:nvCxnSpPr>
          <p:cNvPr id="7" name="Straight Arrow Connector 6"/>
          <p:cNvCxnSpPr>
            <a:stCxn id="5" idx="3"/>
            <a:endCxn id="8" idx="1"/>
          </p:cNvCxnSpPr>
          <p:nvPr/>
        </p:nvCxnSpPr>
        <p:spPr>
          <a:xfrm>
            <a:off x="6400800" y="4762500"/>
            <a:ext cx="990600" cy="564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391400" y="4495800"/>
            <a:ext cx="1143000" cy="646331"/>
          </a:xfrm>
          <a:prstGeom prst="rect">
            <a:avLst/>
          </a:prstGeom>
          <a:noFill/>
        </p:spPr>
        <p:txBody>
          <a:bodyPr wrap="square" rtlCol="0">
            <a:spAutoFit/>
          </a:bodyPr>
          <a:lstStyle/>
          <a:p>
            <a:pPr algn="ctr"/>
            <a:r>
              <a:rPr lang="en-US" i="1" dirty="0" smtClean="0"/>
              <a:t>Always of 1 byte</a:t>
            </a:r>
            <a:endParaRPr lang="en-US" i="1" dirty="0"/>
          </a:p>
        </p:txBody>
      </p:sp>
      <p:sp>
        <p:nvSpPr>
          <p:cNvPr id="14" name="TextBox 13"/>
          <p:cNvSpPr txBox="1"/>
          <p:nvPr/>
        </p:nvSpPr>
        <p:spPr>
          <a:xfrm>
            <a:off x="533400" y="4572000"/>
            <a:ext cx="1143000" cy="646331"/>
          </a:xfrm>
          <a:prstGeom prst="rect">
            <a:avLst/>
          </a:prstGeom>
          <a:noFill/>
        </p:spPr>
        <p:txBody>
          <a:bodyPr wrap="square" rtlCol="0">
            <a:spAutoFit/>
          </a:bodyPr>
          <a:lstStyle/>
          <a:p>
            <a:pPr algn="ctr"/>
            <a:r>
              <a:rPr lang="en-US" i="1" dirty="0" smtClean="0"/>
              <a:t>Always of 1 byte</a:t>
            </a:r>
            <a:endParaRPr lang="en-US" i="1" dirty="0"/>
          </a:p>
        </p:txBody>
      </p:sp>
      <p:cxnSp>
        <p:nvCxnSpPr>
          <p:cNvPr id="16" name="Straight Arrow Connector 15"/>
          <p:cNvCxnSpPr>
            <a:stCxn id="4" idx="1"/>
            <a:endCxn id="14" idx="3"/>
          </p:cNvCxnSpPr>
          <p:nvPr/>
        </p:nvCxnSpPr>
        <p:spPr>
          <a:xfrm rot="10800000" flipV="1">
            <a:off x="1676400" y="4762500"/>
            <a:ext cx="609600" cy="1326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38200" y="5486400"/>
            <a:ext cx="7162800" cy="646331"/>
          </a:xfrm>
          <a:prstGeom prst="rect">
            <a:avLst/>
          </a:prstGeom>
          <a:noFill/>
        </p:spPr>
        <p:txBody>
          <a:bodyPr wrap="square" rtlCol="0">
            <a:spAutoFit/>
          </a:bodyPr>
          <a:lstStyle/>
          <a:p>
            <a:pPr>
              <a:buFont typeface="Arial" pitchFamily="34" charset="0"/>
              <a:buChar char="•"/>
            </a:pPr>
            <a:r>
              <a:rPr lang="en-US" b="1" dirty="0" smtClean="0"/>
              <a:t> 	Opcode: </a:t>
            </a:r>
            <a:r>
              <a:rPr lang="en-US" dirty="0" smtClean="0"/>
              <a:t>shows the nature of operation(move, ADD, HALT etc).</a:t>
            </a:r>
            <a:endParaRPr lang="en-US" b="1" dirty="0" smtClean="0"/>
          </a:p>
          <a:p>
            <a:pPr>
              <a:buFont typeface="Arial" pitchFamily="34" charset="0"/>
              <a:buChar char="•"/>
            </a:pPr>
            <a:r>
              <a:rPr lang="en-US" b="1" dirty="0" smtClean="0"/>
              <a:t> 	Operand: </a:t>
            </a:r>
            <a:r>
              <a:rPr lang="en-US" dirty="0" smtClean="0"/>
              <a:t>On which the operations will be performed.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rmAutofit/>
          </a:bodyPr>
          <a:lstStyle/>
          <a:p>
            <a:pPr>
              <a:buNone/>
            </a:pPr>
            <a:r>
              <a:rPr lang="en-US" sz="2000" dirty="0" smtClean="0"/>
              <a:t>                                The format of an instruction is usually depicted in a rectangular box symbolizing the bits of the instruction as they appear in memory words or in a control register. The bits of the instruction are divided into groups called fields. The most common fields found in instruction formats are: </a:t>
            </a:r>
          </a:p>
          <a:p>
            <a:pPr marL="457200" indent="-457200">
              <a:buAutoNum type="arabicParenR"/>
            </a:pPr>
            <a:r>
              <a:rPr lang="en-US" sz="2000" dirty="0" smtClean="0"/>
              <a:t>An operation code field that specifies the operation to be performed. </a:t>
            </a:r>
          </a:p>
          <a:p>
            <a:pPr marL="457200" indent="-457200">
              <a:buAutoNum type="arabicParenR"/>
            </a:pPr>
            <a:r>
              <a:rPr lang="en-US" sz="2000" dirty="0" smtClean="0"/>
              <a:t>An address field that designates a memory address or a processor registers. </a:t>
            </a:r>
          </a:p>
          <a:p>
            <a:pPr marL="457200" indent="-457200">
              <a:buAutoNum type="arabicParenR"/>
            </a:pPr>
            <a:r>
              <a:rPr lang="en-US" sz="2000" dirty="0" smtClean="0"/>
              <a:t>A mode field that specifies the way the operand or the effective address is determined.           </a:t>
            </a:r>
          </a:p>
          <a:p>
            <a:pPr marL="457200" indent="-457200">
              <a:buNone/>
            </a:pPr>
            <a:r>
              <a:rPr lang="en-US" sz="2000" dirty="0" smtClean="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rmAutofit/>
          </a:bodyPr>
          <a:lstStyle/>
          <a:p>
            <a:pPr>
              <a:buNone/>
            </a:pPr>
            <a:r>
              <a:rPr lang="en-US" sz="2000" dirty="0" smtClean="0"/>
              <a:t>                      instruction can be of these types:</a:t>
            </a:r>
          </a:p>
          <a:p>
            <a:pPr marL="514350" indent="-514350">
              <a:buFont typeface="+mj-lt"/>
              <a:buAutoNum type="romanLcPeriod"/>
            </a:pPr>
            <a:r>
              <a:rPr lang="en-US" sz="2000" dirty="0" smtClean="0"/>
              <a:t>1  byte instruction.         Ex-HALT,ADD</a:t>
            </a:r>
          </a:p>
          <a:p>
            <a:pPr marL="514350" indent="-514350">
              <a:buFont typeface="+mj-lt"/>
              <a:buAutoNum type="romanLcPeriod"/>
            </a:pPr>
            <a:r>
              <a:rPr lang="en-US" sz="2000" dirty="0" smtClean="0"/>
              <a:t>2 Byte instruction.           Ex – MVI,2 OH or MVI,2 IH</a:t>
            </a:r>
          </a:p>
          <a:p>
            <a:pPr marL="514350" indent="-514350">
              <a:buFont typeface="+mj-lt"/>
              <a:buAutoNum type="romanLcPeriod"/>
            </a:pPr>
            <a:r>
              <a:rPr lang="en-US" sz="2000" dirty="0" smtClean="0"/>
              <a:t>3 Byte Instruction.            Ex-STORE 1070</a:t>
            </a:r>
          </a:p>
          <a:p>
            <a:pPr marL="514350" indent="-514350">
              <a:buNone/>
            </a:pPr>
            <a:r>
              <a:rPr lang="en-US" sz="2000" dirty="0" smtClean="0"/>
              <a:t>                      sequence of bits, supplied to C P U accomplish an operation after execution.</a:t>
            </a:r>
          </a:p>
          <a:p>
            <a:pPr marL="514350" indent="-514350">
              <a:buNone/>
            </a:pPr>
            <a:r>
              <a:rPr lang="en-US" sz="2000" dirty="0" smtClean="0"/>
              <a:t>                       Instruction are written in Main Memory and stored in Binary.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Autofit/>
          </a:bodyPr>
          <a:lstStyle/>
          <a:p>
            <a:pPr>
              <a:buNone/>
            </a:pPr>
            <a:r>
              <a:rPr lang="en-US" sz="2000" dirty="0" smtClean="0"/>
              <a:t>                      </a:t>
            </a:r>
            <a:r>
              <a:rPr lang="en-US" sz="1800" dirty="0" smtClean="0"/>
              <a:t>instruction formats are of these three types:</a:t>
            </a:r>
          </a:p>
          <a:p>
            <a:r>
              <a:rPr lang="en-US" sz="1800" b="1" dirty="0" smtClean="0"/>
              <a:t>Three address instruction </a:t>
            </a:r>
          </a:p>
          <a:p>
            <a:r>
              <a:rPr lang="en-US" sz="1800" b="1" dirty="0" smtClean="0"/>
              <a:t>Two address instruction</a:t>
            </a:r>
          </a:p>
          <a:p>
            <a:r>
              <a:rPr lang="en-US" sz="1800" b="1" dirty="0" smtClean="0"/>
              <a:t>One address instruction</a:t>
            </a:r>
          </a:p>
          <a:p>
            <a:r>
              <a:rPr lang="en-US" sz="1800" b="1" dirty="0" smtClean="0"/>
              <a:t>Zero address instruction</a:t>
            </a:r>
          </a:p>
          <a:p>
            <a:pPr>
              <a:buNone/>
            </a:pPr>
            <a:r>
              <a:rPr lang="en-US" sz="1800" b="1" dirty="0" smtClean="0"/>
              <a:t>              </a:t>
            </a:r>
            <a:r>
              <a:rPr lang="en-US" sz="1800" dirty="0" smtClean="0"/>
              <a:t>              </a:t>
            </a:r>
          </a:p>
          <a:p>
            <a:pPr>
              <a:buNone/>
            </a:pPr>
            <a:r>
              <a:rPr lang="en-US" sz="1800" dirty="0" smtClean="0"/>
              <a:t>                     </a:t>
            </a:r>
            <a:r>
              <a:rPr lang="en-US" sz="1800" b="1" dirty="0" smtClean="0"/>
              <a:t>Three address instruction :</a:t>
            </a:r>
          </a:p>
          <a:p>
            <a:pPr>
              <a:buNone/>
            </a:pPr>
            <a:r>
              <a:rPr lang="en-US" sz="1800" b="1" dirty="0" smtClean="0"/>
              <a:t>                                     </a:t>
            </a:r>
            <a:r>
              <a:rPr lang="en-US" sz="1800" dirty="0" smtClean="0"/>
              <a:t>Computers with three-address instruction formats can use each address field to specify either a processor register or a memory operand. The program in assembly language that evaluates </a:t>
            </a:r>
          </a:p>
          <a:p>
            <a:pPr>
              <a:buNone/>
            </a:pPr>
            <a:r>
              <a:rPr lang="en-US" sz="1800" dirty="0" smtClean="0"/>
              <a:t>               X = (A + B) ∗ (C + D)   is shown below, together with comments that explain the register transfer operation of each instruction.</a:t>
            </a:r>
          </a:p>
          <a:p>
            <a:pPr>
              <a:buNone/>
            </a:pPr>
            <a:r>
              <a:rPr lang="en-US" sz="1800" b="1" dirty="0" smtClean="0"/>
              <a:t>                                 </a:t>
            </a:r>
          </a:p>
          <a:p>
            <a:pPr>
              <a:buNone/>
            </a:pPr>
            <a:r>
              <a:rPr lang="en-US" sz="1800" b="1" dirty="0" smtClean="0"/>
              <a:t>                                       </a:t>
            </a:r>
            <a:r>
              <a:rPr lang="pt-BR" sz="1800" dirty="0" smtClean="0"/>
              <a:t>ADD R1, A, B R1 ← M [A] + M [B]</a:t>
            </a:r>
          </a:p>
          <a:p>
            <a:pPr>
              <a:buNone/>
            </a:pPr>
            <a:r>
              <a:rPr lang="pt-BR" sz="1800" b="1" dirty="0" smtClean="0"/>
              <a:t>                                        </a:t>
            </a:r>
            <a:r>
              <a:rPr lang="pt-BR" sz="1800" dirty="0" smtClean="0"/>
              <a:t>ADD R2, C, D R2 ← M [C] + M [D]</a:t>
            </a:r>
          </a:p>
          <a:p>
            <a:pPr>
              <a:buNone/>
            </a:pPr>
            <a:r>
              <a:rPr lang="pt-BR" sz="1800" dirty="0" smtClean="0"/>
              <a:t>                                         MUL X, R1, R2 M [X] ← R1 ∗ R2</a:t>
            </a:r>
            <a:endParaRPr lang="en-US" sz="1800" b="1" dirty="0" smtClean="0"/>
          </a:p>
          <a:p>
            <a:pPr>
              <a:buNone/>
            </a:pPr>
            <a:r>
              <a:rPr lang="en-US" sz="2000"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Von-Neumann Architecture</a:t>
            </a:r>
            <a:endParaRPr lang="en-US" sz="4000" i="1"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2000" b="1" dirty="0" smtClean="0"/>
              <a:t>                             </a:t>
            </a:r>
            <a:r>
              <a:rPr lang="en-US" sz="2000" dirty="0" smtClean="0"/>
              <a:t>There is different types of Architecture in computer systems like Harvard Architecture and Princeton Architecture or Von-Neumann Architecture the difference in all of this Architectures is that they have different computer organization.</a:t>
            </a:r>
            <a:endParaRPr lang="en-US" sz="2000" b="1" dirty="0" smtClean="0"/>
          </a:p>
          <a:p>
            <a:pPr>
              <a:buNone/>
            </a:pPr>
            <a:r>
              <a:rPr lang="en-US" sz="2000" b="1" dirty="0"/>
              <a:t> </a:t>
            </a:r>
            <a:r>
              <a:rPr lang="en-US" sz="2000" b="1" dirty="0" smtClean="0"/>
              <a:t>                           </a:t>
            </a:r>
            <a:r>
              <a:rPr lang="en-US" sz="2000" dirty="0" smtClean="0"/>
              <a:t> Von-Neumann architecture first published by John</a:t>
            </a:r>
            <a:r>
              <a:rPr lang="en-US" sz="2000" dirty="0"/>
              <a:t> von Neumann in </a:t>
            </a:r>
            <a:r>
              <a:rPr lang="en-US" sz="2000" dirty="0" smtClean="0"/>
              <a:t>1945.</a:t>
            </a:r>
            <a:r>
              <a:rPr lang="en-US" sz="2000" dirty="0"/>
              <a:t> Von Neumann architecture is based on the stored-program computer concept, where instruction data and program data are stored in the same memory. This design is still used in most computers produced </a:t>
            </a:r>
            <a:r>
              <a:rPr lang="en-US" sz="2000" dirty="0" smtClean="0"/>
              <a:t>today. Von-Neumann system is known as VONM45. the key advantages of Von-Neumann architecture,</a:t>
            </a:r>
          </a:p>
          <a:p>
            <a:r>
              <a:rPr lang="en-US" sz="2000" dirty="0"/>
              <a:t> </a:t>
            </a:r>
            <a:r>
              <a:rPr lang="en-US" sz="2000" dirty="0" smtClean="0"/>
              <a:t> A main memory, which stores both data and instructions</a:t>
            </a:r>
          </a:p>
          <a:p>
            <a:r>
              <a:rPr lang="en-US" sz="2000" dirty="0" smtClean="0"/>
              <a:t>  An arithmetic and logic unit (ALU) capable of operating    on binary data</a:t>
            </a:r>
          </a:p>
          <a:p>
            <a:r>
              <a:rPr lang="en-US" sz="2000" dirty="0" smtClean="0"/>
              <a:t>A control unit, which interprets the instructions in memory and causes them to be executed</a:t>
            </a:r>
          </a:p>
          <a:p>
            <a:r>
              <a:rPr lang="en-US" sz="2000" dirty="0" smtClean="0"/>
              <a:t>Input and output (Input-output) equipment operated by the control unit</a:t>
            </a:r>
          </a:p>
          <a:p>
            <a:endParaRPr 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Autofit/>
          </a:bodyPr>
          <a:lstStyle/>
          <a:p>
            <a:pPr>
              <a:buNone/>
            </a:pPr>
            <a:r>
              <a:rPr lang="en-US" sz="2000" dirty="0" smtClean="0"/>
              <a:t>                     </a:t>
            </a:r>
            <a:r>
              <a:rPr lang="en-US" sz="2000" b="1" dirty="0" smtClean="0"/>
              <a:t> Two address instruction:</a:t>
            </a:r>
          </a:p>
          <a:p>
            <a:pPr>
              <a:buNone/>
            </a:pPr>
            <a:r>
              <a:rPr lang="en-US" sz="2000" b="1" dirty="0" smtClean="0"/>
              <a:t>                                  </a:t>
            </a:r>
            <a:r>
              <a:rPr lang="en-US" sz="2000" dirty="0" smtClean="0"/>
              <a:t>Two address instructions are the most common in commercial computers. Here again each address field can specify either a processor register or a memory word. The program to evaluate</a:t>
            </a:r>
          </a:p>
          <a:p>
            <a:pPr>
              <a:buNone/>
            </a:pPr>
            <a:r>
              <a:rPr lang="en-US" sz="2000" dirty="0" smtClean="0"/>
              <a:t>        X = (A + B) ∗ (C + D) is as follows:</a:t>
            </a:r>
          </a:p>
          <a:p>
            <a:pPr>
              <a:buNone/>
            </a:pPr>
            <a:r>
              <a:rPr lang="en-US" sz="2000" dirty="0" smtClean="0"/>
              <a:t> </a:t>
            </a:r>
            <a:r>
              <a:rPr lang="pt-BR" sz="2000" dirty="0" smtClean="0"/>
              <a:t>MOV R1, A R1 ← M [A]</a:t>
            </a:r>
          </a:p>
          <a:p>
            <a:pPr>
              <a:buNone/>
            </a:pPr>
            <a:r>
              <a:rPr lang="pt-BR" sz="2000" dirty="0" smtClean="0"/>
              <a:t> ADD R1, B R1 ← R1 + M [B]</a:t>
            </a:r>
          </a:p>
          <a:p>
            <a:pPr>
              <a:buNone/>
            </a:pPr>
            <a:r>
              <a:rPr lang="pt-BR" sz="2000" dirty="0" smtClean="0"/>
              <a:t> MOV R2, C R2 ← M [C] </a:t>
            </a:r>
          </a:p>
          <a:p>
            <a:pPr>
              <a:buNone/>
            </a:pPr>
            <a:r>
              <a:rPr lang="pt-BR" sz="2000" dirty="0" smtClean="0"/>
              <a:t>ADD R2, D R2 ← R2 + M [D] </a:t>
            </a:r>
          </a:p>
          <a:p>
            <a:pPr>
              <a:buNone/>
            </a:pPr>
            <a:r>
              <a:rPr lang="pt-BR" sz="2000" dirty="0" smtClean="0"/>
              <a:t>MUL R1, R2 R1 ← R1∗R2</a:t>
            </a:r>
          </a:p>
          <a:p>
            <a:pPr>
              <a:buNone/>
            </a:pPr>
            <a:r>
              <a:rPr lang="pt-BR" sz="2000" dirty="0" smtClean="0"/>
              <a:t> MOV X, R1 M [X] ← R1</a:t>
            </a:r>
            <a:endParaRPr lang="en-US" sz="2000" dirty="0" smtClean="0"/>
          </a:p>
          <a:p>
            <a:pPr>
              <a:buNone/>
            </a:pPr>
            <a:r>
              <a:rPr lang="en-US" sz="2000" b="1" dirty="0" smtClean="0"/>
              <a:t>                           </a:t>
            </a:r>
          </a:p>
          <a:p>
            <a:pPr>
              <a:buNone/>
            </a:pPr>
            <a:r>
              <a:rPr lang="en-US" sz="2000" b="1" dirty="0" smtClean="0"/>
              <a:t>              </a:t>
            </a:r>
            <a:r>
              <a:rPr lang="en-US" sz="2000" dirty="0" smtClean="0"/>
              <a:t>              </a:t>
            </a:r>
          </a:p>
          <a:p>
            <a:pPr>
              <a:buNone/>
            </a:pPr>
            <a:r>
              <a:rPr lang="en-US" sz="2000" dirty="0" smtClean="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Autofit/>
          </a:bodyPr>
          <a:lstStyle/>
          <a:p>
            <a:pPr>
              <a:buNone/>
            </a:pPr>
            <a:r>
              <a:rPr lang="en-US" sz="2000" dirty="0" smtClean="0"/>
              <a:t>                     </a:t>
            </a:r>
            <a:r>
              <a:rPr lang="en-US" sz="2000" b="1" dirty="0" smtClean="0"/>
              <a:t> One address instruction:</a:t>
            </a:r>
          </a:p>
          <a:p>
            <a:pPr>
              <a:buNone/>
            </a:pPr>
            <a:r>
              <a:rPr lang="en-US" sz="2000" b="1" dirty="0" smtClean="0"/>
              <a:t>                                 </a:t>
            </a:r>
            <a:r>
              <a:rPr lang="en-US" sz="2000" dirty="0" smtClean="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p>
          <a:p>
            <a:pPr>
              <a:buNone/>
            </a:pPr>
            <a:r>
              <a:rPr lang="en-US" sz="2000" dirty="0" smtClean="0"/>
              <a:t>LOAD A AC ← M [A] </a:t>
            </a:r>
          </a:p>
          <a:p>
            <a:pPr>
              <a:buNone/>
            </a:pPr>
            <a:r>
              <a:rPr lang="en-US" sz="2000" dirty="0" smtClean="0"/>
              <a:t>ADD B AC ← A [C] + M [B]</a:t>
            </a:r>
            <a:endParaRPr lang="en-US" sz="2000" b="1" dirty="0" smtClean="0"/>
          </a:p>
          <a:p>
            <a:pPr>
              <a:buNone/>
            </a:pPr>
            <a:r>
              <a:rPr lang="en-US" sz="2000" b="1" dirty="0" smtClean="0"/>
              <a:t> </a:t>
            </a:r>
            <a:r>
              <a:rPr lang="en-US" sz="2000" dirty="0" smtClean="0"/>
              <a:t>STORE T M [T] ← AC </a:t>
            </a:r>
          </a:p>
          <a:p>
            <a:pPr>
              <a:buNone/>
            </a:pPr>
            <a:r>
              <a:rPr lang="en-US" sz="2000" dirty="0" smtClean="0"/>
              <a:t>LOAD C AC ← M [C] </a:t>
            </a:r>
          </a:p>
          <a:p>
            <a:pPr>
              <a:buNone/>
            </a:pPr>
            <a:r>
              <a:rPr lang="en-US" sz="2000" dirty="0" smtClean="0"/>
              <a:t>ADD D AC ← AC + M [D] </a:t>
            </a:r>
          </a:p>
          <a:p>
            <a:pPr>
              <a:buNone/>
            </a:pPr>
            <a:r>
              <a:rPr lang="en-US" sz="2000" dirty="0" smtClean="0"/>
              <a:t>MUL T AC ← AC ∗ M [T]</a:t>
            </a:r>
          </a:p>
          <a:p>
            <a:pPr>
              <a:buNone/>
            </a:pPr>
            <a:r>
              <a:rPr lang="en-US" sz="2000" dirty="0" smtClean="0"/>
              <a:t> STORE X M [X] ← AC</a:t>
            </a:r>
            <a:r>
              <a:rPr lang="en-US" sz="2000" b="1" dirty="0" smtClean="0"/>
              <a:t>             </a:t>
            </a:r>
            <a:r>
              <a:rPr lang="en-US" sz="2000" dirty="0" smtClean="0"/>
              <a:t>              </a:t>
            </a:r>
          </a:p>
          <a:p>
            <a:pPr>
              <a:buNone/>
            </a:pPr>
            <a:r>
              <a:rPr lang="en-US" sz="2000" dirty="0" smtClean="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Instructions and Instruction formats</a:t>
            </a:r>
            <a:endParaRPr lang="en-US" sz="4000" i="1" dirty="0"/>
          </a:p>
        </p:txBody>
      </p:sp>
      <p:sp>
        <p:nvSpPr>
          <p:cNvPr id="3" name="Content Placeholder 2"/>
          <p:cNvSpPr>
            <a:spLocks noGrp="1"/>
          </p:cNvSpPr>
          <p:nvPr>
            <p:ph idx="1"/>
          </p:nvPr>
        </p:nvSpPr>
        <p:spPr>
          <a:xfrm>
            <a:off x="457200" y="1600200"/>
            <a:ext cx="8229600" cy="4724399"/>
          </a:xfrm>
        </p:spPr>
        <p:txBody>
          <a:bodyPr>
            <a:noAutofit/>
          </a:bodyPr>
          <a:lstStyle/>
          <a:p>
            <a:pPr>
              <a:buNone/>
            </a:pPr>
            <a:r>
              <a:rPr lang="en-US" sz="2000" dirty="0" smtClean="0"/>
              <a:t>                     </a:t>
            </a:r>
            <a:r>
              <a:rPr lang="en-US" sz="2000" b="1" dirty="0" smtClean="0"/>
              <a:t> Zero address instruction:</a:t>
            </a:r>
          </a:p>
          <a:p>
            <a:pPr>
              <a:buNone/>
            </a:pPr>
            <a:r>
              <a:rPr lang="en-US" sz="2000" b="1" dirty="0" smtClean="0"/>
              <a:t>                                  </a:t>
            </a:r>
            <a:r>
              <a:rPr lang="en-US" sz="2000" dirty="0" smtClean="0"/>
              <a:t>A stack-organized computer does not use an address field for the instructions ADD and MUL. The PUSH and POP instructions, however, need an address field to specify the operand that communicates with the stack. The following program shows how X = (A + B) ∗ (C + D) will be written for a stack organized computer. (TOS stands for top of stack)</a:t>
            </a:r>
          </a:p>
          <a:p>
            <a:pPr>
              <a:buNone/>
            </a:pPr>
            <a:r>
              <a:rPr lang="en-US" sz="2000" dirty="0" smtClean="0"/>
              <a:t>PUSH A TOS ← A </a:t>
            </a:r>
          </a:p>
          <a:p>
            <a:pPr>
              <a:buNone/>
            </a:pPr>
            <a:r>
              <a:rPr lang="en-US" sz="2000" dirty="0" smtClean="0"/>
              <a:t>PUSH B TOS ← B </a:t>
            </a:r>
          </a:p>
          <a:p>
            <a:pPr>
              <a:buNone/>
            </a:pPr>
            <a:r>
              <a:rPr lang="en-US" sz="2000" dirty="0" smtClean="0"/>
              <a:t>ADD TOS ← (A + B) </a:t>
            </a:r>
          </a:p>
          <a:p>
            <a:pPr>
              <a:buNone/>
            </a:pPr>
            <a:r>
              <a:rPr lang="en-US" sz="2000" dirty="0" smtClean="0"/>
              <a:t>PUSH C TOS ← C PUSH D </a:t>
            </a:r>
          </a:p>
          <a:p>
            <a:pPr>
              <a:buNone/>
            </a:pPr>
            <a:r>
              <a:rPr lang="en-US" sz="2000" dirty="0" smtClean="0"/>
              <a:t>TOS ← D </a:t>
            </a:r>
          </a:p>
          <a:p>
            <a:pPr>
              <a:buNone/>
            </a:pPr>
            <a:r>
              <a:rPr lang="en-US" sz="2000" dirty="0" smtClean="0"/>
              <a:t>ADD TOS ← (C + D) </a:t>
            </a:r>
          </a:p>
          <a:p>
            <a:pPr>
              <a:buNone/>
            </a:pPr>
            <a:r>
              <a:rPr lang="en-US" sz="2000" dirty="0" smtClean="0"/>
              <a:t>MUL TOS ← (C + D) ∗ (A + B) </a:t>
            </a:r>
          </a:p>
          <a:p>
            <a:pPr>
              <a:buNone/>
            </a:pPr>
            <a:r>
              <a:rPr lang="en-US" sz="2000" dirty="0" smtClean="0"/>
              <a:t>POP X M [X] ← TOS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In simple words addressing mode can be termed as “way of specifying data”.</a:t>
            </a:r>
          </a:p>
          <a:p>
            <a:pPr>
              <a:buNone/>
            </a:pPr>
            <a:r>
              <a:rPr lang="en-US" sz="2000" dirty="0" smtClean="0"/>
              <a:t>                             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a:t>
            </a:r>
            <a:endParaRPr lang="en-US" sz="2000" dirty="0"/>
          </a:p>
        </p:txBody>
      </p:sp>
      <p:sp>
        <p:nvSpPr>
          <p:cNvPr id="4" name="Rectangle 3"/>
          <p:cNvSpPr/>
          <p:nvPr/>
        </p:nvSpPr>
        <p:spPr>
          <a:xfrm>
            <a:off x="762000" y="4876800"/>
            <a:ext cx="7239000" cy="1015663"/>
          </a:xfrm>
          <a:prstGeom prst="rect">
            <a:avLst/>
          </a:prstGeom>
        </p:spPr>
        <p:txBody>
          <a:bodyPr wrap="square">
            <a:spAutoFit/>
          </a:bodyPr>
          <a:lstStyle/>
          <a:p>
            <a:r>
              <a:rPr lang="en-US" sz="2000" dirty="0" smtClean="0"/>
              <a:t>• Immediate          </a:t>
            </a:r>
            <a:r>
              <a:rPr lang="en-US" sz="2000" dirty="0" smtClean="0"/>
              <a:t>                          • </a:t>
            </a:r>
            <a:r>
              <a:rPr lang="en-US" sz="2000" dirty="0" smtClean="0"/>
              <a:t>Direct       </a:t>
            </a:r>
            <a:r>
              <a:rPr lang="en-US" sz="2000" dirty="0" smtClean="0"/>
              <a:t>                     </a:t>
            </a:r>
            <a:r>
              <a:rPr lang="en-US" sz="2000" dirty="0" smtClean="0"/>
              <a:t>• Indirect         </a:t>
            </a:r>
          </a:p>
          <a:p>
            <a:r>
              <a:rPr lang="en-US" sz="2000" dirty="0" smtClean="0"/>
              <a:t>• Register               </a:t>
            </a:r>
            <a:r>
              <a:rPr lang="en-US" sz="2000" dirty="0" smtClean="0"/>
              <a:t>                          • </a:t>
            </a:r>
            <a:r>
              <a:rPr lang="en-US" sz="2000" dirty="0" smtClean="0"/>
              <a:t>Register indirect </a:t>
            </a:r>
          </a:p>
          <a:p>
            <a:r>
              <a:rPr lang="en-US" sz="2000" dirty="0" smtClean="0"/>
              <a:t>• Displacement      </a:t>
            </a:r>
            <a:r>
              <a:rPr lang="en-US" sz="2000" dirty="0" smtClean="0"/>
              <a:t>                         </a:t>
            </a:r>
            <a:r>
              <a:rPr lang="en-US" sz="2000" dirty="0" smtClean="0"/>
              <a:t>• Stack</a:t>
            </a: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Immediate Addressing</a:t>
            </a:r>
            <a:endParaRPr lang="en-US" sz="2000" b="1" dirty="0" smtClean="0"/>
          </a:p>
          <a:p>
            <a:pPr>
              <a:buNone/>
            </a:pPr>
            <a:r>
              <a:rPr lang="en-US" sz="2000" dirty="0" smtClean="0"/>
              <a:t> </a:t>
            </a:r>
            <a:r>
              <a:rPr lang="en-US" sz="2000" dirty="0" smtClean="0"/>
              <a:t> </a:t>
            </a:r>
            <a:r>
              <a:rPr lang="en-US" sz="2000" dirty="0" smtClean="0"/>
              <a:t>                            </a:t>
            </a:r>
            <a:r>
              <a:rPr lang="en-US" sz="2000" dirty="0" smtClean="0"/>
              <a:t> </a:t>
            </a:r>
            <a:r>
              <a:rPr lang="en-US" sz="2000" dirty="0" smtClean="0"/>
              <a:t>The simplest form of addressing is immediate addressing, in which the operand value is present in the </a:t>
            </a:r>
            <a:r>
              <a:rPr lang="en-US" sz="2000" dirty="0" smtClean="0"/>
              <a:t>instruction</a:t>
            </a:r>
          </a:p>
          <a:p>
            <a:pPr>
              <a:buNone/>
            </a:pPr>
            <a:r>
              <a:rPr lang="en-US" sz="2000" dirty="0" smtClean="0"/>
              <a:t>                                                 </a:t>
            </a:r>
            <a:r>
              <a:rPr lang="en-US" sz="2000" b="1" dirty="0" smtClean="0"/>
              <a:t>Operand = A</a:t>
            </a:r>
            <a:endParaRPr lang="en-US" sz="2000" dirty="0" smtClean="0"/>
          </a:p>
          <a:p>
            <a:pPr>
              <a:buNone/>
            </a:pPr>
            <a:r>
              <a:rPr lang="en-US" sz="2000" dirty="0" smtClean="0"/>
              <a:t> </a:t>
            </a:r>
            <a:r>
              <a:rPr lang="en-US" sz="2000" dirty="0" smtClean="0"/>
              <a:t>                             This </a:t>
            </a:r>
            <a:r>
              <a:rPr lang="en-US" sz="2000" dirty="0" smtClean="0"/>
              <a:t>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word size. In some cases, the immediate binary value is interpreted as an unsigned nonnegative integer. </a:t>
            </a:r>
            <a:endParaRPr lang="en-US" sz="2000" dirty="0" smtClean="0"/>
          </a:p>
        </p:txBody>
      </p:sp>
      <p:sp>
        <p:nvSpPr>
          <p:cNvPr id="4" name="Rectangle 3"/>
          <p:cNvSpPr/>
          <p:nvPr/>
        </p:nvSpPr>
        <p:spPr>
          <a:xfrm>
            <a:off x="2286000" y="5791200"/>
            <a:ext cx="3810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rot="5400000">
            <a:off x="2971800" y="60198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00400" y="5410200"/>
            <a:ext cx="1905000" cy="369332"/>
          </a:xfrm>
          <a:prstGeom prst="rect">
            <a:avLst/>
          </a:prstGeom>
          <a:noFill/>
        </p:spPr>
        <p:txBody>
          <a:bodyPr wrap="square" rtlCol="0">
            <a:spAutoFit/>
          </a:bodyPr>
          <a:lstStyle/>
          <a:p>
            <a:pPr algn="ctr"/>
            <a:r>
              <a:rPr lang="en-US" b="1" dirty="0" smtClean="0"/>
              <a:t>Instruction</a:t>
            </a:r>
            <a:endParaRPr lang="en-US" b="1" dirty="0"/>
          </a:p>
        </p:txBody>
      </p:sp>
      <p:sp>
        <p:nvSpPr>
          <p:cNvPr id="8" name="TextBox 7"/>
          <p:cNvSpPr txBox="1"/>
          <p:nvPr/>
        </p:nvSpPr>
        <p:spPr>
          <a:xfrm>
            <a:off x="3657600" y="5791200"/>
            <a:ext cx="1905000" cy="369332"/>
          </a:xfrm>
          <a:prstGeom prst="rect">
            <a:avLst/>
          </a:prstGeom>
          <a:noFill/>
        </p:spPr>
        <p:txBody>
          <a:bodyPr wrap="square" rtlCol="0">
            <a:spAutoFit/>
          </a:bodyPr>
          <a:lstStyle/>
          <a:p>
            <a:pPr algn="ctr"/>
            <a:r>
              <a:rPr lang="en-US" b="1" dirty="0" smtClean="0"/>
              <a:t>O</a:t>
            </a:r>
            <a:r>
              <a:rPr lang="en-US" b="1" dirty="0" smtClean="0"/>
              <a:t>perand</a:t>
            </a:r>
            <a:endParaRPr lang="en-US"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Direct addressing:</a:t>
            </a:r>
          </a:p>
          <a:p>
            <a:pPr>
              <a:buNone/>
            </a:pPr>
            <a:r>
              <a:rPr lang="en-US" sz="2000" dirty="0" smtClean="0"/>
              <a:t> </a:t>
            </a:r>
            <a:r>
              <a:rPr lang="en-US" sz="2000" dirty="0" smtClean="0"/>
              <a:t>                            A </a:t>
            </a:r>
            <a:r>
              <a:rPr lang="en-US" sz="2000" dirty="0" smtClean="0"/>
              <a:t>very simple form of addressing is direct addressing, in which the address The technique was common in earlier </a:t>
            </a:r>
            <a:r>
              <a:rPr lang="en-US" sz="2000" dirty="0" smtClean="0"/>
              <a:t>operand:</a:t>
            </a:r>
          </a:p>
          <a:p>
            <a:pPr>
              <a:buNone/>
            </a:pPr>
            <a:r>
              <a:rPr lang="en-US" sz="2000" dirty="0" smtClean="0"/>
              <a:t> </a:t>
            </a:r>
            <a:r>
              <a:rPr lang="en-US" sz="2000" dirty="0" smtClean="0"/>
              <a:t>                                                        </a:t>
            </a:r>
            <a:r>
              <a:rPr lang="en-US" sz="2000" b="1" dirty="0" smtClean="0"/>
              <a:t>E  A = A</a:t>
            </a:r>
            <a:r>
              <a:rPr lang="en-US" sz="2000" dirty="0" smtClean="0"/>
              <a:t>                         </a:t>
            </a:r>
          </a:p>
          <a:p>
            <a:pPr>
              <a:buNone/>
            </a:pPr>
            <a:r>
              <a:rPr lang="en-US" sz="2000" dirty="0" smtClean="0"/>
              <a:t> </a:t>
            </a:r>
            <a:r>
              <a:rPr lang="en-US" sz="2000" dirty="0" smtClean="0"/>
              <a:t>                     generations </a:t>
            </a:r>
            <a:r>
              <a:rPr lang="en-US" sz="2000" dirty="0" smtClean="0"/>
              <a:t>of computers but is not common on contemporary architectures. It requires only one memory reference and no special calculation. The obvious limitation is that it provides only a limited address space field contains the effective address of the </a:t>
            </a:r>
            <a:endParaRPr lang="en-US" sz="2000" dirty="0" smtClean="0"/>
          </a:p>
        </p:txBody>
      </p:sp>
      <p:sp>
        <p:nvSpPr>
          <p:cNvPr id="4" name="Rectangle 3"/>
          <p:cNvSpPr/>
          <p:nvPr/>
        </p:nvSpPr>
        <p:spPr>
          <a:xfrm>
            <a:off x="2057400" y="5105400"/>
            <a:ext cx="3810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rot="5400000">
            <a:off x="2743200" y="53340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819400" y="4648200"/>
            <a:ext cx="1905000" cy="369332"/>
          </a:xfrm>
          <a:prstGeom prst="rect">
            <a:avLst/>
          </a:prstGeom>
          <a:noFill/>
        </p:spPr>
        <p:txBody>
          <a:bodyPr wrap="square" rtlCol="0">
            <a:spAutoFit/>
          </a:bodyPr>
          <a:lstStyle/>
          <a:p>
            <a:pPr algn="ctr"/>
            <a:r>
              <a:rPr lang="en-US" b="1" dirty="0" smtClean="0"/>
              <a:t>Instruction</a:t>
            </a:r>
            <a:endParaRPr lang="en-US" b="1" dirty="0"/>
          </a:p>
        </p:txBody>
      </p:sp>
      <p:sp>
        <p:nvSpPr>
          <p:cNvPr id="9" name="Rectangle 8"/>
          <p:cNvSpPr/>
          <p:nvPr/>
        </p:nvSpPr>
        <p:spPr>
          <a:xfrm>
            <a:off x="6858000" y="4648200"/>
            <a:ext cx="14478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6858000" y="58674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a:t>
            </a:r>
            <a:r>
              <a:rPr lang="en-US" b="1" dirty="0" smtClean="0"/>
              <a:t>perand</a:t>
            </a:r>
            <a:endParaRPr lang="en-US" b="1" dirty="0"/>
          </a:p>
        </p:txBody>
      </p:sp>
      <p:sp>
        <p:nvSpPr>
          <p:cNvPr id="11" name="TextBox 10"/>
          <p:cNvSpPr txBox="1"/>
          <p:nvPr/>
        </p:nvSpPr>
        <p:spPr>
          <a:xfrm>
            <a:off x="3505200" y="5181600"/>
            <a:ext cx="1371600" cy="369332"/>
          </a:xfrm>
          <a:prstGeom prst="rect">
            <a:avLst/>
          </a:prstGeom>
          <a:noFill/>
        </p:spPr>
        <p:txBody>
          <a:bodyPr wrap="square" rtlCol="0">
            <a:spAutoFit/>
          </a:bodyPr>
          <a:lstStyle/>
          <a:p>
            <a:pPr algn="ctr"/>
            <a:r>
              <a:rPr lang="en-US" b="1" dirty="0" smtClean="0"/>
              <a:t>A</a:t>
            </a:r>
            <a:endParaRPr lang="en-US" b="1" dirty="0"/>
          </a:p>
        </p:txBody>
      </p:sp>
      <p:sp>
        <p:nvSpPr>
          <p:cNvPr id="12" name="TextBox 11"/>
          <p:cNvSpPr txBox="1"/>
          <p:nvPr/>
        </p:nvSpPr>
        <p:spPr>
          <a:xfrm>
            <a:off x="6858000" y="4267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Memory</a:t>
            </a:r>
            <a:endParaRPr lang="en-US" b="1" dirty="0"/>
          </a:p>
        </p:txBody>
      </p:sp>
      <p:cxnSp>
        <p:nvCxnSpPr>
          <p:cNvPr id="14" name="Shape 13"/>
          <p:cNvCxnSpPr>
            <a:stCxn id="11" idx="2"/>
            <a:endCxn id="10" idx="1"/>
          </p:cNvCxnSpPr>
          <p:nvPr/>
        </p:nvCxnSpPr>
        <p:spPr>
          <a:xfrm rot="16200000" flipH="1">
            <a:off x="5273933" y="4467999"/>
            <a:ext cx="501134" cy="26670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Ind</a:t>
            </a:r>
            <a:r>
              <a:rPr lang="en-US" sz="2000" b="1" dirty="0" smtClean="0"/>
              <a:t>irect addressing:</a:t>
            </a:r>
          </a:p>
          <a:p>
            <a:pPr>
              <a:buNone/>
            </a:pPr>
            <a:r>
              <a:rPr lang="en-US" sz="2000" b="1" dirty="0" smtClean="0"/>
              <a:t> </a:t>
            </a:r>
            <a:r>
              <a:rPr lang="en-US" sz="2000" b="1" dirty="0" smtClean="0"/>
              <a:t>                          </a:t>
            </a:r>
            <a:r>
              <a:rPr lang="en-US" sz="2000" dirty="0" smtClean="0"/>
              <a:t>With </a:t>
            </a:r>
            <a:r>
              <a:rPr lang="en-US" sz="2000" dirty="0" smtClean="0"/>
              <a:t>direct addressing, the length of the address field is usually less than the word length, thus limiting the address range. One solution is to have the address field refer to the address of a word in memory, which in turn contains a full-length address of the operand. This is known as indirect addressing:</a:t>
            </a:r>
            <a:endParaRPr lang="en-US" sz="2000" b="1" dirty="0" smtClean="0"/>
          </a:p>
          <a:p>
            <a:pPr>
              <a:buNone/>
            </a:pPr>
            <a:r>
              <a:rPr lang="en-US" sz="2000" dirty="0" smtClean="0"/>
              <a:t> </a:t>
            </a:r>
            <a:r>
              <a:rPr lang="en-US" sz="2000" dirty="0" smtClean="0"/>
              <a:t>                                                        </a:t>
            </a:r>
            <a:r>
              <a:rPr lang="en-US" sz="2000" b="1" dirty="0" smtClean="0"/>
              <a:t>E A = A</a:t>
            </a:r>
            <a:endParaRPr lang="en-US" sz="2000" dirty="0" smtClean="0"/>
          </a:p>
        </p:txBody>
      </p:sp>
      <p:sp>
        <p:nvSpPr>
          <p:cNvPr id="4" name="Rectangle 3"/>
          <p:cNvSpPr/>
          <p:nvPr/>
        </p:nvSpPr>
        <p:spPr>
          <a:xfrm>
            <a:off x="2057400" y="5105400"/>
            <a:ext cx="3810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rot="5400000">
            <a:off x="2743200" y="53340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819400" y="4648200"/>
            <a:ext cx="1905000" cy="369332"/>
          </a:xfrm>
          <a:prstGeom prst="rect">
            <a:avLst/>
          </a:prstGeom>
          <a:noFill/>
        </p:spPr>
        <p:txBody>
          <a:bodyPr wrap="square" rtlCol="0">
            <a:spAutoFit/>
          </a:bodyPr>
          <a:lstStyle/>
          <a:p>
            <a:pPr algn="ctr"/>
            <a:r>
              <a:rPr lang="en-US" b="1" dirty="0" smtClean="0"/>
              <a:t>Instruction</a:t>
            </a:r>
            <a:endParaRPr lang="en-US" b="1" dirty="0"/>
          </a:p>
        </p:txBody>
      </p:sp>
      <p:sp>
        <p:nvSpPr>
          <p:cNvPr id="9" name="Rectangle 8"/>
          <p:cNvSpPr/>
          <p:nvPr/>
        </p:nvSpPr>
        <p:spPr>
          <a:xfrm>
            <a:off x="6858000" y="4648200"/>
            <a:ext cx="14478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6858000" y="58674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b="1" dirty="0"/>
          </a:p>
        </p:txBody>
      </p:sp>
      <p:sp>
        <p:nvSpPr>
          <p:cNvPr id="11" name="TextBox 10"/>
          <p:cNvSpPr txBox="1"/>
          <p:nvPr/>
        </p:nvSpPr>
        <p:spPr>
          <a:xfrm>
            <a:off x="3505200" y="5181600"/>
            <a:ext cx="1371600" cy="369332"/>
          </a:xfrm>
          <a:prstGeom prst="rect">
            <a:avLst/>
          </a:prstGeom>
          <a:noFill/>
        </p:spPr>
        <p:txBody>
          <a:bodyPr wrap="square" rtlCol="0">
            <a:spAutoFit/>
          </a:bodyPr>
          <a:lstStyle/>
          <a:p>
            <a:pPr algn="ctr"/>
            <a:r>
              <a:rPr lang="en-US" b="1" dirty="0" smtClean="0"/>
              <a:t>A</a:t>
            </a:r>
            <a:endParaRPr lang="en-US" b="1" dirty="0"/>
          </a:p>
        </p:txBody>
      </p:sp>
      <p:sp>
        <p:nvSpPr>
          <p:cNvPr id="12" name="TextBox 11"/>
          <p:cNvSpPr txBox="1"/>
          <p:nvPr/>
        </p:nvSpPr>
        <p:spPr>
          <a:xfrm>
            <a:off x="6858000" y="4267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Memory</a:t>
            </a:r>
            <a:endParaRPr lang="en-US" b="1" dirty="0"/>
          </a:p>
        </p:txBody>
      </p:sp>
      <p:cxnSp>
        <p:nvCxnSpPr>
          <p:cNvPr id="14" name="Shape 13"/>
          <p:cNvCxnSpPr>
            <a:stCxn id="11" idx="2"/>
            <a:endCxn id="10" idx="1"/>
          </p:cNvCxnSpPr>
          <p:nvPr/>
        </p:nvCxnSpPr>
        <p:spPr>
          <a:xfrm rot="16200000" flipH="1">
            <a:off x="5273933" y="4467999"/>
            <a:ext cx="501134" cy="26670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858000" y="5029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operand</a:t>
            </a:r>
            <a:endParaRPr lang="en-US" b="1" dirty="0"/>
          </a:p>
        </p:txBody>
      </p:sp>
      <p:cxnSp>
        <p:nvCxnSpPr>
          <p:cNvPr id="17" name="Elbow Connector 16"/>
          <p:cNvCxnSpPr/>
          <p:nvPr/>
        </p:nvCxnSpPr>
        <p:spPr>
          <a:xfrm flipV="1">
            <a:off x="8305800" y="5181600"/>
            <a:ext cx="1588" cy="838200"/>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Register addressing:</a:t>
            </a:r>
          </a:p>
          <a:p>
            <a:pPr>
              <a:buNone/>
            </a:pPr>
            <a:r>
              <a:rPr lang="en-US" sz="2000" b="1" dirty="0" smtClean="0"/>
              <a:t> </a:t>
            </a:r>
            <a:r>
              <a:rPr lang="en-US" sz="2000" b="1" dirty="0" smtClean="0"/>
              <a:t>                        </a:t>
            </a:r>
            <a:r>
              <a:rPr lang="en-US" sz="2000" dirty="0" smtClean="0"/>
              <a:t>Register </a:t>
            </a:r>
            <a:r>
              <a:rPr lang="en-US" sz="2000" dirty="0" smtClean="0"/>
              <a:t>addressing is similar to direct addressing. The only difference is that the address field refers to a register rather than a main memory </a:t>
            </a:r>
            <a:r>
              <a:rPr lang="en-US" sz="2000" dirty="0" smtClean="0"/>
              <a:t>address</a:t>
            </a:r>
          </a:p>
          <a:p>
            <a:pPr>
              <a:buNone/>
            </a:pPr>
            <a:r>
              <a:rPr lang="en-US" sz="2000" dirty="0" smtClean="0"/>
              <a:t> </a:t>
            </a:r>
            <a:r>
              <a:rPr lang="en-US" sz="2000" dirty="0" smtClean="0"/>
              <a:t>                                                           </a:t>
            </a:r>
            <a:r>
              <a:rPr lang="en-US" sz="2000" b="1" dirty="0" smtClean="0"/>
              <a:t>E A = R</a:t>
            </a:r>
          </a:p>
          <a:p>
            <a:pPr>
              <a:buNone/>
            </a:pPr>
            <a:r>
              <a:rPr lang="en-US" sz="2000" b="1" dirty="0" smtClean="0"/>
              <a:t>                            </a:t>
            </a:r>
            <a:r>
              <a:rPr lang="en-US" sz="2000" dirty="0" smtClean="0"/>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a:t>
            </a:r>
            <a:endParaRPr lang="en-US" sz="2000" b="1" dirty="0" smtClean="0"/>
          </a:p>
          <a:p>
            <a:pPr>
              <a:buNone/>
            </a:pPr>
            <a:r>
              <a:rPr lang="en-US" sz="2000" b="1" dirty="0" smtClean="0"/>
              <a:t> </a:t>
            </a:r>
            <a:r>
              <a:rPr lang="en-US" sz="2000" b="1" dirty="0" smtClean="0"/>
              <a:t>       </a:t>
            </a:r>
            <a:endParaRPr lang="en-US" sz="2000" dirty="0" smtClean="0"/>
          </a:p>
        </p:txBody>
      </p:sp>
      <p:sp>
        <p:nvSpPr>
          <p:cNvPr id="18" name="Rectangle 17"/>
          <p:cNvSpPr/>
          <p:nvPr/>
        </p:nvSpPr>
        <p:spPr>
          <a:xfrm>
            <a:off x="1752600" y="5334000"/>
            <a:ext cx="3810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p:cNvCxnSpPr/>
          <p:nvPr/>
        </p:nvCxnSpPr>
        <p:spPr>
          <a:xfrm rot="5400000">
            <a:off x="2438400" y="5562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514600" y="4876800"/>
            <a:ext cx="1905000" cy="369332"/>
          </a:xfrm>
          <a:prstGeom prst="rect">
            <a:avLst/>
          </a:prstGeom>
          <a:noFill/>
        </p:spPr>
        <p:txBody>
          <a:bodyPr wrap="square" rtlCol="0">
            <a:spAutoFit/>
          </a:bodyPr>
          <a:lstStyle/>
          <a:p>
            <a:pPr algn="ctr"/>
            <a:r>
              <a:rPr lang="en-US" b="1" dirty="0" smtClean="0"/>
              <a:t>Instruction</a:t>
            </a:r>
            <a:endParaRPr lang="en-US" b="1" dirty="0"/>
          </a:p>
        </p:txBody>
      </p:sp>
      <p:sp>
        <p:nvSpPr>
          <p:cNvPr id="21" name="Rectangle 20"/>
          <p:cNvSpPr/>
          <p:nvPr/>
        </p:nvSpPr>
        <p:spPr>
          <a:xfrm>
            <a:off x="6553200" y="4876800"/>
            <a:ext cx="14478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6553200" y="60960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a:t>
            </a:r>
            <a:r>
              <a:rPr lang="en-US" b="1" dirty="0" smtClean="0"/>
              <a:t>perand</a:t>
            </a:r>
            <a:endParaRPr lang="en-US" b="1" dirty="0"/>
          </a:p>
        </p:txBody>
      </p:sp>
      <p:sp>
        <p:nvSpPr>
          <p:cNvPr id="23" name="TextBox 22"/>
          <p:cNvSpPr txBox="1"/>
          <p:nvPr/>
        </p:nvSpPr>
        <p:spPr>
          <a:xfrm>
            <a:off x="3200400" y="5410200"/>
            <a:ext cx="1371600" cy="369332"/>
          </a:xfrm>
          <a:prstGeom prst="rect">
            <a:avLst/>
          </a:prstGeom>
          <a:noFill/>
        </p:spPr>
        <p:txBody>
          <a:bodyPr wrap="square" rtlCol="0">
            <a:spAutoFit/>
          </a:bodyPr>
          <a:lstStyle/>
          <a:p>
            <a:pPr algn="ctr"/>
            <a:r>
              <a:rPr lang="en-US" b="1" dirty="0" smtClean="0"/>
              <a:t>R</a:t>
            </a:r>
            <a:endParaRPr lang="en-US" b="1" dirty="0"/>
          </a:p>
        </p:txBody>
      </p:sp>
      <p:cxnSp>
        <p:nvCxnSpPr>
          <p:cNvPr id="24" name="Shape 23"/>
          <p:cNvCxnSpPr>
            <a:stCxn id="23" idx="2"/>
            <a:endCxn id="22" idx="1"/>
          </p:cNvCxnSpPr>
          <p:nvPr/>
        </p:nvCxnSpPr>
        <p:spPr>
          <a:xfrm rot="16200000" flipH="1">
            <a:off x="4969133" y="4696599"/>
            <a:ext cx="501134" cy="26670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553200" y="48768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Registers</a:t>
            </a:r>
            <a:endParaRPr lang="en-US"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Register Indirect addressing:</a:t>
            </a:r>
          </a:p>
          <a:p>
            <a:pPr>
              <a:buNone/>
            </a:pPr>
            <a:r>
              <a:rPr lang="en-US" sz="2000" b="1" dirty="0" smtClean="0"/>
              <a:t> </a:t>
            </a:r>
            <a:r>
              <a:rPr lang="en-US" sz="2000" b="1" dirty="0" smtClean="0"/>
              <a:t>                 </a:t>
            </a:r>
            <a:r>
              <a:rPr lang="en-US" sz="2000" dirty="0" smtClean="0"/>
              <a:t>Just </a:t>
            </a:r>
            <a:r>
              <a:rPr lang="en-US" sz="2000" dirty="0" smtClean="0"/>
              <a:t>as register addressing is analogous to direct addressing, register indirect addressing is analogous to indirect addressing. In both cases, the only difference is whether the address field refers to a memory location or a </a:t>
            </a:r>
            <a:r>
              <a:rPr lang="en-US" sz="2000" dirty="0" smtClean="0"/>
              <a:t>register. Thus</a:t>
            </a:r>
            <a:r>
              <a:rPr lang="en-US" sz="2000" dirty="0" smtClean="0"/>
              <a:t>, for register indirect address,</a:t>
            </a:r>
            <a:r>
              <a:rPr lang="en-US" sz="2000" b="1" dirty="0" smtClean="0"/>
              <a:t>  </a:t>
            </a:r>
          </a:p>
          <a:p>
            <a:pPr>
              <a:buNone/>
            </a:pPr>
            <a:r>
              <a:rPr lang="en-US" sz="2000" b="1" dirty="0" smtClean="0"/>
              <a:t> </a:t>
            </a:r>
            <a:r>
              <a:rPr lang="en-US" sz="2000" b="1" dirty="0" smtClean="0"/>
              <a:t>                                              E A = R</a:t>
            </a:r>
          </a:p>
          <a:p>
            <a:pPr>
              <a:buNone/>
            </a:pPr>
            <a:r>
              <a:rPr lang="en-US" sz="2000" b="1" dirty="0" smtClean="0"/>
              <a:t>                           </a:t>
            </a:r>
            <a:r>
              <a:rPr lang="en-US" sz="2000" dirty="0" smtClean="0"/>
              <a:t>the address space limitation (limited range of addresses) of the address field is overcome by having that field refer to a </a:t>
            </a:r>
            <a:r>
              <a:rPr lang="en-US" sz="2000" dirty="0" smtClean="0"/>
              <a:t>word-length </a:t>
            </a:r>
            <a:r>
              <a:rPr lang="en-US" sz="2000" dirty="0" smtClean="0"/>
              <a:t>location containing an address. In addition, register indirect addressing uses one less memory reference than indirect addressing</a:t>
            </a:r>
            <a:endParaRPr lang="en-US" sz="2000" dirty="0" smtClean="0"/>
          </a:p>
        </p:txBody>
      </p:sp>
      <p:sp>
        <p:nvSpPr>
          <p:cNvPr id="12" name="Rectangle 11"/>
          <p:cNvSpPr/>
          <p:nvPr/>
        </p:nvSpPr>
        <p:spPr>
          <a:xfrm>
            <a:off x="533400" y="5715000"/>
            <a:ext cx="2667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rot="5400000">
            <a:off x="1219996" y="5943598"/>
            <a:ext cx="456407" cy="79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295400" y="5257800"/>
            <a:ext cx="1333500" cy="369332"/>
          </a:xfrm>
          <a:prstGeom prst="rect">
            <a:avLst/>
          </a:prstGeom>
          <a:noFill/>
        </p:spPr>
        <p:txBody>
          <a:bodyPr wrap="square" rtlCol="0">
            <a:spAutoFit/>
          </a:bodyPr>
          <a:lstStyle/>
          <a:p>
            <a:pPr algn="ctr"/>
            <a:r>
              <a:rPr lang="en-US" b="1" dirty="0" smtClean="0"/>
              <a:t>Instruction</a:t>
            </a:r>
            <a:endParaRPr lang="en-US" b="1" dirty="0"/>
          </a:p>
        </p:txBody>
      </p:sp>
      <p:sp>
        <p:nvSpPr>
          <p:cNvPr id="15" name="Rectangle 14"/>
          <p:cNvSpPr/>
          <p:nvPr/>
        </p:nvSpPr>
        <p:spPr>
          <a:xfrm>
            <a:off x="7162800" y="5029200"/>
            <a:ext cx="1013460" cy="1524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7162800" y="5791200"/>
            <a:ext cx="10134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O</a:t>
            </a:r>
            <a:r>
              <a:rPr lang="en-US" b="1" dirty="0" smtClean="0"/>
              <a:t>perand</a:t>
            </a:r>
            <a:endParaRPr lang="en-US" b="1" dirty="0"/>
          </a:p>
        </p:txBody>
      </p:sp>
      <p:sp>
        <p:nvSpPr>
          <p:cNvPr id="17" name="TextBox 16"/>
          <p:cNvSpPr txBox="1"/>
          <p:nvPr/>
        </p:nvSpPr>
        <p:spPr>
          <a:xfrm>
            <a:off x="1981200" y="5791200"/>
            <a:ext cx="960120" cy="369332"/>
          </a:xfrm>
          <a:prstGeom prst="rect">
            <a:avLst/>
          </a:prstGeom>
          <a:noFill/>
        </p:spPr>
        <p:txBody>
          <a:bodyPr wrap="square" rtlCol="0">
            <a:spAutoFit/>
          </a:bodyPr>
          <a:lstStyle/>
          <a:p>
            <a:pPr algn="ctr"/>
            <a:r>
              <a:rPr lang="en-US" b="1" dirty="0" smtClean="0"/>
              <a:t>A</a:t>
            </a:r>
            <a:endParaRPr lang="en-US" b="1" dirty="0"/>
          </a:p>
        </p:txBody>
      </p:sp>
      <p:sp>
        <p:nvSpPr>
          <p:cNvPr id="25" name="TextBox 24"/>
          <p:cNvSpPr txBox="1"/>
          <p:nvPr/>
        </p:nvSpPr>
        <p:spPr>
          <a:xfrm>
            <a:off x="7162800" y="5029200"/>
            <a:ext cx="10134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Memory</a:t>
            </a:r>
            <a:endParaRPr lang="en-US" b="1" dirty="0"/>
          </a:p>
        </p:txBody>
      </p:sp>
      <p:sp>
        <p:nvSpPr>
          <p:cNvPr id="31" name="Rectangle 30"/>
          <p:cNvSpPr/>
          <p:nvPr/>
        </p:nvSpPr>
        <p:spPr>
          <a:xfrm>
            <a:off x="4648200" y="5029200"/>
            <a:ext cx="1143000" cy="1524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a:off x="4648200" y="57912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b="1" dirty="0"/>
          </a:p>
        </p:txBody>
      </p:sp>
      <p:sp>
        <p:nvSpPr>
          <p:cNvPr id="33" name="TextBox 32"/>
          <p:cNvSpPr txBox="1"/>
          <p:nvPr/>
        </p:nvSpPr>
        <p:spPr>
          <a:xfrm>
            <a:off x="4648200" y="50292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Registers</a:t>
            </a:r>
            <a:endParaRPr lang="en-US" b="1" dirty="0"/>
          </a:p>
        </p:txBody>
      </p:sp>
      <p:cxnSp>
        <p:nvCxnSpPr>
          <p:cNvPr id="35" name="Straight Arrow Connector 34"/>
          <p:cNvCxnSpPr>
            <a:stCxn id="12" idx="3"/>
            <a:endCxn id="32" idx="1"/>
          </p:cNvCxnSpPr>
          <p:nvPr/>
        </p:nvCxnSpPr>
        <p:spPr>
          <a:xfrm>
            <a:off x="3200400" y="5943600"/>
            <a:ext cx="1447800" cy="322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32" idx="3"/>
            <a:endCxn id="16" idx="1"/>
          </p:cNvCxnSpPr>
          <p:nvPr/>
        </p:nvCxnSpPr>
        <p:spPr>
          <a:xfrm>
            <a:off x="5791200" y="5975866"/>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Displacement</a:t>
            </a:r>
            <a:r>
              <a:rPr lang="en-US" sz="2000" b="1" dirty="0" smtClean="0"/>
              <a:t> addressing:</a:t>
            </a:r>
          </a:p>
          <a:p>
            <a:pPr>
              <a:buNone/>
            </a:pPr>
            <a:r>
              <a:rPr lang="en-US" sz="2000" b="1" dirty="0" smtClean="0"/>
              <a:t>                                 </a:t>
            </a:r>
            <a:r>
              <a:rPr lang="en-US" sz="2000" dirty="0" smtClean="0"/>
              <a:t>A very powerful mode of addressing combines the capabilities of direct addressing and register indirect addressing. It is known by a variety of names depending on the context of its use, but the basic mechanism is the same. We will refer to this as displacement addressing</a:t>
            </a:r>
            <a:r>
              <a:rPr lang="en-US" sz="2000" dirty="0" smtClean="0"/>
              <a:t>:                          </a:t>
            </a:r>
            <a:r>
              <a:rPr lang="en-US" sz="2000" b="1" dirty="0" smtClean="0"/>
              <a:t>E A = A + (R)</a:t>
            </a:r>
          </a:p>
          <a:p>
            <a:pPr>
              <a:buNone/>
            </a:pPr>
            <a:r>
              <a:rPr lang="en-US" sz="2000" b="1" dirty="0" smtClean="0"/>
              <a:t>                     </a:t>
            </a:r>
            <a:r>
              <a:rPr lang="en-US" sz="2000" dirty="0" smtClean="0"/>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a:t>
            </a:r>
            <a:endParaRPr lang="en-US" sz="2000" b="1" dirty="0" smtClean="0"/>
          </a:p>
        </p:txBody>
      </p:sp>
      <p:sp>
        <p:nvSpPr>
          <p:cNvPr id="12" name="Rectangle 11"/>
          <p:cNvSpPr/>
          <p:nvPr/>
        </p:nvSpPr>
        <p:spPr>
          <a:xfrm>
            <a:off x="533400" y="5715000"/>
            <a:ext cx="2667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rot="5400000">
            <a:off x="1219996" y="5943598"/>
            <a:ext cx="456407" cy="79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295400" y="5257800"/>
            <a:ext cx="1333500" cy="369332"/>
          </a:xfrm>
          <a:prstGeom prst="rect">
            <a:avLst/>
          </a:prstGeom>
          <a:noFill/>
        </p:spPr>
        <p:txBody>
          <a:bodyPr wrap="square" rtlCol="0">
            <a:spAutoFit/>
          </a:bodyPr>
          <a:lstStyle/>
          <a:p>
            <a:pPr algn="ctr"/>
            <a:r>
              <a:rPr lang="en-US" b="1" dirty="0" smtClean="0"/>
              <a:t>Instruction</a:t>
            </a:r>
            <a:endParaRPr lang="en-US" b="1" dirty="0"/>
          </a:p>
        </p:txBody>
      </p:sp>
      <p:sp>
        <p:nvSpPr>
          <p:cNvPr id="17" name="TextBox 16"/>
          <p:cNvSpPr txBox="1"/>
          <p:nvPr/>
        </p:nvSpPr>
        <p:spPr>
          <a:xfrm>
            <a:off x="2209800" y="5791200"/>
            <a:ext cx="960120" cy="369332"/>
          </a:xfrm>
          <a:prstGeom prst="rect">
            <a:avLst/>
          </a:prstGeom>
          <a:noFill/>
        </p:spPr>
        <p:txBody>
          <a:bodyPr wrap="square" rtlCol="0">
            <a:spAutoFit/>
          </a:bodyPr>
          <a:lstStyle/>
          <a:p>
            <a:pPr algn="ctr"/>
            <a:r>
              <a:rPr lang="en-US" b="1" dirty="0" smtClean="0"/>
              <a:t>A</a:t>
            </a:r>
            <a:endParaRPr lang="en-US" b="1" dirty="0"/>
          </a:p>
        </p:txBody>
      </p:sp>
      <p:cxnSp>
        <p:nvCxnSpPr>
          <p:cNvPr id="35" name="Straight Arrow Connector 34"/>
          <p:cNvCxnSpPr>
            <a:stCxn id="12" idx="3"/>
          </p:cNvCxnSpPr>
          <p:nvPr/>
        </p:nvCxnSpPr>
        <p:spPr>
          <a:xfrm>
            <a:off x="3200400" y="5943600"/>
            <a:ext cx="1447800" cy="322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447800" y="57150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1524000" y="5791200"/>
            <a:ext cx="685800" cy="369332"/>
          </a:xfrm>
          <a:prstGeom prst="rect">
            <a:avLst/>
          </a:prstGeom>
          <a:noFill/>
        </p:spPr>
        <p:txBody>
          <a:bodyPr wrap="square" rtlCol="0">
            <a:spAutoFit/>
          </a:bodyPr>
          <a:lstStyle/>
          <a:p>
            <a:pPr algn="ctr"/>
            <a:r>
              <a:rPr lang="en-US" b="1" dirty="0" smtClean="0"/>
              <a:t>R</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l"/>
            <a:r>
              <a:rPr lang="en-US" sz="4000" i="1" dirty="0" err="1" smtClean="0"/>
              <a:t>Vonn</a:t>
            </a:r>
            <a:r>
              <a:rPr lang="en-US" sz="4000" i="1" dirty="0" smtClean="0"/>
              <a:t>-Neumann Architecture</a:t>
            </a:r>
            <a:endParaRPr lang="en-US" sz="4000" i="1" dirty="0"/>
          </a:p>
        </p:txBody>
      </p:sp>
      <p:sp>
        <p:nvSpPr>
          <p:cNvPr id="5" name="Rectangle 4"/>
          <p:cNvSpPr/>
          <p:nvPr/>
        </p:nvSpPr>
        <p:spPr>
          <a:xfrm>
            <a:off x="1143000" y="2438400"/>
            <a:ext cx="1219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9200" y="3048000"/>
            <a:ext cx="1066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Main Memory</a:t>
            </a:r>
            <a:endParaRPr lang="en-US" dirty="0"/>
          </a:p>
        </p:txBody>
      </p:sp>
      <p:sp>
        <p:nvSpPr>
          <p:cNvPr id="7" name="Rectangle 6"/>
          <p:cNvSpPr/>
          <p:nvPr/>
        </p:nvSpPr>
        <p:spPr>
          <a:xfrm>
            <a:off x="3581400" y="1676400"/>
            <a:ext cx="2133600" cy="3581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3962400" y="19812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2209800"/>
            <a:ext cx="9906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smtClean="0"/>
              <a:t>Arithematic</a:t>
            </a:r>
            <a:r>
              <a:rPr lang="en-US" sz="1400" dirty="0" smtClean="0"/>
              <a:t> Logical Unit</a:t>
            </a:r>
          </a:p>
          <a:p>
            <a:pPr algn="ctr"/>
            <a:r>
              <a:rPr lang="en-US" sz="1400" dirty="0" smtClean="0"/>
              <a:t>(ALU)</a:t>
            </a:r>
            <a:endParaRPr lang="en-US" sz="1400" dirty="0"/>
          </a:p>
        </p:txBody>
      </p:sp>
      <p:sp>
        <p:nvSpPr>
          <p:cNvPr id="10" name="Rectangle 9"/>
          <p:cNvSpPr/>
          <p:nvPr/>
        </p:nvSpPr>
        <p:spPr>
          <a:xfrm>
            <a:off x="3962400" y="3733800"/>
            <a:ext cx="1295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14800" y="3886200"/>
            <a:ext cx="9906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smtClean="0"/>
              <a:t>Programme</a:t>
            </a:r>
            <a:r>
              <a:rPr lang="en-US" sz="1400" dirty="0" smtClean="0"/>
              <a:t> control unit</a:t>
            </a:r>
          </a:p>
          <a:p>
            <a:pPr algn="ctr"/>
            <a:r>
              <a:rPr lang="en-US" sz="1400" dirty="0" smtClean="0"/>
              <a:t>(CU)</a:t>
            </a:r>
            <a:endParaRPr lang="en-US" sz="1400" dirty="0"/>
          </a:p>
        </p:txBody>
      </p:sp>
      <p:sp>
        <p:nvSpPr>
          <p:cNvPr id="12" name="Rectangle 11"/>
          <p:cNvSpPr/>
          <p:nvPr/>
        </p:nvSpPr>
        <p:spPr>
          <a:xfrm>
            <a:off x="6781800" y="2438400"/>
            <a:ext cx="1219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8000" y="2971800"/>
            <a:ext cx="106680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Input </a:t>
            </a:r>
          </a:p>
          <a:p>
            <a:pPr algn="ctr"/>
            <a:r>
              <a:rPr lang="en-US" sz="1400" dirty="0" smtClean="0"/>
              <a:t>And </a:t>
            </a:r>
          </a:p>
          <a:p>
            <a:pPr algn="ctr"/>
            <a:r>
              <a:rPr lang="en-US" sz="1400" dirty="0" smtClean="0"/>
              <a:t>Output</a:t>
            </a:r>
          </a:p>
          <a:p>
            <a:pPr algn="ctr"/>
            <a:r>
              <a:rPr lang="en-US" sz="1400" dirty="0" smtClean="0"/>
              <a:t>equipments</a:t>
            </a:r>
            <a:endParaRPr lang="en-US" sz="1400" dirty="0"/>
          </a:p>
        </p:txBody>
      </p:sp>
      <p:cxnSp>
        <p:nvCxnSpPr>
          <p:cNvPr id="15" name="Straight Arrow Connector 14"/>
          <p:cNvCxnSpPr/>
          <p:nvPr/>
        </p:nvCxnSpPr>
        <p:spPr>
          <a:xfrm>
            <a:off x="2438400" y="25908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438400" y="39624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334000" y="25908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334000" y="39624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0800000">
            <a:off x="2438400" y="28956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rot="10800000">
            <a:off x="2438400" y="42672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rot="10800000">
            <a:off x="5334000" y="29718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10800000">
            <a:off x="5334000" y="4343400"/>
            <a:ext cx="1295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a:off x="4191000" y="35052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rot="5400000" flipH="1" flipV="1">
            <a:off x="4724400" y="35052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Displacement</a:t>
            </a:r>
            <a:r>
              <a:rPr lang="en-US" sz="2000" b="1" dirty="0" smtClean="0"/>
              <a:t> addressing:</a:t>
            </a:r>
          </a:p>
          <a:p>
            <a:pPr>
              <a:buNone/>
            </a:pPr>
            <a:r>
              <a:rPr lang="en-US" sz="2000" b="1" dirty="0" smtClean="0"/>
              <a:t>                      </a:t>
            </a:r>
            <a:endParaRPr lang="en-US" sz="2000" b="1" dirty="0" smtClean="0"/>
          </a:p>
        </p:txBody>
      </p:sp>
      <p:sp>
        <p:nvSpPr>
          <p:cNvPr id="12" name="Rectangle 11"/>
          <p:cNvSpPr/>
          <p:nvPr/>
        </p:nvSpPr>
        <p:spPr>
          <a:xfrm>
            <a:off x="1066800" y="2514600"/>
            <a:ext cx="2667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rot="5400000">
            <a:off x="1753396" y="2743198"/>
            <a:ext cx="456407" cy="79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752600" y="2133600"/>
            <a:ext cx="1333500" cy="369332"/>
          </a:xfrm>
          <a:prstGeom prst="rect">
            <a:avLst/>
          </a:prstGeom>
          <a:noFill/>
        </p:spPr>
        <p:txBody>
          <a:bodyPr wrap="square" rtlCol="0">
            <a:spAutoFit/>
          </a:bodyPr>
          <a:lstStyle/>
          <a:p>
            <a:pPr algn="ctr"/>
            <a:r>
              <a:rPr lang="en-US" b="1" dirty="0" smtClean="0"/>
              <a:t>Instruction</a:t>
            </a:r>
            <a:endParaRPr lang="en-US" b="1" dirty="0"/>
          </a:p>
        </p:txBody>
      </p:sp>
      <p:sp>
        <p:nvSpPr>
          <p:cNvPr id="17" name="TextBox 16"/>
          <p:cNvSpPr txBox="1"/>
          <p:nvPr/>
        </p:nvSpPr>
        <p:spPr>
          <a:xfrm>
            <a:off x="2743200" y="2590800"/>
            <a:ext cx="960120" cy="369332"/>
          </a:xfrm>
          <a:prstGeom prst="rect">
            <a:avLst/>
          </a:prstGeom>
          <a:noFill/>
        </p:spPr>
        <p:txBody>
          <a:bodyPr wrap="square" rtlCol="0">
            <a:spAutoFit/>
          </a:bodyPr>
          <a:lstStyle/>
          <a:p>
            <a:pPr algn="ctr"/>
            <a:r>
              <a:rPr lang="en-US" b="1" dirty="0" smtClean="0"/>
              <a:t>A</a:t>
            </a:r>
            <a:endParaRPr lang="en-US" b="1" dirty="0"/>
          </a:p>
        </p:txBody>
      </p:sp>
      <p:sp>
        <p:nvSpPr>
          <p:cNvPr id="19" name="Rectangle 18"/>
          <p:cNvSpPr/>
          <p:nvPr/>
        </p:nvSpPr>
        <p:spPr>
          <a:xfrm>
            <a:off x="1981200" y="25146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2057400" y="2590800"/>
            <a:ext cx="685800" cy="369332"/>
          </a:xfrm>
          <a:prstGeom prst="rect">
            <a:avLst/>
          </a:prstGeom>
          <a:noFill/>
        </p:spPr>
        <p:txBody>
          <a:bodyPr wrap="square" rtlCol="0">
            <a:spAutoFit/>
          </a:bodyPr>
          <a:lstStyle/>
          <a:p>
            <a:pPr algn="ctr"/>
            <a:r>
              <a:rPr lang="en-US" b="1" dirty="0" smtClean="0"/>
              <a:t>R</a:t>
            </a:r>
            <a:endParaRPr lang="en-US" b="1" dirty="0"/>
          </a:p>
        </p:txBody>
      </p:sp>
      <p:sp>
        <p:nvSpPr>
          <p:cNvPr id="11" name="Rectangle 10"/>
          <p:cNvSpPr/>
          <p:nvPr/>
        </p:nvSpPr>
        <p:spPr>
          <a:xfrm>
            <a:off x="1676400" y="4191000"/>
            <a:ext cx="1600200" cy="198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1676400" y="41910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Registers</a:t>
            </a:r>
            <a:endParaRPr lang="en-US" b="1" dirty="0"/>
          </a:p>
        </p:txBody>
      </p:sp>
      <p:sp>
        <p:nvSpPr>
          <p:cNvPr id="16" name="Rectangle 15"/>
          <p:cNvSpPr/>
          <p:nvPr/>
        </p:nvSpPr>
        <p:spPr>
          <a:xfrm>
            <a:off x="5257800" y="4191000"/>
            <a:ext cx="1600200" cy="198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5257800" y="4191000"/>
            <a:ext cx="1600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Memory</a:t>
            </a:r>
            <a:endParaRPr lang="en-US" b="1" dirty="0"/>
          </a:p>
        </p:txBody>
      </p:sp>
      <p:sp>
        <p:nvSpPr>
          <p:cNvPr id="21" name="Oval 20"/>
          <p:cNvSpPr/>
          <p:nvPr/>
        </p:nvSpPr>
        <p:spPr>
          <a:xfrm>
            <a:off x="4038600" y="5181600"/>
            <a:ext cx="5334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4114800" y="5181600"/>
            <a:ext cx="381000" cy="369332"/>
          </a:xfrm>
          <a:prstGeom prst="rect">
            <a:avLst/>
          </a:prstGeom>
          <a:noFill/>
        </p:spPr>
        <p:txBody>
          <a:bodyPr wrap="square" rtlCol="0">
            <a:spAutoFit/>
          </a:bodyPr>
          <a:lstStyle/>
          <a:p>
            <a:pPr algn="ctr"/>
            <a:r>
              <a:rPr lang="en-US" b="1" dirty="0" smtClean="0"/>
              <a:t>+</a:t>
            </a:r>
            <a:endParaRPr lang="en-US" b="1" dirty="0"/>
          </a:p>
        </p:txBody>
      </p:sp>
      <p:sp>
        <p:nvSpPr>
          <p:cNvPr id="23" name="Rectangle 22"/>
          <p:cNvSpPr/>
          <p:nvPr/>
        </p:nvSpPr>
        <p:spPr>
          <a:xfrm>
            <a:off x="1676400" y="51816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257800" y="56388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hape 25"/>
          <p:cNvCxnSpPr>
            <a:stCxn id="20" idx="2"/>
            <a:endCxn id="23" idx="1"/>
          </p:cNvCxnSpPr>
          <p:nvPr/>
        </p:nvCxnSpPr>
        <p:spPr>
          <a:xfrm rot="5400000">
            <a:off x="832366" y="3804166"/>
            <a:ext cx="2411968" cy="723900"/>
          </a:xfrm>
          <a:prstGeom prst="bentConnector4">
            <a:avLst>
              <a:gd name="adj1" fmla="val 46051"/>
              <a:gd name="adj2" fmla="val 131579"/>
            </a:avLst>
          </a:prstGeom>
          <a:ln>
            <a:tailEnd type="arrow"/>
          </a:ln>
        </p:spPr>
        <p:style>
          <a:lnRef idx="3">
            <a:schemeClr val="dk1"/>
          </a:lnRef>
          <a:fillRef idx="0">
            <a:schemeClr val="dk1"/>
          </a:fillRef>
          <a:effectRef idx="2">
            <a:schemeClr val="dk1"/>
          </a:effectRef>
          <a:fontRef idx="minor">
            <a:schemeClr val="tx1"/>
          </a:fontRef>
        </p:style>
      </p:cxnSp>
      <p:cxnSp>
        <p:nvCxnSpPr>
          <p:cNvPr id="28" name="Elbow Connector 27"/>
          <p:cNvCxnSpPr>
            <a:stCxn id="17" idx="2"/>
            <a:endCxn id="22" idx="0"/>
          </p:cNvCxnSpPr>
          <p:nvPr/>
        </p:nvCxnSpPr>
        <p:spPr>
          <a:xfrm rot="16200000" flipH="1">
            <a:off x="2653546" y="3529846"/>
            <a:ext cx="2221468" cy="108204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23" idx="3"/>
            <a:endCxn id="21" idx="2"/>
          </p:cNvCxnSpPr>
          <p:nvPr/>
        </p:nvCxnSpPr>
        <p:spPr>
          <a:xfrm>
            <a:off x="3276600" y="5372100"/>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Elbow Connector 35"/>
          <p:cNvCxnSpPr>
            <a:stCxn id="21" idx="6"/>
            <a:endCxn id="24" idx="1"/>
          </p:cNvCxnSpPr>
          <p:nvPr/>
        </p:nvCxnSpPr>
        <p:spPr>
          <a:xfrm>
            <a:off x="4572000" y="5372100"/>
            <a:ext cx="685800" cy="4572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Addressing Mode</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b="1" dirty="0" smtClean="0"/>
              <a:t>Stack addressing:</a:t>
            </a:r>
          </a:p>
          <a:p>
            <a:pPr>
              <a:buNone/>
            </a:pPr>
            <a:r>
              <a:rPr lang="en-US" sz="2000" b="1" dirty="0" smtClean="0"/>
              <a:t> </a:t>
            </a:r>
            <a:r>
              <a:rPr lang="en-US" sz="2000" b="1" dirty="0" smtClean="0"/>
              <a:t>                     </a:t>
            </a:r>
            <a:r>
              <a:rPr lang="en-US" sz="2000" dirty="0" smtClean="0"/>
              <a:t>The final addressing mode that we consider is stack addressing. The stack mode of addressing is a form of implied addressing. The machine instructions need not include a memory reference but implicitly operate on the top of the stack.</a:t>
            </a:r>
            <a:r>
              <a:rPr lang="en-US" sz="2000" b="1" dirty="0" smtClean="0"/>
              <a:t> </a:t>
            </a:r>
            <a:r>
              <a:rPr lang="en-US" sz="2000" dirty="0" smtClean="0"/>
              <a:t>The stack pointer is maintained in a register. Thus, references to stack locations in memory are in fact register indirect addresses.</a:t>
            </a:r>
            <a:r>
              <a:rPr lang="en-US" sz="2000" b="1" dirty="0" smtClean="0"/>
              <a:t>  </a:t>
            </a:r>
            <a:endParaRPr lang="en-US" sz="2000" b="1" dirty="0" smtClean="0"/>
          </a:p>
          <a:p>
            <a:pPr>
              <a:buNone/>
            </a:pPr>
            <a:r>
              <a:rPr lang="en-US" sz="2000" b="1" dirty="0" smtClean="0"/>
              <a:t>                      </a:t>
            </a:r>
            <a:endParaRPr lang="en-US" sz="2000" b="1" dirty="0" smtClean="0"/>
          </a:p>
        </p:txBody>
      </p:sp>
      <p:sp>
        <p:nvSpPr>
          <p:cNvPr id="25" name="Rectangle 24"/>
          <p:cNvSpPr/>
          <p:nvPr/>
        </p:nvSpPr>
        <p:spPr>
          <a:xfrm>
            <a:off x="1447800" y="4419600"/>
            <a:ext cx="2819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1981200" y="4114800"/>
            <a:ext cx="1905000" cy="369332"/>
          </a:xfrm>
          <a:prstGeom prst="rect">
            <a:avLst/>
          </a:prstGeom>
          <a:noFill/>
        </p:spPr>
        <p:txBody>
          <a:bodyPr wrap="square" rtlCol="0">
            <a:spAutoFit/>
          </a:bodyPr>
          <a:lstStyle/>
          <a:p>
            <a:pPr algn="ctr"/>
            <a:r>
              <a:rPr lang="en-US" b="1" dirty="0" smtClean="0"/>
              <a:t>Instruction</a:t>
            </a:r>
            <a:endParaRPr lang="en-US" b="1" dirty="0"/>
          </a:p>
        </p:txBody>
      </p:sp>
      <p:cxnSp>
        <p:nvCxnSpPr>
          <p:cNvPr id="33" name="Straight Connector 32"/>
          <p:cNvCxnSpPr/>
          <p:nvPr/>
        </p:nvCxnSpPr>
        <p:spPr>
          <a:xfrm rot="5400000">
            <a:off x="5105400" y="54864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rot="5400000">
            <a:off x="7087394" y="5485606"/>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37" name="Elbow Connector 36"/>
          <p:cNvCxnSpPr/>
          <p:nvPr/>
        </p:nvCxnSpPr>
        <p:spPr>
          <a:xfrm>
            <a:off x="5410200" y="5791200"/>
            <a:ext cx="1981200" cy="158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5638800" y="4953000"/>
            <a:ext cx="1600200" cy="646331"/>
          </a:xfrm>
          <a:prstGeom prst="rect">
            <a:avLst/>
          </a:prstGeom>
          <a:noFill/>
        </p:spPr>
        <p:txBody>
          <a:bodyPr wrap="square" rtlCol="0">
            <a:spAutoFit/>
          </a:bodyPr>
          <a:lstStyle/>
          <a:p>
            <a:pPr algn="ctr"/>
            <a:r>
              <a:rPr lang="en-US" b="1" dirty="0" smtClean="0"/>
              <a:t>Top of the stack register</a:t>
            </a:r>
            <a:endParaRPr lang="en-US" b="1" dirty="0"/>
          </a:p>
        </p:txBody>
      </p:sp>
      <p:cxnSp>
        <p:nvCxnSpPr>
          <p:cNvPr id="40" name="Straight Arrow Connector 39"/>
          <p:cNvCxnSpPr/>
          <p:nvPr/>
        </p:nvCxnSpPr>
        <p:spPr>
          <a:xfrm>
            <a:off x="3200400" y="5486400"/>
            <a:ext cx="2209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1905000" y="5257800"/>
            <a:ext cx="1600200" cy="381000"/>
          </a:xfrm>
          <a:prstGeom prst="rect">
            <a:avLst/>
          </a:prstGeom>
          <a:noFill/>
        </p:spPr>
        <p:txBody>
          <a:bodyPr wrap="square" rtlCol="0">
            <a:spAutoFit/>
          </a:bodyPr>
          <a:lstStyle/>
          <a:p>
            <a:pPr algn="ctr"/>
            <a:r>
              <a:rPr lang="en-US" b="1" dirty="0" smtClean="0"/>
              <a:t>Implicit</a:t>
            </a:r>
            <a:endParaRPr lang="en-US"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5- Control Unit</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In </a:t>
            </a:r>
            <a:r>
              <a:rPr lang="en-US" sz="2000" dirty="0" smtClean="0"/>
              <a:t>this unit we’ll discuss about the </a:t>
            </a:r>
            <a:r>
              <a:rPr lang="en-US" sz="2000" dirty="0" smtClean="0"/>
              <a:t>C P U’s control unit and executions of instruction, </a:t>
            </a:r>
            <a:r>
              <a:rPr lang="en-US" sz="2000" dirty="0" smtClean="0"/>
              <a:t>some few topics are as following</a:t>
            </a:r>
            <a:r>
              <a:rPr lang="en-US" sz="2000" dirty="0" smtClean="0"/>
              <a:t>:</a:t>
            </a:r>
          </a:p>
          <a:p>
            <a:r>
              <a:rPr lang="en-US" sz="2000" b="1" dirty="0" smtClean="0"/>
              <a:t>Instruction word format.</a:t>
            </a:r>
          </a:p>
          <a:p>
            <a:r>
              <a:rPr lang="en-US" sz="2000" b="1" dirty="0" smtClean="0"/>
              <a:t>Fetch and Execution cycle.</a:t>
            </a:r>
          </a:p>
          <a:p>
            <a:r>
              <a:rPr lang="en-US" sz="2000" b="1" dirty="0" smtClean="0"/>
              <a:t>Sequence of operation of control registers.</a:t>
            </a:r>
          </a:p>
          <a:p>
            <a:r>
              <a:rPr lang="en-US" sz="2000" b="1" dirty="0" smtClean="0"/>
              <a:t>Control of </a:t>
            </a:r>
            <a:r>
              <a:rPr lang="en-US" sz="2000" b="1" dirty="0" err="1" smtClean="0"/>
              <a:t>arithematic</a:t>
            </a:r>
            <a:r>
              <a:rPr lang="en-US" sz="2000" b="1" dirty="0" smtClean="0"/>
              <a:t> operations.</a:t>
            </a:r>
          </a:p>
          <a:p>
            <a:r>
              <a:rPr lang="en-US" sz="2000" b="1" dirty="0" smtClean="0"/>
              <a:t>Micro-programming concepts.</a:t>
            </a:r>
            <a:endParaRPr lang="en-US" sz="20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Control unit </a:t>
            </a:r>
            <a:endParaRPr lang="en-US" sz="4000" i="1" dirty="0"/>
          </a:p>
        </p:txBody>
      </p:sp>
      <p:sp>
        <p:nvSpPr>
          <p:cNvPr id="3" name="Content Placeholder 2"/>
          <p:cNvSpPr>
            <a:spLocks noGrp="1"/>
          </p:cNvSpPr>
          <p:nvPr>
            <p:ph idx="1"/>
          </p:nvPr>
        </p:nvSpPr>
        <p:spPr/>
        <p:txBody>
          <a:bodyPr>
            <a:normAutofit/>
          </a:bodyPr>
          <a:lstStyle/>
          <a:p>
            <a:pPr>
              <a:buNone/>
            </a:pPr>
            <a:r>
              <a:rPr lang="en-US" sz="2000" dirty="0" smtClean="0"/>
              <a:t>                       The control unit is that portion of the processor that actually causes things to happen. The control unit issues control signals external to the processor to cause data exchange with memory and I/O modules. The control unit also issues control signals internal to the processor to move data between registers, to cause the ALU to perform a specified function, and to regulate other internal operations. Input to the control unit consists of the instruction register, flags, and control signals from external sources (e.g., interrupt signals).</a:t>
            </a: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Instruction format</a:t>
            </a:r>
            <a:endParaRPr lang="en-US"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t>                                           </a:t>
            </a:r>
            <a:r>
              <a:rPr lang="en-US" sz="2000" dirty="0" smtClean="0"/>
              <a:t> An instruction format defines the layout of the bits of an instruction, in terms of its constituent fields. An instruction format must include an opcode and, implicitly or explicitly, zero or more operands. Each explicit operand is referenced using one of the addressing modes. The format must, implicitly or explicitly, indicate the addressing mode for each operand. For most instruction sets, more than one instruction format is used</a:t>
            </a:r>
            <a:r>
              <a:rPr lang="en-US" sz="2000" dirty="0" smtClean="0"/>
              <a:t>.</a:t>
            </a:r>
          </a:p>
          <a:p>
            <a:pPr>
              <a:buNone/>
            </a:pPr>
            <a:r>
              <a:rPr lang="en-US" sz="2000" dirty="0" smtClean="0"/>
              <a:t> </a:t>
            </a:r>
            <a:r>
              <a:rPr lang="en-US" sz="2000" dirty="0" smtClean="0"/>
              <a:t>                       </a:t>
            </a:r>
            <a:r>
              <a:rPr lang="en-US" sz="2000" dirty="0" smtClean="0"/>
              <a:t>The most common fields found in instruction formats are: </a:t>
            </a:r>
          </a:p>
          <a:p>
            <a:pPr marL="457200" indent="-457200">
              <a:buAutoNum type="arabicParenR"/>
            </a:pPr>
            <a:r>
              <a:rPr lang="en-US" sz="2000" dirty="0" smtClean="0"/>
              <a:t>An operation code field that specifies the operation to be performed. </a:t>
            </a:r>
          </a:p>
          <a:p>
            <a:pPr marL="457200" indent="-457200">
              <a:buAutoNum type="arabicParenR"/>
            </a:pPr>
            <a:r>
              <a:rPr lang="en-US" sz="2000" dirty="0" smtClean="0"/>
              <a:t>An address field that designates a memory address or a processor registers. </a:t>
            </a:r>
          </a:p>
          <a:p>
            <a:pPr marL="457200" indent="-457200">
              <a:buAutoNum type="arabicParenR"/>
            </a:pPr>
            <a:r>
              <a:rPr lang="en-US" sz="2000" dirty="0" smtClean="0"/>
              <a:t>A mode field that specifies the way the operand or the effective address is determined.           </a:t>
            </a:r>
          </a:p>
          <a:p>
            <a:pPr>
              <a:buNone/>
            </a:pPr>
            <a:endParaRPr 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t>Instruction format</a:t>
            </a:r>
            <a:endParaRPr lang="en-US" i="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000" dirty="0" smtClean="0"/>
              <a:t>               </a:t>
            </a:r>
            <a:r>
              <a:rPr lang="en-US" sz="2400" dirty="0" smtClean="0"/>
              <a:t> </a:t>
            </a:r>
            <a:r>
              <a:rPr lang="en-US" sz="2000" dirty="0" smtClean="0"/>
              <a:t>instruction formats are of these three types:</a:t>
            </a:r>
          </a:p>
          <a:p>
            <a:r>
              <a:rPr lang="en-US" sz="2000" b="1" dirty="0" smtClean="0"/>
              <a:t>Three address instruction </a:t>
            </a:r>
          </a:p>
          <a:p>
            <a:r>
              <a:rPr lang="en-US" sz="2000" b="1" dirty="0" smtClean="0"/>
              <a:t>Two address instruction</a:t>
            </a:r>
          </a:p>
          <a:p>
            <a:r>
              <a:rPr lang="en-US" sz="2000" b="1" dirty="0" smtClean="0"/>
              <a:t>One address instruction</a:t>
            </a:r>
          </a:p>
          <a:p>
            <a:r>
              <a:rPr lang="en-US" sz="2000" b="1" dirty="0" smtClean="0"/>
              <a:t>Zero address </a:t>
            </a:r>
            <a:r>
              <a:rPr lang="en-US" sz="2000" b="1" dirty="0" smtClean="0"/>
              <a:t>instruction</a:t>
            </a:r>
          </a:p>
          <a:p>
            <a:pPr>
              <a:buNone/>
            </a:pPr>
            <a:r>
              <a:rPr lang="en-US" sz="2000" b="1" dirty="0" smtClean="0"/>
              <a:t> </a:t>
            </a:r>
            <a:r>
              <a:rPr lang="en-US" sz="2000" b="1" dirty="0" smtClean="0"/>
              <a:t>                                        </a:t>
            </a:r>
            <a:r>
              <a:rPr lang="en-US" sz="2000" dirty="0" smtClean="0"/>
              <a:t>we’ve  discussed this all type of instructions in the last unit (Computer organization) .</a:t>
            </a:r>
          </a:p>
          <a:p>
            <a:pPr>
              <a:buNone/>
            </a:pPr>
            <a:r>
              <a:rPr lang="en-US" sz="2000" dirty="0" smtClean="0"/>
              <a:t>                                         Using zero, one, two, or three address instruction. We will use the symbols ADD, SUB, MUL, and DIV for the four arithmetic operations; MOV for the transfer-type operation; and LOAD and STORE for transfers to and from memory and AC register. We will assume that the operands are in memory addresses A, B, C, and D, and the result must be stored in memory at address X.</a:t>
            </a:r>
            <a:endParaRPr 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and fetch cycle</a:t>
            </a:r>
            <a:endParaRPr lang="en-US" sz="4000" i="1" dirty="0"/>
          </a:p>
        </p:txBody>
      </p:sp>
      <p:sp>
        <p:nvSpPr>
          <p:cNvPr id="3" name="Content Placeholder 2"/>
          <p:cNvSpPr>
            <a:spLocks noGrp="1"/>
          </p:cNvSpPr>
          <p:nvPr>
            <p:ph idx="1"/>
          </p:nvPr>
        </p:nvSpPr>
        <p:spPr>
          <a:xfrm>
            <a:off x="457200" y="1600200"/>
            <a:ext cx="8229600" cy="2057400"/>
          </a:xfrm>
        </p:spPr>
        <p:txBody>
          <a:bodyPr>
            <a:normAutofit fontScale="92500" lnSpcReduction="10000"/>
          </a:bodyPr>
          <a:lstStyle/>
          <a:p>
            <a:pPr>
              <a:buNone/>
            </a:pPr>
            <a:r>
              <a:rPr lang="en-US" sz="2000" dirty="0" smtClean="0"/>
              <a:t> </a:t>
            </a:r>
            <a:r>
              <a:rPr lang="en-US" sz="2000" dirty="0" smtClean="0"/>
              <a:t>                 An </a:t>
            </a:r>
            <a:r>
              <a:rPr lang="en-US" sz="2000" dirty="0" smtClean="0"/>
              <a:t>instruction cycle includes the following stages: </a:t>
            </a:r>
            <a:endParaRPr lang="en-US" sz="2000" dirty="0" smtClean="0"/>
          </a:p>
          <a:p>
            <a:r>
              <a:rPr lang="en-US" sz="2000" b="1" dirty="0" smtClean="0"/>
              <a:t>Fetch </a:t>
            </a:r>
            <a:r>
              <a:rPr lang="en-US" sz="2000" dirty="0" smtClean="0"/>
              <a:t>: </a:t>
            </a:r>
            <a:r>
              <a:rPr lang="en-US" sz="2000" dirty="0" smtClean="0"/>
              <a:t>Read the next instruction from memory into the processor. </a:t>
            </a:r>
            <a:endParaRPr lang="en-US" sz="2000" dirty="0" smtClean="0"/>
          </a:p>
          <a:p>
            <a:r>
              <a:rPr lang="en-US" sz="2000" b="1" dirty="0" smtClean="0"/>
              <a:t>Execute :</a:t>
            </a:r>
            <a:r>
              <a:rPr lang="en-US" sz="2000" dirty="0" smtClean="0"/>
              <a:t> </a:t>
            </a:r>
            <a:r>
              <a:rPr lang="en-US" sz="2000" dirty="0" smtClean="0"/>
              <a:t>Interpret the opcode and perform the indicated operation. </a:t>
            </a:r>
            <a:endParaRPr lang="en-US" sz="2000" dirty="0" smtClean="0"/>
          </a:p>
          <a:p>
            <a:r>
              <a:rPr lang="en-US" sz="2000" b="1" dirty="0" smtClean="0"/>
              <a:t>Interrupt</a:t>
            </a:r>
            <a:r>
              <a:rPr lang="en-US" sz="2000" dirty="0" smtClean="0"/>
              <a:t>: If interrupts are enabled and an interrupt has occurred, save the current process state and service the interrupt</a:t>
            </a:r>
            <a:r>
              <a:rPr lang="en-US" sz="2000" dirty="0" smtClean="0"/>
              <a:t>.</a:t>
            </a:r>
          </a:p>
          <a:p>
            <a:pPr>
              <a:buNone/>
            </a:pPr>
            <a:r>
              <a:rPr lang="en-US" sz="2000" dirty="0" smtClean="0"/>
              <a:t> </a:t>
            </a:r>
            <a:endParaRPr lang="en-US" sz="2000" dirty="0"/>
          </a:p>
        </p:txBody>
      </p:sp>
      <p:sp>
        <p:nvSpPr>
          <p:cNvPr id="9" name="TextBox 8"/>
          <p:cNvSpPr txBox="1"/>
          <p:nvPr/>
        </p:nvSpPr>
        <p:spPr>
          <a:xfrm>
            <a:off x="3505200" y="38862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FETCH</a:t>
            </a:r>
            <a:endParaRPr lang="en-US" b="1" dirty="0"/>
          </a:p>
        </p:txBody>
      </p:sp>
      <p:sp>
        <p:nvSpPr>
          <p:cNvPr id="11" name="TextBox 10"/>
          <p:cNvSpPr txBox="1"/>
          <p:nvPr/>
        </p:nvSpPr>
        <p:spPr>
          <a:xfrm>
            <a:off x="1676400" y="49530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Interrupt</a:t>
            </a:r>
            <a:endParaRPr lang="en-US" b="1" dirty="0"/>
          </a:p>
        </p:txBody>
      </p:sp>
      <p:sp>
        <p:nvSpPr>
          <p:cNvPr id="12" name="TextBox 11"/>
          <p:cNvSpPr txBox="1"/>
          <p:nvPr/>
        </p:nvSpPr>
        <p:spPr>
          <a:xfrm>
            <a:off x="5257800" y="49530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INDIRECT</a:t>
            </a:r>
            <a:endParaRPr lang="en-US" b="1" dirty="0"/>
          </a:p>
        </p:txBody>
      </p:sp>
      <p:sp>
        <p:nvSpPr>
          <p:cNvPr id="13" name="TextBox 12"/>
          <p:cNvSpPr txBox="1"/>
          <p:nvPr/>
        </p:nvSpPr>
        <p:spPr>
          <a:xfrm>
            <a:off x="3429000" y="62484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Execute</a:t>
            </a:r>
            <a:endParaRPr lang="en-US" b="1" dirty="0"/>
          </a:p>
        </p:txBody>
      </p:sp>
      <p:cxnSp>
        <p:nvCxnSpPr>
          <p:cNvPr id="15" name="Straight Arrow Connector 14"/>
          <p:cNvCxnSpPr/>
          <p:nvPr/>
        </p:nvCxnSpPr>
        <p:spPr>
          <a:xfrm rot="5400000">
            <a:off x="3733800" y="5181600"/>
            <a:ext cx="1828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flipH="1" flipV="1">
            <a:off x="3086100" y="529590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1" idx="0"/>
            <a:endCxn id="9" idx="1"/>
          </p:cNvCxnSpPr>
          <p:nvPr/>
        </p:nvCxnSpPr>
        <p:spPr>
          <a:xfrm rot="5400000" flipH="1" flipV="1">
            <a:off x="2606933" y="4054733"/>
            <a:ext cx="882134"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9" idx="3"/>
            <a:endCxn id="12" idx="0"/>
          </p:cNvCxnSpPr>
          <p:nvPr/>
        </p:nvCxnSpPr>
        <p:spPr>
          <a:xfrm>
            <a:off x="5334000" y="4070866"/>
            <a:ext cx="838200" cy="8821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2" idx="2"/>
            <a:endCxn id="13" idx="3"/>
          </p:cNvCxnSpPr>
          <p:nvPr/>
        </p:nvCxnSpPr>
        <p:spPr>
          <a:xfrm rot="5400000">
            <a:off x="5159633" y="5420499"/>
            <a:ext cx="1110734"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3" idx="1"/>
            <a:endCxn id="11" idx="2"/>
          </p:cNvCxnSpPr>
          <p:nvPr/>
        </p:nvCxnSpPr>
        <p:spPr>
          <a:xfrm rot="10800000">
            <a:off x="2590800" y="5322332"/>
            <a:ext cx="838200" cy="11107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and fetch cycle</a:t>
            </a:r>
            <a:endParaRPr lang="en-US" sz="4000" i="1" dirty="0"/>
          </a:p>
        </p:txBody>
      </p:sp>
      <p:sp>
        <p:nvSpPr>
          <p:cNvPr id="3" name="Content Placeholder 2"/>
          <p:cNvSpPr>
            <a:spLocks noGrp="1"/>
          </p:cNvSpPr>
          <p:nvPr>
            <p:ph idx="1"/>
          </p:nvPr>
        </p:nvSpPr>
        <p:spPr>
          <a:xfrm>
            <a:off x="457200" y="1600200"/>
            <a:ext cx="8229600" cy="4648200"/>
          </a:xfrm>
        </p:spPr>
        <p:txBody>
          <a:bodyPr>
            <a:normAutofit/>
          </a:bodyPr>
          <a:lstStyle/>
          <a:p>
            <a:pPr>
              <a:buNone/>
            </a:pPr>
            <a:r>
              <a:rPr lang="en-US" sz="2000" dirty="0" smtClean="0"/>
              <a:t>                                      </a:t>
            </a:r>
            <a:r>
              <a:rPr lang="en-US" sz="2000" dirty="0" smtClean="0"/>
              <a:t>At the beginning of each instruction cycle, the processor fetches an instruction from memory. In a typical processor, a register called the program counter (PC) holds the address of the instruction to be fetched next. Unless told otherwise, the processor always increments the PC after each instruction fetch so that it will fetch the next instruction in </a:t>
            </a:r>
            <a:r>
              <a:rPr lang="en-US" sz="2000" dirty="0" smtClean="0"/>
              <a:t>sequence. The below drawn cycle is a basic instruction cycle:-</a:t>
            </a:r>
            <a:endParaRPr lang="en-US" sz="2000" dirty="0"/>
          </a:p>
        </p:txBody>
      </p:sp>
      <p:sp>
        <p:nvSpPr>
          <p:cNvPr id="16" name="TextBox 15"/>
          <p:cNvSpPr txBox="1"/>
          <p:nvPr/>
        </p:nvSpPr>
        <p:spPr>
          <a:xfrm>
            <a:off x="609600" y="4267200"/>
            <a:ext cx="1295400" cy="369332"/>
          </a:xfrm>
          <a:prstGeom prst="rect">
            <a:avLst/>
          </a:prstGeom>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START</a:t>
            </a:r>
            <a:endParaRPr lang="en-US" b="1" dirty="0"/>
          </a:p>
        </p:txBody>
      </p:sp>
      <p:sp>
        <p:nvSpPr>
          <p:cNvPr id="18" name="TextBox 17"/>
          <p:cNvSpPr txBox="1"/>
          <p:nvPr/>
        </p:nvSpPr>
        <p:spPr>
          <a:xfrm>
            <a:off x="2667000" y="4114800"/>
            <a:ext cx="1752600" cy="646331"/>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Fetch next instruction</a:t>
            </a:r>
            <a:endParaRPr lang="en-US" b="1" dirty="0"/>
          </a:p>
        </p:txBody>
      </p:sp>
      <p:sp>
        <p:nvSpPr>
          <p:cNvPr id="20" name="TextBox 19"/>
          <p:cNvSpPr txBox="1"/>
          <p:nvPr/>
        </p:nvSpPr>
        <p:spPr>
          <a:xfrm>
            <a:off x="4876800" y="4114800"/>
            <a:ext cx="1752600" cy="646331"/>
          </a:xfrm>
          <a:prstGeom prst="rect">
            <a:avLst/>
          </a:prstGeom>
          <a:effectLst>
            <a:glow rad="1016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Execute instruction</a:t>
            </a:r>
            <a:endParaRPr lang="en-US" b="1" dirty="0"/>
          </a:p>
        </p:txBody>
      </p:sp>
      <p:sp>
        <p:nvSpPr>
          <p:cNvPr id="24" name="TextBox 23"/>
          <p:cNvSpPr txBox="1"/>
          <p:nvPr/>
        </p:nvSpPr>
        <p:spPr>
          <a:xfrm>
            <a:off x="7391400" y="4267200"/>
            <a:ext cx="1295400" cy="369332"/>
          </a:xfrm>
          <a:prstGeom prst="rect">
            <a:avLst/>
          </a:prstGeom>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HALT</a:t>
            </a:r>
            <a:endParaRPr lang="en-US" b="1" dirty="0"/>
          </a:p>
        </p:txBody>
      </p:sp>
      <p:cxnSp>
        <p:nvCxnSpPr>
          <p:cNvPr id="27" name="Straight Arrow Connector 26"/>
          <p:cNvCxnSpPr/>
          <p:nvPr/>
        </p:nvCxnSpPr>
        <p:spPr>
          <a:xfrm>
            <a:off x="1905000" y="43434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6629400" y="43434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4419600" y="42672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rot="10800000">
            <a:off x="6705600" y="4572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rot="10800000">
            <a:off x="1981200" y="4572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10800000">
            <a:off x="4495800" y="45720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Elbow Connector 38"/>
          <p:cNvCxnSpPr>
            <a:stCxn id="20" idx="2"/>
          </p:cNvCxnSpPr>
          <p:nvPr/>
        </p:nvCxnSpPr>
        <p:spPr>
          <a:xfrm rot="5400000" flipH="1">
            <a:off x="3442900" y="2450932"/>
            <a:ext cx="124599" cy="4495800"/>
          </a:xfrm>
          <a:prstGeom prst="bentConnector3">
            <a:avLst>
              <a:gd name="adj1" fmla="val -183469"/>
            </a:avLst>
          </a:prstGeom>
          <a:ln>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1981200" y="5105400"/>
            <a:ext cx="3276600" cy="338554"/>
          </a:xfrm>
          <a:prstGeom prst="rect">
            <a:avLst/>
          </a:prstGeom>
          <a:noFill/>
        </p:spPr>
        <p:txBody>
          <a:bodyPr wrap="square" rtlCol="0">
            <a:spAutoFit/>
          </a:bodyPr>
          <a:lstStyle/>
          <a:p>
            <a:r>
              <a:rPr lang="en-US" sz="1600" b="1" dirty="0" smtClean="0"/>
              <a:t>Fetch cycle                Execution cycle</a:t>
            </a:r>
            <a:endParaRPr lang="en-US" sz="16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and fetch cycle</a:t>
            </a:r>
            <a:endParaRPr lang="en-US" sz="4000" i="1" dirty="0"/>
          </a:p>
        </p:txBody>
      </p:sp>
      <p:sp>
        <p:nvSpPr>
          <p:cNvPr id="19" name="Rectangle 18"/>
          <p:cNvSpPr/>
          <p:nvPr/>
        </p:nvSpPr>
        <p:spPr>
          <a:xfrm>
            <a:off x="1066800" y="1752600"/>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52600" y="20574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P C</a:t>
            </a:r>
            <a:endParaRPr lang="en-US" b="1" dirty="0"/>
          </a:p>
        </p:txBody>
      </p:sp>
      <p:sp>
        <p:nvSpPr>
          <p:cNvPr id="22" name="TextBox 21"/>
          <p:cNvSpPr txBox="1"/>
          <p:nvPr/>
        </p:nvSpPr>
        <p:spPr>
          <a:xfrm>
            <a:off x="2438400" y="2057400"/>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MAR</a:t>
            </a:r>
            <a:endParaRPr lang="en-US" b="1" dirty="0"/>
          </a:p>
        </p:txBody>
      </p:sp>
      <p:sp>
        <p:nvSpPr>
          <p:cNvPr id="23" name="TextBox 22"/>
          <p:cNvSpPr txBox="1"/>
          <p:nvPr/>
        </p:nvSpPr>
        <p:spPr>
          <a:xfrm>
            <a:off x="1752600" y="2667000"/>
            <a:ext cx="53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 R</a:t>
            </a:r>
            <a:endParaRPr lang="en-US" b="1" dirty="0"/>
          </a:p>
        </p:txBody>
      </p:sp>
      <p:sp>
        <p:nvSpPr>
          <p:cNvPr id="25" name="TextBox 24"/>
          <p:cNvSpPr txBox="1"/>
          <p:nvPr/>
        </p:nvSpPr>
        <p:spPr>
          <a:xfrm>
            <a:off x="2438400" y="2667000"/>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M B R</a:t>
            </a:r>
            <a:endParaRPr lang="en-US" b="1" dirty="0"/>
          </a:p>
        </p:txBody>
      </p:sp>
      <p:sp>
        <p:nvSpPr>
          <p:cNvPr id="26" name="TextBox 25"/>
          <p:cNvSpPr txBox="1"/>
          <p:nvPr/>
        </p:nvSpPr>
        <p:spPr>
          <a:xfrm>
            <a:off x="2514600" y="3810000"/>
            <a:ext cx="838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I/O BR</a:t>
            </a:r>
            <a:endParaRPr lang="en-US" b="1" dirty="0"/>
          </a:p>
        </p:txBody>
      </p:sp>
      <p:sp>
        <p:nvSpPr>
          <p:cNvPr id="30" name="TextBox 29"/>
          <p:cNvSpPr txBox="1"/>
          <p:nvPr/>
        </p:nvSpPr>
        <p:spPr>
          <a:xfrm>
            <a:off x="2514600" y="3276600"/>
            <a:ext cx="838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I/O AR</a:t>
            </a:r>
            <a:endParaRPr lang="en-US" b="1" dirty="0"/>
          </a:p>
        </p:txBody>
      </p:sp>
      <p:cxnSp>
        <p:nvCxnSpPr>
          <p:cNvPr id="32" name="Straight Connector 31"/>
          <p:cNvCxnSpPr/>
          <p:nvPr/>
        </p:nvCxnSpPr>
        <p:spPr>
          <a:xfrm rot="16200000" flipH="1">
            <a:off x="876300" y="3695700"/>
            <a:ext cx="838200" cy="45720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1066800" y="3505200"/>
            <a:ext cx="1295400" cy="1588"/>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rot="5400000">
            <a:off x="1714500" y="3695700"/>
            <a:ext cx="838200" cy="457200"/>
          </a:xfrm>
          <a:prstGeom prst="line">
            <a:avLst/>
          </a:prstGeom>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1371600" y="3505200"/>
            <a:ext cx="685800" cy="738664"/>
          </a:xfrm>
          <a:prstGeom prst="rect">
            <a:avLst/>
          </a:prstGeom>
          <a:noFill/>
        </p:spPr>
        <p:txBody>
          <a:bodyPr wrap="square" rtlCol="0">
            <a:spAutoFit/>
          </a:bodyPr>
          <a:lstStyle/>
          <a:p>
            <a:r>
              <a:rPr lang="en-US" sz="1400" b="1" dirty="0" smtClean="0"/>
              <a:t>EXECUTION UNIT</a:t>
            </a:r>
            <a:endParaRPr lang="en-US" sz="1400" b="1" dirty="0"/>
          </a:p>
        </p:txBody>
      </p:sp>
      <p:cxnSp>
        <p:nvCxnSpPr>
          <p:cNvPr id="50" name="Straight Connector 49"/>
          <p:cNvCxnSpPr/>
          <p:nvPr/>
        </p:nvCxnSpPr>
        <p:spPr>
          <a:xfrm>
            <a:off x="1524000" y="4343400"/>
            <a:ext cx="381000" cy="1588"/>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1371600" y="1371600"/>
            <a:ext cx="1676400" cy="381000"/>
          </a:xfrm>
          <a:prstGeom prst="rect">
            <a:avLst/>
          </a:prstGeom>
          <a:noFill/>
        </p:spPr>
        <p:txBody>
          <a:bodyPr wrap="square" rtlCol="0">
            <a:spAutoFit/>
          </a:bodyPr>
          <a:lstStyle/>
          <a:p>
            <a:pPr algn="ctr"/>
            <a:r>
              <a:rPr lang="en-US" b="1" dirty="0" smtClean="0"/>
              <a:t>C P U</a:t>
            </a:r>
            <a:endParaRPr lang="en-US" b="1" dirty="0"/>
          </a:p>
        </p:txBody>
      </p:sp>
      <p:sp>
        <p:nvSpPr>
          <p:cNvPr id="52" name="Rectangle 51"/>
          <p:cNvSpPr/>
          <p:nvPr/>
        </p:nvSpPr>
        <p:spPr>
          <a:xfrm>
            <a:off x="990600" y="5181600"/>
            <a:ext cx="2590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828800" y="57912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BUFFERS</a:t>
            </a:r>
            <a:endParaRPr lang="en-US" b="1" dirty="0"/>
          </a:p>
        </p:txBody>
      </p:sp>
      <p:sp>
        <p:nvSpPr>
          <p:cNvPr id="54" name="Rectangle 53"/>
          <p:cNvSpPr/>
          <p:nvPr/>
        </p:nvSpPr>
        <p:spPr>
          <a:xfrm>
            <a:off x="1828800" y="5638800"/>
            <a:ext cx="12954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1828800" y="5486400"/>
            <a:ext cx="12954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1828800" y="5334000"/>
            <a:ext cx="12954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p:cNvSpPr txBox="1"/>
          <p:nvPr/>
        </p:nvSpPr>
        <p:spPr>
          <a:xfrm>
            <a:off x="1600200" y="4876800"/>
            <a:ext cx="1447800" cy="381000"/>
          </a:xfrm>
          <a:prstGeom prst="rect">
            <a:avLst/>
          </a:prstGeom>
          <a:noFill/>
        </p:spPr>
        <p:txBody>
          <a:bodyPr wrap="square" rtlCol="0">
            <a:spAutoFit/>
          </a:bodyPr>
          <a:lstStyle/>
          <a:p>
            <a:pPr algn="ctr"/>
            <a:r>
              <a:rPr lang="en-US" b="1" dirty="0" smtClean="0"/>
              <a:t>I/O Module</a:t>
            </a:r>
            <a:endParaRPr lang="en-US" b="1" dirty="0"/>
          </a:p>
        </p:txBody>
      </p:sp>
      <p:sp>
        <p:nvSpPr>
          <p:cNvPr id="58" name="Rectangle 57"/>
          <p:cNvSpPr/>
          <p:nvPr/>
        </p:nvSpPr>
        <p:spPr>
          <a:xfrm>
            <a:off x="5334000" y="1828800"/>
            <a:ext cx="2438400" cy="403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5638800" y="1371600"/>
            <a:ext cx="1752600" cy="369332"/>
          </a:xfrm>
          <a:prstGeom prst="rect">
            <a:avLst/>
          </a:prstGeom>
          <a:noFill/>
        </p:spPr>
        <p:txBody>
          <a:bodyPr wrap="square" rtlCol="0">
            <a:spAutoFit/>
          </a:bodyPr>
          <a:lstStyle/>
          <a:p>
            <a:pPr algn="ctr"/>
            <a:r>
              <a:rPr lang="en-US" b="1" dirty="0" smtClean="0"/>
              <a:t>Main Memory</a:t>
            </a:r>
            <a:endParaRPr lang="en-US" b="1" dirty="0"/>
          </a:p>
        </p:txBody>
      </p:sp>
      <p:sp>
        <p:nvSpPr>
          <p:cNvPr id="60" name="TextBox 59"/>
          <p:cNvSpPr txBox="1"/>
          <p:nvPr/>
        </p:nvSpPr>
        <p:spPr>
          <a:xfrm>
            <a:off x="5334000" y="2286000"/>
            <a:ext cx="2438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INSTRUCTION</a:t>
            </a:r>
            <a:endParaRPr lang="en-US" sz="1400" b="1" dirty="0"/>
          </a:p>
        </p:txBody>
      </p:sp>
      <p:sp>
        <p:nvSpPr>
          <p:cNvPr id="63" name="TextBox 62"/>
          <p:cNvSpPr txBox="1"/>
          <p:nvPr/>
        </p:nvSpPr>
        <p:spPr>
          <a:xfrm>
            <a:off x="5334000" y="4191000"/>
            <a:ext cx="2438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DATA</a:t>
            </a:r>
            <a:endParaRPr lang="en-US" sz="1400" b="1" dirty="0"/>
          </a:p>
        </p:txBody>
      </p:sp>
      <p:sp>
        <p:nvSpPr>
          <p:cNvPr id="66" name="TextBox 65"/>
          <p:cNvSpPr txBox="1"/>
          <p:nvPr/>
        </p:nvSpPr>
        <p:spPr>
          <a:xfrm>
            <a:off x="5334000" y="2895600"/>
            <a:ext cx="2438400" cy="3048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INSTRUCTION</a:t>
            </a:r>
            <a:endParaRPr lang="en-US" sz="1400" b="1" dirty="0"/>
          </a:p>
        </p:txBody>
      </p:sp>
      <p:sp>
        <p:nvSpPr>
          <p:cNvPr id="67" name="TextBox 66"/>
          <p:cNvSpPr txBox="1"/>
          <p:nvPr/>
        </p:nvSpPr>
        <p:spPr>
          <a:xfrm>
            <a:off x="5334000" y="2590800"/>
            <a:ext cx="2438400" cy="3048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INSTRUCTION</a:t>
            </a:r>
            <a:endParaRPr lang="en-US" sz="1400" b="1" dirty="0"/>
          </a:p>
        </p:txBody>
      </p:sp>
      <p:sp>
        <p:nvSpPr>
          <p:cNvPr id="68" name="TextBox 67"/>
          <p:cNvSpPr txBox="1"/>
          <p:nvPr/>
        </p:nvSpPr>
        <p:spPr>
          <a:xfrm>
            <a:off x="5334000" y="4495800"/>
            <a:ext cx="2438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DATA</a:t>
            </a:r>
            <a:endParaRPr lang="en-US" sz="1400" b="1" dirty="0"/>
          </a:p>
        </p:txBody>
      </p:sp>
      <p:sp>
        <p:nvSpPr>
          <p:cNvPr id="69" name="TextBox 68"/>
          <p:cNvSpPr txBox="1"/>
          <p:nvPr/>
        </p:nvSpPr>
        <p:spPr>
          <a:xfrm>
            <a:off x="5334000" y="4800600"/>
            <a:ext cx="2438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DATA</a:t>
            </a:r>
            <a:endParaRPr lang="en-US" sz="1400" b="1" dirty="0"/>
          </a:p>
        </p:txBody>
      </p:sp>
      <p:sp>
        <p:nvSpPr>
          <p:cNvPr id="70" name="TextBox 69"/>
          <p:cNvSpPr txBox="1"/>
          <p:nvPr/>
        </p:nvSpPr>
        <p:spPr>
          <a:xfrm>
            <a:off x="7848600" y="1828800"/>
            <a:ext cx="609600" cy="4247317"/>
          </a:xfrm>
          <a:prstGeom prst="rect">
            <a:avLst/>
          </a:prstGeom>
          <a:noFill/>
        </p:spPr>
        <p:txBody>
          <a:bodyPr wrap="square" rtlCol="0">
            <a:spAutoFit/>
          </a:bodyPr>
          <a:lstStyle/>
          <a:p>
            <a:r>
              <a:rPr lang="en-US" dirty="0" smtClean="0"/>
              <a:t>0</a:t>
            </a:r>
          </a:p>
          <a:p>
            <a:r>
              <a:rPr lang="en-US" dirty="0" smtClean="0"/>
              <a:t>1</a:t>
            </a:r>
          </a:p>
          <a:p>
            <a:r>
              <a:rPr lang="en-US" dirty="0" smtClean="0"/>
              <a:t>2</a:t>
            </a:r>
          </a:p>
          <a:p>
            <a:r>
              <a:rPr lang="en-US" dirty="0" smtClean="0"/>
              <a:t>3</a:t>
            </a:r>
          </a:p>
          <a:p>
            <a:r>
              <a:rPr lang="en-US" dirty="0" smtClean="0"/>
              <a:t>4</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n-1</a:t>
            </a:r>
          </a:p>
          <a:p>
            <a:r>
              <a:rPr lang="en-US" dirty="0" smtClean="0"/>
              <a:t>n-2</a:t>
            </a:r>
            <a:endParaRPr lang="en-US" dirty="0"/>
          </a:p>
        </p:txBody>
      </p:sp>
      <p:cxnSp>
        <p:nvCxnSpPr>
          <p:cNvPr id="72" name="Elbow Connector 71"/>
          <p:cNvCxnSpPr/>
          <p:nvPr/>
        </p:nvCxnSpPr>
        <p:spPr>
          <a:xfrm>
            <a:off x="3581400" y="2438400"/>
            <a:ext cx="1676400" cy="1371600"/>
          </a:xfrm>
          <a:prstGeom prst="bentConnector3">
            <a:avLst>
              <a:gd name="adj1" fmla="val 50000"/>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74" name="Shape 73"/>
          <p:cNvCxnSpPr>
            <a:endCxn id="52" idx="3"/>
          </p:cNvCxnSpPr>
          <p:nvPr/>
        </p:nvCxnSpPr>
        <p:spPr>
          <a:xfrm rot="5400000">
            <a:off x="2990850" y="4400550"/>
            <a:ext cx="2019300" cy="8382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75" name="TextBox 74"/>
          <p:cNvSpPr txBox="1"/>
          <p:nvPr/>
        </p:nvSpPr>
        <p:spPr>
          <a:xfrm>
            <a:off x="4114800" y="1600200"/>
            <a:ext cx="914400" cy="646331"/>
          </a:xfrm>
          <a:prstGeom prst="rect">
            <a:avLst/>
          </a:prstGeom>
          <a:noFill/>
        </p:spPr>
        <p:txBody>
          <a:bodyPr wrap="square" rtlCol="0">
            <a:spAutoFit/>
          </a:bodyPr>
          <a:lstStyle/>
          <a:p>
            <a:pPr algn="ctr"/>
            <a:r>
              <a:rPr lang="en-US" b="1" dirty="0" smtClean="0"/>
              <a:t>System</a:t>
            </a:r>
          </a:p>
          <a:p>
            <a:pPr algn="ctr"/>
            <a:r>
              <a:rPr lang="en-US" b="1" dirty="0" smtClean="0"/>
              <a:t>BUS</a:t>
            </a:r>
            <a:endParaRPr lang="en-US"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i="1" dirty="0" smtClean="0"/>
              <a:t>Instruction execution and fetch cycle</a:t>
            </a:r>
            <a:endParaRPr lang="en-US" sz="4000" i="1" dirty="0"/>
          </a:p>
        </p:txBody>
      </p:sp>
      <p:sp>
        <p:nvSpPr>
          <p:cNvPr id="34" name="Content Placeholder 33"/>
          <p:cNvSpPr>
            <a:spLocks noGrp="1"/>
          </p:cNvSpPr>
          <p:nvPr>
            <p:ph idx="1"/>
          </p:nvPr>
        </p:nvSpPr>
        <p:spPr/>
        <p:txBody>
          <a:bodyPr>
            <a:normAutofit/>
          </a:bodyPr>
          <a:lstStyle/>
          <a:p>
            <a:pPr>
              <a:buNone/>
            </a:pPr>
            <a:r>
              <a:rPr lang="en-US" sz="2000" dirty="0" smtClean="0"/>
              <a:t>                               </a:t>
            </a:r>
            <a:r>
              <a:rPr lang="en-US" sz="2000" dirty="0" smtClean="0"/>
              <a:t>The processor contains a single data register, called an accumulator (AC). Both instructions and data are 16 bits long. Thus, it is convenient to organize memory using 16-bit words. The instruction format provides 4 bits for the opcode, so that there can be as many as </a:t>
            </a:r>
            <a:r>
              <a:rPr lang="en-US" sz="2000" dirty="0" smtClean="0"/>
              <a:t>2^4 = </a:t>
            </a:r>
            <a:r>
              <a:rPr lang="en-US" sz="2000" dirty="0" smtClean="0"/>
              <a:t>16 different </a:t>
            </a:r>
            <a:r>
              <a:rPr lang="en-US" sz="2000" dirty="0" smtClean="0"/>
              <a:t>opcode, </a:t>
            </a:r>
            <a:r>
              <a:rPr lang="en-US" sz="2000" dirty="0" smtClean="0"/>
              <a:t>and up to </a:t>
            </a:r>
            <a:r>
              <a:rPr lang="en-US" sz="2000" dirty="0" smtClean="0"/>
              <a:t>2^12 = </a:t>
            </a:r>
            <a:r>
              <a:rPr lang="en-US" sz="2000" dirty="0" smtClean="0"/>
              <a:t>4096 (4K) words of memory can be directly </a:t>
            </a:r>
            <a:r>
              <a:rPr lang="en-US" sz="2000" dirty="0" smtClean="0"/>
              <a:t>addressed.</a:t>
            </a:r>
          </a:p>
          <a:p>
            <a:pPr>
              <a:buNone/>
            </a:pPr>
            <a:r>
              <a:rPr lang="en-US" sz="2000" dirty="0" smtClean="0"/>
              <a:t> </a:t>
            </a:r>
            <a:r>
              <a:rPr lang="en-US" sz="2000" dirty="0" smtClean="0"/>
              <a:t>                                  </a:t>
            </a:r>
            <a:r>
              <a:rPr lang="en-US" sz="2000" b="1" dirty="0" smtClean="0"/>
              <a:t>instruction fetching </a:t>
            </a:r>
            <a:r>
              <a:rPr lang="en-US" sz="2000" dirty="0" smtClean="0"/>
              <a:t>is the process of moving instructions from memory to Processor. </a:t>
            </a:r>
            <a:r>
              <a:rPr lang="en-US" sz="2000" b="1" dirty="0" smtClean="0"/>
              <a:t>Instruction</a:t>
            </a:r>
            <a:r>
              <a:rPr lang="en-US" sz="2000" dirty="0" smtClean="0"/>
              <a:t> </a:t>
            </a:r>
            <a:r>
              <a:rPr lang="en-US" sz="2000" b="1" dirty="0" err="1" smtClean="0"/>
              <a:t>decoding’</a:t>
            </a:r>
            <a:r>
              <a:rPr lang="en-US" sz="2000" dirty="0" err="1" smtClean="0"/>
              <a:t>s</a:t>
            </a:r>
            <a:r>
              <a:rPr lang="en-US" sz="2000" dirty="0" smtClean="0"/>
              <a:t>  for instruction that has been fetched, the work of ID is understanding signals  from the output and pass or execute in the MAR(memory address register).MAR stores the address of the operand.</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1721</TotalTime>
  <Words>9689</Words>
  <Application>Microsoft Office PowerPoint</Application>
  <PresentationFormat>On-screen Show (4:3)</PresentationFormat>
  <Paragraphs>784</Paragraphs>
  <Slides>110</Slides>
  <Notes>1</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DIGITAL COMPUTER ORGANISATION  MCA (3rd semester) 2019   Dr. SHALIGRAM PRAJAPAT SIR INTERNATIONAL INSTITUTE OF PROFESSIONAL STUDIES from : HABIBUR REHMAN MANSURI</vt:lpstr>
      <vt:lpstr>INTRODUCTION </vt:lpstr>
      <vt:lpstr>OBJECTIVE</vt:lpstr>
      <vt:lpstr>Content</vt:lpstr>
      <vt:lpstr>Unit 1- introduction to computer organization</vt:lpstr>
      <vt:lpstr>COMPUTER ORGANISATION AND COMPUTER ARCHITECTURE</vt:lpstr>
      <vt:lpstr>COMPUTER COMPONENTS</vt:lpstr>
      <vt:lpstr>Von-Neumann Architecture</vt:lpstr>
      <vt:lpstr>Vonn-Neumann Architecture</vt:lpstr>
      <vt:lpstr>System Interconnections</vt:lpstr>
      <vt:lpstr>Bus Interconnections</vt:lpstr>
      <vt:lpstr>Bus Interconnection</vt:lpstr>
      <vt:lpstr>Unit 2- Input output Organization</vt:lpstr>
      <vt:lpstr>Input Output organisation</vt:lpstr>
      <vt:lpstr>Different types of Peripheral devices</vt:lpstr>
      <vt:lpstr>Input-Output Interface</vt:lpstr>
      <vt:lpstr>Input-Output Interface</vt:lpstr>
      <vt:lpstr>Input-Output Interface</vt:lpstr>
      <vt:lpstr>Input-Output Interface</vt:lpstr>
      <vt:lpstr>Input-Output Interface</vt:lpstr>
      <vt:lpstr>Input-Output Interface</vt:lpstr>
      <vt:lpstr>Input-Output Interface</vt:lpstr>
      <vt:lpstr>Peripheral Component Interconnect</vt:lpstr>
      <vt:lpstr>Input-Output Processor </vt:lpstr>
      <vt:lpstr>Types of Interface</vt:lpstr>
      <vt:lpstr>Types of Interface</vt:lpstr>
      <vt:lpstr>Synchronous and Asynchronous Buses</vt:lpstr>
      <vt:lpstr>Synchronous and Asynchronous Buses</vt:lpstr>
      <vt:lpstr>Synchronous and Asynchronous Buses</vt:lpstr>
      <vt:lpstr>Unit 3- Memory Organization</vt:lpstr>
      <vt:lpstr>Memory Organization</vt:lpstr>
      <vt:lpstr>Memory Hierarchy</vt:lpstr>
      <vt:lpstr>Memory Hierarchy</vt:lpstr>
      <vt:lpstr>Cache Memory</vt:lpstr>
      <vt:lpstr>Cache Memory</vt:lpstr>
      <vt:lpstr>Mapping techniques</vt:lpstr>
      <vt:lpstr>Mapping techniques</vt:lpstr>
      <vt:lpstr>Mapping techniques</vt:lpstr>
      <vt:lpstr>Mapping techniques</vt:lpstr>
      <vt:lpstr>Mapping techniques</vt:lpstr>
      <vt:lpstr>Mapping techniques</vt:lpstr>
      <vt:lpstr>Internal and External Memory</vt:lpstr>
      <vt:lpstr>Types of Memory</vt:lpstr>
      <vt:lpstr>Types of Memory</vt:lpstr>
      <vt:lpstr>Types of Memory-Internal storage</vt:lpstr>
      <vt:lpstr>Types of R A M</vt:lpstr>
      <vt:lpstr>Types of R A M</vt:lpstr>
      <vt:lpstr>SRAM vs DRAM</vt:lpstr>
      <vt:lpstr>Types of Memory-Internal storage</vt:lpstr>
      <vt:lpstr>Types of R O M</vt:lpstr>
      <vt:lpstr>Types of R O M</vt:lpstr>
      <vt:lpstr>Types of R O M</vt:lpstr>
      <vt:lpstr>Virtual Memory</vt:lpstr>
      <vt:lpstr>Virtual Memory</vt:lpstr>
      <vt:lpstr>Types of Memory-External storage</vt:lpstr>
      <vt:lpstr>Types of Memory-External storage</vt:lpstr>
      <vt:lpstr>Types of Memory-External storage</vt:lpstr>
      <vt:lpstr>Types of Memory-External storage</vt:lpstr>
      <vt:lpstr>Types of Memory-External storage</vt:lpstr>
      <vt:lpstr>Types of Memory-External storage</vt:lpstr>
      <vt:lpstr>Types of Memory-External storage</vt:lpstr>
      <vt:lpstr>Unit 4- C P U Organization</vt:lpstr>
      <vt:lpstr>C P U Organization</vt:lpstr>
      <vt:lpstr>C P U Organization</vt:lpstr>
      <vt:lpstr>C P U Organization</vt:lpstr>
      <vt:lpstr>Register organization </vt:lpstr>
      <vt:lpstr>Register organization </vt:lpstr>
      <vt:lpstr>Register organization </vt:lpstr>
      <vt:lpstr>Register organization </vt:lpstr>
      <vt:lpstr>Register organization </vt:lpstr>
      <vt:lpstr>Stack organization</vt:lpstr>
      <vt:lpstr>Stack organization</vt:lpstr>
      <vt:lpstr>Stack organization</vt:lpstr>
      <vt:lpstr>Accumulator type Organization</vt:lpstr>
      <vt:lpstr>Accumulator type Organization</vt:lpstr>
      <vt:lpstr>Instructions and Instruction formats</vt:lpstr>
      <vt:lpstr>Instructions and Instruction formats</vt:lpstr>
      <vt:lpstr>Instructions and Instruction formats</vt:lpstr>
      <vt:lpstr>Instructions and Instruction formats</vt:lpstr>
      <vt:lpstr>Instructions and Instruction formats</vt:lpstr>
      <vt:lpstr>Instructions and Instruction formats</vt:lpstr>
      <vt:lpstr>Instructions and Instruction formats</vt:lpstr>
      <vt:lpstr>Addressing Mode</vt:lpstr>
      <vt:lpstr>Addressing Mode</vt:lpstr>
      <vt:lpstr>Addressing Mode</vt:lpstr>
      <vt:lpstr>Addressing Mode</vt:lpstr>
      <vt:lpstr>Addressing Mode</vt:lpstr>
      <vt:lpstr>Addressing Mode</vt:lpstr>
      <vt:lpstr>Addressing Mode</vt:lpstr>
      <vt:lpstr>Addressing Mode</vt:lpstr>
      <vt:lpstr>Addressing Mode</vt:lpstr>
      <vt:lpstr>Unit 5- Control Unit</vt:lpstr>
      <vt:lpstr>Control unit </vt:lpstr>
      <vt:lpstr>Instruction format</vt:lpstr>
      <vt:lpstr>Instruction format</vt:lpstr>
      <vt:lpstr>Instruction and fetch cycle</vt:lpstr>
      <vt:lpstr>Instruction and fetch cycle</vt:lpstr>
      <vt:lpstr>Instruction and fetch cycle</vt:lpstr>
      <vt:lpstr>Instruction execution and fetch cycle</vt:lpstr>
      <vt:lpstr>Instruction execution and fetch cycle</vt:lpstr>
      <vt:lpstr>Instruction execution and fetch cycle</vt:lpstr>
      <vt:lpstr>Instruction execution and fetch cycle</vt:lpstr>
      <vt:lpstr>Execution of instruction</vt:lpstr>
      <vt:lpstr>Control and Status registers</vt:lpstr>
      <vt:lpstr>Control and Status registers</vt:lpstr>
      <vt:lpstr>Control of Arithmetic operation</vt:lpstr>
      <vt:lpstr>Micro-programming Concepts</vt:lpstr>
      <vt:lpstr>Micro-programming Concepts</vt:lpstr>
      <vt:lpstr>Micro-programming Concepts</vt:lpstr>
      <vt:lpstr>Some important Reference </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home</cp:lastModifiedBy>
  <cp:revision>159</cp:revision>
  <dcterms:created xsi:type="dcterms:W3CDTF">2019-10-11T15:14:04Z</dcterms:created>
  <dcterms:modified xsi:type="dcterms:W3CDTF">2019-10-20T16:21:26Z</dcterms:modified>
</cp:coreProperties>
</file>