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616" r:id="rId2"/>
    <p:sldId id="530" r:id="rId3"/>
    <p:sldId id="618" r:id="rId4"/>
    <p:sldId id="523" r:id="rId5"/>
    <p:sldId id="528" r:id="rId6"/>
    <p:sldId id="567" r:id="rId7"/>
    <p:sldId id="569" r:id="rId8"/>
    <p:sldId id="585" r:id="rId9"/>
    <p:sldId id="586" r:id="rId10"/>
    <p:sldId id="587" r:id="rId11"/>
    <p:sldId id="588" r:id="rId12"/>
    <p:sldId id="584" r:id="rId13"/>
    <p:sldId id="570" r:id="rId14"/>
    <p:sldId id="571" r:id="rId15"/>
    <p:sldId id="572" r:id="rId16"/>
    <p:sldId id="573" r:id="rId17"/>
    <p:sldId id="574" r:id="rId18"/>
    <p:sldId id="575" r:id="rId19"/>
    <p:sldId id="576" r:id="rId20"/>
    <p:sldId id="577" r:id="rId21"/>
    <p:sldId id="589" r:id="rId22"/>
    <p:sldId id="590" r:id="rId23"/>
    <p:sldId id="591" r:id="rId24"/>
    <p:sldId id="592" r:id="rId25"/>
    <p:sldId id="593" r:id="rId26"/>
    <p:sldId id="594" r:id="rId27"/>
    <p:sldId id="578" r:id="rId28"/>
    <p:sldId id="595" r:id="rId29"/>
    <p:sldId id="596" r:id="rId30"/>
    <p:sldId id="597" r:id="rId31"/>
    <p:sldId id="598" r:id="rId32"/>
    <p:sldId id="599" r:id="rId33"/>
    <p:sldId id="600" r:id="rId34"/>
    <p:sldId id="601" r:id="rId35"/>
    <p:sldId id="602" r:id="rId36"/>
    <p:sldId id="603" r:id="rId37"/>
    <p:sldId id="604" r:id="rId38"/>
    <p:sldId id="605" r:id="rId39"/>
    <p:sldId id="606" r:id="rId40"/>
    <p:sldId id="607" r:id="rId41"/>
    <p:sldId id="608" r:id="rId42"/>
    <p:sldId id="609" r:id="rId43"/>
    <p:sldId id="529" r:id="rId44"/>
    <p:sldId id="535" r:id="rId45"/>
    <p:sldId id="558" r:id="rId46"/>
    <p:sldId id="536" r:id="rId47"/>
    <p:sldId id="537" r:id="rId48"/>
    <p:sldId id="538" r:id="rId49"/>
    <p:sldId id="539" r:id="rId50"/>
    <p:sldId id="540" r:id="rId51"/>
    <p:sldId id="559" r:id="rId52"/>
    <p:sldId id="541" r:id="rId53"/>
    <p:sldId id="542" r:id="rId54"/>
    <p:sldId id="543" r:id="rId55"/>
    <p:sldId id="544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63" r:id="rId64"/>
    <p:sldId id="552" r:id="rId65"/>
    <p:sldId id="562" r:id="rId66"/>
    <p:sldId id="553" r:id="rId67"/>
    <p:sldId id="554" r:id="rId68"/>
    <p:sldId id="555" r:id="rId69"/>
    <p:sldId id="560" r:id="rId70"/>
    <p:sldId id="556" r:id="rId71"/>
    <p:sldId id="561" r:id="rId72"/>
    <p:sldId id="610" r:id="rId73"/>
    <p:sldId id="611" r:id="rId74"/>
    <p:sldId id="612" r:id="rId75"/>
    <p:sldId id="568" r:id="rId76"/>
    <p:sldId id="534" r:id="rId77"/>
    <p:sldId id="613" r:id="rId78"/>
    <p:sldId id="617" r:id="rId79"/>
    <p:sldId id="531" r:id="rId80"/>
    <p:sldId id="532" r:id="rId81"/>
    <p:sldId id="566" r:id="rId82"/>
    <p:sldId id="533" r:id="rId83"/>
    <p:sldId id="564" r:id="rId84"/>
    <p:sldId id="565" r:id="rId85"/>
    <p:sldId id="614" r:id="rId86"/>
    <p:sldId id="615" r:id="rId87"/>
    <p:sldId id="526" r:id="rId8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33C"/>
    <a:srgbClr val="E18300"/>
    <a:srgbClr val="FFDA70"/>
    <a:srgbClr val="FFC800"/>
    <a:srgbClr val="FFAA00"/>
    <a:srgbClr val="0A7832"/>
    <a:srgbClr val="0A7828"/>
    <a:srgbClr val="0A7228"/>
    <a:srgbClr val="9B9B9B"/>
    <a:srgbClr val="FFE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5" d="100"/>
          <a:sy n="65" d="100"/>
        </p:scale>
        <p:origin x="858" y="60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CCF8C4-AE8F-43DE-9602-D1B2A7B6E4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A1263-B86C-4FD3-A66B-54EAA711AE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426BD-E17F-4764-AD4B-233F514BBAC8}" type="datetimeFigureOut">
              <a:rPr lang="en-US" smtClean="0"/>
              <a:t>8/9/2025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A9750-17D9-4C3D-AA6D-43C607E379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8F409-AD41-42D9-AB40-8EEFFE5136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DAF53-FBBA-4F17-B20E-53978F21E7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1550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6096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1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276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67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7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95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4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12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71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593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050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40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0540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37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18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07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03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322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98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99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082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82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333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3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5686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57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285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70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483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6583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248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93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565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808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86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291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3917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4311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45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377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6192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5650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6762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0148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34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59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428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6363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898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2943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1970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5035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581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06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9875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53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4850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295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4149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5054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3468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123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7834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35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650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0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58176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2360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442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6624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295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848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324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5197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371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2729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74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834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3140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540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038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23342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751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03294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9224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85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52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://getmygraphics.com/?utm_campaign=office_samples&amp;utm_medium=embeded_link&amp;utm_source=partner_site&amp;utm_content=PPT_Infographic_Sampler_2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824" name="Rectangle 8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7557" y="0"/>
            <a:ext cx="12192000" cy="685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1003">
            <a:schemeClr val="dk2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46" name="TextBox 1745">
            <a:extLst>
              <a:ext uri="{FF2B5EF4-FFF2-40B4-BE49-F238E27FC236}">
                <a16:creationId xmlns:a16="http://schemas.microsoft.com/office/drawing/2014/main" id="{E63C3951-ED03-3731-8043-83631E19CBA3}"/>
              </a:ext>
            </a:extLst>
          </p:cNvPr>
          <p:cNvSpPr txBox="1"/>
          <p:nvPr/>
        </p:nvSpPr>
        <p:spPr>
          <a:xfrm>
            <a:off x="189756" y="116356"/>
            <a:ext cx="45365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VIRTUAL INTERNSHIP EXPERIENCE</a:t>
            </a:r>
          </a:p>
          <a:p>
            <a:r>
              <a:rPr lang="en-US" sz="2800" b="1" dirty="0">
                <a:solidFill>
                  <a:schemeClr val="bg1"/>
                </a:solidFill>
                <a:latin typeface="Arial Black" charset="0"/>
                <a:ea typeface="Arial Black" charset="0"/>
                <a:cs typeface="Arial Black" charset="0"/>
              </a:rPr>
              <a:t>ID/X PARTNERS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AB4F6E-56F7-0E58-AAE5-7B1158B9E239}"/>
              </a:ext>
            </a:extLst>
          </p:cNvPr>
          <p:cNvSpPr txBox="1"/>
          <p:nvPr/>
        </p:nvSpPr>
        <p:spPr>
          <a:xfrm>
            <a:off x="2440006" y="1772816"/>
            <a:ext cx="7308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Klasifikasi Pinjaman 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Dana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Kredit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dengan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Metode</a:t>
            </a: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 Random Forest</a:t>
            </a:r>
          </a:p>
        </p:txBody>
      </p:sp>
      <p:sp>
        <p:nvSpPr>
          <p:cNvPr id="1748" name="TextBox 1747">
            <a:extLst>
              <a:ext uri="{FF2B5EF4-FFF2-40B4-BE49-F238E27FC236}">
                <a16:creationId xmlns:a16="http://schemas.microsoft.com/office/drawing/2014/main" id="{FA897246-F98D-4480-3449-5A82B42DE7DE}"/>
              </a:ext>
            </a:extLst>
          </p:cNvPr>
          <p:cNvSpPr txBox="1"/>
          <p:nvPr/>
        </p:nvSpPr>
        <p:spPr>
          <a:xfrm>
            <a:off x="4121163" y="3841884"/>
            <a:ext cx="3946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Oleh: Habiburrohman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54453-CA5B-BEAE-F4EE-5D79E8BDCA7F}"/>
              </a:ext>
            </a:extLst>
          </p:cNvPr>
          <p:cNvSpPr/>
          <p:nvPr/>
        </p:nvSpPr>
        <p:spPr>
          <a:xfrm>
            <a:off x="333772" y="1511073"/>
            <a:ext cx="1656184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5058" name="Picture 2" descr="Rakamin Academy Karir &amp; Profil 2022 | Glints">
            <a:extLst>
              <a:ext uri="{FF2B5EF4-FFF2-40B4-BE49-F238E27FC236}">
                <a16:creationId xmlns:a16="http://schemas.microsoft.com/office/drawing/2014/main" id="{944B383B-B094-9726-F0C1-1257A979F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788" y="116632"/>
            <a:ext cx="2520281" cy="9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4" name="Picture 8" descr="Working at id/x partners , Job Opening &amp; Hiring July 2022 | Kalibrr">
            <a:extLst>
              <a:ext uri="{FF2B5EF4-FFF2-40B4-BE49-F238E27FC236}">
                <a16:creationId xmlns:a16="http://schemas.microsoft.com/office/drawing/2014/main" id="{EE066712-77C1-13B6-0BF0-BDF3B118C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480" y="116356"/>
            <a:ext cx="2991276" cy="695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6" name="Picture 10" descr="Institut Teknologi Bandung - Wikipedia bahasa Indonesia, ensiklopedia bebas">
            <a:extLst>
              <a:ext uri="{FF2B5EF4-FFF2-40B4-BE49-F238E27FC236}">
                <a16:creationId xmlns:a16="http://schemas.microsoft.com/office/drawing/2014/main" id="{923F598D-9219-6193-E738-1035A9C41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44" y="5732301"/>
            <a:ext cx="992625" cy="99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068" name="Picture 12" descr="FMIPA ITB – Fakultas Matematika dan Ilmu Pengetahuan Alam">
            <a:extLst>
              <a:ext uri="{FF2B5EF4-FFF2-40B4-BE49-F238E27FC236}">
                <a16:creationId xmlns:a16="http://schemas.microsoft.com/office/drawing/2014/main" id="{B172E6D3-2530-B51B-45F5-AAF176F0B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818" y="5732301"/>
            <a:ext cx="992626" cy="992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0" name="TextBox 1749">
            <a:extLst>
              <a:ext uri="{FF2B5EF4-FFF2-40B4-BE49-F238E27FC236}">
                <a16:creationId xmlns:a16="http://schemas.microsoft.com/office/drawing/2014/main" id="{2C337768-879C-B688-9693-4F84570AC50F}"/>
              </a:ext>
            </a:extLst>
          </p:cNvPr>
          <p:cNvSpPr txBox="1"/>
          <p:nvPr/>
        </p:nvSpPr>
        <p:spPr>
          <a:xfrm>
            <a:off x="2452661" y="4509120"/>
            <a:ext cx="7416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Mahasiswa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 Program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Studi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Sarjana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Matematika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FMIPA ITB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Angkatan 2021</a:t>
            </a:r>
          </a:p>
        </p:txBody>
      </p:sp>
    </p:spTree>
    <p:extLst>
      <p:ext uri="{BB962C8B-B14F-4D97-AF65-F5344CB8AC3E}">
        <p14:creationId xmlns:p14="http://schemas.microsoft.com/office/powerpoint/2010/main" val="12361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AFBB3A-B6D9-767A-0CA5-3D3196F9C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42" b="16860"/>
          <a:stretch/>
        </p:blipFill>
        <p:spPr bwMode="auto">
          <a:xfrm>
            <a:off x="238670" y="1494203"/>
            <a:ext cx="11711483" cy="3869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80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AFBB3A-B6D9-767A-0CA5-3D3196F9C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022" b="5839"/>
          <a:stretch/>
        </p:blipFill>
        <p:spPr bwMode="auto">
          <a:xfrm>
            <a:off x="91348" y="1540876"/>
            <a:ext cx="12006125" cy="26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E79C5AC-AA45-DF2C-74B4-CBDD7F6DB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28" r="35226" b="-809"/>
          <a:stretch/>
        </p:blipFill>
        <p:spPr bwMode="auto">
          <a:xfrm>
            <a:off x="2205978" y="4365104"/>
            <a:ext cx="7776864" cy="159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611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Distribution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11A05-0AEC-EF7D-FB56-FC5FE55BC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28"/>
          <a:stretch/>
        </p:blipFill>
        <p:spPr bwMode="auto">
          <a:xfrm>
            <a:off x="609441" y="1214031"/>
            <a:ext cx="10848253" cy="487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29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Distribution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11A05-0AEC-EF7D-FB56-FC5FE55BC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0" b="55303"/>
          <a:stretch/>
        </p:blipFill>
        <p:spPr bwMode="auto">
          <a:xfrm>
            <a:off x="459224" y="1328241"/>
            <a:ext cx="11270376" cy="50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431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Distribution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11A05-0AEC-EF7D-FB56-FC5FE55BC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t="44500" r="4003" b="33418"/>
          <a:stretch/>
        </p:blipFill>
        <p:spPr bwMode="auto">
          <a:xfrm>
            <a:off x="189756" y="1113381"/>
            <a:ext cx="11593288" cy="510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6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Distribution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11A05-0AEC-EF7D-FB56-FC5FE55BC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00" b="11359"/>
          <a:stretch/>
        </p:blipFill>
        <p:spPr bwMode="auto">
          <a:xfrm>
            <a:off x="189756" y="1340768"/>
            <a:ext cx="115361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67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Distribution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B11A05-0AEC-EF7D-FB56-FC5FE55BC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763" r="32321" b="-732"/>
          <a:stretch/>
        </p:blipFill>
        <p:spPr bwMode="auto">
          <a:xfrm>
            <a:off x="1557908" y="1556792"/>
            <a:ext cx="8582575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647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Distribution Categorical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5C551D-4F3F-7119-C7E7-0E23BB3BF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537"/>
          <a:stretch/>
        </p:blipFill>
        <p:spPr bwMode="auto">
          <a:xfrm>
            <a:off x="912812" y="1273411"/>
            <a:ext cx="10363200" cy="246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4CA98E7A-03EE-CFB5-E014-ADA440806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64" r="32155" b="-1027"/>
          <a:stretch/>
        </p:blipFill>
        <p:spPr bwMode="auto">
          <a:xfrm>
            <a:off x="2349996" y="3919376"/>
            <a:ext cx="7030965" cy="246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38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Distribution Categorical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90A80A6-6E4A-3E35-57B4-264D3571F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13" y="1340768"/>
            <a:ext cx="11568397" cy="391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Distribution Categorical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3AAAFFB-7114-AF01-8F39-D7CB5E393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99" y="1769125"/>
            <a:ext cx="11398226" cy="331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7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82" name="Rectangle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2655688" y="-2695241"/>
            <a:ext cx="6858000" cy="12208274"/>
          </a:xfrm>
          <a:prstGeom prst="rect">
            <a:avLst/>
          </a:prstGeom>
          <a:gradFill flip="none" rotWithShape="1">
            <a:gsLst>
              <a:gs pos="27000">
                <a:srgbClr val="E0E0E0"/>
              </a:gs>
              <a:gs pos="100000">
                <a:srgbClr val="A8A8A8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9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2701" y="-12701"/>
            <a:ext cx="12201525" cy="1306517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Arial"/>
                <a:cs typeface="Arial"/>
              </a:rPr>
              <a:t>TABLE OF CONTENTS</a:t>
            </a:r>
            <a:endParaRPr lang="en-US" sz="5400" b="1" dirty="0">
              <a:solidFill>
                <a:srgbClr val="D4D4D4"/>
              </a:solidFill>
              <a:latin typeface="Arial"/>
              <a:cs typeface="Arial"/>
            </a:endParaRPr>
          </a:p>
        </p:txBody>
      </p:sp>
      <p:sp>
        <p:nvSpPr>
          <p:cNvPr id="216" name="Rectangle 2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2701" y="1295400"/>
            <a:ext cx="12201525" cy="76200"/>
          </a:xfrm>
          <a:prstGeom prst="rect">
            <a:avLst/>
          </a:prstGeom>
          <a:solidFill>
            <a:srgbClr val="9F9F9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4" name="Rectangle 2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19449" y="6553200"/>
            <a:ext cx="12208273" cy="304800"/>
          </a:xfrm>
          <a:prstGeom prst="rect">
            <a:avLst/>
          </a:prstGeom>
          <a:gradFill flip="none" rotWithShape="1">
            <a:gsLst>
              <a:gs pos="0">
                <a:srgbClr val="878787"/>
              </a:gs>
              <a:gs pos="100000">
                <a:srgbClr val="5D5D5D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9AA6F-0819-27E9-EEDD-81FFE852F461}"/>
              </a:ext>
            </a:extLst>
          </p:cNvPr>
          <p:cNvSpPr txBox="1"/>
          <p:nvPr/>
        </p:nvSpPr>
        <p:spPr>
          <a:xfrm>
            <a:off x="2404985" y="1415129"/>
            <a:ext cx="73594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UcPeriod"/>
            </a:pPr>
            <a:r>
              <a:rPr lang="en-US" sz="3200" dirty="0"/>
              <a:t>Preview			(Slide 03 - 05)</a:t>
            </a:r>
          </a:p>
          <a:p>
            <a:pPr marL="457200" indent="-457200">
              <a:buAutoNum type="alphaUcPeriod"/>
            </a:pPr>
            <a:r>
              <a:rPr lang="en-US" sz="3200" dirty="0"/>
              <a:t>Data Visualization 		(Slide 06 - 42)</a:t>
            </a:r>
          </a:p>
          <a:p>
            <a:pPr marL="457200" indent="-457200">
              <a:buAutoNum type="alphaUcPeriod"/>
            </a:pPr>
            <a:r>
              <a:rPr lang="en-US" sz="3200" dirty="0"/>
              <a:t>Data Cleaning 1		(Slide 43 - 50)</a:t>
            </a:r>
          </a:p>
          <a:p>
            <a:pPr marL="457200" indent="-457200">
              <a:buAutoNum type="alphaUcPeriod"/>
            </a:pPr>
            <a:r>
              <a:rPr lang="en-US" sz="3200" dirty="0"/>
              <a:t>Feature Engineering	(Slide 51 - 62)</a:t>
            </a:r>
          </a:p>
          <a:p>
            <a:pPr marL="457200" indent="-457200">
              <a:buAutoNum type="alphaUcPeriod"/>
            </a:pPr>
            <a:r>
              <a:rPr lang="en-US" sz="3200" dirty="0"/>
              <a:t>Data Cleaning 2		(Slide 63 - 64)</a:t>
            </a:r>
          </a:p>
          <a:p>
            <a:pPr marL="457200" indent="-457200">
              <a:buAutoNum type="alphaUcPeriod"/>
            </a:pPr>
            <a:r>
              <a:rPr lang="en-US" sz="3200" dirty="0"/>
              <a:t>Feature Encoding		(Slide 65 - 68)</a:t>
            </a:r>
          </a:p>
          <a:p>
            <a:pPr marL="457200" indent="-457200">
              <a:buAutoNum type="alphaUcPeriod"/>
            </a:pPr>
            <a:r>
              <a:rPr lang="en-US" sz="3200" dirty="0"/>
              <a:t>Feature Selection		(Slide 69 - 70)</a:t>
            </a:r>
          </a:p>
          <a:p>
            <a:pPr marL="457200" indent="-457200">
              <a:buAutoNum type="alphaUcPeriod"/>
            </a:pPr>
            <a:r>
              <a:rPr lang="en-US" sz="3200" dirty="0"/>
              <a:t>Modelling			(Slide 71 - 74)</a:t>
            </a:r>
          </a:p>
          <a:p>
            <a:pPr marL="457200" indent="-457200">
              <a:buAutoNum type="alphaUcPeriod"/>
            </a:pPr>
            <a:r>
              <a:rPr lang="en-US" sz="3200" dirty="0"/>
              <a:t>Evaluation Metrics		(Slide 75 - 76)</a:t>
            </a:r>
          </a:p>
          <a:p>
            <a:pPr marL="457200" indent="-457200">
              <a:buAutoNum type="alphaUcPeriod"/>
            </a:pPr>
            <a:r>
              <a:rPr lang="en-US" sz="3200" dirty="0"/>
              <a:t>Overview			(Slide 77 - 86)</a:t>
            </a:r>
          </a:p>
        </p:txBody>
      </p:sp>
    </p:spTree>
    <p:extLst>
      <p:ext uri="{BB962C8B-B14F-4D97-AF65-F5344CB8AC3E}">
        <p14:creationId xmlns:p14="http://schemas.microsoft.com/office/powerpoint/2010/main" val="3174774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Correlation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08BA1D2F-4656-334A-DBF7-40BCE7663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365"/>
          <a:stretch/>
        </p:blipFill>
        <p:spPr bwMode="auto">
          <a:xfrm>
            <a:off x="657808" y="1113381"/>
            <a:ext cx="10873208" cy="539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01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Correlation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08BA1D2F-4656-334A-DBF7-40BCE76639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68" b="24993"/>
          <a:stretch/>
        </p:blipFill>
        <p:spPr bwMode="auto">
          <a:xfrm>
            <a:off x="405780" y="1087011"/>
            <a:ext cx="10801200" cy="276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7EE9EE9-B78B-907B-E8D8-397AF9972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025" r="66077" b="722"/>
          <a:stretch/>
        </p:blipFill>
        <p:spPr bwMode="auto">
          <a:xfrm>
            <a:off x="2139724" y="3932966"/>
            <a:ext cx="3664024" cy="26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6" name="Picture 2">
            <a:extLst>
              <a:ext uri="{FF2B5EF4-FFF2-40B4-BE49-F238E27FC236}">
                <a16:creationId xmlns:a16="http://schemas.microsoft.com/office/drawing/2014/main" id="{9D7A1388-1E76-F194-35BA-BD4A367C6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3952708"/>
            <a:ext cx="383857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555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Correlation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B1AA2C4-D62B-DB57-7413-561991E50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01"/>
          <a:stretch/>
        </p:blipFill>
        <p:spPr bwMode="auto">
          <a:xfrm>
            <a:off x="693812" y="1113381"/>
            <a:ext cx="10369152" cy="555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5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Correlation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B1AA2C4-D62B-DB57-7413-561991E50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332" b="-1077"/>
          <a:stretch/>
        </p:blipFill>
        <p:spPr bwMode="auto">
          <a:xfrm>
            <a:off x="333771" y="1147418"/>
            <a:ext cx="11037269" cy="307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F64ADDF4-EC6B-7442-4E68-3D33857A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196" y="4177468"/>
            <a:ext cx="36480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04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Correlation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26372137-8161-34F2-D472-2CC7F8274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7" y="1056454"/>
            <a:ext cx="10027115" cy="272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C5A71F3D-D89D-4E2B-BA18-B38B15D18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285" y="3809998"/>
            <a:ext cx="6934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97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Correlation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0E70BF83-B87A-8761-CB6B-62AB2F29C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912812" y="1102644"/>
            <a:ext cx="103632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D8CDB3F-8F45-2C79-D418-2A992B477A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72" r="63868" b="-1780"/>
          <a:stretch/>
        </p:blipFill>
        <p:spPr bwMode="auto">
          <a:xfrm>
            <a:off x="917446" y="3848378"/>
            <a:ext cx="3744416" cy="288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63317CFD-E260-D63C-8D88-70C1838A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870" y="3825195"/>
            <a:ext cx="6934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0193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Correlation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6626" name="Picture 2">
            <a:extLst>
              <a:ext uri="{FF2B5EF4-FFF2-40B4-BE49-F238E27FC236}">
                <a16:creationId xmlns:a16="http://schemas.microsoft.com/office/drawing/2014/main" id="{D5C176E0-9904-B4E3-484B-9B2677D7B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2" y="1113381"/>
            <a:ext cx="103632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E68326E7-6536-2715-C287-BF49DE56C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932" y="4032934"/>
            <a:ext cx="382905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31657288-374A-1B5A-6B48-A19D6B55F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388" y="4010032"/>
            <a:ext cx="39052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33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grade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7125E44-A9A3-887C-3D15-0AE26C164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6170"/>
          <a:stretch/>
        </p:blipFill>
        <p:spPr bwMode="auto">
          <a:xfrm>
            <a:off x="172660" y="1556792"/>
            <a:ext cx="11843504" cy="400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67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grade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7125E44-A9A3-887C-3D15-0AE26C164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24" b="32982"/>
          <a:stretch/>
        </p:blipFill>
        <p:spPr bwMode="auto">
          <a:xfrm>
            <a:off x="18338" y="1916832"/>
            <a:ext cx="11646708" cy="3901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645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grade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F7125E44-A9A3-887C-3D15-0AE26C164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77" b="-1568"/>
          <a:stretch/>
        </p:blipFill>
        <p:spPr bwMode="auto">
          <a:xfrm>
            <a:off x="-26081" y="1772816"/>
            <a:ext cx="1190174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0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Preview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home_ownership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E91F5A8A-DECD-6BCB-CF56-D09F2A58B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800"/>
          <a:stretch/>
        </p:blipFill>
        <p:spPr bwMode="auto">
          <a:xfrm>
            <a:off x="117748" y="1700808"/>
            <a:ext cx="1171206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7903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home_ownership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E91F5A8A-DECD-6BCB-CF56-D09F2A58B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33" b="33333"/>
          <a:stretch/>
        </p:blipFill>
        <p:spPr bwMode="auto">
          <a:xfrm>
            <a:off x="-25413" y="1700808"/>
            <a:ext cx="12205356" cy="4068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583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home_ownership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E91F5A8A-DECD-6BCB-CF56-D09F2A58B8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46" b="-1176"/>
          <a:stretch/>
        </p:blipFill>
        <p:spPr bwMode="auto">
          <a:xfrm>
            <a:off x="0" y="1810313"/>
            <a:ext cx="11809312" cy="405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3403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term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4F0EA9BB-E157-9583-7B1E-85D1C5A46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64"/>
          <a:stretch/>
        </p:blipFill>
        <p:spPr bwMode="auto">
          <a:xfrm>
            <a:off x="1701924" y="1036404"/>
            <a:ext cx="8280920" cy="553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98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term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4F0EA9BB-E157-9583-7B1E-85D1C5A46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48" b="19828"/>
          <a:stretch/>
        </p:blipFill>
        <p:spPr bwMode="auto">
          <a:xfrm>
            <a:off x="1953952" y="1151954"/>
            <a:ext cx="8280920" cy="5534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797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term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4F0EA9BB-E157-9583-7B1E-85D1C5A46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7" b="-363"/>
          <a:stretch/>
        </p:blipFill>
        <p:spPr bwMode="auto">
          <a:xfrm>
            <a:off x="1285461" y="1802530"/>
            <a:ext cx="9617902" cy="32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240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verification_status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CD8A26A5-95D6-4AB2-5F57-B23194DD8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933"/>
          <a:stretch/>
        </p:blipFill>
        <p:spPr bwMode="auto">
          <a:xfrm>
            <a:off x="1485900" y="1020612"/>
            <a:ext cx="8424936" cy="560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3602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verification_status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CD8A26A5-95D6-4AB2-5F57-B23194DD8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94" b="19982"/>
          <a:stretch/>
        </p:blipFill>
        <p:spPr bwMode="auto">
          <a:xfrm>
            <a:off x="1557908" y="990600"/>
            <a:ext cx="8496944" cy="566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571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verification_status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CD8A26A5-95D6-4AB2-5F57-B23194DD84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68" b="-172"/>
          <a:stretch/>
        </p:blipFill>
        <p:spPr bwMode="auto">
          <a:xfrm>
            <a:off x="918224" y="1682806"/>
            <a:ext cx="10352375" cy="3492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7766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emp_length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6B90A773-1FCE-E0AF-FBD2-2EA90A210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885"/>
          <a:stretch/>
        </p:blipFill>
        <p:spPr bwMode="auto">
          <a:xfrm>
            <a:off x="56326" y="1119566"/>
            <a:ext cx="12076172" cy="503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64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Preview – 	Case Analysis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BBDB5-2DA1-F333-7C14-2531BBF000B4}"/>
              </a:ext>
            </a:extLst>
          </p:cNvPr>
          <p:cNvSpPr txBox="1"/>
          <p:nvPr/>
        </p:nvSpPr>
        <p:spPr>
          <a:xfrm>
            <a:off x="189756" y="1173161"/>
            <a:ext cx="118093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Disediakan</a:t>
            </a:r>
            <a:r>
              <a:rPr lang="en-US" sz="2000" dirty="0"/>
              <a:t> data </a:t>
            </a:r>
            <a:r>
              <a:rPr lang="en-US" sz="2000" dirty="0" err="1"/>
              <a:t>pinjaman</a:t>
            </a:r>
            <a:r>
              <a:rPr lang="en-US" sz="2000" dirty="0"/>
              <a:t> dana </a:t>
            </a:r>
            <a:r>
              <a:rPr lang="en-US" sz="2000" dirty="0" err="1"/>
              <a:t>kredit</a:t>
            </a:r>
            <a:r>
              <a:rPr lang="en-US" sz="2000" dirty="0"/>
              <a:t> yang </a:t>
            </a:r>
            <a:r>
              <a:rPr lang="en-US" sz="2000" dirty="0" err="1"/>
              <a:t>terdiri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 466285 data </a:t>
            </a:r>
            <a:r>
              <a:rPr lang="en-US" sz="2000" dirty="0" err="1"/>
              <a:t>peminjam</a:t>
            </a:r>
            <a:r>
              <a:rPr lang="en-US" sz="2000" dirty="0"/>
              <a:t> (baris) dan 75 </a:t>
            </a:r>
            <a:r>
              <a:rPr lang="en-US" sz="2000" dirty="0" err="1"/>
              <a:t>aspek</a:t>
            </a:r>
            <a:r>
              <a:rPr lang="en-US" sz="2000" dirty="0"/>
              <a:t> (</a:t>
            </a:r>
            <a:r>
              <a:rPr lang="en-US" sz="2000" dirty="0" err="1"/>
              <a:t>fitur</a:t>
            </a:r>
            <a:r>
              <a:rPr lang="en-US" sz="2000" dirty="0"/>
              <a:t>).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aspek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 </a:t>
            </a:r>
            <a:r>
              <a:rPr lang="en-US" sz="2000" dirty="0" err="1"/>
              <a:t>yaitu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pinjaman</a:t>
            </a:r>
            <a:r>
              <a:rPr lang="en-US" sz="2000" dirty="0"/>
              <a:t> (</a:t>
            </a:r>
            <a:r>
              <a:rPr lang="en-US" sz="2000" dirty="0" err="1"/>
              <a:t>loan_amnt</a:t>
            </a:r>
            <a:r>
              <a:rPr lang="en-US" sz="2000" dirty="0"/>
              <a:t>),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meminjam</a:t>
            </a:r>
            <a:r>
              <a:rPr lang="en-US" sz="2000" dirty="0"/>
              <a:t> (purpose), status </a:t>
            </a:r>
            <a:r>
              <a:rPr lang="en-US" sz="2000" dirty="0" err="1"/>
              <a:t>verifikasi</a:t>
            </a:r>
            <a:r>
              <a:rPr lang="en-US" sz="2000" dirty="0"/>
              <a:t> (</a:t>
            </a:r>
            <a:r>
              <a:rPr lang="en-US" sz="2000" dirty="0" err="1"/>
              <a:t>verification_status</a:t>
            </a:r>
            <a:r>
              <a:rPr lang="en-US" sz="2000" dirty="0"/>
              <a:t>), </a:t>
            </a:r>
            <a:r>
              <a:rPr lang="en-US" sz="2000" dirty="0" err="1"/>
              <a:t>kelas</a:t>
            </a:r>
            <a:r>
              <a:rPr lang="en-US" sz="2000" dirty="0"/>
              <a:t> (grade), </a:t>
            </a:r>
            <a:r>
              <a:rPr lang="en-US" sz="2000" dirty="0" err="1"/>
              <a:t>subkelas</a:t>
            </a:r>
            <a:r>
              <a:rPr lang="en-US" sz="2000" dirty="0"/>
              <a:t> (</a:t>
            </a:r>
            <a:r>
              <a:rPr lang="en-US" sz="2000" dirty="0" err="1"/>
              <a:t>sub_grade</a:t>
            </a:r>
            <a:r>
              <a:rPr lang="en-US" sz="2000" dirty="0"/>
              <a:t>),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ketertarikan</a:t>
            </a:r>
            <a:r>
              <a:rPr lang="en-US" sz="2000" dirty="0"/>
              <a:t> (</a:t>
            </a:r>
            <a:r>
              <a:rPr lang="en-US" sz="2000" dirty="0" err="1"/>
              <a:t>int_rate</a:t>
            </a:r>
            <a:r>
              <a:rPr lang="en-US" sz="2000" dirty="0"/>
              <a:t>), status </a:t>
            </a:r>
            <a:r>
              <a:rPr lang="en-US" sz="2000" dirty="0" err="1"/>
              <a:t>pinjaman</a:t>
            </a:r>
            <a:r>
              <a:rPr lang="en-US" sz="2000" dirty="0"/>
              <a:t> (</a:t>
            </a:r>
            <a:r>
              <a:rPr lang="en-US" sz="2000" dirty="0" err="1"/>
              <a:t>loan_status</a:t>
            </a:r>
            <a:r>
              <a:rPr lang="en-US" sz="2000" dirty="0"/>
              <a:t>), dan lain-lain. Dari data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analisis</a:t>
            </a:r>
            <a:r>
              <a:rPr lang="en-US" sz="2000" dirty="0"/>
              <a:t> dan </a:t>
            </a:r>
            <a:r>
              <a:rPr lang="en-US" sz="2000" dirty="0" err="1"/>
              <a:t>prediksi</a:t>
            </a:r>
            <a:r>
              <a:rPr lang="en-US" sz="2000" dirty="0"/>
              <a:t> </a:t>
            </a:r>
            <a:r>
              <a:rPr lang="en-US" sz="2000" dirty="0" err="1"/>
              <a:t>resiko</a:t>
            </a:r>
            <a:r>
              <a:rPr lang="en-US" sz="2000" dirty="0"/>
              <a:t> </a:t>
            </a:r>
            <a:r>
              <a:rPr lang="en-US" sz="2000" dirty="0" err="1"/>
              <a:t>pinjaman</a:t>
            </a:r>
            <a:r>
              <a:rPr lang="en-US" sz="2000" dirty="0"/>
              <a:t> </a:t>
            </a:r>
            <a:r>
              <a:rPr lang="en-US" sz="2000" dirty="0" err="1"/>
              <a:t>kredit</a:t>
            </a:r>
            <a:r>
              <a:rPr lang="en-US" sz="2000" dirty="0"/>
              <a:t> (credit risk) pada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pinjaman</a:t>
            </a:r>
            <a:r>
              <a:rPr lang="en-US" sz="2000" dirty="0"/>
              <a:t>,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membantu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menilai</a:t>
            </a:r>
            <a:r>
              <a:rPr lang="en-US" sz="2000" dirty="0"/>
              <a:t> dan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diterima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tidaknya</a:t>
            </a:r>
            <a:r>
              <a:rPr lang="en-US" sz="2000" dirty="0"/>
              <a:t>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permintaan</a:t>
            </a:r>
            <a:r>
              <a:rPr lang="en-US" sz="2000" dirty="0"/>
              <a:t> </a:t>
            </a:r>
            <a:r>
              <a:rPr lang="en-US" sz="2000" dirty="0" err="1"/>
              <a:t>pinjaman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member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nasabah</a:t>
            </a:r>
            <a:r>
              <a:rPr lang="en-US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Dari </a:t>
            </a:r>
            <a:r>
              <a:rPr lang="en-US" sz="2000" dirty="0" err="1"/>
              <a:t>kasus</a:t>
            </a:r>
            <a:r>
              <a:rPr lang="en-US" sz="2000" dirty="0"/>
              <a:t> di </a:t>
            </a:r>
            <a:r>
              <a:rPr lang="en-US" sz="2000" dirty="0" err="1"/>
              <a:t>atas</a:t>
            </a:r>
            <a:r>
              <a:rPr lang="en-US" sz="2000" dirty="0"/>
              <a:t>, </a:t>
            </a:r>
            <a:r>
              <a:rPr lang="en-US" sz="2000" dirty="0" err="1"/>
              <a:t>saya</a:t>
            </a:r>
            <a:r>
              <a:rPr lang="en-US" sz="2000" dirty="0"/>
              <a:t> </a:t>
            </a:r>
            <a:r>
              <a:rPr lang="en-US" sz="2000" dirty="0" err="1"/>
              <a:t>mencoba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model yang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peminjam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berkomitmen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dana </a:t>
            </a:r>
            <a:r>
              <a:rPr lang="en-US" sz="2000" dirty="0" err="1"/>
              <a:t>pinjaman</a:t>
            </a:r>
            <a:r>
              <a:rPr lang="en-US" sz="2000" dirty="0"/>
              <a:t> </a:t>
            </a:r>
            <a:r>
              <a:rPr lang="en-US" sz="2000" dirty="0" err="1"/>
              <a:t>kreditnya</a:t>
            </a:r>
            <a:r>
              <a:rPr lang="en-US" sz="2000" dirty="0"/>
              <a:t>. </a:t>
            </a:r>
            <a:r>
              <a:rPr lang="en-US" sz="2000" dirty="0" err="1"/>
              <a:t>Terdapat</a:t>
            </a:r>
            <a:r>
              <a:rPr lang="en-US" sz="2000" dirty="0"/>
              <a:t>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kelas</a:t>
            </a:r>
            <a:r>
              <a:rPr lang="en-US" sz="2000" b="1" dirty="0"/>
              <a:t> target yang </a:t>
            </a:r>
            <a:r>
              <a:rPr lang="en-US" sz="2000" b="1" dirty="0" err="1"/>
              <a:t>akan</a:t>
            </a:r>
            <a:r>
              <a:rPr lang="en-US" sz="2000" b="1" dirty="0"/>
              <a:t> </a:t>
            </a:r>
            <a:r>
              <a:rPr lang="en-US" sz="2000" b="1" dirty="0" err="1"/>
              <a:t>diprediksi</a:t>
            </a:r>
            <a:r>
              <a:rPr lang="en-US" sz="2000" b="1" dirty="0"/>
              <a:t>, </a:t>
            </a:r>
            <a:r>
              <a:rPr lang="en-US" sz="2000" b="1" dirty="0" err="1"/>
              <a:t>yaitu</a:t>
            </a:r>
            <a:r>
              <a:rPr lang="en-US" sz="2000" b="1" dirty="0"/>
              <a:t> ‘good’ dan ‘bad’</a:t>
            </a:r>
            <a:r>
              <a:rPr lang="en-US" sz="2000" dirty="0"/>
              <a:t>. Jika </a:t>
            </a:r>
            <a:r>
              <a:rPr lang="en-US" sz="2000" dirty="0" err="1"/>
              <a:t>seorang</a:t>
            </a:r>
            <a:r>
              <a:rPr lang="en-US" sz="2000" dirty="0"/>
              <a:t> member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 err="1"/>
              <a:t>kelas</a:t>
            </a:r>
            <a:r>
              <a:rPr lang="en-US" sz="2000" b="1" dirty="0"/>
              <a:t> ‘good’, </a:t>
            </a:r>
            <a:r>
              <a:rPr lang="en-US" sz="2000" b="1" dirty="0" err="1"/>
              <a:t>berarti</a:t>
            </a:r>
            <a:r>
              <a:rPr lang="en-US" sz="2000" b="1" dirty="0"/>
              <a:t> member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dinilai</a:t>
            </a:r>
            <a:r>
              <a:rPr lang="en-US" sz="2000" b="1" dirty="0"/>
              <a:t> </a:t>
            </a:r>
            <a:r>
              <a:rPr lang="en-US" sz="2000" b="1" dirty="0" err="1"/>
              <a:t>sebagai</a:t>
            </a:r>
            <a:r>
              <a:rPr lang="en-US" sz="2000" b="1" dirty="0"/>
              <a:t> </a:t>
            </a:r>
            <a:r>
              <a:rPr lang="en-US" sz="2000" b="1" dirty="0" err="1"/>
              <a:t>peminjam</a:t>
            </a:r>
            <a:r>
              <a:rPr lang="en-US" sz="2000" b="1" dirty="0"/>
              <a:t> yang </a:t>
            </a:r>
            <a:r>
              <a:rPr lang="en-US" sz="2000" b="1" dirty="0" err="1"/>
              <a:t>baik</a:t>
            </a:r>
            <a:r>
              <a:rPr lang="en-US" sz="2000" dirty="0"/>
              <a:t> dan </a:t>
            </a:r>
            <a:r>
              <a:rPr lang="en-US" sz="2000" dirty="0" err="1"/>
              <a:t>berkomitmen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dana </a:t>
            </a:r>
            <a:r>
              <a:rPr lang="en-US" sz="2000" dirty="0" err="1"/>
              <a:t>pinjaman</a:t>
            </a:r>
            <a:r>
              <a:rPr lang="en-US" sz="2000" dirty="0"/>
              <a:t>. </a:t>
            </a:r>
            <a:r>
              <a:rPr lang="en-US" sz="2000" dirty="0" err="1"/>
              <a:t>Artinya</a:t>
            </a:r>
            <a:r>
              <a:rPr lang="en-US" sz="2000" dirty="0"/>
              <a:t>, </a:t>
            </a:r>
            <a:r>
              <a:rPr lang="en-US" sz="2000" b="1" dirty="0" err="1"/>
              <a:t>resiko</a:t>
            </a:r>
            <a:r>
              <a:rPr lang="en-US" sz="2000" b="1" dirty="0"/>
              <a:t> </a:t>
            </a:r>
            <a:r>
              <a:rPr lang="en-US" sz="2000" b="1" dirty="0" err="1"/>
              <a:t>kreditnya</a:t>
            </a:r>
            <a:r>
              <a:rPr lang="en-US" sz="2000" b="1" dirty="0"/>
              <a:t> </a:t>
            </a:r>
            <a:r>
              <a:rPr lang="en-US" sz="2000" b="1" dirty="0" err="1"/>
              <a:t>rendah</a:t>
            </a:r>
            <a:r>
              <a:rPr lang="en-US" sz="2000" b="1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meminjamkan</a:t>
            </a:r>
            <a:r>
              <a:rPr lang="en-US" sz="2000" dirty="0"/>
              <a:t> dana </a:t>
            </a:r>
            <a:r>
              <a:rPr lang="en-US" sz="2000" dirty="0" err="1"/>
              <a:t>kepada</a:t>
            </a:r>
            <a:r>
              <a:rPr lang="en-US" sz="2000" dirty="0"/>
              <a:t> member </a:t>
            </a:r>
            <a:r>
              <a:rPr lang="en-US" sz="2000" dirty="0" err="1"/>
              <a:t>tersebut</a:t>
            </a:r>
            <a:r>
              <a:rPr lang="en-US" sz="2000" dirty="0"/>
              <a:t> (</a:t>
            </a:r>
            <a:r>
              <a:rPr lang="en-US" sz="2000" b="1" dirty="0"/>
              <a:t>member </a:t>
            </a:r>
            <a:r>
              <a:rPr lang="en-US" sz="2000" b="1" dirty="0" err="1"/>
              <a:t>diperbolehkan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meminjam</a:t>
            </a:r>
            <a:r>
              <a:rPr lang="en-US" sz="2000" dirty="0"/>
              <a:t>). </a:t>
            </a:r>
            <a:r>
              <a:rPr lang="en-US" sz="2000" dirty="0" err="1"/>
              <a:t>Sementara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member </a:t>
            </a:r>
            <a:r>
              <a:rPr lang="en-US" sz="2000" dirty="0" err="1"/>
              <a:t>masuk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b="1" dirty="0" err="1"/>
              <a:t>kelas</a:t>
            </a:r>
            <a:r>
              <a:rPr lang="en-US" sz="2000" b="1" dirty="0"/>
              <a:t> ‘bad’, </a:t>
            </a:r>
            <a:r>
              <a:rPr lang="en-US" sz="2000" b="1" dirty="0" err="1"/>
              <a:t>berarti</a:t>
            </a:r>
            <a:r>
              <a:rPr lang="en-US" sz="2000" b="1" dirty="0"/>
              <a:t> member </a:t>
            </a:r>
            <a:r>
              <a:rPr lang="en-US" sz="2000" b="1" dirty="0" err="1"/>
              <a:t>tersebut</a:t>
            </a:r>
            <a:r>
              <a:rPr lang="en-US" sz="2000" b="1" dirty="0"/>
              <a:t> </a:t>
            </a:r>
            <a:r>
              <a:rPr lang="en-US" sz="2000" b="1" dirty="0" err="1"/>
              <a:t>dinilai</a:t>
            </a:r>
            <a:r>
              <a:rPr lang="en-US" sz="2000" b="1" dirty="0"/>
              <a:t> </a:t>
            </a:r>
            <a:r>
              <a:rPr lang="en-US" sz="2000" b="1" dirty="0" err="1"/>
              <a:t>sebagai</a:t>
            </a:r>
            <a:r>
              <a:rPr lang="en-US" sz="2000" b="1" dirty="0"/>
              <a:t> </a:t>
            </a:r>
            <a:r>
              <a:rPr lang="en-US" sz="2000" b="1" dirty="0" err="1"/>
              <a:t>peminjam</a:t>
            </a:r>
            <a:r>
              <a:rPr lang="en-US" sz="2000" b="1" dirty="0"/>
              <a:t> yang </a:t>
            </a:r>
            <a:r>
              <a:rPr lang="en-US" sz="2000" b="1" dirty="0" err="1"/>
              <a:t>buruk</a:t>
            </a:r>
            <a:r>
              <a:rPr lang="en-US" sz="2000" b="1" dirty="0"/>
              <a:t> </a:t>
            </a:r>
            <a:r>
              <a:rPr lang="en-US" sz="2000" dirty="0"/>
              <a:t>dan </a:t>
            </a:r>
            <a:r>
              <a:rPr lang="en-US" sz="2000" dirty="0" err="1"/>
              <a:t>kurang</a:t>
            </a:r>
            <a:r>
              <a:rPr lang="en-US" sz="2000" dirty="0"/>
              <a:t> </a:t>
            </a:r>
            <a:r>
              <a:rPr lang="en-US" sz="2000" dirty="0" err="1"/>
              <a:t>berkomitmen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kemungkinan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mengembalikan</a:t>
            </a:r>
            <a:r>
              <a:rPr lang="en-US" sz="2000" dirty="0"/>
              <a:t> dana </a:t>
            </a:r>
            <a:r>
              <a:rPr lang="en-US" sz="2000" dirty="0" err="1"/>
              <a:t>pinjaman</a:t>
            </a:r>
            <a:r>
              <a:rPr lang="en-US" sz="2000" dirty="0"/>
              <a:t>. </a:t>
            </a:r>
            <a:r>
              <a:rPr lang="en-US" sz="2000" dirty="0" err="1"/>
              <a:t>Artinya</a:t>
            </a:r>
            <a:r>
              <a:rPr lang="en-US" sz="2000" dirty="0"/>
              <a:t>, </a:t>
            </a:r>
            <a:r>
              <a:rPr lang="en-US" sz="2000" b="1" dirty="0" err="1"/>
              <a:t>resiko</a:t>
            </a:r>
            <a:r>
              <a:rPr lang="en-US" sz="2000" b="1" dirty="0"/>
              <a:t> </a:t>
            </a:r>
            <a:r>
              <a:rPr lang="en-US" sz="2000" b="1" dirty="0" err="1"/>
              <a:t>kreditnya</a:t>
            </a:r>
            <a:r>
              <a:rPr lang="en-US" sz="2000" b="1" dirty="0"/>
              <a:t> </a:t>
            </a:r>
            <a:r>
              <a:rPr lang="en-US" sz="2000" b="1" dirty="0" err="1"/>
              <a:t>tinggi</a:t>
            </a:r>
            <a:r>
              <a:rPr lang="en-US" sz="2000" b="1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pihak</a:t>
            </a:r>
            <a:r>
              <a:rPr lang="en-US" sz="2000" dirty="0"/>
              <a:t> </a:t>
            </a:r>
            <a:r>
              <a:rPr lang="en-US" sz="2000" dirty="0" err="1"/>
              <a:t>perusahaan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meminjamkan</a:t>
            </a:r>
            <a:r>
              <a:rPr lang="en-US" sz="2000" dirty="0"/>
              <a:t> dana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berpikir-pikir</a:t>
            </a:r>
            <a:r>
              <a:rPr lang="en-US" sz="2000" dirty="0"/>
              <a:t> </a:t>
            </a:r>
            <a:r>
              <a:rPr lang="en-US" sz="2000" dirty="0" err="1"/>
              <a:t>dulu</a:t>
            </a:r>
            <a:r>
              <a:rPr lang="en-US" sz="2000" dirty="0"/>
              <a:t> </a:t>
            </a:r>
            <a:r>
              <a:rPr lang="en-US" sz="2000" dirty="0" err="1"/>
              <a:t>sebelum</a:t>
            </a:r>
            <a:r>
              <a:rPr lang="en-US" sz="2000" dirty="0"/>
              <a:t> </a:t>
            </a:r>
            <a:r>
              <a:rPr lang="en-US" sz="2000" dirty="0" err="1"/>
              <a:t>meminjamkan</a:t>
            </a:r>
            <a:r>
              <a:rPr lang="en-US" sz="2000" dirty="0"/>
              <a:t> dana </a:t>
            </a:r>
            <a:r>
              <a:rPr lang="en-US" sz="2000" dirty="0" err="1"/>
              <a:t>kepada</a:t>
            </a:r>
            <a:r>
              <a:rPr lang="en-US" sz="2000" dirty="0"/>
              <a:t> member </a:t>
            </a:r>
            <a:r>
              <a:rPr lang="en-US" sz="2000" dirty="0" err="1"/>
              <a:t>tersebut</a:t>
            </a:r>
            <a:r>
              <a:rPr lang="en-US" sz="2000" dirty="0"/>
              <a:t> (</a:t>
            </a:r>
            <a:r>
              <a:rPr lang="en-US" sz="2000" b="1" dirty="0"/>
              <a:t>member </a:t>
            </a:r>
            <a:r>
              <a:rPr lang="en-US" sz="2000" b="1" dirty="0" err="1"/>
              <a:t>tidak</a:t>
            </a:r>
            <a:r>
              <a:rPr lang="en-US" sz="2000" b="1" dirty="0"/>
              <a:t> </a:t>
            </a:r>
            <a:r>
              <a:rPr lang="en-US" sz="2000" b="1" dirty="0" err="1"/>
              <a:t>diperbolehkan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meminjam</a:t>
            </a:r>
            <a:r>
              <a:rPr lang="en-US" sz="2000" b="1" dirty="0"/>
              <a:t>,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boleh</a:t>
            </a:r>
            <a:r>
              <a:rPr lang="en-US" sz="2000" b="1" dirty="0"/>
              <a:t> </a:t>
            </a:r>
            <a:r>
              <a:rPr lang="en-US" sz="2000" b="1" dirty="0" err="1"/>
              <a:t>tetapi</a:t>
            </a:r>
            <a:r>
              <a:rPr lang="en-US" sz="2000" b="1" dirty="0"/>
              <a:t> </a:t>
            </a:r>
            <a:r>
              <a:rPr lang="en-US" sz="2000" b="1" dirty="0" err="1"/>
              <a:t>bersyarat</a:t>
            </a:r>
            <a:r>
              <a:rPr lang="en-US" sz="2000" dirty="0"/>
              <a:t>).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36926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emp_length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6B90A773-1FCE-E0AF-FBD2-2EA90A210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1" b="49985"/>
          <a:stretch/>
        </p:blipFill>
        <p:spPr bwMode="auto">
          <a:xfrm>
            <a:off x="97897" y="1412776"/>
            <a:ext cx="11993030" cy="4982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834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emp_length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6B90A773-1FCE-E0AF-FBD2-2EA90A210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40" b="25241"/>
          <a:stretch/>
        </p:blipFill>
        <p:spPr bwMode="auto">
          <a:xfrm>
            <a:off x="105070" y="1113681"/>
            <a:ext cx="11978683" cy="497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262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emp_length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6B90A773-1FCE-E0AF-FBD2-2EA90A210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12" b="12965"/>
          <a:stretch/>
        </p:blipFill>
        <p:spPr bwMode="auto">
          <a:xfrm>
            <a:off x="130569" y="1340768"/>
            <a:ext cx="11927685" cy="243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C3A4B53-C579-2ED2-5A1E-4683323D4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51" r="49283" b="-982"/>
          <a:stretch/>
        </p:blipFill>
        <p:spPr bwMode="auto">
          <a:xfrm>
            <a:off x="3069763" y="3989983"/>
            <a:ext cx="6049296" cy="2696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511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Data Cleaning 1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E3071A-47C5-AF52-ADF7-F27B2ADB5617}"/>
              </a:ext>
            </a:extLst>
          </p:cNvPr>
          <p:cNvSpPr txBox="1"/>
          <p:nvPr/>
        </p:nvSpPr>
        <p:spPr>
          <a:xfrm>
            <a:off x="3754150" y="140294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466.285 Baris, 75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B945CE-0506-CD4C-5711-43CCD4B81EE7}"/>
              </a:ext>
            </a:extLst>
          </p:cNvPr>
          <p:cNvSpPr txBox="1"/>
          <p:nvPr/>
        </p:nvSpPr>
        <p:spPr>
          <a:xfrm>
            <a:off x="3664139" y="4850671"/>
            <a:ext cx="486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418.722 Baris, 40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76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Missing Values One Feature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B80CC-7DE9-82DD-0F4F-F0CC4E7EB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511" y="1080619"/>
            <a:ext cx="3572374" cy="382005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A3D2D86-5AF4-165E-9E7A-3955174381B6}"/>
              </a:ext>
            </a:extLst>
          </p:cNvPr>
          <p:cNvGrpSpPr/>
          <p:nvPr/>
        </p:nvGrpSpPr>
        <p:grpSpPr>
          <a:xfrm>
            <a:off x="5568588" y="1086227"/>
            <a:ext cx="3572374" cy="3638917"/>
            <a:chOff x="3818182" y="980728"/>
            <a:chExt cx="3572374" cy="363891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36DA2F2-6D15-18FE-005B-59AE86C81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27708" y="1304482"/>
              <a:ext cx="3553321" cy="33151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42DC4DE-0B1E-5EC8-CE81-26E2BE598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1304"/>
            <a:stretch/>
          </p:blipFill>
          <p:spPr>
            <a:xfrm>
              <a:off x="3818182" y="980728"/>
              <a:ext cx="3572374" cy="33220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607D082-04E3-80E1-59E9-489EE3A23AB0}"/>
              </a:ext>
            </a:extLst>
          </p:cNvPr>
          <p:cNvSpPr txBox="1"/>
          <p:nvPr/>
        </p:nvSpPr>
        <p:spPr>
          <a:xfrm>
            <a:off x="2277988" y="5154553"/>
            <a:ext cx="3312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Didapat</a:t>
            </a:r>
            <a:r>
              <a:rPr lang="en-US" sz="2000" dirty="0"/>
              <a:t> 25 </a:t>
            </a:r>
            <a:r>
              <a:rPr lang="en-US" sz="2000" dirty="0" err="1"/>
              <a:t>fitur</a:t>
            </a:r>
            <a:r>
              <a:rPr lang="en-US" sz="2000" dirty="0"/>
              <a:t> yang missing </a:t>
            </a:r>
            <a:r>
              <a:rPr lang="en-US" sz="2000" dirty="0" err="1"/>
              <a:t>valuesnya</a:t>
            </a:r>
            <a:r>
              <a:rPr lang="en-US" sz="2000" dirty="0"/>
              <a:t> </a:t>
            </a:r>
            <a:r>
              <a:rPr lang="en-US" sz="2000" dirty="0" err="1"/>
              <a:t>melebihi</a:t>
            </a:r>
            <a:r>
              <a:rPr lang="en-US" sz="2000" dirty="0"/>
              <a:t> 10%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data.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186871-634D-E801-B255-AC1F6C0934BC}"/>
              </a:ext>
            </a:extLst>
          </p:cNvPr>
          <p:cNvSpPr txBox="1"/>
          <p:nvPr/>
        </p:nvSpPr>
        <p:spPr>
          <a:xfrm>
            <a:off x="7174532" y="5424257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</a:t>
            </a:r>
            <a:r>
              <a:rPr lang="en-US" sz="2000" dirty="0" err="1"/>
              <a:t>Hapus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41556716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94809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Check Duplicates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7D082-04E3-80E1-59E9-489EE3A23AB0}"/>
              </a:ext>
            </a:extLst>
          </p:cNvPr>
          <p:cNvSpPr txBox="1"/>
          <p:nvPr/>
        </p:nvSpPr>
        <p:spPr>
          <a:xfrm>
            <a:off x="4460000" y="3851136"/>
            <a:ext cx="3268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Hasil: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data </a:t>
            </a:r>
            <a:r>
              <a:rPr lang="en-US" sz="2000" dirty="0" err="1"/>
              <a:t>duplikat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81129F-5556-A4F2-7031-14A02A3543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0"/>
          <a:stretch/>
        </p:blipFill>
        <p:spPr>
          <a:xfrm>
            <a:off x="3466148" y="1268760"/>
            <a:ext cx="5256528" cy="17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07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unnamed: 0, id,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member_id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7462564" y="5351939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</a:t>
            </a:r>
            <a:r>
              <a:rPr lang="en-US" sz="2000" dirty="0" err="1"/>
              <a:t>Hapus</a:t>
            </a:r>
            <a:r>
              <a:rPr lang="en-US" sz="2000" dirty="0"/>
              <a:t> Fitur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7D082-04E3-80E1-59E9-489EE3A23AB0}"/>
              </a:ext>
            </a:extLst>
          </p:cNvPr>
          <p:cNvSpPr txBox="1"/>
          <p:nvPr/>
        </p:nvSpPr>
        <p:spPr>
          <a:xfrm>
            <a:off x="2422004" y="5044163"/>
            <a:ext cx="4240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unnamed: 0, id, dan </a:t>
            </a:r>
            <a:r>
              <a:rPr lang="en-US" sz="2000" dirty="0" err="1"/>
              <a:t>member_id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dirty="0" err="1"/>
              <a:t>penanda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identitas</a:t>
            </a:r>
            <a:r>
              <a:rPr lang="en-US" sz="2000" dirty="0"/>
              <a:t> </a:t>
            </a:r>
            <a:r>
              <a:rPr lang="en-US" sz="2000" dirty="0" err="1"/>
              <a:t>peminjam</a:t>
            </a:r>
            <a:r>
              <a:rPr lang="en-US" sz="2000" dirty="0"/>
              <a:t>.</a:t>
            </a:r>
            <a:endParaRPr lang="en-ID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FCB94-8987-AAF5-C3E1-C1E770EE13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83"/>
          <a:stretch/>
        </p:blipFill>
        <p:spPr>
          <a:xfrm>
            <a:off x="2459201" y="1123932"/>
            <a:ext cx="7270421" cy="30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74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url</a:t>
            </a:r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zip_code</a:t>
            </a:r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policy_code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301103" y="5130507"/>
            <a:ext cx="42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Fitur </a:t>
            </a:r>
            <a:r>
              <a:rPr lang="en-US" sz="2000" dirty="0" err="1"/>
              <a:t>url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466285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 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7D082-04E3-80E1-59E9-489EE3A23AB0}"/>
              </a:ext>
            </a:extLst>
          </p:cNvPr>
          <p:cNvSpPr txBox="1"/>
          <p:nvPr/>
        </p:nvSpPr>
        <p:spPr>
          <a:xfrm>
            <a:off x="6814492" y="3840181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Fitur </a:t>
            </a:r>
            <a:r>
              <a:rPr lang="en-US" sz="2000" dirty="0" err="1"/>
              <a:t>zip_code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US" sz="2000" dirty="0"/>
              <a:t>888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78DAA-08C7-226C-19F9-601A49C75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92" y="1142414"/>
            <a:ext cx="3505689" cy="26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29510-32F3-419A-4522-B9FCF3D51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207" y="3931362"/>
            <a:ext cx="3332892" cy="9891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3672191" y="4031625"/>
            <a:ext cx="34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Fitur </a:t>
            </a:r>
            <a:r>
              <a:rPr lang="en-US" sz="2000" dirty="0" err="1"/>
              <a:t>policy_code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memiliki</a:t>
            </a:r>
            <a:r>
              <a:rPr lang="en-ID" sz="2000" dirty="0"/>
              <a:t> </a:t>
            </a:r>
            <a:r>
              <a:rPr lang="en-US" sz="2000" dirty="0"/>
              <a:t>1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937EC-D143-D3EB-8FCE-4B221AC44019}"/>
              </a:ext>
            </a:extLst>
          </p:cNvPr>
          <p:cNvSpPr txBox="1"/>
          <p:nvPr/>
        </p:nvSpPr>
        <p:spPr>
          <a:xfrm>
            <a:off x="7318548" y="5438283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</a:t>
            </a:r>
            <a:r>
              <a:rPr lang="en-US" sz="2000" dirty="0" err="1"/>
              <a:t>Hapus</a:t>
            </a:r>
            <a:r>
              <a:rPr lang="en-US" sz="2000" dirty="0"/>
              <a:t> Fitur</a:t>
            </a:r>
            <a:endParaRPr lang="en-ID" sz="2000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0B73276-CEE4-469A-8A64-787865ACA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478" y="1183103"/>
            <a:ext cx="6381256" cy="26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47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application_type</a:t>
            </a:r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pymnt_plan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7D082-04E3-80E1-59E9-489EE3A23AB0}"/>
              </a:ext>
            </a:extLst>
          </p:cNvPr>
          <p:cNvSpPr txBox="1"/>
          <p:nvPr/>
        </p:nvSpPr>
        <p:spPr>
          <a:xfrm>
            <a:off x="1917948" y="4198318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Fitur </a:t>
            </a:r>
            <a:r>
              <a:rPr lang="en-US" sz="2000" dirty="0" err="1"/>
              <a:t>application_type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1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6752451" y="4115091"/>
            <a:ext cx="34303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Fitur </a:t>
            </a:r>
            <a:r>
              <a:rPr lang="en-US" sz="2000" dirty="0" err="1"/>
              <a:t>pymnt_plan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yang salah </a:t>
            </a:r>
            <a:r>
              <a:rPr lang="en-US" sz="2000" dirty="0" err="1"/>
              <a:t>satunya</a:t>
            </a:r>
            <a:r>
              <a:rPr lang="en-US" sz="2000" dirty="0"/>
              <a:t> sangat </a:t>
            </a:r>
            <a:r>
              <a:rPr lang="en-US" sz="2000" dirty="0" err="1"/>
              <a:t>minoritas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AF434-A005-1170-0012-D2B67D889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964" y="1295520"/>
            <a:ext cx="3816424" cy="988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095CFD-A4E3-853D-A7D0-312544321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195" y="1313621"/>
            <a:ext cx="3595656" cy="12977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B72E98-3EEF-7291-7F81-DE3FF6A1D7E9}"/>
              </a:ext>
            </a:extLst>
          </p:cNvPr>
          <p:cNvSpPr txBox="1"/>
          <p:nvPr/>
        </p:nvSpPr>
        <p:spPr>
          <a:xfrm>
            <a:off x="5086382" y="5775363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</a:t>
            </a:r>
            <a:r>
              <a:rPr lang="en-US" sz="2000" dirty="0" err="1"/>
              <a:t>Hapus</a:t>
            </a:r>
            <a:r>
              <a:rPr lang="en-US" sz="2000" dirty="0"/>
              <a:t> Fitur</a:t>
            </a:r>
          </a:p>
        </p:txBody>
      </p:sp>
    </p:spTree>
    <p:extLst>
      <p:ext uri="{BB962C8B-B14F-4D97-AF65-F5344CB8AC3E}">
        <p14:creationId xmlns:p14="http://schemas.microsoft.com/office/powerpoint/2010/main" val="3824975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emp_title</a:t>
            </a:r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, title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269876" y="4302956"/>
            <a:ext cx="42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Fitur </a:t>
            </a:r>
            <a:r>
              <a:rPr lang="en-US" sz="2000" dirty="0" err="1"/>
              <a:t>emp_title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205475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 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7D082-04E3-80E1-59E9-489EE3A23AB0}"/>
              </a:ext>
            </a:extLst>
          </p:cNvPr>
          <p:cNvSpPr txBox="1"/>
          <p:nvPr/>
        </p:nvSpPr>
        <p:spPr>
          <a:xfrm>
            <a:off x="6470994" y="4100173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Fitur title </a:t>
            </a:r>
            <a:r>
              <a:rPr lang="en-US" sz="2000" dirty="0" err="1"/>
              <a:t>memiliki</a:t>
            </a:r>
            <a:r>
              <a:rPr lang="en-US" sz="2000" dirty="0"/>
              <a:t> 63099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50972-BA2C-E775-83AA-EEB18242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76" y="1113381"/>
            <a:ext cx="4447956" cy="2986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90F3E-700E-9552-25ED-FA8699FC3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496" y="1144297"/>
            <a:ext cx="3801005" cy="26197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84F38-3630-DF9D-3394-368548A7A985}"/>
              </a:ext>
            </a:extLst>
          </p:cNvPr>
          <p:cNvSpPr txBox="1"/>
          <p:nvPr/>
        </p:nvSpPr>
        <p:spPr>
          <a:xfrm>
            <a:off x="4850814" y="5592245"/>
            <a:ext cx="3240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</a:t>
            </a:r>
            <a:r>
              <a:rPr lang="en-US" sz="2000" dirty="0" err="1"/>
              <a:t>Hapus</a:t>
            </a:r>
            <a:r>
              <a:rPr lang="en-US" sz="2000" dirty="0"/>
              <a:t> Fitur</a:t>
            </a:r>
          </a:p>
        </p:txBody>
      </p:sp>
    </p:spTree>
    <p:extLst>
      <p:ext uri="{BB962C8B-B14F-4D97-AF65-F5344CB8AC3E}">
        <p14:creationId xmlns:p14="http://schemas.microsoft.com/office/powerpoint/2010/main" val="1535621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10" y="1113381"/>
            <a:ext cx="11662004" cy="543343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: 466.285 Baris, 75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Pembersihan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418.722 Baris, 40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		: 213.585 Baris, 39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Pembersihan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213.585 Baris, 36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		: 213.585 Baris, 25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: 80% Train (170.868 Baris) 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20% Test (42.717 Baris)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/>
              <a:t>4</a:t>
            </a:r>
          </a:p>
        </p:txBody>
      </p:sp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Preview - Data Timeline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83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Missing Values Multiple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4582244" y="5659305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</a:t>
            </a:r>
            <a:r>
              <a:rPr lang="en-US" sz="2000" dirty="0" err="1"/>
              <a:t>Hapus</a:t>
            </a:r>
            <a:r>
              <a:rPr lang="en-US" sz="2000" dirty="0"/>
              <a:t> Baris Data</a:t>
            </a:r>
            <a:endParaRPr lang="en-ID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7D082-04E3-80E1-59E9-489EE3A23AB0}"/>
              </a:ext>
            </a:extLst>
          </p:cNvPr>
          <p:cNvSpPr txBox="1"/>
          <p:nvPr/>
        </p:nvSpPr>
        <p:spPr>
          <a:xfrm>
            <a:off x="4474232" y="4204890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Terdapat</a:t>
            </a:r>
            <a:r>
              <a:rPr lang="en-US" sz="2000" dirty="0"/>
              <a:t> 29 baris data yang </a:t>
            </a:r>
            <a:r>
              <a:rPr lang="en-US" sz="2000" dirty="0" err="1"/>
              <a:t>memiliki</a:t>
            </a:r>
            <a:r>
              <a:rPr lang="en-US" sz="2000" dirty="0"/>
              <a:t> missing values pada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A94F1B-FFF2-0A03-7B4A-71B1DA25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371" y="1190982"/>
            <a:ext cx="3934081" cy="28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690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Feature Engineering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2B1164-A169-5A2B-02D9-FBABA83BC692}"/>
              </a:ext>
            </a:extLst>
          </p:cNvPr>
          <p:cNvSpPr txBox="1"/>
          <p:nvPr/>
        </p:nvSpPr>
        <p:spPr>
          <a:xfrm>
            <a:off x="3754150" y="140294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418.722 Baris, 40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6D5E2-6CA1-207B-E201-7B9B9EB4681C}"/>
              </a:ext>
            </a:extLst>
          </p:cNvPr>
          <p:cNvSpPr txBox="1"/>
          <p:nvPr/>
        </p:nvSpPr>
        <p:spPr>
          <a:xfrm>
            <a:off x="3664139" y="4850671"/>
            <a:ext cx="4770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213.585 Baris, 39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9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emp_length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693812" y="4868375"/>
            <a:ext cx="34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emp_length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11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selain</a:t>
            </a:r>
            <a:r>
              <a:rPr lang="en-US" sz="2000" dirty="0"/>
              <a:t> 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FB9F1B-649A-8333-AF09-6723EDFA1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56" y="1113381"/>
            <a:ext cx="4176464" cy="3036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BCF5CC-0F56-7798-4CC3-62DBDD3E95A3}"/>
              </a:ext>
            </a:extLst>
          </p:cNvPr>
          <p:cNvSpPr txBox="1"/>
          <p:nvPr/>
        </p:nvSpPr>
        <p:spPr>
          <a:xfrm>
            <a:off x="7966620" y="3925732"/>
            <a:ext cx="39604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Mengisi</a:t>
            </a:r>
            <a:r>
              <a:rPr lang="en-US" sz="2000" dirty="0"/>
              <a:t> missing values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modus, </a:t>
            </a:r>
            <a:r>
              <a:rPr lang="en-US" sz="2000" dirty="0" err="1"/>
              <a:t>yaitu</a:t>
            </a:r>
            <a:r>
              <a:rPr lang="en-US" sz="2000" dirty="0"/>
              <a:t> ‘10+ years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‘&lt; 1 years’ </a:t>
            </a:r>
            <a:r>
              <a:rPr lang="en-US" sz="2000" dirty="0" err="1"/>
              <a:t>menjadi</a:t>
            </a:r>
            <a:r>
              <a:rPr lang="en-US" sz="2000" dirty="0"/>
              <a:t> ‘0 year’ dan </a:t>
            </a:r>
            <a:r>
              <a:rPr lang="en-US" sz="2000" dirty="0" err="1"/>
              <a:t>kelas</a:t>
            </a:r>
            <a:r>
              <a:rPr lang="en-US" sz="2000" dirty="0"/>
              <a:t> ‘10+ years </a:t>
            </a:r>
            <a:r>
              <a:rPr lang="en-US" sz="2000" dirty="0" err="1"/>
              <a:t>menjadi</a:t>
            </a:r>
            <a:r>
              <a:rPr lang="en-US" sz="2000" dirty="0"/>
              <a:t> ‘10 years’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Menghapur</a:t>
            </a:r>
            <a:r>
              <a:rPr lang="en-US" sz="2000" dirty="0"/>
              <a:t> kata ‘years’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82101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home_ownership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621804" y="4336581"/>
            <a:ext cx="4240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home_ownership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6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yang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diantaranya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minoritas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7863793" y="3516226"/>
            <a:ext cx="40556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‘none’ dan ‘any’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‘other’.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‘other’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modus, </a:t>
            </a:r>
            <a:r>
              <a:rPr lang="en-US" sz="2000" dirty="0" err="1"/>
              <a:t>yaitu</a:t>
            </a:r>
            <a:r>
              <a:rPr lang="en-US" sz="2000" dirty="0"/>
              <a:t> ‘mortgage’.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‘own’ </a:t>
            </a:r>
            <a:r>
              <a:rPr lang="en-US" sz="2000" dirty="0" err="1"/>
              <a:t>menjadi</a:t>
            </a:r>
            <a:r>
              <a:rPr lang="en-US" sz="2000" dirty="0"/>
              <a:t> ‘1’, ‘rent’ </a:t>
            </a:r>
            <a:r>
              <a:rPr lang="en-US" sz="2000" dirty="0" err="1"/>
              <a:t>menjadi</a:t>
            </a:r>
            <a:r>
              <a:rPr lang="en-US" sz="2000" dirty="0"/>
              <a:t> ‘2’, dan ‘mortgage’ </a:t>
            </a:r>
            <a:r>
              <a:rPr lang="en-US" sz="2000" dirty="0" err="1"/>
              <a:t>menjadi</a:t>
            </a:r>
            <a:r>
              <a:rPr lang="en-US" sz="2000" dirty="0"/>
              <a:t> ‘3’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24FA3-1AA6-772A-39D2-8E69817F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00" y="1113381"/>
            <a:ext cx="5457351" cy="231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28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verification_status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269332" y="4358778"/>
            <a:ext cx="42409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verification_status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tiga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 </a:t>
            </a:r>
            <a:r>
              <a:rPr lang="en-US" sz="2000" dirty="0" err="1"/>
              <a:t>Kelas</a:t>
            </a:r>
            <a:r>
              <a:rPr lang="en-US" sz="2000" dirty="0"/>
              <a:t> ‘source verified’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‘verified’.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8031061" y="4008345"/>
            <a:ext cx="38884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‘source verified’ </a:t>
            </a:r>
            <a:r>
              <a:rPr lang="en-US" sz="2000" dirty="0" err="1"/>
              <a:t>menjadi</a:t>
            </a:r>
            <a:r>
              <a:rPr lang="en-US" sz="2000" dirty="0"/>
              <a:t> ‘verified’.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‘verified’ </a:t>
            </a:r>
            <a:r>
              <a:rPr lang="en-US" sz="2000" dirty="0" err="1"/>
              <a:t>menjadi</a:t>
            </a:r>
            <a:r>
              <a:rPr lang="en-US" sz="2000" dirty="0"/>
              <a:t> ‘1’ dan ‘not verified’ </a:t>
            </a:r>
            <a:r>
              <a:rPr lang="en-US" sz="2000" dirty="0" err="1"/>
              <a:t>menjadi</a:t>
            </a:r>
            <a:r>
              <a:rPr lang="en-US" sz="2000" dirty="0"/>
              <a:t> ‘0’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4939F-9F27-D875-8CE7-699A26861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1147982"/>
            <a:ext cx="6324326" cy="170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1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last_credit_pull_d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269332" y="4358778"/>
            <a:ext cx="42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last_credit_pull_d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100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selain</a:t>
            </a:r>
            <a:r>
              <a:rPr lang="en-US" sz="2000" dirty="0"/>
              <a:t> missing values.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7839210" y="4160006"/>
            <a:ext cx="40784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Mengisi</a:t>
            </a:r>
            <a:r>
              <a:rPr lang="en-US" sz="2000" dirty="0"/>
              <a:t> missing values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modusnya</a:t>
            </a:r>
            <a:r>
              <a:rPr lang="en-US" sz="2000" dirty="0"/>
              <a:t>.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terbaru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DA02B4-70B5-4F50-7CE6-4447E1D2A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061" y="1228329"/>
            <a:ext cx="5066702" cy="293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42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last_pymnt_d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269332" y="4358778"/>
            <a:ext cx="42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last_pymnt_d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99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8182644" y="4228336"/>
            <a:ext cx="34303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terbaru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A8BFF-3F68-B8D0-CFE0-E84C1BCE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297" y="1121403"/>
            <a:ext cx="4492230" cy="301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607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earliest_cr_line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269332" y="4358778"/>
            <a:ext cx="42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earliest_cr_line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656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selain</a:t>
            </a:r>
            <a:r>
              <a:rPr lang="en-US" sz="2000" dirty="0"/>
              <a:t> missing values.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8182644" y="4228336"/>
            <a:ext cx="3430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terbaru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3D5A2-6BD4-2057-55AC-F53C33B45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066" y="1161794"/>
            <a:ext cx="441069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8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issue_d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269332" y="4358778"/>
            <a:ext cx="4240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issue_d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88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selain</a:t>
            </a:r>
            <a:r>
              <a:rPr lang="en-US" sz="2000" dirty="0"/>
              <a:t> missing values.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8254652" y="3860278"/>
            <a:ext cx="3430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Mengisi</a:t>
            </a:r>
            <a:r>
              <a:rPr lang="en-US" sz="2000" dirty="0"/>
              <a:t> missing values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modusnya</a:t>
            </a:r>
            <a:r>
              <a:rPr lang="en-US" sz="2000" dirty="0"/>
              <a:t>.</a:t>
            </a:r>
          </a:p>
          <a:p>
            <a:pPr marL="457200" indent="-457200">
              <a:buFontTx/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selisih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  <a:r>
              <a:rPr lang="en-US" sz="2000" dirty="0" err="1"/>
              <a:t>dihitung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waktu</a:t>
            </a:r>
            <a:r>
              <a:rPr lang="en-US" sz="2000" dirty="0"/>
              <a:t> </a:t>
            </a:r>
            <a:r>
              <a:rPr lang="en-US" sz="2000" dirty="0" err="1"/>
              <a:t>terbaru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7A5EA-BB33-640D-5538-8BAB80F9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60" y="1113381"/>
            <a:ext cx="4240904" cy="30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620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term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503840" y="4805879"/>
            <a:ext cx="42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term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8254652" y="4413083"/>
            <a:ext cx="34303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Menghapus</a:t>
            </a:r>
            <a:r>
              <a:rPr lang="en-US" sz="2000" dirty="0"/>
              <a:t> kata ‘</a:t>
            </a:r>
            <a:r>
              <a:rPr lang="en-US" sz="2000" dirty="0" err="1"/>
              <a:t>months’pada</a:t>
            </a:r>
            <a:r>
              <a:rPr lang="en-US" sz="2000" dirty="0"/>
              <a:t> </a:t>
            </a:r>
            <a:r>
              <a:rPr lang="en-US" sz="2000" dirty="0" err="1"/>
              <a:t>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78119F-CFBC-B436-90A6-E6CE08230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068" y="1319188"/>
            <a:ext cx="4712688" cy="146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Data Visualization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sub_grade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269332" y="4358778"/>
            <a:ext cx="45289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sub_grade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35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peringkat</a:t>
            </a:r>
            <a:r>
              <a:rPr lang="en-US" sz="2000" dirty="0"/>
              <a:t> (a1 &gt; a2 &gt; a3 &gt; a4 &gt; a5 &gt; b1 &gt; b2, dan </a:t>
            </a:r>
            <a:r>
              <a:rPr lang="en-US" sz="2000" dirty="0" err="1"/>
              <a:t>seterusnya</a:t>
            </a:r>
            <a:r>
              <a:rPr lang="en-US" sz="2000" dirty="0"/>
              <a:t>). 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7606580" y="3871816"/>
            <a:ext cx="41044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peringkat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‘a1’ </a:t>
            </a:r>
            <a:r>
              <a:rPr lang="en-US" sz="2000" dirty="0" err="1"/>
              <a:t>menjadi</a:t>
            </a:r>
            <a:r>
              <a:rPr lang="en-US" sz="2000" dirty="0"/>
              <a:t> ‘1’, ‘a5’ </a:t>
            </a:r>
            <a:r>
              <a:rPr lang="en-US" sz="2000" dirty="0" err="1"/>
              <a:t>menjadi</a:t>
            </a:r>
            <a:r>
              <a:rPr lang="en-US" sz="2000" dirty="0"/>
              <a:t> ‘5’, ‘b1’ </a:t>
            </a:r>
            <a:r>
              <a:rPr lang="en-US" sz="2000" dirty="0" err="1"/>
              <a:t>menjadi</a:t>
            </a:r>
            <a:r>
              <a:rPr lang="en-US" sz="2000" dirty="0"/>
              <a:t> ‘6’, dan </a:t>
            </a:r>
            <a:r>
              <a:rPr lang="en-US" sz="2000" dirty="0" err="1"/>
              <a:t>seterusnya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numerik</a:t>
            </a:r>
            <a:r>
              <a:rPr lang="en-US" sz="2000" dirty="0"/>
              <a:t>.</a:t>
            </a:r>
          </a:p>
          <a:p>
            <a:pPr marL="457200" indent="-457200">
              <a:buAutoNum type="arabicPeriod"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A3E05-863C-AE88-6696-38351A263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566" y="1238584"/>
            <a:ext cx="6807691" cy="13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68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grade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269332" y="4358778"/>
            <a:ext cx="4240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grade </a:t>
            </a:r>
            <a:r>
              <a:rPr lang="en-US" sz="2000" dirty="0" err="1"/>
              <a:t>memiliki</a:t>
            </a:r>
            <a:r>
              <a:rPr lang="en-US" sz="2000" dirty="0"/>
              <a:t> 7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merepresentasikan</a:t>
            </a:r>
            <a:r>
              <a:rPr lang="en-US" sz="2000" dirty="0"/>
              <a:t> </a:t>
            </a:r>
            <a:r>
              <a:rPr lang="en-US" sz="2000" dirty="0" err="1"/>
              <a:t>peringkat</a:t>
            </a:r>
            <a:r>
              <a:rPr lang="en-US" sz="2000" dirty="0"/>
              <a:t> (a &gt; b &gt; c &gt; d &gt; e &gt; f &gt; g). 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8182644" y="4228336"/>
            <a:ext cx="34303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</a:t>
            </a:r>
          </a:p>
          <a:p>
            <a:r>
              <a:rPr lang="en-US" sz="2000" dirty="0"/>
              <a:t>1. </a:t>
            </a:r>
            <a:r>
              <a:rPr lang="en-US" sz="2000" dirty="0" err="1"/>
              <a:t>Mengubah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peringkat</a:t>
            </a:r>
            <a:r>
              <a:rPr lang="en-US" sz="2000" dirty="0"/>
              <a:t>, </a:t>
            </a:r>
            <a:r>
              <a:rPr lang="en-US" sz="2000" dirty="0" err="1"/>
              <a:t>misalnya</a:t>
            </a:r>
            <a:r>
              <a:rPr lang="en-US" sz="2000" dirty="0"/>
              <a:t> ‘a’ </a:t>
            </a:r>
            <a:r>
              <a:rPr lang="en-US" sz="2000" dirty="0" err="1"/>
              <a:t>menjadi</a:t>
            </a:r>
            <a:r>
              <a:rPr lang="en-US" sz="2000" dirty="0"/>
              <a:t> 1, ‘b’ </a:t>
            </a:r>
            <a:r>
              <a:rPr lang="en-US" sz="2000" dirty="0" err="1"/>
              <a:t>menjadi</a:t>
            </a:r>
            <a:r>
              <a:rPr lang="en-US" sz="2000" dirty="0"/>
              <a:t> ‘2’, dan </a:t>
            </a:r>
            <a:r>
              <a:rPr lang="en-US" sz="2000" dirty="0" err="1"/>
              <a:t>seterusnya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94806-AC53-E19A-C06C-FDF0624C0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60" y="1316843"/>
            <a:ext cx="4240904" cy="238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596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Define Target by </a:t>
            </a:r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loan_status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80443" y="3567227"/>
            <a:ext cx="852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Fitur </a:t>
            </a:r>
            <a:r>
              <a:rPr lang="en-US" sz="1800" dirty="0" err="1"/>
              <a:t>loan_status</a:t>
            </a:r>
            <a:r>
              <a:rPr lang="en-US" sz="1800" dirty="0"/>
              <a:t> </a:t>
            </a:r>
            <a:r>
              <a:rPr lang="en-US" sz="1800" dirty="0" err="1"/>
              <a:t>memiliki</a:t>
            </a:r>
            <a:r>
              <a:rPr lang="en-US" sz="1800" dirty="0"/>
              <a:t> 9 </a:t>
            </a: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unik</a:t>
            </a:r>
            <a:r>
              <a:rPr lang="en-US" sz="1800" dirty="0"/>
              <a:t>. </a:t>
            </a:r>
            <a:r>
              <a:rPr lang="en-US" sz="1800" dirty="0" err="1"/>
              <a:t>Kelas</a:t>
            </a:r>
            <a:r>
              <a:rPr lang="en-US" sz="1800" dirty="0"/>
              <a:t> ‘current’, ‘default’, dan ‘in grace period’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dinilai</a:t>
            </a:r>
            <a:r>
              <a:rPr lang="en-US" sz="1800" dirty="0"/>
              <a:t> </a:t>
            </a:r>
            <a:r>
              <a:rPr lang="en-US" sz="1800" dirty="0" err="1"/>
              <a:t>baik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buruknya</a:t>
            </a:r>
            <a:r>
              <a:rPr lang="en-US" sz="1800" dirty="0"/>
              <a:t> yang </a:t>
            </a:r>
            <a:r>
              <a:rPr lang="en-US" sz="1800" dirty="0" err="1"/>
              <a:t>nantinya</a:t>
            </a:r>
            <a:r>
              <a:rPr lang="en-US" sz="1800" dirty="0"/>
              <a:t>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target. </a:t>
            </a:r>
            <a:endParaRPr lang="en-ID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7D082-04E3-80E1-59E9-489EE3A23AB0}"/>
              </a:ext>
            </a:extLst>
          </p:cNvPr>
          <p:cNvSpPr txBox="1"/>
          <p:nvPr/>
        </p:nvSpPr>
        <p:spPr>
          <a:xfrm>
            <a:off x="180443" y="4321074"/>
            <a:ext cx="88662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Fitur target </a:t>
            </a:r>
            <a:r>
              <a:rPr lang="en-US" sz="1800" dirty="0" err="1"/>
              <a:t>dibuat</a:t>
            </a:r>
            <a:r>
              <a:rPr lang="en-US" sz="1800" dirty="0"/>
              <a:t> </a:t>
            </a:r>
            <a:r>
              <a:rPr lang="en-US" sz="1800" dirty="0" err="1"/>
              <a:t>berdasarkan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loan_status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ketentuan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Kelas</a:t>
            </a:r>
            <a:r>
              <a:rPr lang="en-US" sz="1800" dirty="0"/>
              <a:t> ‘charged off’, ‘late (16-30 days)’, ‘late (31-120 days’, dan ‘does not meet credit policy: charged off’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dipetakan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‘bad’ pada </a:t>
            </a:r>
            <a:r>
              <a:rPr lang="en-US" sz="1800" dirty="0" err="1"/>
              <a:t>fitur</a:t>
            </a:r>
            <a:r>
              <a:rPr lang="en-US" sz="1800" dirty="0"/>
              <a:t> target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dianggap</a:t>
            </a:r>
            <a:r>
              <a:rPr lang="en-US" sz="1800" dirty="0"/>
              <a:t>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peminjam</a:t>
            </a:r>
            <a:r>
              <a:rPr lang="en-US" sz="1800" dirty="0"/>
              <a:t> yang </a:t>
            </a:r>
            <a:r>
              <a:rPr lang="en-US" sz="1800" dirty="0" err="1"/>
              <a:t>buruk</a:t>
            </a:r>
            <a:r>
              <a:rPr lang="en-US" sz="1800" dirty="0"/>
              <a:t>.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Kelas</a:t>
            </a:r>
            <a:r>
              <a:rPr lang="en-US" sz="1800" dirty="0"/>
              <a:t> </a:t>
            </a:r>
            <a:r>
              <a:rPr lang="en-US" sz="1800" dirty="0" err="1"/>
              <a:t>lainnya</a:t>
            </a:r>
            <a:r>
              <a:rPr lang="en-US" sz="1800" dirty="0"/>
              <a:t> </a:t>
            </a:r>
            <a:r>
              <a:rPr lang="en-US" sz="1800" dirty="0" err="1"/>
              <a:t>kecuali</a:t>
            </a:r>
            <a:r>
              <a:rPr lang="en-US" sz="1800" dirty="0"/>
              <a:t> ‘current’, ‘default’, dan ‘in grace period’ </a:t>
            </a:r>
            <a:r>
              <a:rPr lang="en-US" sz="1800" dirty="0" err="1"/>
              <a:t>akan</a:t>
            </a:r>
            <a:r>
              <a:rPr lang="en-US" sz="1800" dirty="0"/>
              <a:t> </a:t>
            </a:r>
            <a:r>
              <a:rPr lang="en-US" sz="1800" dirty="0" err="1"/>
              <a:t>dipetakan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‘good’ pada </a:t>
            </a:r>
            <a:r>
              <a:rPr lang="en-US" sz="1800" dirty="0" err="1"/>
              <a:t>fitur</a:t>
            </a:r>
            <a:r>
              <a:rPr lang="en-US" sz="1800" dirty="0"/>
              <a:t> target</a:t>
            </a:r>
            <a:endParaRPr lang="en-ID" sz="1800" dirty="0"/>
          </a:p>
          <a:p>
            <a:r>
              <a:rPr lang="en-US" sz="1800" dirty="0" err="1"/>
              <a:t>Selanjutnya</a:t>
            </a:r>
            <a:r>
              <a:rPr lang="en-US" sz="1800" dirty="0"/>
              <a:t>,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loan_status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diperlukan</a:t>
            </a:r>
            <a:r>
              <a:rPr lang="en-US" sz="1800" dirty="0"/>
              <a:t> </a:t>
            </a:r>
            <a:r>
              <a:rPr lang="en-US" sz="1800" dirty="0" err="1"/>
              <a:t>lagi</a:t>
            </a:r>
            <a:r>
              <a:rPr lang="en-US" sz="1800" dirty="0"/>
              <a:t>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sudah</a:t>
            </a:r>
            <a:r>
              <a:rPr lang="en-US" sz="1800" dirty="0"/>
              <a:t> </a:t>
            </a:r>
            <a:r>
              <a:rPr lang="en-US" sz="1800" dirty="0" err="1"/>
              <a:t>digantikan</a:t>
            </a:r>
            <a:r>
              <a:rPr lang="en-US" sz="1800" dirty="0"/>
              <a:t> oleh target dan agar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mempengaruhi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pembelajaran</a:t>
            </a:r>
            <a:r>
              <a:rPr lang="en-US" sz="1800" dirty="0"/>
              <a:t>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9046740" y="3871927"/>
            <a:ext cx="3079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Solusi: 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Menghapus</a:t>
            </a:r>
            <a:r>
              <a:rPr lang="en-US" sz="1800" dirty="0"/>
              <a:t> baris data yang </a:t>
            </a:r>
            <a:r>
              <a:rPr lang="en-US" sz="1800" dirty="0" err="1"/>
              <a:t>mengandung</a:t>
            </a:r>
            <a:r>
              <a:rPr lang="en-US" sz="1800" dirty="0"/>
              <a:t> </a:t>
            </a:r>
            <a:r>
              <a:rPr lang="en-US" sz="1800" dirty="0" err="1"/>
              <a:t>kelas</a:t>
            </a:r>
            <a:r>
              <a:rPr lang="en-US" sz="1800" dirty="0"/>
              <a:t> ‘current’, ‘default’, dan ‘in grace period’.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Membuat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target</a:t>
            </a:r>
          </a:p>
          <a:p>
            <a:pPr marL="457200" indent="-457200">
              <a:buAutoNum type="arabicPeriod"/>
            </a:pPr>
            <a:r>
              <a:rPr lang="en-US" sz="1800" dirty="0" err="1"/>
              <a:t>Menghapus</a:t>
            </a:r>
            <a:r>
              <a:rPr lang="en-US" sz="1800" dirty="0"/>
              <a:t> </a:t>
            </a:r>
            <a:r>
              <a:rPr lang="en-US" sz="1800" dirty="0" err="1"/>
              <a:t>fitur</a:t>
            </a:r>
            <a:r>
              <a:rPr lang="en-US" sz="1800" dirty="0"/>
              <a:t> </a:t>
            </a:r>
            <a:r>
              <a:rPr lang="en-US" sz="1800" dirty="0" err="1"/>
              <a:t>loan_status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94BEF-FF6F-D6C7-10A7-43C64275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017" y="1031363"/>
            <a:ext cx="5800789" cy="253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274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Data Cleaning 2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C4FE19-9B1D-D259-B0DA-2D8DB21E347A}"/>
              </a:ext>
            </a:extLst>
          </p:cNvPr>
          <p:cNvSpPr txBox="1"/>
          <p:nvPr/>
        </p:nvSpPr>
        <p:spPr>
          <a:xfrm>
            <a:off x="3754150" y="140294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213.585 Baris, 39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34D11-FF88-4FA8-D0C3-22005B20FFB4}"/>
              </a:ext>
            </a:extLst>
          </p:cNvPr>
          <p:cNvSpPr txBox="1"/>
          <p:nvPr/>
        </p:nvSpPr>
        <p:spPr>
          <a:xfrm>
            <a:off x="3664139" y="4850671"/>
            <a:ext cx="486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213.585 Baris, 36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51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Data Cleaning 2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773932" y="4256953"/>
            <a:ext cx="40248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collection_12_mths_ex_med, </a:t>
            </a:r>
            <a:r>
              <a:rPr lang="en-US" sz="2000" dirty="0" err="1"/>
              <a:t>total_rec_late_fee</a:t>
            </a:r>
            <a:r>
              <a:rPr lang="en-US" sz="2000" dirty="0"/>
              <a:t>, dan </a:t>
            </a:r>
            <a:r>
              <a:rPr lang="en-US" sz="2000" dirty="0" err="1"/>
              <a:t>acc_now_delinq</a:t>
            </a:r>
            <a:r>
              <a:rPr lang="en-US" sz="2000" dirty="0"/>
              <a:t>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1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mempengaruhi</a:t>
            </a:r>
            <a:r>
              <a:rPr lang="en-US" sz="2000" dirty="0"/>
              <a:t> proses modelling.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7246541" y="4724968"/>
            <a:ext cx="2376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</a:t>
            </a:r>
            <a:r>
              <a:rPr lang="en-US" sz="2000" dirty="0" err="1"/>
              <a:t>Hapus</a:t>
            </a:r>
            <a:r>
              <a:rPr lang="en-US" sz="2000" dirty="0"/>
              <a:t> Fitur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01CF9-D582-1736-D51E-E5FB88C0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08" y="1113381"/>
            <a:ext cx="5144218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783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Feature Encoding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0A1B5-C61C-3B94-A472-31B6528B2DA0}"/>
              </a:ext>
            </a:extLst>
          </p:cNvPr>
          <p:cNvSpPr txBox="1"/>
          <p:nvPr/>
        </p:nvSpPr>
        <p:spPr>
          <a:xfrm>
            <a:off x="3754150" y="140294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213.585 Baris, 36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79125-5EA3-728D-4F51-F763991ACB0F}"/>
              </a:ext>
            </a:extLst>
          </p:cNvPr>
          <p:cNvSpPr txBox="1"/>
          <p:nvPr/>
        </p:nvSpPr>
        <p:spPr>
          <a:xfrm>
            <a:off x="3664139" y="4850671"/>
            <a:ext cx="486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213.585 Baris, 36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addr_state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2277988" y="4560676"/>
            <a:ext cx="2808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addr_state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50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7102524" y="4560676"/>
            <a:ext cx="3384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Encode Fitur </a:t>
            </a:r>
            <a:r>
              <a:rPr lang="en-US" sz="2000" dirty="0" err="1"/>
              <a:t>dengan</a:t>
            </a:r>
            <a:r>
              <a:rPr lang="en-US" sz="2000" dirty="0"/>
              <a:t> Label Encoder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FE97E-0F0D-1E82-B6F8-BD6CBD03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874" y="1340768"/>
            <a:ext cx="7031076" cy="15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288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 err="1">
                <a:solidFill>
                  <a:schemeClr val="bg1"/>
                </a:solidFill>
                <a:latin typeface="Arial"/>
                <a:cs typeface="Arial"/>
              </a:rPr>
              <a:t>initial_list_status</a:t>
            </a:r>
            <a:endParaRPr lang="en-US" sz="54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629916" y="4365104"/>
            <a:ext cx="3528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</a:t>
            </a:r>
            <a:r>
              <a:rPr lang="en-US" sz="2000" dirty="0" err="1"/>
              <a:t>initial_list_status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2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7483144" y="4365104"/>
            <a:ext cx="34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Encode Fitur </a:t>
            </a:r>
            <a:r>
              <a:rPr lang="en-US" sz="2000" dirty="0" err="1"/>
              <a:t>dengan</a:t>
            </a:r>
            <a:r>
              <a:rPr lang="en-US" sz="2000" dirty="0"/>
              <a:t> Label Encoder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6DFF00-1F27-D67B-B4BC-1F252FFF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619" y="1338627"/>
            <a:ext cx="5085586" cy="1151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000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purpose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853508" y="4945011"/>
            <a:ext cx="4240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Fitur purpose </a:t>
            </a:r>
            <a:r>
              <a:rPr lang="en-US" sz="2000" dirty="0" err="1"/>
              <a:t>memiliki</a:t>
            </a:r>
            <a:r>
              <a:rPr lang="en-US" sz="2000" dirty="0"/>
              <a:t> 14 </a:t>
            </a:r>
            <a:r>
              <a:rPr lang="en-US" sz="2000" dirty="0" err="1"/>
              <a:t>kelas</a:t>
            </a:r>
            <a:r>
              <a:rPr lang="en-US" sz="2000" dirty="0"/>
              <a:t> </a:t>
            </a:r>
            <a:r>
              <a:rPr lang="en-US" sz="2000" dirty="0" err="1"/>
              <a:t>unik</a:t>
            </a:r>
            <a:r>
              <a:rPr lang="en-US" sz="2000" dirty="0"/>
              <a:t>.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608E20-7908-93EC-E8E7-2E3A550A9C7E}"/>
              </a:ext>
            </a:extLst>
          </p:cNvPr>
          <p:cNvSpPr txBox="1"/>
          <p:nvPr/>
        </p:nvSpPr>
        <p:spPr>
          <a:xfrm>
            <a:off x="7246540" y="4744149"/>
            <a:ext cx="343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Solusi: Encode Fitur </a:t>
            </a:r>
            <a:r>
              <a:rPr lang="en-US" sz="2000" dirty="0" err="1"/>
              <a:t>dengan</a:t>
            </a:r>
            <a:r>
              <a:rPr lang="en-US" sz="2000" dirty="0"/>
              <a:t> Label 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041FF9-78FA-A0FB-CB18-1718DC11A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907" y="1096508"/>
            <a:ext cx="4105009" cy="362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922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Feature Selection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539CF-587A-BF02-FF64-BCCBEAD8F858}"/>
              </a:ext>
            </a:extLst>
          </p:cNvPr>
          <p:cNvSpPr txBox="1"/>
          <p:nvPr/>
        </p:nvSpPr>
        <p:spPr>
          <a:xfrm>
            <a:off x="3754150" y="140294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213.585 Baris, 36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698AA-677B-37D3-A9F5-CDB466111B67}"/>
              </a:ext>
            </a:extLst>
          </p:cNvPr>
          <p:cNvSpPr txBox="1"/>
          <p:nvPr/>
        </p:nvSpPr>
        <p:spPr>
          <a:xfrm>
            <a:off x="3664139" y="4850671"/>
            <a:ext cx="486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213.585 Baris, 25 Fitur</a:t>
            </a:r>
            <a:endParaRPr lang="en-ID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39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AFBB3A-B6D9-767A-0CA5-3D3196F9C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56"/>
          <a:stretch/>
        </p:blipFill>
        <p:spPr bwMode="auto">
          <a:xfrm>
            <a:off x="308989" y="1113381"/>
            <a:ext cx="11570845" cy="512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78869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Selection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684379" y="4998182"/>
            <a:ext cx="88200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Dari 36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independen</a:t>
            </a:r>
            <a:r>
              <a:rPr lang="en-US" sz="2000" dirty="0"/>
              <a:t> pada data </a:t>
            </a:r>
            <a:r>
              <a:rPr lang="en-US" sz="2000" dirty="0" err="1"/>
              <a:t>bersih</a:t>
            </a:r>
            <a:r>
              <a:rPr lang="en-US" sz="2000" dirty="0"/>
              <a:t>, </a:t>
            </a:r>
            <a:r>
              <a:rPr lang="en-US" sz="2000" dirty="0" err="1"/>
              <a:t>terpilih</a:t>
            </a:r>
            <a:r>
              <a:rPr lang="en-US" sz="2000" dirty="0"/>
              <a:t> 25 </a:t>
            </a:r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pengaruh</a:t>
            </a:r>
            <a:r>
              <a:rPr lang="en-US" sz="2000" dirty="0"/>
              <a:t>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dependen</a:t>
            </a:r>
            <a:r>
              <a:rPr lang="en-US" sz="2000" dirty="0"/>
              <a:t> (target). </a:t>
            </a:r>
            <a:r>
              <a:rPr lang="en-US" sz="2000" dirty="0" err="1"/>
              <a:t>Seleksi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signifikan</a:t>
            </a:r>
            <a:r>
              <a:rPr lang="en-US" sz="2000" dirty="0"/>
              <a:t> </a:t>
            </a:r>
            <a:r>
              <a:rPr lang="en-US" sz="2000" dirty="0" err="1"/>
              <a:t>pengaruhnya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target </a:t>
            </a:r>
            <a:r>
              <a:rPr lang="en-US" sz="2000" dirty="0" err="1"/>
              <a:t>sehingga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performa</a:t>
            </a:r>
            <a:r>
              <a:rPr lang="en-US" sz="2000" dirty="0"/>
              <a:t> model. </a:t>
            </a:r>
            <a:r>
              <a:rPr lang="en-US" sz="2000" dirty="0" err="1"/>
              <a:t>Selain</a:t>
            </a:r>
            <a:r>
              <a:rPr lang="en-US" sz="2000" dirty="0"/>
              <a:t> </a:t>
            </a:r>
            <a:r>
              <a:rPr lang="en-US" sz="2000" dirty="0" err="1"/>
              <a:t>itu</a:t>
            </a:r>
            <a:r>
              <a:rPr lang="en-US" sz="2000" dirty="0"/>
              <a:t>, </a:t>
            </a:r>
            <a:r>
              <a:rPr lang="en-US" sz="2000" dirty="0" err="1"/>
              <a:t>hal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juga </a:t>
            </a:r>
            <a:r>
              <a:rPr lang="en-US" sz="2000" dirty="0" err="1"/>
              <a:t>dilakukan</a:t>
            </a:r>
            <a:r>
              <a:rPr lang="en-US" sz="2000" dirty="0"/>
              <a:t> agar </a:t>
            </a:r>
            <a:r>
              <a:rPr lang="en-US" sz="2000" dirty="0" err="1"/>
              <a:t>mempercepat</a:t>
            </a:r>
            <a:r>
              <a:rPr lang="en-US" sz="2000" dirty="0"/>
              <a:t> proses </a:t>
            </a:r>
            <a:r>
              <a:rPr lang="en-US" sz="2000" dirty="0" err="1"/>
              <a:t>pemodelan</a:t>
            </a:r>
            <a:r>
              <a:rPr lang="en-US" sz="2000" dirty="0"/>
              <a:t> dan </a:t>
            </a:r>
            <a:r>
              <a:rPr lang="en-US" sz="2000" dirty="0" err="1"/>
              <a:t>mencegah</a:t>
            </a:r>
            <a:r>
              <a:rPr lang="en-US" sz="2000" dirty="0"/>
              <a:t> </a:t>
            </a:r>
            <a:r>
              <a:rPr lang="en-US" sz="2000" dirty="0" err="1"/>
              <a:t>terjadinya</a:t>
            </a:r>
            <a:r>
              <a:rPr lang="en-US" sz="2000" dirty="0"/>
              <a:t> Curse of Dimensionality. </a:t>
            </a:r>
            <a:endParaRPr lang="en-ID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64991-9E84-8ADF-BC83-7C80D59F5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454" y="1047527"/>
            <a:ext cx="1933845" cy="3858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2111A-8F8D-3C95-7AB8-6BBD2EC878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372" y="1346895"/>
            <a:ext cx="210531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97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Modelling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986108-2579-F9AB-EA7E-8DB1AC9324AB}"/>
              </a:ext>
            </a:extLst>
          </p:cNvPr>
          <p:cNvSpPr txBox="1"/>
          <p:nvPr/>
        </p:nvSpPr>
        <p:spPr>
          <a:xfrm>
            <a:off x="4054011" y="1330794"/>
            <a:ext cx="414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 :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170.868 Baris (80%)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E1C6E-AFC4-F4A7-AA8D-AE89E18628A7}"/>
              </a:ext>
            </a:extLst>
          </p:cNvPr>
          <p:cNvSpPr txBox="1"/>
          <p:nvPr/>
        </p:nvSpPr>
        <p:spPr>
          <a:xfrm>
            <a:off x="4054011" y="4991763"/>
            <a:ext cx="414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 :  42.717 Baris (20%)</a:t>
            </a:r>
            <a:endParaRPr lang="en-ID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9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Train Test Split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AAB823-EF82-9DC8-C7EB-55DC7DFA6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949"/>
          <a:stretch/>
        </p:blipFill>
        <p:spPr>
          <a:xfrm>
            <a:off x="621804" y="1340768"/>
            <a:ext cx="10513168" cy="1529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51078-DA46-F25E-FCEA-BA731AEE1628}"/>
              </a:ext>
            </a:extLst>
          </p:cNvPr>
          <p:cNvSpPr txBox="1"/>
          <p:nvPr/>
        </p:nvSpPr>
        <p:spPr>
          <a:xfrm>
            <a:off x="650533" y="3172290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bersih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2, </a:t>
            </a:r>
            <a:r>
              <a:rPr lang="en-US" dirty="0" err="1"/>
              <a:t>yaitu</a:t>
            </a:r>
            <a:r>
              <a:rPr lang="en-US" dirty="0"/>
              <a:t> train dan test, yang masing-masing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proporsi</a:t>
            </a:r>
            <a:r>
              <a:rPr lang="en-US" dirty="0"/>
              <a:t> </a:t>
            </a:r>
            <a:r>
              <a:rPr lang="en-US" dirty="0" err="1"/>
              <a:t>sebesar</a:t>
            </a:r>
            <a:r>
              <a:rPr lang="en-US" dirty="0"/>
              <a:t> 80% dan 20%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6C6E-F688-0265-C3C3-FB3F961ABC6C}"/>
              </a:ext>
            </a:extLst>
          </p:cNvPr>
          <p:cNvSpPr txBox="1"/>
          <p:nvPr/>
        </p:nvSpPr>
        <p:spPr>
          <a:xfrm>
            <a:off x="6101244" y="4372619"/>
            <a:ext cx="51125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Proporsi</a:t>
            </a:r>
            <a:r>
              <a:rPr lang="en-US" dirty="0"/>
              <a:t> 80% dan 20%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agar model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mempelajari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data,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171513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Feature Scaling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AAB823-EF82-9DC8-C7EB-55DC7DFA6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23" r="44862" b="41139"/>
          <a:stretch/>
        </p:blipFill>
        <p:spPr>
          <a:xfrm>
            <a:off x="3192452" y="1211723"/>
            <a:ext cx="5803919" cy="1361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51078-DA46-F25E-FCEA-BA731AEE1628}"/>
              </a:ext>
            </a:extLst>
          </p:cNvPr>
          <p:cNvSpPr txBox="1"/>
          <p:nvPr/>
        </p:nvSpPr>
        <p:spPr>
          <a:xfrm>
            <a:off x="650532" y="3172290"/>
            <a:ext cx="5299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Penskalaan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seragam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yang </a:t>
            </a:r>
            <a:r>
              <a:rPr lang="en-US" dirty="0" err="1"/>
              <a:t>berskala</a:t>
            </a:r>
            <a:r>
              <a:rPr lang="en-US" dirty="0"/>
              <a:t> (range) </a:t>
            </a:r>
            <a:r>
              <a:rPr lang="en-US" dirty="0" err="1"/>
              <a:t>kecil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diabaikan</a:t>
            </a:r>
            <a:r>
              <a:rPr lang="en-US" dirty="0"/>
              <a:t> oleh model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mementingkan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berskala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18AEB-72A1-11A4-C08A-238C9548CBE6}"/>
              </a:ext>
            </a:extLst>
          </p:cNvPr>
          <p:cNvSpPr txBox="1"/>
          <p:nvPr/>
        </p:nvSpPr>
        <p:spPr>
          <a:xfrm>
            <a:off x="6094412" y="4965489"/>
            <a:ext cx="5443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StandardScaler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penskalaan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62735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Modelling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8AAB823-EF82-9DC8-C7EB-55DC7DFA6A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795" r="45454" b="565"/>
          <a:stretch/>
        </p:blipFill>
        <p:spPr>
          <a:xfrm>
            <a:off x="3223569" y="1111949"/>
            <a:ext cx="5741686" cy="1938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51078-DA46-F25E-FCEA-BA731AEE1628}"/>
              </a:ext>
            </a:extLst>
          </p:cNvPr>
          <p:cNvSpPr txBox="1"/>
          <p:nvPr/>
        </p:nvSpPr>
        <p:spPr>
          <a:xfrm>
            <a:off x="650532" y="3172290"/>
            <a:ext cx="5299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data </a:t>
            </a:r>
            <a:r>
              <a:rPr lang="en-US" dirty="0" err="1"/>
              <a:t>menjadi</a:t>
            </a:r>
            <a:r>
              <a:rPr lang="en-US" dirty="0"/>
              <a:t> train dan test,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penskalaan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pelatihan</a:t>
            </a:r>
            <a:r>
              <a:rPr lang="en-US" dirty="0"/>
              <a:t> model.</a:t>
            </a:r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918AEB-72A1-11A4-C08A-238C9548CBE6}"/>
              </a:ext>
            </a:extLst>
          </p:cNvPr>
          <p:cNvSpPr txBox="1"/>
          <p:nvPr/>
        </p:nvSpPr>
        <p:spPr>
          <a:xfrm>
            <a:off x="650532" y="4696796"/>
            <a:ext cx="5443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digunakan</a:t>
            </a:r>
            <a:r>
              <a:rPr lang="en-US" dirty="0"/>
              <a:t> model </a:t>
            </a:r>
            <a:r>
              <a:rPr lang="en-US" dirty="0" err="1"/>
              <a:t>RandomForestClassifier</a:t>
            </a:r>
            <a:r>
              <a:rPr lang="en-US" dirty="0"/>
              <a:t>, yang </a:t>
            </a:r>
            <a:r>
              <a:rPr lang="en-US" dirty="0" err="1"/>
              <a:t>merupakan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model ensemble yang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</a:t>
            </a:r>
            <a:r>
              <a:rPr lang="en-US" dirty="0" err="1"/>
              <a:t>klasifikasi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FF56-426D-3592-5F58-543A98960333}"/>
              </a:ext>
            </a:extLst>
          </p:cNvPr>
          <p:cNvSpPr txBox="1"/>
          <p:nvPr/>
        </p:nvSpPr>
        <p:spPr>
          <a:xfrm>
            <a:off x="6258149" y="3727300"/>
            <a:ext cx="54438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score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99,878%. </a:t>
            </a:r>
            <a:r>
              <a:rPr lang="en-US" dirty="0" err="1"/>
              <a:t>Artinya</a:t>
            </a:r>
            <a:r>
              <a:rPr lang="en-US" dirty="0"/>
              <a:t>, model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sangat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memprediksi</a:t>
            </a:r>
            <a:r>
              <a:rPr lang="en-US" dirty="0"/>
              <a:t> target,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peminjam</a:t>
            </a:r>
            <a:r>
              <a:rPr lang="en-US" dirty="0"/>
              <a:t> </a:t>
            </a:r>
            <a:r>
              <a:rPr lang="en-US" dirty="0" err="1"/>
              <a:t>tergolong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(good)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buruk</a:t>
            </a:r>
            <a:r>
              <a:rPr lang="en-US" dirty="0"/>
              <a:t> (bad).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05920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33996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Evaluation Metrics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55474-3E8C-E85B-9A3C-31D0B8DDAA6B}"/>
              </a:ext>
            </a:extLst>
          </p:cNvPr>
          <p:cNvSpPr txBox="1"/>
          <p:nvPr/>
        </p:nvSpPr>
        <p:spPr>
          <a:xfrm>
            <a:off x="4472224" y="949198"/>
            <a:ext cx="3312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: 99,8783% 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Precision : 100%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C83CB5-2BB1-9B2D-4A52-885754B1DD64}"/>
              </a:ext>
            </a:extLst>
          </p:cNvPr>
          <p:cNvSpPr txBox="1"/>
          <p:nvPr/>
        </p:nvSpPr>
        <p:spPr>
          <a:xfrm>
            <a:off x="4555943" y="4753625"/>
            <a:ext cx="3078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 : 99,3879%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F1 Score : 99,693%</a:t>
            </a:r>
          </a:p>
        </p:txBody>
      </p:sp>
    </p:spTree>
    <p:extLst>
      <p:ext uri="{BB962C8B-B14F-4D97-AF65-F5344CB8AC3E}">
        <p14:creationId xmlns:p14="http://schemas.microsoft.com/office/powerpoint/2010/main" val="305713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Evaluation Metrics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8291581E-37A1-15E2-6DA1-AEC83266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59" y="5110476"/>
            <a:ext cx="5233820" cy="1061717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02FB875C-0135-C657-3B0F-5B6E3954F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94" y="1113381"/>
            <a:ext cx="5449153" cy="37283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EB4A6E-99B2-BD7E-3D32-0D2D8B63B918}"/>
              </a:ext>
            </a:extLst>
          </p:cNvPr>
          <p:cNvSpPr txBox="1"/>
          <p:nvPr/>
        </p:nvSpPr>
        <p:spPr>
          <a:xfrm>
            <a:off x="5876447" y="1113381"/>
            <a:ext cx="6050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,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matriks</a:t>
            </a:r>
            <a:r>
              <a:rPr lang="en-US" dirty="0"/>
              <a:t> confusion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ukur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model. Dari </a:t>
            </a:r>
            <a:r>
              <a:rPr lang="en-US" dirty="0" err="1"/>
              <a:t>matriks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Accuracy, Precision, Recall, dan F1 Score</a:t>
            </a:r>
            <a:r>
              <a:rPr lang="en-ID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DCF2D-91CA-26FD-E516-7BD3C4BFC84E}"/>
              </a:ext>
            </a:extLst>
          </p:cNvPr>
          <p:cNvSpPr txBox="1"/>
          <p:nvPr/>
        </p:nvSpPr>
        <p:spPr>
          <a:xfrm>
            <a:off x="5876447" y="2778250"/>
            <a:ext cx="60506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Adapun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data </a:t>
            </a:r>
            <a:r>
              <a:rPr lang="en-US" dirty="0" err="1"/>
              <a:t>pinjaman</a:t>
            </a:r>
            <a:r>
              <a:rPr lang="en-US" dirty="0"/>
              <a:t> yang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457200" indent="-457200">
              <a:buAutoNum type="arabicPeriod"/>
            </a:pPr>
            <a:r>
              <a:rPr lang="en-US" dirty="0"/>
              <a:t>Accuracy	: 99,8783 %</a:t>
            </a:r>
          </a:p>
          <a:p>
            <a:pPr marL="457200" indent="-457200">
              <a:buAutoNum type="arabicPeriod"/>
            </a:pPr>
            <a:r>
              <a:rPr lang="en-US" dirty="0"/>
              <a:t>Precision	: 100 %</a:t>
            </a:r>
          </a:p>
          <a:p>
            <a:pPr marL="457200" indent="-457200">
              <a:buAutoNum type="arabicPeriod"/>
            </a:pPr>
            <a:r>
              <a:rPr lang="en-US" dirty="0"/>
              <a:t>Recall		: 99,3879 %</a:t>
            </a:r>
          </a:p>
          <a:p>
            <a:pPr marL="457200" indent="-457200">
              <a:buAutoNum type="arabicPeriod"/>
            </a:pPr>
            <a:r>
              <a:rPr lang="en-US" dirty="0"/>
              <a:t>F1 Score	: 99,693 %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Dari </a:t>
            </a:r>
            <a:r>
              <a:rPr lang="en-US" dirty="0" err="1"/>
              <a:t>keempat</a:t>
            </a:r>
            <a:r>
              <a:rPr lang="en-US" dirty="0"/>
              <a:t> </a:t>
            </a:r>
            <a:r>
              <a:rPr lang="en-US" dirty="0" err="1"/>
              <a:t>metrik</a:t>
            </a:r>
            <a:r>
              <a:rPr lang="en-US" dirty="0"/>
              <a:t>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disimpulkan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model </a:t>
            </a:r>
            <a:r>
              <a:rPr lang="en-US" dirty="0" err="1"/>
              <a:t>sudah</a:t>
            </a:r>
            <a:r>
              <a:rPr lang="en-US" dirty="0"/>
              <a:t> sangat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5960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59E2FB-A060-7F76-005C-A44CD22D2655}"/>
              </a:ext>
            </a:extLst>
          </p:cNvPr>
          <p:cNvGrpSpPr/>
          <p:nvPr/>
        </p:nvGrpSpPr>
        <p:grpSpPr>
          <a:xfrm>
            <a:off x="-33996" y="0"/>
            <a:ext cx="12188825" cy="6858000"/>
            <a:chOff x="-1" y="0"/>
            <a:chExt cx="12188825" cy="6858000"/>
          </a:xfrm>
        </p:grpSpPr>
        <p:sp>
          <p:nvSpPr>
            <p:cNvPr id="189" name="Rectangle 18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0"/>
              <a:ext cx="1218882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  <a:lumOff val="50000"/>
                  </a:schemeClr>
                </a:gs>
                <a:gs pos="88000">
                  <a:srgbClr val="0A7832"/>
                </a:gs>
              </a:gsLst>
              <a:lin ang="5400000" scaled="0"/>
              <a:tileRect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-1" y="2610623"/>
              <a:ext cx="12188825" cy="1636754"/>
            </a:xfrm>
            <a:prstGeom prst="rect">
              <a:avLst/>
            </a:prstGeom>
            <a:solidFill>
              <a:srgbClr val="0A783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algn="ctr">
                <a:lnSpc>
                  <a:spcPct val="85000"/>
                </a:lnSpc>
                <a:spcBef>
                  <a:spcPts val="200"/>
                </a:spcBef>
              </a:pPr>
              <a:r>
                <a:rPr lang="en-US" sz="6000" b="1" dirty="0">
                  <a:solidFill>
                    <a:srgbClr val="FFFFFF"/>
                  </a:solidFill>
                  <a:latin typeface="Arial"/>
                  <a:cs typeface="Arial"/>
                </a:rPr>
                <a:t>Overview</a:t>
              </a:r>
            </a:p>
          </p:txBody>
        </p:sp>
        <p:sp>
          <p:nvSpPr>
            <p:cNvPr id="300" name="Rectangle 299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2564904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  <p:sp>
          <p:nvSpPr>
            <p:cNvPr id="295" name="Rectangle 29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-1" y="4247377"/>
              <a:ext cx="12188825" cy="4571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itchFamily="-97" charset="0"/>
              </a:endParaRPr>
            </a:p>
          </p:txBody>
        </p:sp>
      </p:grpSp>
      <p:sp>
        <p:nvSpPr>
          <p:cNvPr id="298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-254581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99" name="Freeform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/>
        </p:nvSpPr>
        <p:spPr bwMode="auto">
          <a:xfrm>
            <a:off x="6128408" y="5662013"/>
            <a:ext cx="6382989" cy="1484109"/>
          </a:xfrm>
          <a:custGeom>
            <a:avLst/>
            <a:gdLst/>
            <a:ahLst/>
            <a:cxnLst>
              <a:cxn ang="0">
                <a:pos x="5731" y="522"/>
              </a:cxn>
              <a:cxn ang="0">
                <a:pos x="5699" y="367"/>
              </a:cxn>
              <a:cxn ang="0">
                <a:pos x="5543" y="552"/>
              </a:cxn>
              <a:cxn ang="0">
                <a:pos x="5497" y="646"/>
              </a:cxn>
              <a:cxn ang="0">
                <a:pos x="5439" y="491"/>
              </a:cxn>
              <a:cxn ang="0">
                <a:pos x="5377" y="601"/>
              </a:cxn>
              <a:cxn ang="0">
                <a:pos x="5208" y="446"/>
              </a:cxn>
              <a:cxn ang="0">
                <a:pos x="5174" y="507"/>
              </a:cxn>
              <a:cxn ang="0">
                <a:pos x="5130" y="458"/>
              </a:cxn>
              <a:cxn ang="0">
                <a:pos x="4711" y="161"/>
              </a:cxn>
              <a:cxn ang="0">
                <a:pos x="4514" y="279"/>
              </a:cxn>
              <a:cxn ang="0">
                <a:pos x="4065" y="288"/>
              </a:cxn>
              <a:cxn ang="0">
                <a:pos x="3947" y="338"/>
              </a:cxn>
              <a:cxn ang="0">
                <a:pos x="3877" y="194"/>
              </a:cxn>
              <a:cxn ang="0">
                <a:pos x="3827" y="20"/>
              </a:cxn>
              <a:cxn ang="0">
                <a:pos x="3757" y="170"/>
              </a:cxn>
              <a:cxn ang="0">
                <a:pos x="3713" y="18"/>
              </a:cxn>
              <a:cxn ang="0">
                <a:pos x="3618" y="71"/>
              </a:cxn>
              <a:cxn ang="0">
                <a:pos x="3441" y="156"/>
              </a:cxn>
              <a:cxn ang="0">
                <a:pos x="3316" y="399"/>
              </a:cxn>
              <a:cxn ang="0">
                <a:pos x="3287" y="392"/>
              </a:cxn>
              <a:cxn ang="0">
                <a:pos x="3269" y="111"/>
              </a:cxn>
              <a:cxn ang="0">
                <a:pos x="3179" y="138"/>
              </a:cxn>
              <a:cxn ang="0">
                <a:pos x="3128" y="126"/>
              </a:cxn>
              <a:cxn ang="0">
                <a:pos x="2990" y="418"/>
              </a:cxn>
              <a:cxn ang="0">
                <a:pos x="2852" y="498"/>
              </a:cxn>
              <a:cxn ang="0">
                <a:pos x="2655" y="432"/>
              </a:cxn>
              <a:cxn ang="0">
                <a:pos x="2598" y="352"/>
              </a:cxn>
              <a:cxn ang="0">
                <a:pos x="2281" y="130"/>
              </a:cxn>
              <a:cxn ang="0">
                <a:pos x="2055" y="422"/>
              </a:cxn>
              <a:cxn ang="0">
                <a:pos x="2029" y="561"/>
              </a:cxn>
              <a:cxn ang="0">
                <a:pos x="1826" y="635"/>
              </a:cxn>
              <a:cxn ang="0">
                <a:pos x="1684" y="238"/>
              </a:cxn>
              <a:cxn ang="0">
                <a:pos x="1326" y="197"/>
              </a:cxn>
              <a:cxn ang="0">
                <a:pos x="1124" y="417"/>
              </a:cxn>
              <a:cxn ang="0">
                <a:pos x="1098" y="387"/>
              </a:cxn>
              <a:cxn ang="0">
                <a:pos x="1036" y="362"/>
              </a:cxn>
              <a:cxn ang="0">
                <a:pos x="960" y="476"/>
              </a:cxn>
              <a:cxn ang="0">
                <a:pos x="914" y="453"/>
              </a:cxn>
              <a:cxn ang="0">
                <a:pos x="879" y="418"/>
              </a:cxn>
              <a:cxn ang="0">
                <a:pos x="860" y="433"/>
              </a:cxn>
              <a:cxn ang="0">
                <a:pos x="828" y="394"/>
              </a:cxn>
              <a:cxn ang="0">
                <a:pos x="773" y="401"/>
              </a:cxn>
              <a:cxn ang="0">
                <a:pos x="731" y="396"/>
              </a:cxn>
              <a:cxn ang="0">
                <a:pos x="606" y="434"/>
              </a:cxn>
              <a:cxn ang="0">
                <a:pos x="550" y="434"/>
              </a:cxn>
              <a:cxn ang="0">
                <a:pos x="460" y="94"/>
              </a:cxn>
              <a:cxn ang="0">
                <a:pos x="452" y="79"/>
              </a:cxn>
              <a:cxn ang="0">
                <a:pos x="427" y="53"/>
              </a:cxn>
              <a:cxn ang="0">
                <a:pos x="382" y="11"/>
              </a:cxn>
              <a:cxn ang="0">
                <a:pos x="351" y="63"/>
              </a:cxn>
              <a:cxn ang="0">
                <a:pos x="329" y="93"/>
              </a:cxn>
              <a:cxn ang="0">
                <a:pos x="297" y="101"/>
              </a:cxn>
              <a:cxn ang="0">
                <a:pos x="291" y="106"/>
              </a:cxn>
              <a:cxn ang="0">
                <a:pos x="253" y="44"/>
              </a:cxn>
              <a:cxn ang="0">
                <a:pos x="158" y="59"/>
              </a:cxn>
              <a:cxn ang="0">
                <a:pos x="101" y="755"/>
              </a:cxn>
              <a:cxn ang="0">
                <a:pos x="34" y="946"/>
              </a:cxn>
              <a:cxn ang="0">
                <a:pos x="2080" y="1318"/>
              </a:cxn>
            </a:cxnLst>
            <a:rect l="0" t="0" r="r" b="b"/>
            <a:pathLst>
              <a:path w="5760" h="1318">
                <a:moveTo>
                  <a:pt x="5228" y="413"/>
                </a:moveTo>
                <a:lnTo>
                  <a:pt x="5228" y="413"/>
                </a:lnTo>
                <a:lnTo>
                  <a:pt x="5228" y="414"/>
                </a:lnTo>
                <a:lnTo>
                  <a:pt x="5229" y="413"/>
                </a:lnTo>
                <a:lnTo>
                  <a:pt x="5229" y="413"/>
                </a:lnTo>
                <a:lnTo>
                  <a:pt x="5228" y="413"/>
                </a:lnTo>
                <a:lnTo>
                  <a:pt x="5228" y="413"/>
                </a:lnTo>
                <a:close/>
                <a:moveTo>
                  <a:pt x="5742" y="590"/>
                </a:moveTo>
                <a:lnTo>
                  <a:pt x="5737" y="561"/>
                </a:lnTo>
                <a:lnTo>
                  <a:pt x="5736" y="526"/>
                </a:lnTo>
                <a:lnTo>
                  <a:pt x="5735" y="523"/>
                </a:lnTo>
                <a:lnTo>
                  <a:pt x="5731" y="522"/>
                </a:lnTo>
                <a:lnTo>
                  <a:pt x="5731" y="522"/>
                </a:lnTo>
                <a:lnTo>
                  <a:pt x="5731" y="521"/>
                </a:lnTo>
                <a:lnTo>
                  <a:pt x="5727" y="516"/>
                </a:lnTo>
                <a:lnTo>
                  <a:pt x="5727" y="516"/>
                </a:lnTo>
                <a:lnTo>
                  <a:pt x="5721" y="509"/>
                </a:lnTo>
                <a:lnTo>
                  <a:pt x="5722" y="426"/>
                </a:lnTo>
                <a:lnTo>
                  <a:pt x="5720" y="426"/>
                </a:lnTo>
                <a:lnTo>
                  <a:pt x="5721" y="393"/>
                </a:lnTo>
                <a:lnTo>
                  <a:pt x="5711" y="386"/>
                </a:lnTo>
                <a:lnTo>
                  <a:pt x="5709" y="384"/>
                </a:lnTo>
                <a:lnTo>
                  <a:pt x="5709" y="377"/>
                </a:lnTo>
                <a:lnTo>
                  <a:pt x="5699" y="367"/>
                </a:lnTo>
                <a:lnTo>
                  <a:pt x="5699" y="362"/>
                </a:lnTo>
                <a:lnTo>
                  <a:pt x="5690" y="353"/>
                </a:lnTo>
                <a:lnTo>
                  <a:pt x="5635" y="312"/>
                </a:lnTo>
                <a:lnTo>
                  <a:pt x="5570" y="355"/>
                </a:lnTo>
                <a:lnTo>
                  <a:pt x="5570" y="369"/>
                </a:lnTo>
                <a:lnTo>
                  <a:pt x="5560" y="369"/>
                </a:lnTo>
                <a:lnTo>
                  <a:pt x="5560" y="387"/>
                </a:lnTo>
                <a:lnTo>
                  <a:pt x="5548" y="389"/>
                </a:lnTo>
                <a:lnTo>
                  <a:pt x="5547" y="418"/>
                </a:lnTo>
                <a:lnTo>
                  <a:pt x="5545" y="419"/>
                </a:lnTo>
                <a:lnTo>
                  <a:pt x="5545" y="423"/>
                </a:lnTo>
                <a:lnTo>
                  <a:pt x="5543" y="552"/>
                </a:lnTo>
                <a:lnTo>
                  <a:pt x="5536" y="554"/>
                </a:lnTo>
                <a:lnTo>
                  <a:pt x="5533" y="553"/>
                </a:lnTo>
                <a:lnTo>
                  <a:pt x="5530" y="561"/>
                </a:lnTo>
                <a:lnTo>
                  <a:pt x="5530" y="577"/>
                </a:lnTo>
                <a:lnTo>
                  <a:pt x="5527" y="577"/>
                </a:lnTo>
                <a:lnTo>
                  <a:pt x="5527" y="581"/>
                </a:lnTo>
                <a:lnTo>
                  <a:pt x="5531" y="585"/>
                </a:lnTo>
                <a:lnTo>
                  <a:pt x="5530" y="653"/>
                </a:lnTo>
                <a:lnTo>
                  <a:pt x="5515" y="652"/>
                </a:lnTo>
                <a:lnTo>
                  <a:pt x="5502" y="653"/>
                </a:lnTo>
                <a:lnTo>
                  <a:pt x="5497" y="651"/>
                </a:lnTo>
                <a:lnTo>
                  <a:pt x="5497" y="646"/>
                </a:lnTo>
                <a:lnTo>
                  <a:pt x="5496" y="635"/>
                </a:lnTo>
                <a:lnTo>
                  <a:pt x="5497" y="508"/>
                </a:lnTo>
                <a:lnTo>
                  <a:pt x="5493" y="504"/>
                </a:lnTo>
                <a:lnTo>
                  <a:pt x="5493" y="501"/>
                </a:lnTo>
                <a:lnTo>
                  <a:pt x="5496" y="498"/>
                </a:lnTo>
                <a:lnTo>
                  <a:pt x="5478" y="494"/>
                </a:lnTo>
                <a:lnTo>
                  <a:pt x="5468" y="496"/>
                </a:lnTo>
                <a:lnTo>
                  <a:pt x="5456" y="489"/>
                </a:lnTo>
                <a:lnTo>
                  <a:pt x="5457" y="484"/>
                </a:lnTo>
                <a:lnTo>
                  <a:pt x="5454" y="483"/>
                </a:lnTo>
                <a:lnTo>
                  <a:pt x="5443" y="483"/>
                </a:lnTo>
                <a:lnTo>
                  <a:pt x="5439" y="491"/>
                </a:lnTo>
                <a:lnTo>
                  <a:pt x="5436" y="491"/>
                </a:lnTo>
                <a:lnTo>
                  <a:pt x="5436" y="484"/>
                </a:lnTo>
                <a:lnTo>
                  <a:pt x="5431" y="481"/>
                </a:lnTo>
                <a:lnTo>
                  <a:pt x="5419" y="481"/>
                </a:lnTo>
                <a:lnTo>
                  <a:pt x="5413" y="486"/>
                </a:lnTo>
                <a:lnTo>
                  <a:pt x="5412" y="492"/>
                </a:lnTo>
                <a:lnTo>
                  <a:pt x="5408" y="496"/>
                </a:lnTo>
                <a:lnTo>
                  <a:pt x="5393" y="498"/>
                </a:lnTo>
                <a:lnTo>
                  <a:pt x="5393" y="504"/>
                </a:lnTo>
                <a:lnTo>
                  <a:pt x="5389" y="504"/>
                </a:lnTo>
                <a:lnTo>
                  <a:pt x="5389" y="602"/>
                </a:lnTo>
                <a:lnTo>
                  <a:pt x="5377" y="601"/>
                </a:lnTo>
                <a:lnTo>
                  <a:pt x="5379" y="334"/>
                </a:lnTo>
                <a:lnTo>
                  <a:pt x="5372" y="329"/>
                </a:lnTo>
                <a:lnTo>
                  <a:pt x="5242" y="332"/>
                </a:lnTo>
                <a:lnTo>
                  <a:pt x="5240" y="403"/>
                </a:lnTo>
                <a:lnTo>
                  <a:pt x="5240" y="403"/>
                </a:lnTo>
                <a:lnTo>
                  <a:pt x="5229" y="413"/>
                </a:lnTo>
                <a:lnTo>
                  <a:pt x="5229" y="413"/>
                </a:lnTo>
                <a:lnTo>
                  <a:pt x="5225" y="421"/>
                </a:lnTo>
                <a:lnTo>
                  <a:pt x="5220" y="426"/>
                </a:lnTo>
                <a:lnTo>
                  <a:pt x="5218" y="428"/>
                </a:lnTo>
                <a:lnTo>
                  <a:pt x="5215" y="439"/>
                </a:lnTo>
                <a:lnTo>
                  <a:pt x="5208" y="446"/>
                </a:lnTo>
                <a:lnTo>
                  <a:pt x="5209" y="456"/>
                </a:lnTo>
                <a:lnTo>
                  <a:pt x="5205" y="456"/>
                </a:lnTo>
                <a:lnTo>
                  <a:pt x="5197" y="462"/>
                </a:lnTo>
                <a:lnTo>
                  <a:pt x="5197" y="497"/>
                </a:lnTo>
                <a:lnTo>
                  <a:pt x="5194" y="501"/>
                </a:lnTo>
                <a:lnTo>
                  <a:pt x="5194" y="514"/>
                </a:lnTo>
                <a:lnTo>
                  <a:pt x="5190" y="517"/>
                </a:lnTo>
                <a:lnTo>
                  <a:pt x="5190" y="539"/>
                </a:lnTo>
                <a:lnTo>
                  <a:pt x="5188" y="541"/>
                </a:lnTo>
                <a:lnTo>
                  <a:pt x="5169" y="523"/>
                </a:lnTo>
                <a:lnTo>
                  <a:pt x="5173" y="511"/>
                </a:lnTo>
                <a:lnTo>
                  <a:pt x="5174" y="507"/>
                </a:lnTo>
                <a:lnTo>
                  <a:pt x="5178" y="504"/>
                </a:lnTo>
                <a:lnTo>
                  <a:pt x="5178" y="501"/>
                </a:lnTo>
                <a:lnTo>
                  <a:pt x="5185" y="499"/>
                </a:lnTo>
                <a:lnTo>
                  <a:pt x="5185" y="496"/>
                </a:lnTo>
                <a:lnTo>
                  <a:pt x="5185" y="496"/>
                </a:lnTo>
                <a:lnTo>
                  <a:pt x="5181" y="493"/>
                </a:lnTo>
                <a:lnTo>
                  <a:pt x="5178" y="491"/>
                </a:lnTo>
                <a:lnTo>
                  <a:pt x="5174" y="489"/>
                </a:lnTo>
                <a:lnTo>
                  <a:pt x="5174" y="489"/>
                </a:lnTo>
                <a:lnTo>
                  <a:pt x="5160" y="486"/>
                </a:lnTo>
                <a:lnTo>
                  <a:pt x="5130" y="483"/>
                </a:lnTo>
                <a:lnTo>
                  <a:pt x="5130" y="458"/>
                </a:lnTo>
                <a:lnTo>
                  <a:pt x="5104" y="452"/>
                </a:lnTo>
                <a:lnTo>
                  <a:pt x="5019" y="453"/>
                </a:lnTo>
                <a:lnTo>
                  <a:pt x="5016" y="453"/>
                </a:lnTo>
                <a:lnTo>
                  <a:pt x="4975" y="456"/>
                </a:lnTo>
                <a:lnTo>
                  <a:pt x="4972" y="489"/>
                </a:lnTo>
                <a:lnTo>
                  <a:pt x="4871" y="491"/>
                </a:lnTo>
                <a:lnTo>
                  <a:pt x="4873" y="188"/>
                </a:lnTo>
                <a:lnTo>
                  <a:pt x="4816" y="164"/>
                </a:lnTo>
                <a:lnTo>
                  <a:pt x="4727" y="166"/>
                </a:lnTo>
                <a:lnTo>
                  <a:pt x="4727" y="164"/>
                </a:lnTo>
                <a:lnTo>
                  <a:pt x="4722" y="161"/>
                </a:lnTo>
                <a:lnTo>
                  <a:pt x="4711" y="161"/>
                </a:lnTo>
                <a:lnTo>
                  <a:pt x="4711" y="166"/>
                </a:lnTo>
                <a:lnTo>
                  <a:pt x="4693" y="166"/>
                </a:lnTo>
                <a:lnTo>
                  <a:pt x="4687" y="163"/>
                </a:lnTo>
                <a:lnTo>
                  <a:pt x="4679" y="163"/>
                </a:lnTo>
                <a:lnTo>
                  <a:pt x="4678" y="168"/>
                </a:lnTo>
                <a:lnTo>
                  <a:pt x="4657" y="169"/>
                </a:lnTo>
                <a:lnTo>
                  <a:pt x="4654" y="239"/>
                </a:lnTo>
                <a:lnTo>
                  <a:pt x="4572" y="242"/>
                </a:lnTo>
                <a:lnTo>
                  <a:pt x="4570" y="264"/>
                </a:lnTo>
                <a:lnTo>
                  <a:pt x="4554" y="265"/>
                </a:lnTo>
                <a:lnTo>
                  <a:pt x="4553" y="278"/>
                </a:lnTo>
                <a:lnTo>
                  <a:pt x="4514" y="279"/>
                </a:lnTo>
                <a:lnTo>
                  <a:pt x="4509" y="433"/>
                </a:lnTo>
                <a:lnTo>
                  <a:pt x="4507" y="434"/>
                </a:lnTo>
                <a:lnTo>
                  <a:pt x="4509" y="215"/>
                </a:lnTo>
                <a:lnTo>
                  <a:pt x="4438" y="195"/>
                </a:lnTo>
                <a:lnTo>
                  <a:pt x="4326" y="198"/>
                </a:lnTo>
                <a:lnTo>
                  <a:pt x="4323" y="386"/>
                </a:lnTo>
                <a:lnTo>
                  <a:pt x="4319" y="386"/>
                </a:lnTo>
                <a:lnTo>
                  <a:pt x="4323" y="30"/>
                </a:lnTo>
                <a:lnTo>
                  <a:pt x="4196" y="0"/>
                </a:lnTo>
                <a:lnTo>
                  <a:pt x="4092" y="0"/>
                </a:lnTo>
                <a:lnTo>
                  <a:pt x="4067" y="1"/>
                </a:lnTo>
                <a:lnTo>
                  <a:pt x="4065" y="288"/>
                </a:lnTo>
                <a:lnTo>
                  <a:pt x="4060" y="287"/>
                </a:lnTo>
                <a:lnTo>
                  <a:pt x="4048" y="280"/>
                </a:lnTo>
                <a:lnTo>
                  <a:pt x="4037" y="287"/>
                </a:lnTo>
                <a:lnTo>
                  <a:pt x="4024" y="289"/>
                </a:lnTo>
                <a:lnTo>
                  <a:pt x="4023" y="337"/>
                </a:lnTo>
                <a:lnTo>
                  <a:pt x="4023" y="337"/>
                </a:lnTo>
                <a:lnTo>
                  <a:pt x="4011" y="335"/>
                </a:lnTo>
                <a:lnTo>
                  <a:pt x="3994" y="335"/>
                </a:lnTo>
                <a:lnTo>
                  <a:pt x="3976" y="337"/>
                </a:lnTo>
                <a:lnTo>
                  <a:pt x="3976" y="337"/>
                </a:lnTo>
                <a:lnTo>
                  <a:pt x="3957" y="338"/>
                </a:lnTo>
                <a:lnTo>
                  <a:pt x="3947" y="338"/>
                </a:lnTo>
                <a:lnTo>
                  <a:pt x="3941" y="338"/>
                </a:lnTo>
                <a:lnTo>
                  <a:pt x="3941" y="330"/>
                </a:lnTo>
                <a:lnTo>
                  <a:pt x="3937" y="330"/>
                </a:lnTo>
                <a:lnTo>
                  <a:pt x="3938" y="314"/>
                </a:lnTo>
                <a:lnTo>
                  <a:pt x="3934" y="313"/>
                </a:lnTo>
                <a:lnTo>
                  <a:pt x="3936" y="292"/>
                </a:lnTo>
                <a:lnTo>
                  <a:pt x="3933" y="292"/>
                </a:lnTo>
                <a:lnTo>
                  <a:pt x="3932" y="264"/>
                </a:lnTo>
                <a:lnTo>
                  <a:pt x="3919" y="259"/>
                </a:lnTo>
                <a:lnTo>
                  <a:pt x="3880" y="257"/>
                </a:lnTo>
                <a:lnTo>
                  <a:pt x="3880" y="198"/>
                </a:lnTo>
                <a:lnTo>
                  <a:pt x="3877" y="194"/>
                </a:lnTo>
                <a:lnTo>
                  <a:pt x="3877" y="163"/>
                </a:lnTo>
                <a:lnTo>
                  <a:pt x="3873" y="156"/>
                </a:lnTo>
                <a:lnTo>
                  <a:pt x="3873" y="138"/>
                </a:lnTo>
                <a:lnTo>
                  <a:pt x="3873" y="131"/>
                </a:lnTo>
                <a:lnTo>
                  <a:pt x="3870" y="125"/>
                </a:lnTo>
                <a:lnTo>
                  <a:pt x="3867" y="126"/>
                </a:lnTo>
                <a:lnTo>
                  <a:pt x="3865" y="130"/>
                </a:lnTo>
                <a:lnTo>
                  <a:pt x="3860" y="121"/>
                </a:lnTo>
                <a:lnTo>
                  <a:pt x="3858" y="114"/>
                </a:lnTo>
                <a:lnTo>
                  <a:pt x="3829" y="49"/>
                </a:lnTo>
                <a:lnTo>
                  <a:pt x="3829" y="31"/>
                </a:lnTo>
                <a:lnTo>
                  <a:pt x="3827" y="20"/>
                </a:lnTo>
                <a:lnTo>
                  <a:pt x="3827" y="0"/>
                </a:lnTo>
                <a:lnTo>
                  <a:pt x="3812" y="0"/>
                </a:lnTo>
                <a:lnTo>
                  <a:pt x="3812" y="19"/>
                </a:lnTo>
                <a:lnTo>
                  <a:pt x="3810" y="25"/>
                </a:lnTo>
                <a:lnTo>
                  <a:pt x="3807" y="31"/>
                </a:lnTo>
                <a:lnTo>
                  <a:pt x="3807" y="48"/>
                </a:lnTo>
                <a:lnTo>
                  <a:pt x="3768" y="125"/>
                </a:lnTo>
                <a:lnTo>
                  <a:pt x="3765" y="121"/>
                </a:lnTo>
                <a:lnTo>
                  <a:pt x="3762" y="134"/>
                </a:lnTo>
                <a:lnTo>
                  <a:pt x="3760" y="153"/>
                </a:lnTo>
                <a:lnTo>
                  <a:pt x="3758" y="156"/>
                </a:lnTo>
                <a:lnTo>
                  <a:pt x="3757" y="170"/>
                </a:lnTo>
                <a:lnTo>
                  <a:pt x="3755" y="189"/>
                </a:lnTo>
                <a:lnTo>
                  <a:pt x="3752" y="193"/>
                </a:lnTo>
                <a:lnTo>
                  <a:pt x="3748" y="406"/>
                </a:lnTo>
                <a:lnTo>
                  <a:pt x="3730" y="406"/>
                </a:lnTo>
                <a:lnTo>
                  <a:pt x="3731" y="170"/>
                </a:lnTo>
                <a:lnTo>
                  <a:pt x="3726" y="158"/>
                </a:lnTo>
                <a:lnTo>
                  <a:pt x="3726" y="113"/>
                </a:lnTo>
                <a:lnTo>
                  <a:pt x="3721" y="104"/>
                </a:lnTo>
                <a:lnTo>
                  <a:pt x="3721" y="69"/>
                </a:lnTo>
                <a:lnTo>
                  <a:pt x="3718" y="56"/>
                </a:lnTo>
                <a:lnTo>
                  <a:pt x="3718" y="23"/>
                </a:lnTo>
                <a:lnTo>
                  <a:pt x="3713" y="18"/>
                </a:lnTo>
                <a:lnTo>
                  <a:pt x="3701" y="16"/>
                </a:lnTo>
                <a:lnTo>
                  <a:pt x="3700" y="0"/>
                </a:lnTo>
                <a:lnTo>
                  <a:pt x="3640" y="0"/>
                </a:lnTo>
                <a:lnTo>
                  <a:pt x="3639" y="16"/>
                </a:lnTo>
                <a:lnTo>
                  <a:pt x="3625" y="18"/>
                </a:lnTo>
                <a:lnTo>
                  <a:pt x="3625" y="31"/>
                </a:lnTo>
                <a:lnTo>
                  <a:pt x="3623" y="34"/>
                </a:lnTo>
                <a:lnTo>
                  <a:pt x="3621" y="50"/>
                </a:lnTo>
                <a:lnTo>
                  <a:pt x="3624" y="54"/>
                </a:lnTo>
                <a:lnTo>
                  <a:pt x="3620" y="58"/>
                </a:lnTo>
                <a:lnTo>
                  <a:pt x="3619" y="69"/>
                </a:lnTo>
                <a:lnTo>
                  <a:pt x="3618" y="71"/>
                </a:lnTo>
                <a:lnTo>
                  <a:pt x="3591" y="64"/>
                </a:lnTo>
                <a:lnTo>
                  <a:pt x="3575" y="66"/>
                </a:lnTo>
                <a:lnTo>
                  <a:pt x="3569" y="63"/>
                </a:lnTo>
                <a:lnTo>
                  <a:pt x="3515" y="68"/>
                </a:lnTo>
                <a:lnTo>
                  <a:pt x="3509" y="71"/>
                </a:lnTo>
                <a:lnTo>
                  <a:pt x="3514" y="76"/>
                </a:lnTo>
                <a:lnTo>
                  <a:pt x="3450" y="139"/>
                </a:lnTo>
                <a:lnTo>
                  <a:pt x="3436" y="143"/>
                </a:lnTo>
                <a:lnTo>
                  <a:pt x="3431" y="144"/>
                </a:lnTo>
                <a:lnTo>
                  <a:pt x="3432" y="150"/>
                </a:lnTo>
                <a:lnTo>
                  <a:pt x="3441" y="153"/>
                </a:lnTo>
                <a:lnTo>
                  <a:pt x="3441" y="156"/>
                </a:lnTo>
                <a:lnTo>
                  <a:pt x="3440" y="159"/>
                </a:lnTo>
                <a:lnTo>
                  <a:pt x="3433" y="161"/>
                </a:lnTo>
                <a:lnTo>
                  <a:pt x="3435" y="165"/>
                </a:lnTo>
                <a:lnTo>
                  <a:pt x="3438" y="168"/>
                </a:lnTo>
                <a:lnTo>
                  <a:pt x="3437" y="178"/>
                </a:lnTo>
                <a:lnTo>
                  <a:pt x="3440" y="183"/>
                </a:lnTo>
                <a:lnTo>
                  <a:pt x="3440" y="270"/>
                </a:lnTo>
                <a:lnTo>
                  <a:pt x="3436" y="273"/>
                </a:lnTo>
                <a:lnTo>
                  <a:pt x="3433" y="404"/>
                </a:lnTo>
                <a:lnTo>
                  <a:pt x="3322" y="406"/>
                </a:lnTo>
                <a:lnTo>
                  <a:pt x="3321" y="399"/>
                </a:lnTo>
                <a:lnTo>
                  <a:pt x="3316" y="399"/>
                </a:lnTo>
                <a:lnTo>
                  <a:pt x="3315" y="396"/>
                </a:lnTo>
                <a:lnTo>
                  <a:pt x="3307" y="396"/>
                </a:lnTo>
                <a:lnTo>
                  <a:pt x="3307" y="396"/>
                </a:lnTo>
                <a:lnTo>
                  <a:pt x="3308" y="394"/>
                </a:lnTo>
                <a:lnTo>
                  <a:pt x="3307" y="392"/>
                </a:lnTo>
                <a:lnTo>
                  <a:pt x="3306" y="391"/>
                </a:lnTo>
                <a:lnTo>
                  <a:pt x="3303" y="389"/>
                </a:lnTo>
                <a:lnTo>
                  <a:pt x="3301" y="389"/>
                </a:lnTo>
                <a:lnTo>
                  <a:pt x="3296" y="389"/>
                </a:lnTo>
                <a:lnTo>
                  <a:pt x="3296" y="389"/>
                </a:lnTo>
                <a:lnTo>
                  <a:pt x="3291" y="389"/>
                </a:lnTo>
                <a:lnTo>
                  <a:pt x="3287" y="392"/>
                </a:lnTo>
                <a:lnTo>
                  <a:pt x="3284" y="394"/>
                </a:lnTo>
                <a:lnTo>
                  <a:pt x="3283" y="396"/>
                </a:lnTo>
                <a:lnTo>
                  <a:pt x="3283" y="401"/>
                </a:lnTo>
                <a:lnTo>
                  <a:pt x="3283" y="403"/>
                </a:lnTo>
                <a:lnTo>
                  <a:pt x="3278" y="402"/>
                </a:lnTo>
                <a:lnTo>
                  <a:pt x="3282" y="199"/>
                </a:lnTo>
                <a:lnTo>
                  <a:pt x="3281" y="194"/>
                </a:lnTo>
                <a:lnTo>
                  <a:pt x="3281" y="151"/>
                </a:lnTo>
                <a:lnTo>
                  <a:pt x="3276" y="146"/>
                </a:lnTo>
                <a:lnTo>
                  <a:pt x="3276" y="128"/>
                </a:lnTo>
                <a:lnTo>
                  <a:pt x="3271" y="124"/>
                </a:lnTo>
                <a:lnTo>
                  <a:pt x="3269" y="111"/>
                </a:lnTo>
                <a:lnTo>
                  <a:pt x="3253" y="105"/>
                </a:lnTo>
                <a:lnTo>
                  <a:pt x="3232" y="106"/>
                </a:lnTo>
                <a:lnTo>
                  <a:pt x="3222" y="105"/>
                </a:lnTo>
                <a:lnTo>
                  <a:pt x="3214" y="106"/>
                </a:lnTo>
                <a:lnTo>
                  <a:pt x="3206" y="106"/>
                </a:lnTo>
                <a:lnTo>
                  <a:pt x="3202" y="105"/>
                </a:lnTo>
                <a:lnTo>
                  <a:pt x="3198" y="109"/>
                </a:lnTo>
                <a:lnTo>
                  <a:pt x="3199" y="120"/>
                </a:lnTo>
                <a:lnTo>
                  <a:pt x="3194" y="120"/>
                </a:lnTo>
                <a:lnTo>
                  <a:pt x="3192" y="123"/>
                </a:lnTo>
                <a:lnTo>
                  <a:pt x="3192" y="138"/>
                </a:lnTo>
                <a:lnTo>
                  <a:pt x="3179" y="138"/>
                </a:lnTo>
                <a:lnTo>
                  <a:pt x="3179" y="128"/>
                </a:lnTo>
                <a:lnTo>
                  <a:pt x="3173" y="128"/>
                </a:lnTo>
                <a:lnTo>
                  <a:pt x="3172" y="125"/>
                </a:lnTo>
                <a:lnTo>
                  <a:pt x="3163" y="124"/>
                </a:lnTo>
                <a:lnTo>
                  <a:pt x="3162" y="128"/>
                </a:lnTo>
                <a:lnTo>
                  <a:pt x="3154" y="128"/>
                </a:lnTo>
                <a:lnTo>
                  <a:pt x="3154" y="124"/>
                </a:lnTo>
                <a:lnTo>
                  <a:pt x="3145" y="125"/>
                </a:lnTo>
                <a:lnTo>
                  <a:pt x="3134" y="126"/>
                </a:lnTo>
                <a:lnTo>
                  <a:pt x="3133" y="136"/>
                </a:lnTo>
                <a:lnTo>
                  <a:pt x="3129" y="135"/>
                </a:lnTo>
                <a:lnTo>
                  <a:pt x="3128" y="126"/>
                </a:lnTo>
                <a:lnTo>
                  <a:pt x="3117" y="126"/>
                </a:lnTo>
                <a:lnTo>
                  <a:pt x="3117" y="135"/>
                </a:lnTo>
                <a:lnTo>
                  <a:pt x="3100" y="135"/>
                </a:lnTo>
                <a:lnTo>
                  <a:pt x="3087" y="136"/>
                </a:lnTo>
                <a:lnTo>
                  <a:pt x="3085" y="198"/>
                </a:lnTo>
                <a:lnTo>
                  <a:pt x="3040" y="200"/>
                </a:lnTo>
                <a:lnTo>
                  <a:pt x="3038" y="363"/>
                </a:lnTo>
                <a:lnTo>
                  <a:pt x="3011" y="364"/>
                </a:lnTo>
                <a:lnTo>
                  <a:pt x="3010" y="444"/>
                </a:lnTo>
                <a:lnTo>
                  <a:pt x="2999" y="446"/>
                </a:lnTo>
                <a:lnTo>
                  <a:pt x="2999" y="421"/>
                </a:lnTo>
                <a:lnTo>
                  <a:pt x="2990" y="418"/>
                </a:lnTo>
                <a:lnTo>
                  <a:pt x="2990" y="398"/>
                </a:lnTo>
                <a:lnTo>
                  <a:pt x="2984" y="397"/>
                </a:lnTo>
                <a:lnTo>
                  <a:pt x="2984" y="377"/>
                </a:lnTo>
                <a:lnTo>
                  <a:pt x="2941" y="372"/>
                </a:lnTo>
                <a:lnTo>
                  <a:pt x="2885" y="375"/>
                </a:lnTo>
                <a:lnTo>
                  <a:pt x="2884" y="397"/>
                </a:lnTo>
                <a:lnTo>
                  <a:pt x="2876" y="397"/>
                </a:lnTo>
                <a:lnTo>
                  <a:pt x="2876" y="418"/>
                </a:lnTo>
                <a:lnTo>
                  <a:pt x="2865" y="418"/>
                </a:lnTo>
                <a:lnTo>
                  <a:pt x="2865" y="449"/>
                </a:lnTo>
                <a:lnTo>
                  <a:pt x="2854" y="451"/>
                </a:lnTo>
                <a:lnTo>
                  <a:pt x="2852" y="498"/>
                </a:lnTo>
                <a:lnTo>
                  <a:pt x="2835" y="498"/>
                </a:lnTo>
                <a:lnTo>
                  <a:pt x="2835" y="504"/>
                </a:lnTo>
                <a:lnTo>
                  <a:pt x="2764" y="502"/>
                </a:lnTo>
                <a:lnTo>
                  <a:pt x="2765" y="466"/>
                </a:lnTo>
                <a:lnTo>
                  <a:pt x="2726" y="464"/>
                </a:lnTo>
                <a:lnTo>
                  <a:pt x="2731" y="461"/>
                </a:lnTo>
                <a:lnTo>
                  <a:pt x="2740" y="459"/>
                </a:lnTo>
                <a:lnTo>
                  <a:pt x="2741" y="446"/>
                </a:lnTo>
                <a:lnTo>
                  <a:pt x="2718" y="446"/>
                </a:lnTo>
                <a:lnTo>
                  <a:pt x="2721" y="431"/>
                </a:lnTo>
                <a:lnTo>
                  <a:pt x="2658" y="428"/>
                </a:lnTo>
                <a:lnTo>
                  <a:pt x="2655" y="432"/>
                </a:lnTo>
                <a:lnTo>
                  <a:pt x="2645" y="432"/>
                </a:lnTo>
                <a:lnTo>
                  <a:pt x="2646" y="451"/>
                </a:lnTo>
                <a:lnTo>
                  <a:pt x="2646" y="451"/>
                </a:lnTo>
                <a:lnTo>
                  <a:pt x="2643" y="452"/>
                </a:lnTo>
                <a:lnTo>
                  <a:pt x="2641" y="454"/>
                </a:lnTo>
                <a:lnTo>
                  <a:pt x="2636" y="456"/>
                </a:lnTo>
                <a:lnTo>
                  <a:pt x="2636" y="456"/>
                </a:lnTo>
                <a:lnTo>
                  <a:pt x="2622" y="457"/>
                </a:lnTo>
                <a:lnTo>
                  <a:pt x="2608" y="456"/>
                </a:lnTo>
                <a:lnTo>
                  <a:pt x="2608" y="418"/>
                </a:lnTo>
                <a:lnTo>
                  <a:pt x="2598" y="418"/>
                </a:lnTo>
                <a:lnTo>
                  <a:pt x="2598" y="352"/>
                </a:lnTo>
                <a:lnTo>
                  <a:pt x="2588" y="349"/>
                </a:lnTo>
                <a:lnTo>
                  <a:pt x="2588" y="289"/>
                </a:lnTo>
                <a:lnTo>
                  <a:pt x="2586" y="285"/>
                </a:lnTo>
                <a:lnTo>
                  <a:pt x="2577" y="284"/>
                </a:lnTo>
                <a:lnTo>
                  <a:pt x="2578" y="237"/>
                </a:lnTo>
                <a:lnTo>
                  <a:pt x="2563" y="225"/>
                </a:lnTo>
                <a:lnTo>
                  <a:pt x="2524" y="222"/>
                </a:lnTo>
                <a:lnTo>
                  <a:pt x="2434" y="218"/>
                </a:lnTo>
                <a:lnTo>
                  <a:pt x="2435" y="154"/>
                </a:lnTo>
                <a:lnTo>
                  <a:pt x="2313" y="141"/>
                </a:lnTo>
                <a:lnTo>
                  <a:pt x="2313" y="134"/>
                </a:lnTo>
                <a:lnTo>
                  <a:pt x="2281" y="130"/>
                </a:lnTo>
                <a:lnTo>
                  <a:pt x="2246" y="119"/>
                </a:lnTo>
                <a:lnTo>
                  <a:pt x="2246" y="109"/>
                </a:lnTo>
                <a:lnTo>
                  <a:pt x="2225" y="108"/>
                </a:lnTo>
                <a:lnTo>
                  <a:pt x="2225" y="96"/>
                </a:lnTo>
                <a:lnTo>
                  <a:pt x="2174" y="89"/>
                </a:lnTo>
                <a:lnTo>
                  <a:pt x="2140" y="90"/>
                </a:lnTo>
                <a:lnTo>
                  <a:pt x="2140" y="156"/>
                </a:lnTo>
                <a:lnTo>
                  <a:pt x="2066" y="156"/>
                </a:lnTo>
                <a:lnTo>
                  <a:pt x="2066" y="451"/>
                </a:lnTo>
                <a:lnTo>
                  <a:pt x="2059" y="451"/>
                </a:lnTo>
                <a:lnTo>
                  <a:pt x="2059" y="422"/>
                </a:lnTo>
                <a:lnTo>
                  <a:pt x="2055" y="422"/>
                </a:lnTo>
                <a:lnTo>
                  <a:pt x="2055" y="451"/>
                </a:lnTo>
                <a:lnTo>
                  <a:pt x="2050" y="451"/>
                </a:lnTo>
                <a:lnTo>
                  <a:pt x="2050" y="697"/>
                </a:lnTo>
                <a:lnTo>
                  <a:pt x="2035" y="697"/>
                </a:lnTo>
                <a:lnTo>
                  <a:pt x="2035" y="711"/>
                </a:lnTo>
                <a:lnTo>
                  <a:pt x="2030" y="711"/>
                </a:lnTo>
                <a:lnTo>
                  <a:pt x="2030" y="590"/>
                </a:lnTo>
                <a:lnTo>
                  <a:pt x="2030" y="590"/>
                </a:lnTo>
                <a:lnTo>
                  <a:pt x="2030" y="575"/>
                </a:lnTo>
                <a:lnTo>
                  <a:pt x="2030" y="567"/>
                </a:lnTo>
                <a:lnTo>
                  <a:pt x="2029" y="561"/>
                </a:lnTo>
                <a:lnTo>
                  <a:pt x="2029" y="561"/>
                </a:lnTo>
                <a:lnTo>
                  <a:pt x="1975" y="559"/>
                </a:lnTo>
                <a:lnTo>
                  <a:pt x="1975" y="527"/>
                </a:lnTo>
                <a:lnTo>
                  <a:pt x="1915" y="527"/>
                </a:lnTo>
                <a:lnTo>
                  <a:pt x="1915" y="559"/>
                </a:lnTo>
                <a:lnTo>
                  <a:pt x="1897" y="559"/>
                </a:lnTo>
                <a:lnTo>
                  <a:pt x="1897" y="702"/>
                </a:lnTo>
                <a:lnTo>
                  <a:pt x="1844" y="702"/>
                </a:lnTo>
                <a:lnTo>
                  <a:pt x="1844" y="635"/>
                </a:lnTo>
                <a:lnTo>
                  <a:pt x="1838" y="635"/>
                </a:lnTo>
                <a:lnTo>
                  <a:pt x="1838" y="630"/>
                </a:lnTo>
                <a:lnTo>
                  <a:pt x="1826" y="630"/>
                </a:lnTo>
                <a:lnTo>
                  <a:pt x="1826" y="635"/>
                </a:lnTo>
                <a:lnTo>
                  <a:pt x="1793" y="635"/>
                </a:lnTo>
                <a:lnTo>
                  <a:pt x="1793" y="360"/>
                </a:lnTo>
                <a:lnTo>
                  <a:pt x="1793" y="360"/>
                </a:lnTo>
                <a:lnTo>
                  <a:pt x="1789" y="359"/>
                </a:lnTo>
                <a:lnTo>
                  <a:pt x="1783" y="358"/>
                </a:lnTo>
                <a:lnTo>
                  <a:pt x="1779" y="355"/>
                </a:lnTo>
                <a:lnTo>
                  <a:pt x="1779" y="355"/>
                </a:lnTo>
                <a:lnTo>
                  <a:pt x="1779" y="255"/>
                </a:lnTo>
                <a:lnTo>
                  <a:pt x="1779" y="255"/>
                </a:lnTo>
                <a:lnTo>
                  <a:pt x="1756" y="250"/>
                </a:lnTo>
                <a:lnTo>
                  <a:pt x="1684" y="250"/>
                </a:lnTo>
                <a:lnTo>
                  <a:pt x="1684" y="238"/>
                </a:lnTo>
                <a:lnTo>
                  <a:pt x="1465" y="238"/>
                </a:lnTo>
                <a:lnTo>
                  <a:pt x="1465" y="238"/>
                </a:lnTo>
                <a:lnTo>
                  <a:pt x="1464" y="429"/>
                </a:lnTo>
                <a:lnTo>
                  <a:pt x="1464" y="429"/>
                </a:lnTo>
                <a:lnTo>
                  <a:pt x="1464" y="429"/>
                </a:lnTo>
                <a:lnTo>
                  <a:pt x="1377" y="429"/>
                </a:lnTo>
                <a:lnTo>
                  <a:pt x="1325" y="453"/>
                </a:lnTo>
                <a:lnTo>
                  <a:pt x="1325" y="441"/>
                </a:lnTo>
                <a:lnTo>
                  <a:pt x="1325" y="441"/>
                </a:lnTo>
                <a:lnTo>
                  <a:pt x="1325" y="414"/>
                </a:lnTo>
                <a:lnTo>
                  <a:pt x="1325" y="414"/>
                </a:lnTo>
                <a:lnTo>
                  <a:pt x="1326" y="197"/>
                </a:lnTo>
                <a:lnTo>
                  <a:pt x="1326" y="197"/>
                </a:lnTo>
                <a:lnTo>
                  <a:pt x="1316" y="194"/>
                </a:lnTo>
                <a:lnTo>
                  <a:pt x="1306" y="192"/>
                </a:lnTo>
                <a:lnTo>
                  <a:pt x="1128" y="192"/>
                </a:lnTo>
                <a:lnTo>
                  <a:pt x="1128" y="192"/>
                </a:lnTo>
                <a:lnTo>
                  <a:pt x="1126" y="355"/>
                </a:lnTo>
                <a:lnTo>
                  <a:pt x="1126" y="355"/>
                </a:lnTo>
                <a:lnTo>
                  <a:pt x="1126" y="399"/>
                </a:lnTo>
                <a:lnTo>
                  <a:pt x="1126" y="399"/>
                </a:lnTo>
                <a:lnTo>
                  <a:pt x="1126" y="409"/>
                </a:lnTo>
                <a:lnTo>
                  <a:pt x="1126" y="413"/>
                </a:lnTo>
                <a:lnTo>
                  <a:pt x="1124" y="417"/>
                </a:lnTo>
                <a:lnTo>
                  <a:pt x="1124" y="418"/>
                </a:lnTo>
                <a:lnTo>
                  <a:pt x="1124" y="418"/>
                </a:lnTo>
                <a:lnTo>
                  <a:pt x="1119" y="417"/>
                </a:lnTo>
                <a:lnTo>
                  <a:pt x="1119" y="417"/>
                </a:lnTo>
                <a:lnTo>
                  <a:pt x="1118" y="416"/>
                </a:lnTo>
                <a:lnTo>
                  <a:pt x="1118" y="416"/>
                </a:lnTo>
                <a:lnTo>
                  <a:pt x="1118" y="403"/>
                </a:lnTo>
                <a:lnTo>
                  <a:pt x="1118" y="403"/>
                </a:lnTo>
                <a:lnTo>
                  <a:pt x="1099" y="401"/>
                </a:lnTo>
                <a:lnTo>
                  <a:pt x="1099" y="401"/>
                </a:lnTo>
                <a:lnTo>
                  <a:pt x="1098" y="387"/>
                </a:lnTo>
                <a:lnTo>
                  <a:pt x="1098" y="387"/>
                </a:lnTo>
                <a:lnTo>
                  <a:pt x="1081" y="384"/>
                </a:lnTo>
                <a:lnTo>
                  <a:pt x="1081" y="384"/>
                </a:lnTo>
                <a:lnTo>
                  <a:pt x="1079" y="384"/>
                </a:lnTo>
                <a:lnTo>
                  <a:pt x="1079" y="369"/>
                </a:lnTo>
                <a:lnTo>
                  <a:pt x="1076" y="369"/>
                </a:lnTo>
                <a:lnTo>
                  <a:pt x="1076" y="368"/>
                </a:lnTo>
                <a:lnTo>
                  <a:pt x="1076" y="368"/>
                </a:lnTo>
                <a:lnTo>
                  <a:pt x="1071" y="368"/>
                </a:lnTo>
                <a:lnTo>
                  <a:pt x="1067" y="368"/>
                </a:lnTo>
                <a:lnTo>
                  <a:pt x="1067" y="363"/>
                </a:lnTo>
                <a:lnTo>
                  <a:pt x="1067" y="363"/>
                </a:lnTo>
                <a:lnTo>
                  <a:pt x="1036" y="362"/>
                </a:lnTo>
                <a:lnTo>
                  <a:pt x="1036" y="358"/>
                </a:lnTo>
                <a:lnTo>
                  <a:pt x="1027" y="358"/>
                </a:lnTo>
                <a:lnTo>
                  <a:pt x="1027" y="360"/>
                </a:lnTo>
                <a:lnTo>
                  <a:pt x="1027" y="360"/>
                </a:lnTo>
                <a:lnTo>
                  <a:pt x="1026" y="362"/>
                </a:lnTo>
                <a:lnTo>
                  <a:pt x="979" y="362"/>
                </a:lnTo>
                <a:lnTo>
                  <a:pt x="979" y="365"/>
                </a:lnTo>
                <a:lnTo>
                  <a:pt x="979" y="365"/>
                </a:lnTo>
                <a:lnTo>
                  <a:pt x="960" y="367"/>
                </a:lnTo>
                <a:lnTo>
                  <a:pt x="960" y="471"/>
                </a:lnTo>
                <a:lnTo>
                  <a:pt x="960" y="471"/>
                </a:lnTo>
                <a:lnTo>
                  <a:pt x="960" y="476"/>
                </a:lnTo>
                <a:lnTo>
                  <a:pt x="959" y="479"/>
                </a:lnTo>
                <a:lnTo>
                  <a:pt x="959" y="526"/>
                </a:lnTo>
                <a:lnTo>
                  <a:pt x="959" y="526"/>
                </a:lnTo>
                <a:lnTo>
                  <a:pt x="959" y="537"/>
                </a:lnTo>
                <a:lnTo>
                  <a:pt x="959" y="543"/>
                </a:lnTo>
                <a:lnTo>
                  <a:pt x="958" y="547"/>
                </a:lnTo>
                <a:lnTo>
                  <a:pt x="958" y="547"/>
                </a:lnTo>
                <a:lnTo>
                  <a:pt x="932" y="548"/>
                </a:lnTo>
                <a:lnTo>
                  <a:pt x="932" y="548"/>
                </a:lnTo>
                <a:lnTo>
                  <a:pt x="933" y="454"/>
                </a:lnTo>
                <a:lnTo>
                  <a:pt x="933" y="454"/>
                </a:lnTo>
                <a:lnTo>
                  <a:pt x="914" y="453"/>
                </a:lnTo>
                <a:lnTo>
                  <a:pt x="914" y="453"/>
                </a:lnTo>
                <a:lnTo>
                  <a:pt x="913" y="434"/>
                </a:lnTo>
                <a:lnTo>
                  <a:pt x="900" y="434"/>
                </a:lnTo>
                <a:lnTo>
                  <a:pt x="900" y="434"/>
                </a:lnTo>
                <a:lnTo>
                  <a:pt x="898" y="434"/>
                </a:lnTo>
                <a:lnTo>
                  <a:pt x="898" y="434"/>
                </a:lnTo>
                <a:lnTo>
                  <a:pt x="893" y="428"/>
                </a:lnTo>
                <a:lnTo>
                  <a:pt x="883" y="426"/>
                </a:lnTo>
                <a:lnTo>
                  <a:pt x="883" y="426"/>
                </a:lnTo>
                <a:lnTo>
                  <a:pt x="883" y="422"/>
                </a:lnTo>
                <a:lnTo>
                  <a:pt x="883" y="418"/>
                </a:lnTo>
                <a:lnTo>
                  <a:pt x="879" y="418"/>
                </a:lnTo>
                <a:lnTo>
                  <a:pt x="879" y="418"/>
                </a:lnTo>
                <a:lnTo>
                  <a:pt x="879" y="418"/>
                </a:lnTo>
                <a:lnTo>
                  <a:pt x="877" y="417"/>
                </a:lnTo>
                <a:lnTo>
                  <a:pt x="877" y="414"/>
                </a:lnTo>
                <a:lnTo>
                  <a:pt x="873" y="414"/>
                </a:lnTo>
                <a:lnTo>
                  <a:pt x="873" y="414"/>
                </a:lnTo>
                <a:lnTo>
                  <a:pt x="872" y="433"/>
                </a:lnTo>
                <a:lnTo>
                  <a:pt x="872" y="433"/>
                </a:lnTo>
                <a:lnTo>
                  <a:pt x="861" y="432"/>
                </a:lnTo>
                <a:lnTo>
                  <a:pt x="861" y="433"/>
                </a:lnTo>
                <a:lnTo>
                  <a:pt x="860" y="433"/>
                </a:lnTo>
                <a:lnTo>
                  <a:pt x="860" y="433"/>
                </a:lnTo>
                <a:lnTo>
                  <a:pt x="861" y="443"/>
                </a:lnTo>
                <a:lnTo>
                  <a:pt x="860" y="448"/>
                </a:lnTo>
                <a:lnTo>
                  <a:pt x="860" y="452"/>
                </a:lnTo>
                <a:lnTo>
                  <a:pt x="860" y="452"/>
                </a:lnTo>
                <a:lnTo>
                  <a:pt x="841" y="451"/>
                </a:lnTo>
                <a:lnTo>
                  <a:pt x="841" y="451"/>
                </a:lnTo>
                <a:lnTo>
                  <a:pt x="841" y="404"/>
                </a:lnTo>
                <a:lnTo>
                  <a:pt x="841" y="404"/>
                </a:lnTo>
                <a:lnTo>
                  <a:pt x="825" y="402"/>
                </a:lnTo>
                <a:lnTo>
                  <a:pt x="825" y="402"/>
                </a:lnTo>
                <a:lnTo>
                  <a:pt x="828" y="394"/>
                </a:lnTo>
                <a:lnTo>
                  <a:pt x="828" y="394"/>
                </a:lnTo>
                <a:lnTo>
                  <a:pt x="823" y="393"/>
                </a:lnTo>
                <a:lnTo>
                  <a:pt x="820" y="392"/>
                </a:lnTo>
                <a:lnTo>
                  <a:pt x="820" y="392"/>
                </a:lnTo>
                <a:lnTo>
                  <a:pt x="815" y="392"/>
                </a:lnTo>
                <a:lnTo>
                  <a:pt x="815" y="402"/>
                </a:lnTo>
                <a:lnTo>
                  <a:pt x="815" y="402"/>
                </a:lnTo>
                <a:lnTo>
                  <a:pt x="813" y="402"/>
                </a:lnTo>
                <a:lnTo>
                  <a:pt x="813" y="402"/>
                </a:lnTo>
                <a:lnTo>
                  <a:pt x="788" y="402"/>
                </a:lnTo>
                <a:lnTo>
                  <a:pt x="788" y="402"/>
                </a:lnTo>
                <a:lnTo>
                  <a:pt x="780" y="402"/>
                </a:lnTo>
                <a:lnTo>
                  <a:pt x="773" y="401"/>
                </a:lnTo>
                <a:lnTo>
                  <a:pt x="773" y="401"/>
                </a:lnTo>
                <a:lnTo>
                  <a:pt x="771" y="391"/>
                </a:lnTo>
                <a:lnTo>
                  <a:pt x="771" y="391"/>
                </a:lnTo>
                <a:lnTo>
                  <a:pt x="764" y="391"/>
                </a:lnTo>
                <a:lnTo>
                  <a:pt x="761" y="391"/>
                </a:lnTo>
                <a:lnTo>
                  <a:pt x="759" y="392"/>
                </a:lnTo>
                <a:lnTo>
                  <a:pt x="759" y="392"/>
                </a:lnTo>
                <a:lnTo>
                  <a:pt x="745" y="391"/>
                </a:lnTo>
                <a:lnTo>
                  <a:pt x="738" y="391"/>
                </a:lnTo>
                <a:lnTo>
                  <a:pt x="733" y="392"/>
                </a:lnTo>
                <a:lnTo>
                  <a:pt x="733" y="392"/>
                </a:lnTo>
                <a:lnTo>
                  <a:pt x="731" y="396"/>
                </a:lnTo>
                <a:lnTo>
                  <a:pt x="733" y="401"/>
                </a:lnTo>
                <a:lnTo>
                  <a:pt x="731" y="401"/>
                </a:lnTo>
                <a:lnTo>
                  <a:pt x="731" y="402"/>
                </a:lnTo>
                <a:lnTo>
                  <a:pt x="725" y="402"/>
                </a:lnTo>
                <a:lnTo>
                  <a:pt x="725" y="393"/>
                </a:lnTo>
                <a:lnTo>
                  <a:pt x="665" y="393"/>
                </a:lnTo>
                <a:lnTo>
                  <a:pt x="665" y="401"/>
                </a:lnTo>
                <a:lnTo>
                  <a:pt x="664" y="401"/>
                </a:lnTo>
                <a:lnTo>
                  <a:pt x="664" y="402"/>
                </a:lnTo>
                <a:lnTo>
                  <a:pt x="664" y="402"/>
                </a:lnTo>
                <a:lnTo>
                  <a:pt x="606" y="401"/>
                </a:lnTo>
                <a:lnTo>
                  <a:pt x="606" y="434"/>
                </a:lnTo>
                <a:lnTo>
                  <a:pt x="605" y="434"/>
                </a:lnTo>
                <a:lnTo>
                  <a:pt x="605" y="436"/>
                </a:lnTo>
                <a:lnTo>
                  <a:pt x="605" y="436"/>
                </a:lnTo>
                <a:lnTo>
                  <a:pt x="584" y="436"/>
                </a:lnTo>
                <a:lnTo>
                  <a:pt x="562" y="434"/>
                </a:lnTo>
                <a:lnTo>
                  <a:pt x="562" y="434"/>
                </a:lnTo>
                <a:lnTo>
                  <a:pt x="561" y="431"/>
                </a:lnTo>
                <a:lnTo>
                  <a:pt x="560" y="431"/>
                </a:lnTo>
                <a:lnTo>
                  <a:pt x="560" y="431"/>
                </a:lnTo>
                <a:lnTo>
                  <a:pt x="558" y="434"/>
                </a:lnTo>
                <a:lnTo>
                  <a:pt x="558" y="434"/>
                </a:lnTo>
                <a:lnTo>
                  <a:pt x="550" y="434"/>
                </a:lnTo>
                <a:lnTo>
                  <a:pt x="550" y="437"/>
                </a:lnTo>
                <a:lnTo>
                  <a:pt x="500" y="437"/>
                </a:lnTo>
                <a:lnTo>
                  <a:pt x="500" y="245"/>
                </a:lnTo>
                <a:lnTo>
                  <a:pt x="500" y="245"/>
                </a:lnTo>
                <a:lnTo>
                  <a:pt x="496" y="245"/>
                </a:lnTo>
                <a:lnTo>
                  <a:pt x="496" y="245"/>
                </a:lnTo>
                <a:lnTo>
                  <a:pt x="495" y="244"/>
                </a:lnTo>
                <a:lnTo>
                  <a:pt x="486" y="244"/>
                </a:lnTo>
                <a:lnTo>
                  <a:pt x="486" y="95"/>
                </a:lnTo>
                <a:lnTo>
                  <a:pt x="486" y="95"/>
                </a:lnTo>
                <a:lnTo>
                  <a:pt x="482" y="94"/>
                </a:lnTo>
                <a:lnTo>
                  <a:pt x="460" y="94"/>
                </a:lnTo>
                <a:lnTo>
                  <a:pt x="460" y="93"/>
                </a:lnTo>
                <a:lnTo>
                  <a:pt x="460" y="93"/>
                </a:lnTo>
                <a:lnTo>
                  <a:pt x="458" y="91"/>
                </a:lnTo>
                <a:lnTo>
                  <a:pt x="458" y="90"/>
                </a:lnTo>
                <a:lnTo>
                  <a:pt x="458" y="89"/>
                </a:lnTo>
                <a:lnTo>
                  <a:pt x="457" y="88"/>
                </a:lnTo>
                <a:lnTo>
                  <a:pt x="457" y="88"/>
                </a:lnTo>
                <a:lnTo>
                  <a:pt x="455" y="85"/>
                </a:lnTo>
                <a:lnTo>
                  <a:pt x="455" y="85"/>
                </a:lnTo>
                <a:lnTo>
                  <a:pt x="455" y="80"/>
                </a:lnTo>
                <a:lnTo>
                  <a:pt x="455" y="80"/>
                </a:lnTo>
                <a:lnTo>
                  <a:pt x="452" y="79"/>
                </a:lnTo>
                <a:lnTo>
                  <a:pt x="452" y="78"/>
                </a:lnTo>
                <a:lnTo>
                  <a:pt x="451" y="78"/>
                </a:lnTo>
                <a:lnTo>
                  <a:pt x="451" y="78"/>
                </a:lnTo>
                <a:lnTo>
                  <a:pt x="448" y="75"/>
                </a:lnTo>
                <a:lnTo>
                  <a:pt x="448" y="75"/>
                </a:lnTo>
                <a:lnTo>
                  <a:pt x="441" y="68"/>
                </a:lnTo>
                <a:lnTo>
                  <a:pt x="441" y="66"/>
                </a:lnTo>
                <a:lnTo>
                  <a:pt x="440" y="66"/>
                </a:lnTo>
                <a:lnTo>
                  <a:pt x="440" y="66"/>
                </a:lnTo>
                <a:lnTo>
                  <a:pt x="437" y="63"/>
                </a:lnTo>
                <a:lnTo>
                  <a:pt x="437" y="63"/>
                </a:lnTo>
                <a:lnTo>
                  <a:pt x="427" y="53"/>
                </a:lnTo>
                <a:lnTo>
                  <a:pt x="418" y="43"/>
                </a:lnTo>
                <a:lnTo>
                  <a:pt x="418" y="43"/>
                </a:lnTo>
                <a:lnTo>
                  <a:pt x="406" y="31"/>
                </a:lnTo>
                <a:lnTo>
                  <a:pt x="406" y="30"/>
                </a:lnTo>
                <a:lnTo>
                  <a:pt x="404" y="30"/>
                </a:lnTo>
                <a:lnTo>
                  <a:pt x="404" y="30"/>
                </a:lnTo>
                <a:lnTo>
                  <a:pt x="404" y="11"/>
                </a:lnTo>
                <a:lnTo>
                  <a:pt x="404" y="11"/>
                </a:lnTo>
                <a:lnTo>
                  <a:pt x="403" y="11"/>
                </a:lnTo>
                <a:lnTo>
                  <a:pt x="403" y="11"/>
                </a:lnTo>
                <a:lnTo>
                  <a:pt x="382" y="11"/>
                </a:lnTo>
                <a:lnTo>
                  <a:pt x="382" y="11"/>
                </a:lnTo>
                <a:lnTo>
                  <a:pt x="383" y="29"/>
                </a:lnTo>
                <a:lnTo>
                  <a:pt x="383" y="29"/>
                </a:lnTo>
                <a:lnTo>
                  <a:pt x="376" y="38"/>
                </a:lnTo>
                <a:lnTo>
                  <a:pt x="376" y="38"/>
                </a:lnTo>
                <a:lnTo>
                  <a:pt x="367" y="45"/>
                </a:lnTo>
                <a:lnTo>
                  <a:pt x="367" y="45"/>
                </a:lnTo>
                <a:lnTo>
                  <a:pt x="362" y="51"/>
                </a:lnTo>
                <a:lnTo>
                  <a:pt x="362" y="51"/>
                </a:lnTo>
                <a:lnTo>
                  <a:pt x="361" y="51"/>
                </a:lnTo>
                <a:lnTo>
                  <a:pt x="361" y="54"/>
                </a:lnTo>
                <a:lnTo>
                  <a:pt x="361" y="54"/>
                </a:lnTo>
                <a:lnTo>
                  <a:pt x="351" y="63"/>
                </a:lnTo>
                <a:lnTo>
                  <a:pt x="351" y="63"/>
                </a:lnTo>
                <a:lnTo>
                  <a:pt x="344" y="69"/>
                </a:lnTo>
                <a:lnTo>
                  <a:pt x="341" y="73"/>
                </a:lnTo>
                <a:lnTo>
                  <a:pt x="338" y="74"/>
                </a:lnTo>
                <a:lnTo>
                  <a:pt x="338" y="75"/>
                </a:lnTo>
                <a:lnTo>
                  <a:pt x="333" y="75"/>
                </a:lnTo>
                <a:lnTo>
                  <a:pt x="333" y="81"/>
                </a:lnTo>
                <a:lnTo>
                  <a:pt x="333" y="81"/>
                </a:lnTo>
                <a:lnTo>
                  <a:pt x="332" y="83"/>
                </a:lnTo>
                <a:lnTo>
                  <a:pt x="329" y="83"/>
                </a:lnTo>
                <a:lnTo>
                  <a:pt x="329" y="93"/>
                </a:lnTo>
                <a:lnTo>
                  <a:pt x="329" y="93"/>
                </a:lnTo>
                <a:lnTo>
                  <a:pt x="328" y="94"/>
                </a:lnTo>
                <a:lnTo>
                  <a:pt x="313" y="94"/>
                </a:lnTo>
                <a:lnTo>
                  <a:pt x="313" y="94"/>
                </a:lnTo>
                <a:lnTo>
                  <a:pt x="311" y="90"/>
                </a:lnTo>
                <a:lnTo>
                  <a:pt x="311" y="90"/>
                </a:lnTo>
                <a:lnTo>
                  <a:pt x="301" y="91"/>
                </a:lnTo>
                <a:lnTo>
                  <a:pt x="301" y="91"/>
                </a:lnTo>
                <a:lnTo>
                  <a:pt x="299" y="96"/>
                </a:lnTo>
                <a:lnTo>
                  <a:pt x="298" y="96"/>
                </a:lnTo>
                <a:lnTo>
                  <a:pt x="298" y="99"/>
                </a:lnTo>
                <a:lnTo>
                  <a:pt x="297" y="99"/>
                </a:lnTo>
                <a:lnTo>
                  <a:pt x="297" y="101"/>
                </a:lnTo>
                <a:lnTo>
                  <a:pt x="296" y="101"/>
                </a:lnTo>
                <a:lnTo>
                  <a:pt x="296" y="104"/>
                </a:lnTo>
                <a:lnTo>
                  <a:pt x="296" y="104"/>
                </a:lnTo>
                <a:lnTo>
                  <a:pt x="296" y="105"/>
                </a:lnTo>
                <a:lnTo>
                  <a:pt x="294" y="105"/>
                </a:lnTo>
                <a:lnTo>
                  <a:pt x="294" y="105"/>
                </a:lnTo>
                <a:lnTo>
                  <a:pt x="294" y="108"/>
                </a:lnTo>
                <a:lnTo>
                  <a:pt x="293" y="110"/>
                </a:lnTo>
                <a:lnTo>
                  <a:pt x="293" y="110"/>
                </a:lnTo>
                <a:lnTo>
                  <a:pt x="292" y="111"/>
                </a:lnTo>
                <a:lnTo>
                  <a:pt x="292" y="111"/>
                </a:lnTo>
                <a:lnTo>
                  <a:pt x="291" y="106"/>
                </a:lnTo>
                <a:lnTo>
                  <a:pt x="291" y="101"/>
                </a:lnTo>
                <a:lnTo>
                  <a:pt x="289" y="101"/>
                </a:lnTo>
                <a:lnTo>
                  <a:pt x="289" y="88"/>
                </a:lnTo>
                <a:lnTo>
                  <a:pt x="289" y="88"/>
                </a:lnTo>
                <a:lnTo>
                  <a:pt x="284" y="88"/>
                </a:lnTo>
                <a:lnTo>
                  <a:pt x="279" y="86"/>
                </a:lnTo>
                <a:lnTo>
                  <a:pt x="279" y="86"/>
                </a:lnTo>
                <a:lnTo>
                  <a:pt x="277" y="85"/>
                </a:lnTo>
                <a:lnTo>
                  <a:pt x="277" y="85"/>
                </a:lnTo>
                <a:lnTo>
                  <a:pt x="275" y="44"/>
                </a:lnTo>
                <a:lnTo>
                  <a:pt x="253" y="44"/>
                </a:lnTo>
                <a:lnTo>
                  <a:pt x="253" y="44"/>
                </a:lnTo>
                <a:lnTo>
                  <a:pt x="250" y="44"/>
                </a:lnTo>
                <a:lnTo>
                  <a:pt x="178" y="44"/>
                </a:lnTo>
                <a:lnTo>
                  <a:pt x="178" y="44"/>
                </a:lnTo>
                <a:lnTo>
                  <a:pt x="174" y="46"/>
                </a:lnTo>
                <a:lnTo>
                  <a:pt x="169" y="49"/>
                </a:lnTo>
                <a:lnTo>
                  <a:pt x="169" y="49"/>
                </a:lnTo>
                <a:lnTo>
                  <a:pt x="170" y="51"/>
                </a:lnTo>
                <a:lnTo>
                  <a:pt x="170" y="51"/>
                </a:lnTo>
                <a:lnTo>
                  <a:pt x="169" y="55"/>
                </a:lnTo>
                <a:lnTo>
                  <a:pt x="169" y="59"/>
                </a:lnTo>
                <a:lnTo>
                  <a:pt x="158" y="59"/>
                </a:lnTo>
                <a:lnTo>
                  <a:pt x="158" y="59"/>
                </a:lnTo>
                <a:lnTo>
                  <a:pt x="159" y="81"/>
                </a:lnTo>
                <a:lnTo>
                  <a:pt x="128" y="81"/>
                </a:lnTo>
                <a:lnTo>
                  <a:pt x="128" y="81"/>
                </a:lnTo>
                <a:lnTo>
                  <a:pt x="129" y="104"/>
                </a:lnTo>
                <a:lnTo>
                  <a:pt x="128" y="115"/>
                </a:lnTo>
                <a:lnTo>
                  <a:pt x="128" y="125"/>
                </a:lnTo>
                <a:lnTo>
                  <a:pt x="119" y="125"/>
                </a:lnTo>
                <a:lnTo>
                  <a:pt x="119" y="125"/>
                </a:lnTo>
                <a:lnTo>
                  <a:pt x="116" y="738"/>
                </a:lnTo>
                <a:lnTo>
                  <a:pt x="110" y="738"/>
                </a:lnTo>
                <a:lnTo>
                  <a:pt x="110" y="755"/>
                </a:lnTo>
                <a:lnTo>
                  <a:pt x="101" y="755"/>
                </a:lnTo>
                <a:lnTo>
                  <a:pt x="101" y="841"/>
                </a:lnTo>
                <a:lnTo>
                  <a:pt x="61" y="841"/>
                </a:lnTo>
                <a:lnTo>
                  <a:pt x="61" y="839"/>
                </a:lnTo>
                <a:lnTo>
                  <a:pt x="45" y="839"/>
                </a:lnTo>
                <a:lnTo>
                  <a:pt x="45" y="922"/>
                </a:lnTo>
                <a:lnTo>
                  <a:pt x="44" y="922"/>
                </a:lnTo>
                <a:lnTo>
                  <a:pt x="44" y="939"/>
                </a:lnTo>
                <a:lnTo>
                  <a:pt x="39" y="939"/>
                </a:lnTo>
                <a:lnTo>
                  <a:pt x="39" y="943"/>
                </a:lnTo>
                <a:lnTo>
                  <a:pt x="31" y="943"/>
                </a:lnTo>
                <a:lnTo>
                  <a:pt x="31" y="946"/>
                </a:lnTo>
                <a:lnTo>
                  <a:pt x="34" y="946"/>
                </a:lnTo>
                <a:lnTo>
                  <a:pt x="34" y="946"/>
                </a:lnTo>
                <a:lnTo>
                  <a:pt x="35" y="949"/>
                </a:lnTo>
                <a:lnTo>
                  <a:pt x="35" y="951"/>
                </a:lnTo>
                <a:lnTo>
                  <a:pt x="35" y="958"/>
                </a:lnTo>
                <a:lnTo>
                  <a:pt x="28" y="958"/>
                </a:lnTo>
                <a:lnTo>
                  <a:pt x="28" y="970"/>
                </a:lnTo>
                <a:lnTo>
                  <a:pt x="28" y="970"/>
                </a:lnTo>
                <a:lnTo>
                  <a:pt x="13" y="970"/>
                </a:lnTo>
                <a:lnTo>
                  <a:pt x="6" y="970"/>
                </a:lnTo>
                <a:lnTo>
                  <a:pt x="0" y="971"/>
                </a:lnTo>
                <a:lnTo>
                  <a:pt x="0" y="1318"/>
                </a:lnTo>
                <a:lnTo>
                  <a:pt x="2080" y="1318"/>
                </a:lnTo>
                <a:lnTo>
                  <a:pt x="2080" y="1317"/>
                </a:lnTo>
                <a:lnTo>
                  <a:pt x="5760" y="1317"/>
                </a:lnTo>
                <a:lnTo>
                  <a:pt x="5760" y="595"/>
                </a:lnTo>
                <a:lnTo>
                  <a:pt x="5742" y="590"/>
                </a:lnTo>
                <a:close/>
              </a:path>
            </a:pathLst>
          </a:custGeom>
          <a:solidFill>
            <a:srgbClr val="00B050">
              <a:alpha val="40000"/>
            </a:srgb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3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" grpId="0" animBg="1"/>
      <p:bldP spid="29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10" y="1113381"/>
            <a:ext cx="11662004" cy="543343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: 466.285 Baris, 75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Pembersihan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418.722 Baris, 40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Rekayasa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		: 213.585 Baris, 39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Pembersihan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: 213.585 Baris, 36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Seleksi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		: 213.585 Baris, 25 Fitur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Pemodelan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: 80% Train (170.868 Baris), 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  20% Test (42.717 Baris)</a:t>
            </a:r>
            <a:b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/>
              <a:t>4</a:t>
            </a:r>
          </a:p>
        </p:txBody>
      </p:sp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- Data Timeline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9706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– Data Cleaning 1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17748" y="1255453"/>
            <a:ext cx="119533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Penyeragaman</a:t>
            </a:r>
            <a:r>
              <a:rPr lang="en-US" sz="2000" dirty="0"/>
              <a:t> </a:t>
            </a:r>
            <a:r>
              <a:rPr lang="en-US" sz="2000" dirty="0" err="1"/>
              <a:t>karakter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lowercase.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Menghapus</a:t>
            </a:r>
            <a:r>
              <a:rPr lang="en-US" sz="2000" dirty="0"/>
              <a:t> </a:t>
            </a:r>
            <a:r>
              <a:rPr lang="en-US" sz="2000" dirty="0" err="1"/>
              <a:t>semua</a:t>
            </a:r>
            <a:r>
              <a:rPr lang="en-US" sz="2000" dirty="0"/>
              <a:t> missing values yang </a:t>
            </a:r>
            <a:r>
              <a:rPr lang="en-US" sz="2000" dirty="0" err="1"/>
              <a:t>melebihi</a:t>
            </a:r>
            <a:r>
              <a:rPr lang="en-US" sz="2000" dirty="0"/>
              <a:t> 10%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keseluruhan</a:t>
            </a:r>
            <a:r>
              <a:rPr lang="en-US" sz="2000" dirty="0"/>
              <a:t> data.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Mengecek</a:t>
            </a:r>
            <a:r>
              <a:rPr lang="en-ID" sz="2000" dirty="0"/>
              <a:t> data </a:t>
            </a:r>
            <a:r>
              <a:rPr lang="en-ID" sz="2000" dirty="0" err="1"/>
              <a:t>duplikat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id dan </a:t>
            </a:r>
            <a:r>
              <a:rPr lang="en-US" sz="2000" dirty="0" err="1"/>
              <a:t>member_id</a:t>
            </a:r>
            <a:r>
              <a:rPr lang="en-US" sz="2000" dirty="0"/>
              <a:t>. Hasil: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ada</a:t>
            </a:r>
            <a:r>
              <a:rPr lang="en-US" sz="2000" dirty="0"/>
              <a:t> data </a:t>
            </a:r>
            <a:r>
              <a:rPr lang="en-US" sz="2000" dirty="0" err="1"/>
              <a:t>duplikat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yang </a:t>
            </a:r>
            <a:r>
              <a:rPr lang="en-ID" sz="2000" dirty="0" err="1"/>
              <a:t>dianggap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berpengaruh</a:t>
            </a:r>
            <a:r>
              <a:rPr lang="en-ID" sz="2000" dirty="0"/>
              <a:t> </a:t>
            </a:r>
            <a:r>
              <a:rPr lang="en-ID" sz="2000" dirty="0" err="1"/>
              <a:t>terhadap</a:t>
            </a:r>
            <a:r>
              <a:rPr lang="en-ID" sz="2000" dirty="0"/>
              <a:t> </a:t>
            </a:r>
            <a:r>
              <a:rPr lang="en-ID" sz="2000" dirty="0" err="1"/>
              <a:t>kualitas</a:t>
            </a:r>
            <a:r>
              <a:rPr lang="en-ID" sz="2000" dirty="0"/>
              <a:t> </a:t>
            </a:r>
            <a:r>
              <a:rPr lang="en-ID" sz="2000" dirty="0" err="1"/>
              <a:t>peminjam</a:t>
            </a:r>
            <a:r>
              <a:rPr lang="en-ID" sz="2000" dirty="0"/>
              <a:t> (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buruk</a:t>
            </a:r>
            <a:r>
              <a:rPr lang="en-ID" sz="2000" dirty="0"/>
              <a:t>): "Unnamed: 0", "id", "</a:t>
            </a:r>
            <a:r>
              <a:rPr lang="en-ID" sz="2000" dirty="0" err="1"/>
              <a:t>member_id</a:t>
            </a:r>
            <a:r>
              <a:rPr lang="en-ID" sz="2000" dirty="0"/>
              <a:t>", "</a:t>
            </a:r>
            <a:r>
              <a:rPr lang="en-ID" sz="2000" dirty="0" err="1"/>
              <a:t>url</a:t>
            </a:r>
            <a:r>
              <a:rPr lang="en-ID" sz="2000" dirty="0"/>
              <a:t>", "</a:t>
            </a:r>
            <a:r>
              <a:rPr lang="en-ID" sz="2000" dirty="0" err="1"/>
              <a:t>zip_code</a:t>
            </a:r>
            <a:r>
              <a:rPr lang="en-ID" sz="2000" dirty="0"/>
              <a:t>", "</a:t>
            </a:r>
            <a:r>
              <a:rPr lang="en-ID" sz="2000" dirty="0" err="1"/>
              <a:t>policy_code</a:t>
            </a:r>
            <a:r>
              <a:rPr lang="en-ID" sz="2000" dirty="0"/>
              <a:t>", "</a:t>
            </a:r>
            <a:r>
              <a:rPr lang="en-ID" sz="2000" dirty="0" err="1"/>
              <a:t>application_type</a:t>
            </a:r>
            <a:r>
              <a:rPr lang="en-ID" sz="2000" dirty="0"/>
              <a:t>", "</a:t>
            </a:r>
            <a:r>
              <a:rPr lang="en-ID" sz="2000" dirty="0" err="1"/>
              <a:t>pymnt_plan</a:t>
            </a:r>
            <a:r>
              <a:rPr lang="en-ID" sz="2000" dirty="0"/>
              <a:t>", "</a:t>
            </a:r>
            <a:r>
              <a:rPr lang="en-ID" sz="2000" dirty="0" err="1"/>
              <a:t>emp_title</a:t>
            </a:r>
            <a:r>
              <a:rPr lang="en-ID" sz="2000" dirty="0"/>
              <a:t>", "title“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Menghapus</a:t>
            </a:r>
            <a:r>
              <a:rPr lang="en-ID" sz="2000" dirty="0"/>
              <a:t> baris data yang </a:t>
            </a:r>
            <a:r>
              <a:rPr lang="en-ID" sz="2000" dirty="0" err="1"/>
              <a:t>memiliki</a:t>
            </a:r>
            <a:r>
              <a:rPr lang="en-ID" sz="2000" dirty="0"/>
              <a:t> missing values di </a:t>
            </a:r>
            <a:r>
              <a:rPr lang="en-ID" sz="2000" dirty="0" err="1"/>
              <a:t>beberapa</a:t>
            </a:r>
            <a:r>
              <a:rPr lang="en-ID" sz="2000" dirty="0"/>
              <a:t> </a:t>
            </a:r>
            <a:r>
              <a:rPr lang="en-ID" sz="2000" dirty="0" err="1"/>
              <a:t>kolom</a:t>
            </a:r>
            <a:r>
              <a:rPr lang="en-ID" sz="2000" dirty="0"/>
              <a:t> </a:t>
            </a:r>
            <a:r>
              <a:rPr lang="en-ID" sz="2000" dirty="0" err="1"/>
              <a:t>sekaligus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Menghapus</a:t>
            </a:r>
            <a:r>
              <a:rPr lang="en-ID" sz="2000" dirty="0"/>
              <a:t> outlier per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numerik</a:t>
            </a:r>
            <a:r>
              <a:rPr lang="en-ID" sz="2000" dirty="0"/>
              <a:t> yang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melebihi</a:t>
            </a:r>
            <a:r>
              <a:rPr lang="en-ID" sz="2000" dirty="0"/>
              <a:t> 3%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keseluruhan</a:t>
            </a:r>
            <a:r>
              <a:rPr lang="en-ID" sz="2000" dirty="0"/>
              <a:t> data. </a:t>
            </a:r>
            <a:r>
              <a:rPr lang="en-ID" sz="2000" dirty="0" err="1"/>
              <a:t>Diasumsikan</a:t>
            </a:r>
            <a:r>
              <a:rPr lang="en-ID" sz="2000" dirty="0"/>
              <a:t> </a:t>
            </a:r>
            <a:r>
              <a:rPr lang="en-ID" sz="2000" dirty="0" err="1"/>
              <a:t>bahwa</a:t>
            </a:r>
            <a:r>
              <a:rPr lang="en-ID" sz="2000" dirty="0"/>
              <a:t> outlier yang </a:t>
            </a:r>
            <a:r>
              <a:rPr lang="en-ID" sz="2000" dirty="0" err="1"/>
              <a:t>melebihi</a:t>
            </a:r>
            <a:r>
              <a:rPr lang="en-ID" sz="2000" dirty="0"/>
              <a:t> 3% </a:t>
            </a:r>
            <a:r>
              <a:rPr lang="en-ID" sz="2000" dirty="0" err="1"/>
              <a:t>adalah</a:t>
            </a:r>
            <a:r>
              <a:rPr lang="en-ID" sz="2000" dirty="0"/>
              <a:t> outlier natural (</a:t>
            </a:r>
            <a:r>
              <a:rPr lang="en-ID" sz="2000" dirty="0" err="1"/>
              <a:t>alami</a:t>
            </a:r>
            <a:r>
              <a:rPr lang="en-ID" sz="2000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AB659-EF13-DFE8-7C62-263B76549053}"/>
              </a:ext>
            </a:extLst>
          </p:cNvPr>
          <p:cNvSpPr txBox="1"/>
          <p:nvPr/>
        </p:nvSpPr>
        <p:spPr>
          <a:xfrm>
            <a:off x="1845940" y="4794884"/>
            <a:ext cx="87129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466.285 Baris, 75 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418.722 Baris, 40 Fitur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10919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AFBB3A-B6D9-767A-0CA5-3D3196F9C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8" b="55416"/>
          <a:stretch/>
        </p:blipFill>
        <p:spPr bwMode="auto">
          <a:xfrm>
            <a:off x="333772" y="1128947"/>
            <a:ext cx="11521280" cy="512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374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– Feature Engineering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17748" y="1268760"/>
            <a:ext cx="119533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Mengisi</a:t>
            </a:r>
            <a:r>
              <a:rPr lang="en-ID" sz="2000" dirty="0"/>
              <a:t> missing values 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emp_length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modus 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tersebut</a:t>
            </a:r>
            <a:r>
              <a:rPr lang="en-ID" sz="20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‘none’ dan ‘any’ 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home_ownership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‘other’,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‘other’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modus 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‘mortgage’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‘source verified’ </a:t>
            </a:r>
            <a:r>
              <a:rPr lang="en-ID" sz="2000" dirty="0" err="1"/>
              <a:t>menjadi</a:t>
            </a:r>
            <a:r>
              <a:rPr lang="en-ID" sz="2000" dirty="0"/>
              <a:t> ‘verified’ 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verification_status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Mengisi</a:t>
            </a:r>
            <a:r>
              <a:rPr lang="en-ID" sz="2000" dirty="0"/>
              <a:t> missing values 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last_credit_pull_d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modusnya</a:t>
            </a:r>
            <a:r>
              <a:rPr lang="en-ID" sz="2000" dirty="0"/>
              <a:t>,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mengubahnya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selisih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bulan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numerik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Mengisi</a:t>
            </a:r>
            <a:r>
              <a:rPr lang="en-ID" sz="2000" dirty="0"/>
              <a:t> missing values 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last_pymnt_d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modusnya</a:t>
            </a:r>
            <a:r>
              <a:rPr lang="en-ID" sz="2000" dirty="0"/>
              <a:t>, </a:t>
            </a:r>
            <a:r>
              <a:rPr lang="en-ID" sz="2000" dirty="0" err="1"/>
              <a:t>kemudian</a:t>
            </a:r>
            <a:r>
              <a:rPr lang="en-ID" sz="2000" dirty="0"/>
              <a:t> </a:t>
            </a:r>
            <a:r>
              <a:rPr lang="en-ID" sz="2000" dirty="0" err="1"/>
              <a:t>mengubahnya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selisih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bulan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numerik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isi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earliest_cr_line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selisih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bulan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numerik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isi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issue_d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selisih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dalam</a:t>
            </a:r>
            <a:r>
              <a:rPr lang="en-ID" sz="2000" dirty="0"/>
              <a:t> </a:t>
            </a:r>
            <a:r>
              <a:rPr lang="en-ID" sz="2000" dirty="0" err="1"/>
              <a:t>bulan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waktu</a:t>
            </a:r>
            <a:r>
              <a:rPr lang="en-ID" sz="2000" dirty="0"/>
              <a:t> </a:t>
            </a:r>
            <a:r>
              <a:rPr lang="en-ID" sz="2000" dirty="0" err="1"/>
              <a:t>terbaru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numerik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34231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– Feature Engineering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17748" y="1293919"/>
            <a:ext cx="119533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term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numerik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mengganti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‘36 month’ dan ‘60 month’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‘36’ dan ‘60’.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isi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sub_grade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tingkatan</a:t>
            </a:r>
            <a:r>
              <a:rPr lang="en-ID" sz="2000" dirty="0"/>
              <a:t> </a:t>
            </a:r>
            <a:r>
              <a:rPr lang="en-ID" sz="2000" dirty="0" err="1"/>
              <a:t>kelasnya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numerik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Mengubah</a:t>
            </a:r>
            <a:r>
              <a:rPr lang="en-ID" sz="2000" dirty="0"/>
              <a:t> </a:t>
            </a:r>
            <a:r>
              <a:rPr lang="en-ID" sz="2000" dirty="0" err="1"/>
              <a:t>isi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grade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angka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tingkatan</a:t>
            </a:r>
            <a:r>
              <a:rPr lang="en-ID" sz="2000" dirty="0"/>
              <a:t> </a:t>
            </a:r>
            <a:r>
              <a:rPr lang="en-ID" sz="2000" dirty="0" err="1"/>
              <a:t>kelasnya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menjadi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numerik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bernama</a:t>
            </a:r>
            <a:r>
              <a:rPr lang="en-ID" sz="2000" dirty="0"/>
              <a:t> target yang </a:t>
            </a:r>
            <a:r>
              <a:rPr lang="en-ID" sz="2000" dirty="0" err="1"/>
              <a:t>nantinya</a:t>
            </a:r>
            <a:r>
              <a:rPr lang="en-ID" sz="2000" dirty="0"/>
              <a:t>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variabel</a:t>
            </a:r>
            <a:r>
              <a:rPr lang="en-ID" sz="2000" dirty="0"/>
              <a:t> </a:t>
            </a:r>
            <a:r>
              <a:rPr lang="en-ID" sz="2000" dirty="0" err="1"/>
              <a:t>dependen</a:t>
            </a:r>
            <a:r>
              <a:rPr lang="en-ID" sz="2000" dirty="0"/>
              <a:t> pada proses modelling. Fitur target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lain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kualitas</a:t>
            </a:r>
            <a:r>
              <a:rPr lang="en-ID" sz="2000" dirty="0"/>
              <a:t> </a:t>
            </a:r>
            <a:r>
              <a:rPr lang="en-ID" sz="2000" dirty="0" err="1"/>
              <a:t>peminjam</a:t>
            </a:r>
            <a:r>
              <a:rPr lang="en-ID" sz="2000" dirty="0"/>
              <a:t> (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buruk</a:t>
            </a:r>
            <a:r>
              <a:rPr lang="en-ID" sz="2000" dirty="0"/>
              <a:t>). Fitur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berisi</a:t>
            </a:r>
            <a:r>
              <a:rPr lang="en-ID" sz="2000" dirty="0"/>
              <a:t> </a:t>
            </a:r>
            <a:r>
              <a:rPr lang="en-ID" sz="2000" dirty="0" err="1"/>
              <a:t>dua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‘0’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peminjam</a:t>
            </a:r>
            <a:r>
              <a:rPr lang="en-ID" sz="2000" dirty="0"/>
              <a:t> </a:t>
            </a:r>
            <a:r>
              <a:rPr lang="en-ID" sz="2000" dirty="0" err="1"/>
              <a:t>baik</a:t>
            </a:r>
            <a:r>
              <a:rPr lang="en-ID" sz="2000" dirty="0"/>
              <a:t> dan ‘1’ </a:t>
            </a:r>
            <a:r>
              <a:rPr lang="en-ID" sz="2000" dirty="0" err="1"/>
              <a:t>untuk</a:t>
            </a:r>
            <a:r>
              <a:rPr lang="en-ID" sz="2000" dirty="0"/>
              <a:t> </a:t>
            </a:r>
            <a:r>
              <a:rPr lang="en-ID" sz="2000" dirty="0" err="1"/>
              <a:t>peminjam</a:t>
            </a:r>
            <a:r>
              <a:rPr lang="en-ID" sz="2000" dirty="0"/>
              <a:t> </a:t>
            </a:r>
            <a:r>
              <a:rPr lang="en-ID" sz="2000" dirty="0" err="1"/>
              <a:t>buruk</a:t>
            </a:r>
            <a:r>
              <a:rPr lang="en-ID" sz="2000" dirty="0"/>
              <a:t>. </a:t>
            </a:r>
            <a:r>
              <a:rPr lang="en-ID" sz="2000" dirty="0" err="1"/>
              <a:t>Baik</a:t>
            </a:r>
            <a:r>
              <a:rPr lang="en-ID" sz="2000" dirty="0"/>
              <a:t> </a:t>
            </a:r>
            <a:r>
              <a:rPr lang="en-ID" sz="2000" dirty="0" err="1"/>
              <a:t>buruknya</a:t>
            </a:r>
            <a:r>
              <a:rPr lang="en-ID" sz="2000" dirty="0"/>
              <a:t> </a:t>
            </a:r>
            <a:r>
              <a:rPr lang="en-ID" sz="2000" dirty="0" err="1"/>
              <a:t>peminjam</a:t>
            </a:r>
            <a:r>
              <a:rPr lang="en-ID" sz="2000" dirty="0"/>
              <a:t> </a:t>
            </a:r>
            <a:r>
              <a:rPr lang="en-ID" sz="2000" dirty="0" err="1"/>
              <a:t>ditentukan</a:t>
            </a:r>
            <a:r>
              <a:rPr lang="en-ID" sz="2000" dirty="0"/>
              <a:t> oleh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loan_status</a:t>
            </a:r>
            <a:r>
              <a:rPr lang="en-ID" sz="2000" dirty="0"/>
              <a:t>,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ketentuan</a:t>
            </a:r>
            <a:r>
              <a:rPr lang="en-ID" sz="2000" dirty="0"/>
              <a:t> </a:t>
            </a:r>
            <a:r>
              <a:rPr lang="en-ID" sz="2000" dirty="0" err="1"/>
              <a:t>tertentu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loan_status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sudahs</a:t>
            </a:r>
            <a:r>
              <a:rPr lang="en-ID" sz="2000" dirty="0"/>
              <a:t> </a:t>
            </a:r>
            <a:r>
              <a:rPr lang="en-ID" sz="2000" dirty="0" err="1"/>
              <a:t>digantikan</a:t>
            </a:r>
            <a:r>
              <a:rPr lang="en-ID" sz="2000" dirty="0"/>
              <a:t> oleh </a:t>
            </a:r>
            <a:r>
              <a:rPr lang="en-ID" sz="2000" dirty="0" err="1"/>
              <a:t>fitur</a:t>
            </a:r>
            <a:r>
              <a:rPr lang="en-ID" sz="2000" dirty="0"/>
              <a:t> target. Hal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supaya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loan_status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mempengaruhi</a:t>
            </a:r>
            <a:r>
              <a:rPr lang="en-ID" sz="2000" dirty="0"/>
              <a:t> dan </a:t>
            </a:r>
            <a:r>
              <a:rPr lang="en-ID" sz="2000" dirty="0" err="1"/>
              <a:t>membantu</a:t>
            </a:r>
            <a:r>
              <a:rPr lang="en-ID" sz="2000" dirty="0"/>
              <a:t> proses </a:t>
            </a:r>
            <a:r>
              <a:rPr lang="en-ID" sz="2000" dirty="0" err="1"/>
              <a:t>pembelajaran</a:t>
            </a:r>
            <a:r>
              <a:rPr lang="en-ID" sz="2000" dirty="0"/>
              <a:t>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31BB4-2574-F93E-9102-78509D11A8A6}"/>
              </a:ext>
            </a:extLst>
          </p:cNvPr>
          <p:cNvSpPr txBox="1"/>
          <p:nvPr/>
        </p:nvSpPr>
        <p:spPr>
          <a:xfrm>
            <a:off x="1773932" y="5238931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418.722 Baris,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213.585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28978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– Data Cleaning 2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17748" y="1167822"/>
            <a:ext cx="119533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collections_12_mths_ex_med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berpengaruh</a:t>
            </a:r>
            <a:r>
              <a:rPr lang="en-ID" sz="2000" dirty="0"/>
              <a:t> pada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total_rec_late_fee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berpengaruh</a:t>
            </a:r>
            <a:r>
              <a:rPr lang="en-ID" sz="2000" dirty="0"/>
              <a:t> pada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Menghapus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acc_now_delinq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hanya</a:t>
            </a:r>
            <a:r>
              <a:rPr lang="en-ID" sz="2000" dirty="0"/>
              <a:t> </a:t>
            </a:r>
            <a:r>
              <a:rPr lang="en-ID" sz="2000" dirty="0" err="1"/>
              <a:t>terdiri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satu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 </a:t>
            </a:r>
            <a:r>
              <a:rPr lang="en-ID" sz="2000" dirty="0" err="1"/>
              <a:t>berpengaruh</a:t>
            </a:r>
            <a:r>
              <a:rPr lang="en-ID" sz="2000" dirty="0"/>
              <a:t> pada model.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3BAE8D-20EC-7882-1D2F-2D0F4F0C2C99}"/>
              </a:ext>
            </a:extLst>
          </p:cNvPr>
          <p:cNvSpPr txBox="1"/>
          <p:nvPr/>
        </p:nvSpPr>
        <p:spPr>
          <a:xfrm>
            <a:off x="1773932" y="4236185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418.722 Baris,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213.585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55133432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– Feature Encoding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17748" y="1352032"/>
            <a:ext cx="11953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Melakukan</a:t>
            </a:r>
            <a:r>
              <a:rPr lang="en-ID" sz="2000" dirty="0"/>
              <a:t> encoding pada </a:t>
            </a:r>
            <a:r>
              <a:rPr lang="en-ID" sz="2000" dirty="0" err="1"/>
              <a:t>semua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kategori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Label Encoding. Label Encoding </a:t>
            </a:r>
            <a:r>
              <a:rPr lang="en-ID" sz="2000" dirty="0" err="1"/>
              <a:t>dipilih</a:t>
            </a:r>
            <a:r>
              <a:rPr lang="en-ID" sz="2000" dirty="0"/>
              <a:t> pada </a:t>
            </a:r>
            <a:r>
              <a:rPr lang="en-ID" sz="2000" dirty="0" err="1"/>
              <a:t>kasus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karena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pada dataset </a:t>
            </a:r>
            <a:r>
              <a:rPr lang="en-ID" sz="2000" dirty="0" err="1"/>
              <a:t>sudah</a:t>
            </a:r>
            <a:r>
              <a:rPr lang="en-ID" sz="2000" dirty="0"/>
              <a:t> sangat </a:t>
            </a:r>
            <a:r>
              <a:rPr lang="en-ID" sz="2000" dirty="0" err="1"/>
              <a:t>banyak</a:t>
            </a:r>
            <a:r>
              <a:rPr lang="en-ID" sz="2000" dirty="0"/>
              <a:t>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penggunaan</a:t>
            </a:r>
            <a:r>
              <a:rPr lang="en-ID" sz="2000" dirty="0"/>
              <a:t> One Hot Encoding </a:t>
            </a:r>
            <a:r>
              <a:rPr lang="en-ID" sz="2000" dirty="0" err="1"/>
              <a:t>kurang</a:t>
            </a:r>
            <a:r>
              <a:rPr lang="en-ID" sz="2000" dirty="0"/>
              <a:t> </a:t>
            </a:r>
            <a:r>
              <a:rPr lang="en-ID" sz="2000" dirty="0" err="1"/>
              <a:t>tepat</a:t>
            </a:r>
            <a:r>
              <a:rPr lang="en-ID" sz="2000" dirty="0"/>
              <a:t>. One Hot Encoding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baru</a:t>
            </a:r>
            <a:r>
              <a:rPr lang="en-ID" sz="2000" dirty="0"/>
              <a:t> </a:t>
            </a:r>
            <a:r>
              <a:rPr lang="en-ID" sz="2000" dirty="0" err="1"/>
              <a:t>sesuai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kelas</a:t>
            </a:r>
            <a:r>
              <a:rPr lang="en-ID" sz="2000" dirty="0"/>
              <a:t> pada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kategori</a:t>
            </a:r>
            <a:r>
              <a:rPr lang="en-ID" sz="2000" dirty="0"/>
              <a:t> yang </a:t>
            </a:r>
            <a:r>
              <a:rPr lang="en-ID" sz="2000" dirty="0" err="1"/>
              <a:t>diencode</a:t>
            </a:r>
            <a:r>
              <a:rPr lang="en-ID" sz="2000" dirty="0"/>
              <a:t>, </a:t>
            </a:r>
            <a:r>
              <a:rPr lang="en-ID" sz="2000" dirty="0" err="1"/>
              <a:t>sehingga</a:t>
            </a:r>
            <a:r>
              <a:rPr lang="en-ID" sz="2000" dirty="0"/>
              <a:t> </a:t>
            </a:r>
            <a:r>
              <a:rPr lang="en-ID" sz="2000" dirty="0" err="1"/>
              <a:t>dapat</a:t>
            </a:r>
            <a:r>
              <a:rPr lang="en-ID" sz="2000" dirty="0"/>
              <a:t> </a:t>
            </a:r>
            <a:r>
              <a:rPr lang="en-ID" sz="2000" dirty="0" err="1"/>
              <a:t>menyebabkan</a:t>
            </a:r>
            <a:r>
              <a:rPr lang="en-ID" sz="2000" dirty="0"/>
              <a:t> </a:t>
            </a:r>
            <a:r>
              <a:rPr lang="en-ID" sz="2000" dirty="0" err="1"/>
              <a:t>masalah</a:t>
            </a:r>
            <a:r>
              <a:rPr lang="en-ID" sz="2000" dirty="0"/>
              <a:t> yang </a:t>
            </a:r>
            <a:r>
              <a:rPr lang="en-ID" sz="2000" dirty="0" err="1"/>
              <a:t>disebut</a:t>
            </a:r>
            <a:r>
              <a:rPr lang="en-ID" sz="2000" dirty="0"/>
              <a:t> Curse of Dimensionality.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DB2BA-14F0-EE27-E65C-1B6B09B63B28}"/>
              </a:ext>
            </a:extLst>
          </p:cNvPr>
          <p:cNvSpPr txBox="1"/>
          <p:nvPr/>
        </p:nvSpPr>
        <p:spPr>
          <a:xfrm>
            <a:off x="1773932" y="4236185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213.585 Baris, 36 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213.585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Fitur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40296440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– Feature Selection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17748" y="1275851"/>
            <a:ext cx="119533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seleksi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. Dari 36 </a:t>
            </a:r>
            <a:r>
              <a:rPr lang="en-ID" sz="2000" dirty="0" err="1"/>
              <a:t>fitur</a:t>
            </a:r>
            <a:r>
              <a:rPr lang="en-ID" sz="2000" dirty="0"/>
              <a:t> pada data </a:t>
            </a:r>
            <a:r>
              <a:rPr lang="en-ID" sz="2000" dirty="0" err="1"/>
              <a:t>bersih</a:t>
            </a:r>
            <a:r>
              <a:rPr lang="en-ID" sz="2000" dirty="0"/>
              <a:t>, </a:t>
            </a:r>
            <a:r>
              <a:rPr lang="en-ID" sz="2000" dirty="0" err="1"/>
              <a:t>akan</a:t>
            </a:r>
            <a:r>
              <a:rPr lang="en-ID" sz="2000" dirty="0"/>
              <a:t> </a:t>
            </a:r>
            <a:r>
              <a:rPr lang="en-ID" sz="2000" dirty="0" err="1"/>
              <a:t>dipilih</a:t>
            </a:r>
            <a:r>
              <a:rPr lang="en-ID" sz="2000" dirty="0"/>
              <a:t> 25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pengaruh</a:t>
            </a:r>
            <a:r>
              <a:rPr lang="en-ID" sz="2000" dirty="0"/>
              <a:t> (importance) </a:t>
            </a:r>
            <a:r>
              <a:rPr lang="en-ID" sz="2000" dirty="0" err="1"/>
              <a:t>tertinggi</a:t>
            </a:r>
            <a:r>
              <a:rPr lang="en-ID" sz="2000" dirty="0"/>
              <a:t> </a:t>
            </a:r>
            <a:r>
              <a:rPr lang="en-ID" sz="2000" dirty="0" err="1"/>
              <a:t>terhadap</a:t>
            </a:r>
            <a:r>
              <a:rPr lang="en-ID" sz="2000" dirty="0"/>
              <a:t> target. Proses </a:t>
            </a:r>
            <a:r>
              <a:rPr lang="en-ID" sz="2000" dirty="0" err="1"/>
              <a:t>seleksi</a:t>
            </a:r>
            <a:r>
              <a:rPr lang="en-ID" sz="2000" dirty="0"/>
              <a:t> </a:t>
            </a:r>
            <a:r>
              <a:rPr lang="en-ID" sz="2000" dirty="0" err="1"/>
              <a:t>fitur</a:t>
            </a:r>
            <a:r>
              <a:rPr lang="en-ID" sz="2000" dirty="0"/>
              <a:t> </a:t>
            </a:r>
            <a:r>
              <a:rPr lang="en-ID" sz="2000" dirty="0" err="1"/>
              <a:t>ini</a:t>
            </a:r>
            <a:r>
              <a:rPr lang="en-ID" sz="2000" dirty="0"/>
              <a:t> </a:t>
            </a:r>
            <a:r>
              <a:rPr lang="en-ID" sz="2000" dirty="0" err="1"/>
              <a:t>dilakukan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metode</a:t>
            </a:r>
            <a:r>
              <a:rPr lang="en-ID" sz="2000" dirty="0"/>
              <a:t> RFE. Estimator yang </a:t>
            </a:r>
            <a:r>
              <a:rPr lang="en-ID" sz="2000" dirty="0" err="1"/>
              <a:t>digunakan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model </a:t>
            </a:r>
            <a:r>
              <a:rPr lang="en-ID" sz="2000" dirty="0" err="1"/>
              <a:t>RandomForestClassifier</a:t>
            </a:r>
            <a:r>
              <a:rPr lang="en-ID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3F2C8E-D061-9C34-5EA4-CE7B8E664C0F}"/>
              </a:ext>
            </a:extLst>
          </p:cNvPr>
          <p:cNvSpPr txBox="1"/>
          <p:nvPr/>
        </p:nvSpPr>
        <p:spPr>
          <a:xfrm>
            <a:off x="1773932" y="4236185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213.585 Baris, 36 Fitur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213.585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Baris, 25 Fitur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145352073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– Modelling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17748" y="1340768"/>
            <a:ext cx="119533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pembagian</a:t>
            </a:r>
            <a:r>
              <a:rPr lang="en-US" sz="2000" dirty="0"/>
              <a:t> data </a:t>
            </a:r>
            <a:r>
              <a:rPr lang="en-US" sz="2000" dirty="0" err="1"/>
              <a:t>menjadi</a:t>
            </a:r>
            <a:r>
              <a:rPr lang="en-US" sz="2000" dirty="0"/>
              <a:t> train dan test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proporsi</a:t>
            </a:r>
            <a:r>
              <a:rPr lang="en-US" sz="2000" dirty="0"/>
              <a:t> 80:20.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Diperoleh</a:t>
            </a:r>
            <a:r>
              <a:rPr lang="en-US" sz="2000" dirty="0"/>
              <a:t> data train </a:t>
            </a:r>
            <a:r>
              <a:rPr lang="en-US" sz="2000" dirty="0" err="1"/>
              <a:t>sebanyak</a:t>
            </a:r>
            <a:r>
              <a:rPr lang="en-US" sz="2000" dirty="0"/>
              <a:t> </a:t>
            </a:r>
            <a:r>
              <a:rPr lang="en-US" sz="2000" dirty="0">
                <a:cs typeface="Times New Roman" panose="02020603050405020304" pitchFamily="18" charset="0"/>
              </a:rPr>
              <a:t>170.868 Baris (80%) dan data test </a:t>
            </a:r>
            <a:r>
              <a:rPr lang="en-US" sz="2000" dirty="0" err="1">
                <a:cs typeface="Times New Roman" panose="02020603050405020304" pitchFamily="18" charset="0"/>
              </a:rPr>
              <a:t>sebanyak</a:t>
            </a:r>
            <a:r>
              <a:rPr lang="en-US" sz="2000" dirty="0">
                <a:cs typeface="Times New Roman" panose="02020603050405020304" pitchFamily="18" charset="0"/>
              </a:rPr>
              <a:t> 42.717 Baris (20%).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penskalaan</a:t>
            </a:r>
            <a:r>
              <a:rPr lang="en-US" sz="2000" dirty="0"/>
              <a:t> </a:t>
            </a:r>
            <a:r>
              <a:rPr lang="en-US" sz="2000" dirty="0" err="1"/>
              <a:t>fitur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StandardScaler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pemodelan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model </a:t>
            </a:r>
            <a:r>
              <a:rPr lang="en-US" sz="2000" dirty="0" err="1"/>
              <a:t>RandomForestClassifier</a:t>
            </a:r>
            <a:r>
              <a:rPr lang="en-US" sz="2000" dirty="0"/>
              <a:t>. Model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model ensemble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DecisionTreeClassifier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 </a:t>
            </a:r>
            <a:r>
              <a:rPr lang="en-US" sz="2000" i="1" dirty="0"/>
              <a:t>base model.  </a:t>
            </a:r>
            <a:r>
              <a:rPr lang="en-US" sz="2000" dirty="0"/>
              <a:t>Skor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pelatihan</a:t>
            </a:r>
            <a:r>
              <a:rPr lang="en-US" sz="2000" dirty="0"/>
              <a:t> model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99,878% yang </a:t>
            </a:r>
            <a:r>
              <a:rPr lang="en-US" sz="2000" dirty="0" err="1"/>
              <a:t>artinya</a:t>
            </a:r>
            <a:r>
              <a:rPr lang="en-US" sz="2000" dirty="0"/>
              <a:t> model </a:t>
            </a:r>
            <a:r>
              <a:rPr lang="en-US" sz="2000" dirty="0" err="1"/>
              <a:t>sudah</a:t>
            </a:r>
            <a:r>
              <a:rPr lang="en-US" sz="2000" dirty="0"/>
              <a:t> sangat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memprediksi</a:t>
            </a:r>
            <a:r>
              <a:rPr lang="en-US" sz="2000" dirty="0"/>
              <a:t> target </a:t>
            </a:r>
            <a:r>
              <a:rPr lang="en-US" sz="2000" dirty="0" err="1"/>
              <a:t>peminjam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(good)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buruk</a:t>
            </a:r>
            <a:r>
              <a:rPr lang="en-US" sz="2000" dirty="0"/>
              <a:t> (bad)</a:t>
            </a:r>
            <a:r>
              <a:rPr lang="en-ID" sz="2000" i="1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90299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Overview – Evaluation Metrics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A9C0E-4BA4-E758-D4D5-6B518FF238B2}"/>
              </a:ext>
            </a:extLst>
          </p:cNvPr>
          <p:cNvSpPr txBox="1"/>
          <p:nvPr/>
        </p:nvSpPr>
        <p:spPr>
          <a:xfrm>
            <a:off x="117748" y="1340768"/>
            <a:ext cx="119533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 err="1"/>
              <a:t>Melakukan</a:t>
            </a:r>
            <a:r>
              <a:rPr lang="en-ID" sz="2000" dirty="0"/>
              <a:t> </a:t>
            </a:r>
            <a:r>
              <a:rPr lang="en-ID" sz="2000" dirty="0" err="1"/>
              <a:t>evaluasi</a:t>
            </a:r>
            <a:r>
              <a:rPr lang="en-ID" sz="2000" dirty="0"/>
              <a:t> </a:t>
            </a:r>
            <a:r>
              <a:rPr lang="en-ID" sz="2000" dirty="0" err="1"/>
              <a:t>dengan</a:t>
            </a:r>
            <a:r>
              <a:rPr lang="en-ID" sz="2000" dirty="0"/>
              <a:t> </a:t>
            </a:r>
            <a:r>
              <a:rPr lang="en-ID" sz="2000" dirty="0" err="1"/>
              <a:t>menampilkan</a:t>
            </a:r>
            <a:r>
              <a:rPr lang="en-ID" sz="2000" dirty="0"/>
              <a:t> confusion matrix dan </a:t>
            </a:r>
            <a:r>
              <a:rPr lang="en-ID" sz="2000" dirty="0" err="1"/>
              <a:t>membuat</a:t>
            </a:r>
            <a:r>
              <a:rPr lang="en-ID" sz="2000" dirty="0"/>
              <a:t> </a:t>
            </a:r>
            <a:r>
              <a:rPr lang="en-ID" sz="2000" dirty="0" err="1"/>
              <a:t>empat</a:t>
            </a:r>
            <a:r>
              <a:rPr lang="en-ID" sz="2000" dirty="0"/>
              <a:t> </a:t>
            </a:r>
            <a:r>
              <a:rPr lang="en-ID" sz="2000" dirty="0" err="1"/>
              <a:t>jenis</a:t>
            </a:r>
            <a:r>
              <a:rPr lang="en-ID" sz="2000" dirty="0"/>
              <a:t> </a:t>
            </a:r>
            <a:r>
              <a:rPr lang="en-ID" sz="2000" dirty="0" err="1"/>
              <a:t>metriks</a:t>
            </a:r>
            <a:r>
              <a:rPr lang="en-ID" sz="2000" dirty="0"/>
              <a:t> </a:t>
            </a:r>
            <a:r>
              <a:rPr lang="en-ID" sz="2000" dirty="0" err="1"/>
              <a:t>evaluasi</a:t>
            </a:r>
            <a:r>
              <a:rPr lang="en-ID" sz="2000" dirty="0"/>
              <a:t>, </a:t>
            </a:r>
            <a:r>
              <a:rPr lang="en-ID" sz="2000" dirty="0" err="1"/>
              <a:t>yaitu</a:t>
            </a:r>
            <a:r>
              <a:rPr lang="en-ID" sz="2000" dirty="0"/>
              <a:t> Accuracy, Precision, Recall, dan F1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D" sz="2000" dirty="0"/>
              <a:t>Hasil yang </a:t>
            </a:r>
            <a:r>
              <a:rPr lang="en-ID" sz="2000" dirty="0" err="1"/>
              <a:t>diperoleh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pemodelan</a:t>
            </a:r>
            <a:r>
              <a:rPr lang="en-ID" sz="2000" dirty="0"/>
              <a:t> data </a:t>
            </a:r>
            <a:r>
              <a:rPr lang="en-ID" sz="2000" dirty="0" err="1"/>
              <a:t>pinjaman</a:t>
            </a:r>
            <a:r>
              <a:rPr lang="en-ID" sz="2000" dirty="0"/>
              <a:t> </a:t>
            </a:r>
            <a:r>
              <a:rPr lang="en-ID" sz="2000" dirty="0" err="1"/>
              <a:t>adalah</a:t>
            </a:r>
            <a:r>
              <a:rPr lang="en-ID" sz="2000" dirty="0"/>
              <a:t> </a:t>
            </a:r>
            <a:r>
              <a:rPr lang="en-ID" sz="2000" dirty="0" err="1"/>
              <a:t>sebagai</a:t>
            </a:r>
            <a:r>
              <a:rPr lang="en-ID" sz="2000" dirty="0"/>
              <a:t> </a:t>
            </a:r>
            <a:r>
              <a:rPr lang="en-ID" sz="2000" dirty="0" err="1"/>
              <a:t>berikut</a:t>
            </a:r>
            <a:r>
              <a:rPr lang="en-ID" sz="2000" dirty="0"/>
              <a:t>:</a:t>
            </a:r>
          </a:p>
          <a:p>
            <a:pPr marL="900113" indent="-457200">
              <a:buAutoNum type="arabicPeriod"/>
            </a:pPr>
            <a:r>
              <a:rPr lang="en-US" sz="2000" dirty="0"/>
              <a:t>Accuracy	: 99,8783 %</a:t>
            </a:r>
          </a:p>
          <a:p>
            <a:pPr marL="900113" indent="-457200">
              <a:buAutoNum type="arabicPeriod"/>
            </a:pPr>
            <a:r>
              <a:rPr lang="en-US" sz="2000" dirty="0"/>
              <a:t>Precision	: 100 %</a:t>
            </a:r>
          </a:p>
          <a:p>
            <a:pPr marL="900113" indent="-457200">
              <a:buAutoNum type="arabicPeriod"/>
            </a:pPr>
            <a:r>
              <a:rPr lang="en-US" sz="2000" dirty="0"/>
              <a:t>Recall	: 99,3879 %</a:t>
            </a:r>
          </a:p>
          <a:p>
            <a:pPr marL="900113" indent="-457200">
              <a:buAutoNum type="arabicPeriod"/>
            </a:pPr>
            <a:r>
              <a:rPr lang="en-US" sz="2000" dirty="0"/>
              <a:t>F1 Score	: 99,693 %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Dari </a:t>
            </a:r>
            <a:r>
              <a:rPr lang="en-US" sz="2000" dirty="0" err="1"/>
              <a:t>keempat</a:t>
            </a:r>
            <a:r>
              <a:rPr lang="en-US" sz="2000" dirty="0"/>
              <a:t> </a:t>
            </a:r>
            <a:r>
              <a:rPr lang="en-US" sz="2000" dirty="0" err="1"/>
              <a:t>metrik</a:t>
            </a:r>
            <a:r>
              <a:rPr lang="en-US" sz="2000" dirty="0"/>
              <a:t> </a:t>
            </a:r>
            <a:r>
              <a:rPr lang="en-US" sz="2000" dirty="0" err="1"/>
              <a:t>evaluasi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,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disimpulkan</a:t>
            </a:r>
            <a:r>
              <a:rPr lang="en-US" sz="2000" dirty="0"/>
              <a:t> </a:t>
            </a:r>
            <a:r>
              <a:rPr lang="en-US" sz="2000" dirty="0" err="1"/>
              <a:t>bahwa</a:t>
            </a:r>
            <a:r>
              <a:rPr lang="en-US" sz="2000" dirty="0"/>
              <a:t> model sangat </a:t>
            </a:r>
            <a:r>
              <a:rPr lang="en-US" sz="2000" dirty="0" err="1"/>
              <a:t>akurat</a:t>
            </a:r>
            <a:r>
              <a:rPr lang="en-US" sz="2000" dirty="0"/>
              <a:t> pada </a:t>
            </a:r>
            <a:r>
              <a:rPr lang="en-US" sz="2000" dirty="0" err="1"/>
              <a:t>kasus</a:t>
            </a:r>
            <a:r>
              <a:rPr lang="en-US" sz="2000" dirty="0"/>
              <a:t> </a:t>
            </a:r>
            <a:r>
              <a:rPr lang="en-US" sz="2000" dirty="0" err="1"/>
              <a:t>penentuan</a:t>
            </a:r>
            <a:r>
              <a:rPr lang="en-US" sz="2000" dirty="0"/>
              <a:t> </a:t>
            </a:r>
            <a:r>
              <a:rPr lang="en-US" sz="2000" dirty="0" err="1"/>
              <a:t>kualitas</a:t>
            </a:r>
            <a:r>
              <a:rPr lang="en-US" sz="2000" dirty="0"/>
              <a:t> </a:t>
            </a:r>
            <a:r>
              <a:rPr lang="en-US" sz="2000" dirty="0" err="1"/>
              <a:t>peminjam</a:t>
            </a:r>
            <a:r>
              <a:rPr lang="en-US" sz="2000" dirty="0"/>
              <a:t> dana.</a:t>
            </a:r>
            <a:endParaRPr lang="en-ID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8371472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FF73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 Out our PowerPoint Graphics Library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61258" y="2636912"/>
            <a:ext cx="56663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Terima</a:t>
            </a:r>
            <a:r>
              <a:rPr lang="en-US" sz="66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Kasih</a:t>
            </a:r>
          </a:p>
        </p:txBody>
      </p:sp>
      <p:pic>
        <p:nvPicPr>
          <p:cNvPr id="18" name="Picture 17" descr="Get My Graphics, Powered by eLearning Brothers logo with link." title="Get My Graphics Logo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12" y="5883955"/>
            <a:ext cx="2511303" cy="61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6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ectangle 29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589060" y="-5609165"/>
            <a:ext cx="1010704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0" y="102676"/>
            <a:ext cx="12192000" cy="83099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/>
                <a:cs typeface="Arial"/>
              </a:rPr>
              <a:t>Boxplot Numerical Features</a:t>
            </a:r>
          </a:p>
        </p:txBody>
      </p:sp>
      <p:sp>
        <p:nvSpPr>
          <p:cNvPr id="302" name="Rectangle 3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5400000">
            <a:off x="5980112" y="649287"/>
            <a:ext cx="228602" cy="12188825"/>
          </a:xfrm>
          <a:prstGeom prst="rect">
            <a:avLst/>
          </a:prstGeom>
          <a:gradFill flip="none" rotWithShape="1">
            <a:gsLst>
              <a:gs pos="12000">
                <a:srgbClr val="FFDA70"/>
              </a:gs>
              <a:gs pos="100000">
                <a:srgbClr val="FFAA00"/>
              </a:gs>
              <a:gs pos="52000">
                <a:srgbClr val="FFC800"/>
              </a:gs>
            </a:gsLst>
            <a:path path="circle">
              <a:fillToRect l="50000" t="50000" r="50000" b="50000"/>
            </a:path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FAFBB3A-B6D9-767A-0CA5-3D3196F9CB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9" b="33349"/>
          <a:stretch/>
        </p:blipFill>
        <p:spPr bwMode="auto">
          <a:xfrm>
            <a:off x="-1" y="1118738"/>
            <a:ext cx="11832277" cy="526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12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6_win32_fixed.potx" id="{79224A1A-576E-4E8E-97B9-9589E724BE2C}" vid="{26705E45-EC6F-4CC2-8A71-CE3DC00297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1303</TotalTime>
  <Words>3064</Words>
  <Application>Microsoft Office PowerPoint</Application>
  <PresentationFormat>Custom</PresentationFormat>
  <Paragraphs>350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Arial Black</vt:lpstr>
      <vt:lpstr>Calibri</vt:lpstr>
      <vt:lpstr>Times</vt:lpstr>
      <vt:lpstr>Times New Roman</vt:lpstr>
      <vt:lpstr>Office Theme</vt:lpstr>
      <vt:lpstr>Sample 1</vt:lpstr>
      <vt:lpstr>Sample 2</vt:lpstr>
      <vt:lpstr>Sample 3</vt:lpstr>
      <vt:lpstr>Sample 4</vt:lpstr>
      <vt:lpstr>Data Mentah    : 466.285 Baris, 75 Fitur Setelah Pembersihan Pertama : 418.722 Baris, 40 Fitur Setelah Rekayasa Fitur  : 213.585 Baris, 39 Fitur Setelah Pembersihan Kedua : 213.585 Baris, 36 Fitur Setelah Seleksi Fitur  : 213.585 Baris, 25 Fitur Pemodelan    : 80% Train (170.868 Baris)         20% Test (42.717 Baris) 4</vt:lpstr>
      <vt:lpstr>Sample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3</vt:lpstr>
      <vt:lpstr>PowerPoint Presentation</vt:lpstr>
      <vt:lpstr>Sample 3</vt:lpstr>
      <vt:lpstr>PowerPoint Presentation</vt:lpstr>
      <vt:lpstr>PowerPoint Presentation</vt:lpstr>
      <vt:lpstr>PowerPoint Presentation</vt:lpstr>
      <vt:lpstr>Sample 3</vt:lpstr>
      <vt:lpstr>PowerPoint Presentation</vt:lpstr>
      <vt:lpstr>Sample 3</vt:lpstr>
      <vt:lpstr>PowerPoint Presentation</vt:lpstr>
      <vt:lpstr>PowerPoint Presentation</vt:lpstr>
      <vt:lpstr>PowerPoint Presentation</vt:lpstr>
      <vt:lpstr>Sample 3</vt:lpstr>
      <vt:lpstr>PowerPoint Presentation</vt:lpstr>
      <vt:lpstr>Sample 3</vt:lpstr>
      <vt:lpstr>Data Mentah    : 466.285 Baris, 75 Fitur Setelah Pembersihan Pertama : 418.722 Baris, 40 Fitur Setelah Rekayasa Fitur  : 213.585 Baris, 39 Fitur Setelah Pembersihan Kedua : 213.585 Baris, 36 Fitur Setelah Seleksi Fitur  : 213.585 Baris, 25 Fitur Pemodelan    : 80% Train (170.868 Baris),         20% Test (42.717 Baris)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Check Out our PowerPoint Graphics Library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Infographics Sampler</dc:title>
  <dc:subject/>
  <dc:creator>Habiburrohman</dc:creator>
  <cp:keywords/>
  <dc:description/>
  <cp:lastModifiedBy>Habiburrohman</cp:lastModifiedBy>
  <cp:revision>264</cp:revision>
  <dcterms:created xsi:type="dcterms:W3CDTF">2022-07-29T06:15:38Z</dcterms:created>
  <dcterms:modified xsi:type="dcterms:W3CDTF">2025-08-09T14:31:50Z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2025-08-09T14:05:05Z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382d76e8-6957-4a29-b52c-e56f1b4eb35e</vt:lpwstr>
  </property>
  <property fmtid="{D5CDD505-2E9C-101B-9397-08002B2CF9AE}" pid="8" name="MSIP_Label_38b525e5-f3da-4501-8f1e-526b6769fc56_ContentBits">
    <vt:lpwstr>0</vt:lpwstr>
  </property>
  <property fmtid="{D5CDD505-2E9C-101B-9397-08002B2CF9AE}" pid="9" name="MSIP_Label_38b525e5-f3da-4501-8f1e-526b6769fc56_Tag">
    <vt:lpwstr>10, 3, 0, 1</vt:lpwstr>
  </property>
</Properties>
</file>