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9"/>
  </p:notesMasterIdLst>
  <p:sldIdLst>
    <p:sldId id="256" r:id="rId5"/>
    <p:sldId id="288" r:id="rId6"/>
    <p:sldId id="257" r:id="rId7"/>
    <p:sldId id="258" r:id="rId8"/>
    <p:sldId id="334" r:id="rId9"/>
    <p:sldId id="298" r:id="rId10"/>
    <p:sldId id="357" r:id="rId11"/>
    <p:sldId id="358" r:id="rId12"/>
    <p:sldId id="379" r:id="rId13"/>
    <p:sldId id="330" r:id="rId14"/>
    <p:sldId id="363" r:id="rId15"/>
    <p:sldId id="365" r:id="rId16"/>
    <p:sldId id="364" r:id="rId17"/>
    <p:sldId id="390" r:id="rId18"/>
    <p:sldId id="353" r:id="rId19"/>
    <p:sldId id="360" r:id="rId20"/>
    <p:sldId id="361" r:id="rId21"/>
    <p:sldId id="335" r:id="rId22"/>
    <p:sldId id="355" r:id="rId23"/>
    <p:sldId id="301" r:id="rId24"/>
    <p:sldId id="366" r:id="rId25"/>
    <p:sldId id="372" r:id="rId26"/>
    <p:sldId id="369" r:id="rId27"/>
    <p:sldId id="367" r:id="rId28"/>
    <p:sldId id="371" r:id="rId29"/>
    <p:sldId id="336" r:id="rId30"/>
    <p:sldId id="373" r:id="rId31"/>
    <p:sldId id="374" r:id="rId32"/>
    <p:sldId id="375" r:id="rId33"/>
    <p:sldId id="376" r:id="rId34"/>
    <p:sldId id="377" r:id="rId35"/>
    <p:sldId id="378" r:id="rId36"/>
    <p:sldId id="337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268" r:id="rId48"/>
  </p:sldIdLst>
  <p:sldSz cx="12192000" cy="6858000"/>
  <p:notesSz cx="6858000" cy="9144000"/>
  <p:embeddedFontLst>
    <p:embeddedFont>
      <p:font typeface="맑은 고딕" panose="020B0503020000020004" pitchFamily="50" charset="-127"/>
      <p:regular r:id="rId50"/>
      <p:bold r:id="rId51"/>
    </p:embeddedFont>
    <p:embeddedFont>
      <p:font typeface="배달의민족 주아" panose="02020603020101020101" pitchFamily="18" charset="-127"/>
      <p:regular r:id="rId52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5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3982F7-76FC-43BF-BEDA-55A5C8605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FDB38-BF59-4436-8183-983995E2D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4F83E4-3091-4C51-9996-8CA65A8F3ED0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C05992-1D41-487F-A33B-152623DC4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1527817-C47B-49F0-91CE-870118B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8EB4A-86CF-4765-A83E-63312B1F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6285E-BF40-4FF3-A19C-FFE8F10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C6449-6AE5-4CA6-A858-9185EF314E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A7A9-1B1C-4BEE-A44D-94CA9E5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E6A8-3063-4FC9-A252-9397DFC7A2E3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C4F3F-2620-4C3D-A9E1-3E7A2B5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AE14-CA97-4257-AABC-A093366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FB5A-38F4-4848-B590-CEE36618A8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FF3C-71BB-44E0-A974-807BC26E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AADA4-F66B-4D8C-84A2-5C438EB048D3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107A4-2332-4AC0-8C7B-B8A975C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EFA6-EA0A-4B46-A68D-7535D8A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4A034-8CE2-4212-AA94-38DB6F67C7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017D-BBFB-4752-82F2-4551F5C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79F4-D823-4E55-9D7D-72401829D4BA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6AAB-2EE7-4C52-B0BC-348EE8C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3A848-9B55-4760-A621-9B89484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6D3A6-941E-4314-AEA6-14A694B165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BC89D-6508-4012-B174-93C8983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E281-F1EE-4239-B984-B8762271986B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C169-B461-4227-9CAC-B8EB9B8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6308-E7EF-4C96-9C08-5C28252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E65-476E-448A-82ED-AD0E2F9ED5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95E6-8AD7-4A11-A895-7DC9BA9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423-101E-433A-A717-41A38D14F684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A3C11-DE1B-4A19-8BFF-DE5788C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2580-7B31-4CEF-9E3F-59FA7C2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E3C88-56EF-4F9F-8C6F-242973AAEE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0074614-B6BD-445C-90CC-094AD1EB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051D-0639-43C9-A728-84B06D073EAD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EAF0E4B-74AD-4A59-9D47-AD8E168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D607C2-7B07-4C78-86DE-CDCE674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CC82-2013-42F2-957B-B7181EAC6D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6A6D97-88A4-4BE4-9965-482AD5F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C7C6-CC1A-4327-B756-56CE3A0D4A66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D3BE0E5-07C7-40B9-958C-829F0C6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048393A-C584-4C83-9727-62CB78A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B200-53A9-49A4-97B2-9AA0F2F5DF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2D87920-9B60-4F4E-BD6E-E922558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84-5A26-4749-9B2A-4D887E4F902B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19D598B-A344-400E-8DF5-4C297CF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0FA9DA-6FEB-4424-9FD7-1AB0FF9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D877-E34B-43CD-A562-6B3040FE1A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9DA792D-3323-470B-9A64-995225B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614A-7805-481D-B71E-A81F02C44DA1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2D58FE5-6BC7-46C5-AF74-BD50E1F0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05EDFBA-BE64-4ED0-91C9-ABFBBC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26C2-A719-452B-B1E9-2CE8E94E1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1BBA6F1-1624-4A4C-995D-24C0326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0519-33E9-46E5-A040-A9C03104AA1E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E0F8B8-0080-4A20-ABC2-8DDEDDE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C65C728-9B7F-48EF-885B-1B619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6A983-2DD5-4ED9-882D-3FAF21EA44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69E202B-AFE6-4562-96F1-4D41853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E5AC-9A8D-4514-9C95-2EA1D298D0E3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94A609E-C858-4D1E-9F42-632A7043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712376-018F-47EF-AFAD-3927149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3FE7-9071-4E87-9F7C-DF9C28A0A8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44A1488-7B44-4915-AB14-282333DE33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B0B8FB3-6D0A-4554-8926-F4D85F99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738A-C283-436A-A1F7-5895C5BF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2A25F-8A9C-4DE8-BC1F-6B7A885ECC4B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8418D-0B78-4B1F-9E22-E9DF4068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A599-A1E6-4189-B9D3-C451D2B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EE864D-A76F-4C15-94DD-000440C395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>
            <a:extLst>
              <a:ext uri="{FF2B5EF4-FFF2-40B4-BE49-F238E27FC236}">
                <a16:creationId xmlns:a16="http://schemas.microsoft.com/office/drawing/2014/main" id="{150267A7-C71B-41A9-9438-26211A23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14475"/>
            <a:ext cx="3867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제목 1">
            <a:extLst>
              <a:ext uri="{FF2B5EF4-FFF2-40B4-BE49-F238E27FC236}">
                <a16:creationId xmlns:a16="http://schemas.microsoft.com/office/drawing/2014/main" id="{35475CD5-A45C-4427-8B38-8D29388F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434975"/>
            <a:ext cx="2046288" cy="37465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052" name="TextBox 12">
            <a:extLst>
              <a:ext uri="{FF2B5EF4-FFF2-40B4-BE49-F238E27FC236}">
                <a16:creationId xmlns:a16="http://schemas.microsoft.com/office/drawing/2014/main" id="{5EDF5E07-2D97-4D3A-BDD6-0A607D1B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B0618-BC8F-4C9F-A954-E8145C0DC921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EA53E-C345-43DF-8243-BCE6BC82E450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15">
            <a:extLst>
              <a:ext uri="{FF2B5EF4-FFF2-40B4-BE49-F238E27FC236}">
                <a16:creationId xmlns:a16="http://schemas.microsoft.com/office/drawing/2014/main" id="{A78F45A6-0D94-4939-9200-5B138C8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809625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6" name="TextBox 16">
            <a:extLst>
              <a:ext uri="{FF2B5EF4-FFF2-40B4-BE49-F238E27FC236}">
                <a16:creationId xmlns:a16="http://schemas.microsoft.com/office/drawing/2014/main" id="{EBCBDAC7-6693-486F-8602-8891BB1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343525"/>
            <a:ext cx="210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7A5950C-781A-4220-A410-B22E81E7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AEF38C-39F3-4579-8F62-EE3CD4C8015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B4217D-A8EA-4AF5-9A74-9B5D2DE8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843950"/>
            <a:ext cx="494569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 GPS </a:t>
            </a:r>
            <a:r>
              <a:rPr kumimoji="0" lang="ko-KR" altLang="en-US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오차</a:t>
            </a: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목표 알람 방식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계획 조정</a:t>
            </a: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7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EC991A-F2FD-4F7D-8909-BE4034D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6729A4-BC75-4D3D-AF4E-257B2A0A3B1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5AC8FA-BCA3-4934-866E-5383F0F02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159" y="2459504"/>
            <a:ext cx="949768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목표설정에서 텍스트로만 입력 받는 것인가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eaLnBrk="1" hangingPunct="1"/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/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알람이 입력 받은 텍스트를 그냥 보여주는 것인가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582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EC991A-F2FD-4F7D-8909-BE4034D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6729A4-BC75-4D3D-AF4E-257B2A0A3B1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5AC8FA-BCA3-4934-866E-5383F0F02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666" y="2212850"/>
            <a:ext cx="7386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0" lang="ko-KR" altLang="en-US" sz="4800" dirty="0">
                <a:latin typeface="배달의민족 주아" pitchFamily="18" charset="-127"/>
                <a:ea typeface="배달의민족 주아" pitchFamily="18" charset="-127"/>
              </a:rPr>
              <a:t>습관의 형성을 도움</a:t>
            </a:r>
            <a:endParaRPr kumimoji="0" lang="en-US" altLang="ko-KR" sz="4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E79072-85AA-4A9F-9A5B-35FF5D5F4DC7}"/>
              </a:ext>
            </a:extLst>
          </p:cNvPr>
          <p:cNvSpPr/>
          <p:nvPr/>
        </p:nvSpPr>
        <p:spPr>
          <a:xfrm>
            <a:off x="2768005" y="3460211"/>
            <a:ext cx="6655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행위의 난이도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kumimoji="0" lang="en-US" altLang="ko-KR" sz="4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&amp;&amp;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행위의 달성도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EC991A-F2FD-4F7D-8909-BE4034D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6729A4-BC75-4D3D-AF4E-257B2A0A3B1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FAC009-DA51-4295-906D-9A596E84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835" y="3093478"/>
            <a:ext cx="537012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책 </a:t>
            </a:r>
            <a:r>
              <a:rPr kumimoji="0"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10</a:t>
            </a:r>
            <a:r>
              <a:rPr kumimoji="0"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쪽을 읽는다</a:t>
            </a:r>
            <a:endParaRPr kumimoji="0"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C3116D-CC42-4CE7-A069-D3BE9666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527" y="3088159"/>
            <a:ext cx="537012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책 </a:t>
            </a:r>
            <a:r>
              <a:rPr kumimoji="0"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10</a:t>
            </a:r>
            <a:r>
              <a:rPr kumimoji="0"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쪽을 읽었습니까</a:t>
            </a:r>
            <a:r>
              <a:rPr kumimoji="0"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D2DE2-A4EB-45AA-A2B2-C2E14F646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558" y="1997011"/>
            <a:ext cx="1183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입력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57C99-4F7A-46E7-9AC9-73CEDBB9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674" y="1997011"/>
            <a:ext cx="1183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>
                <a:latin typeface="배달의민족 주아" pitchFamily="18" charset="-127"/>
                <a:ea typeface="배달의민족 주아" pitchFamily="18" charset="-127"/>
              </a:rPr>
              <a:t>알람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D5639-B897-4E6C-9ABA-BEA06F84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92" y="3079435"/>
            <a:ext cx="1183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기존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A2D7F-D6F5-4DDE-9AB6-0CCFA3D05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616" y="1997011"/>
            <a:ext cx="1183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처리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7BFF1-C478-41D0-9032-0456C7D8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091" y="3079434"/>
            <a:ext cx="11834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9C3FB-919C-4567-B3A2-D69779AE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835" y="4191050"/>
            <a:ext cx="537012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책 </a:t>
            </a:r>
            <a:r>
              <a:rPr kumimoji="0"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10</a:t>
            </a:r>
            <a:r>
              <a:rPr kumimoji="0"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쪽을 읽는다</a:t>
            </a:r>
            <a:endParaRPr kumimoji="0" lang="en-US" altLang="ko-KR" sz="3000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AC3482-C8A4-48EA-9A74-95B746520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280" y="4184626"/>
            <a:ext cx="537012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r>
              <a:rPr kumimoji="0" lang="ko-KR" altLang="en-US" sz="3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쪽은 어떠십니까</a:t>
            </a:r>
            <a:r>
              <a:rPr kumimoji="0" lang="en-US" altLang="ko-KR" sz="3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7D7D0A-FE1E-448F-98AD-AAA93BAE9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92" y="4177007"/>
            <a:ext cx="1183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변경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A561F-C441-4845-851E-6DC1CE722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827" y="4175901"/>
            <a:ext cx="11834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534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7A5950C-781A-4220-A410-B22E81E7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AEF38C-39F3-4579-8F62-EE3CD4C8015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B4217D-A8EA-4AF5-9A74-9B5D2DE8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843950"/>
            <a:ext cx="494569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 GPS </a:t>
            </a:r>
            <a:r>
              <a:rPr kumimoji="0" lang="ko-KR" altLang="en-US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오차</a:t>
            </a: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목표 알람 방식</a:t>
            </a: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계획 조정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1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EC991A-F2FD-4F7D-8909-BE4034D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6729A4-BC75-4D3D-AF4E-257B2A0A3B1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23E5583-5D52-4690-B5B7-B91E75D9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73196"/>
            <a:ext cx="10414609" cy="33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5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EC991A-F2FD-4F7D-8909-BE4034D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6729A4-BC75-4D3D-AF4E-257B2A0A3B1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28BFB8B-F512-4853-B03D-1D953EB6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57337"/>
            <a:ext cx="10410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EEC991A-F2FD-4F7D-8909-BE4034D5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6729A4-BC75-4D3D-AF4E-257B2A0A3B1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B3492-4E01-4E27-887D-4417D145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659285"/>
            <a:ext cx="49456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이승찬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이정민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이정원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64AEC-FC77-4DBE-AD87-435089FA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26" y="1659285"/>
            <a:ext cx="49456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UI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보충 및 애니메이션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14EFE-30FE-43FD-8B28-B9873E06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25" y="3136612"/>
            <a:ext cx="5370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형태소 분석 및 조정위한 알림 기능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17CF9-C7D0-4901-8656-5CCF09F65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24" y="4613939"/>
            <a:ext cx="5370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축적 데이터 활용 알람 조정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494" y="2921168"/>
            <a:ext cx="6323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48776B09-92DF-4C45-BFB8-89513F23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0DB4B7-9EF1-4F41-BFA3-6D921B270A5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6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1D3A8-DEA7-49CA-BFDC-5B49F4C0E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587" y="1121795"/>
            <a:ext cx="63230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계획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17088E97-BD0A-45B9-A139-A9EC20A3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67EEEC-E5D8-440E-B61D-87260FE7477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2334025-73CF-41EB-8F33-B9E1C434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557337"/>
            <a:ext cx="10410825" cy="3743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258DBD0-6275-4275-B919-8FFFF99F855A}"/>
              </a:ext>
            </a:extLst>
          </p:cNvPr>
          <p:cNvSpPr/>
          <p:nvPr/>
        </p:nvSpPr>
        <p:spPr>
          <a:xfrm>
            <a:off x="6556075" y="1808972"/>
            <a:ext cx="448814" cy="34916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AD831-D53F-4493-9AD0-44F2AD8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14" y="2210854"/>
            <a:ext cx="4344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263A0-8DED-406E-BCCD-68A431066F7A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제목 1">
            <a:extLst>
              <a:ext uri="{FF2B5EF4-FFF2-40B4-BE49-F238E27FC236}">
                <a16:creationId xmlns:a16="http://schemas.microsoft.com/office/drawing/2014/main" id="{5A6B6A4E-22CB-4A2C-97E3-E15CDA3FAC66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B5AF-EC55-44CF-A3CD-9F442DF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00" y="3717391"/>
            <a:ext cx="76562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계획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630DC0D8-81C8-4B55-ABD5-561CAE7E6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81E09D-CC27-4987-9CC5-DF26F486666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9B4E8-8583-4F2C-9959-EEAEB3AD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이승찬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DAD7BC5-1B00-4123-95B1-79D243B3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51" y="1695420"/>
            <a:ext cx="9894498" cy="45615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92E6907-4E18-4CC7-8AA7-B7A3B44DE2F9}"/>
              </a:ext>
            </a:extLst>
          </p:cNvPr>
          <p:cNvSpPr/>
          <p:nvPr/>
        </p:nvSpPr>
        <p:spPr>
          <a:xfrm>
            <a:off x="7185159" y="1881440"/>
            <a:ext cx="376178" cy="43098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47EAF83-43CC-4A12-99EA-9A66AA7E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32" y="1268240"/>
            <a:ext cx="2644535" cy="4701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DF6B89-ABD7-4958-BAB1-13B48A62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0" y="1268241"/>
            <a:ext cx="2644535" cy="47013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17354E-6689-4347-B2FC-C6652478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785" y="1268239"/>
            <a:ext cx="2644535" cy="4701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0CFE62-164D-4688-B963-DF75E1CE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509" y="511919"/>
            <a:ext cx="21400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습관 추가</a:t>
            </a:r>
          </a:p>
        </p:txBody>
      </p:sp>
    </p:spTree>
    <p:extLst>
      <p:ext uri="{BB962C8B-B14F-4D97-AF65-F5344CB8AC3E}">
        <p14:creationId xmlns:p14="http://schemas.microsoft.com/office/powerpoint/2010/main" val="330760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11E932-5A42-4795-9ED2-C3F9C1A6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24" y="2464066"/>
            <a:ext cx="910670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기존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spinner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로 요일 설정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kumimoji="0" lang="en-US" altLang="ko-KR" sz="4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새로운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dialog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로 대체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준비물 하나만 입력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	</a:t>
            </a:r>
            <a:r>
              <a:rPr kumimoji="0" lang="en-US" altLang="ko-KR" sz="4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준비물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text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를 추가하는 방식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endParaRPr kumimoji="0"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5EA3C-66D5-464C-AF10-E77A5364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28" y="1470188"/>
            <a:ext cx="21400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AutoNum type="arabicPeriod"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습관 추가</a:t>
            </a:r>
          </a:p>
        </p:txBody>
      </p:sp>
    </p:spTree>
    <p:extLst>
      <p:ext uri="{BB962C8B-B14F-4D97-AF65-F5344CB8AC3E}">
        <p14:creationId xmlns:p14="http://schemas.microsoft.com/office/powerpoint/2010/main" val="4252239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12429A-23D0-4D8A-A9F7-41C7D5FF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496" y="511919"/>
            <a:ext cx="23470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개인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DD289D-74F6-4EF9-A531-13F32283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01" y="1285335"/>
            <a:ext cx="2644535" cy="47013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904A4E-DA38-4FD5-A10B-5C44FCF2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28" y="1285335"/>
            <a:ext cx="2644536" cy="47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1D6A13-BCB3-4DB2-BE01-9B44ECE26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987" y="511919"/>
            <a:ext cx="48739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출발지 변경 및 목적지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62CBE9-1136-43D8-9779-C661671E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67" y="1285334"/>
            <a:ext cx="2644536" cy="47013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82D301-F37E-4C49-A733-6B3B79CD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09" y="1285336"/>
            <a:ext cx="2644535" cy="47013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A40B4F-7B37-4018-9B3B-556CCCCF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865" y="1285336"/>
            <a:ext cx="2644535" cy="47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2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7C6CC9F-A3FD-4D09-9CD8-4DD5ECE9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7EFC79-4022-4C4D-9789-87815C406F64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1D6A13-BCB3-4DB2-BE01-9B44ECE26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357" y="1517759"/>
            <a:ext cx="48739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출발지 변경 및 목적지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1E932-5A42-4795-9ED2-C3F9C1A6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425" y="2459504"/>
            <a:ext cx="851503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개의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activity</a:t>
            </a:r>
            <a:r>
              <a:rPr kumimoji="0" lang="en-US" altLang="ko-KR" sz="4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 =&gt; </a:t>
            </a:r>
            <a:r>
              <a:rPr kumimoji="0" lang="en-US" altLang="ko-KR" sz="4000" dirty="0" err="1">
                <a:latin typeface="배달의민족 주아" pitchFamily="18" charset="-127"/>
                <a:ea typeface="배달의민족 주아" pitchFamily="18" charset="-127"/>
              </a:rPr>
              <a:t>LocationActivity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버튼에 따라 </a:t>
            </a:r>
            <a:r>
              <a:rPr kumimoji="0" lang="ko-KR" altLang="en-US" sz="4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시작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프래그먼트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 설정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각 </a:t>
            </a:r>
            <a:r>
              <a:rPr kumimoji="0"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프레그먼트에서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 각기 다른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DB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069851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이정원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6FB68EA-A4C5-4C33-BD72-24444444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0" y="2049721"/>
            <a:ext cx="10721080" cy="31731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AF3BC6-475B-4C54-AA55-B61ADFE6FB69}"/>
              </a:ext>
            </a:extLst>
          </p:cNvPr>
          <p:cNvSpPr/>
          <p:nvPr/>
        </p:nvSpPr>
        <p:spPr>
          <a:xfrm>
            <a:off x="6980763" y="2250782"/>
            <a:ext cx="376178" cy="29721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1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푸시 알림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FB1951D-8467-4E67-984E-6DAFE8106C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87705" y="2202897"/>
            <a:ext cx="3277179" cy="35444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46529B-99D1-45F4-A031-A9B41877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255" y="2544099"/>
            <a:ext cx="515691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Oreo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버전 이전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    Notification Builder</a:t>
            </a: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 startAt="2"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Oreo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버전 이후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    Notification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Chennel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870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푸시 알림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46529B-99D1-45F4-A031-A9B41877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255" y="2544099"/>
            <a:ext cx="4482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  </a:t>
            </a:r>
            <a:r>
              <a:rPr kumimoji="0" lang="ko-KR" altLang="en-US" sz="3200" dirty="0" err="1">
                <a:latin typeface="배달의민족 주아" pitchFamily="18" charset="-127"/>
                <a:ea typeface="배달의민족 주아" pitchFamily="18" charset="-127"/>
              </a:rPr>
              <a:t>잠금화면에서의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확인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lvl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Notification channel</a:t>
            </a:r>
          </a:p>
          <a:p>
            <a:pPr lvl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	 =&gt; Importance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조정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E9C0DC-3281-4D4A-85BE-1A50CA0F4B49}"/>
              </a:ext>
            </a:extLst>
          </p:cNvPr>
          <p:cNvPicPr/>
          <p:nvPr/>
        </p:nvPicPr>
        <p:blipFill rotWithShape="1">
          <a:blip r:embed="rId2"/>
          <a:srcRect b="56473"/>
          <a:stretch/>
        </p:blipFill>
        <p:spPr>
          <a:xfrm>
            <a:off x="2085975" y="1996439"/>
            <a:ext cx="3277179" cy="35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733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Background </a:t>
            </a: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gps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46529B-99D1-45F4-A031-A9B41877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66" y="1879292"/>
            <a:ext cx="992269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Location helper activity :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위치 정보 처리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kumimoji="0" lang="en-US" altLang="ko-KR" sz="32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service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에서 호출 불가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kumimoji="0" lang="en-US" altLang="ko-KR" sz="32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=&gt;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다른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activity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에서 생성 후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반환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</a:p>
          <a:p>
            <a:pPr marL="514350" indent="-514350">
              <a:buAutoNum type="arabicPeriod"/>
            </a:pP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65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47975"/>
            <a:ext cx="465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34A87B-0740-4234-8BCC-B39741CF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049C4B-FD23-4192-9CBD-A0B4810085B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733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Background </a:t>
            </a: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gps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46529B-99D1-45F4-A031-A9B41877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66" y="1879292"/>
            <a:ext cx="992269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다른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activity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에서 생성 후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반환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Broadcast receiver</a:t>
            </a:r>
          </a:p>
          <a:p>
            <a:pPr marL="514350" indent="-514350">
              <a:buAutoNum type="arabicPeriod"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Bound service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를 이용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서로의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call back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함수를 호출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</a:p>
          <a:p>
            <a:pPr marL="514350" indent="-514350">
              <a:buAutoNum type="arabicPeriod"/>
            </a:pP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94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733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Background </a:t>
            </a: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gps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46529B-99D1-45F4-A031-A9B41877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6366" y="1879292"/>
            <a:ext cx="992269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다른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activity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에서 생성 후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에 반환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Broadcast receiver</a:t>
            </a:r>
          </a:p>
          <a:p>
            <a:pPr marL="514350" indent="-514350">
              <a:buAutoNum type="arabicPeriod"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Bound service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를 이용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서로의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call back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함수를 호출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</a:p>
          <a:p>
            <a:pPr marL="514350" indent="-514350">
              <a:buAutoNum type="arabicPeriod"/>
            </a:pP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81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수집 주기 조정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68649E-590F-42AA-9B5E-701AF30E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6272"/>
              </p:ext>
            </p:extLst>
          </p:nvPr>
        </p:nvGraphicFramePr>
        <p:xfrm>
          <a:off x="2085975" y="206922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265">
                  <a:extLst>
                    <a:ext uri="{9D8B030D-6E8A-4147-A177-3AD203B41FA5}">
                      <a16:colId xmlns:a16="http://schemas.microsoft.com/office/drawing/2014/main" val="4200405714"/>
                    </a:ext>
                  </a:extLst>
                </a:gridCol>
                <a:gridCol w="3721735">
                  <a:extLst>
                    <a:ext uri="{9D8B030D-6E8A-4147-A177-3AD203B41FA5}">
                      <a16:colId xmlns:a16="http://schemas.microsoft.com/office/drawing/2014/main" val="36212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수집주기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회 수집 주기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8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 예정 시간 </a:t>
                      </a:r>
                      <a:r>
                        <a:rPr lang="en-US" altLang="ko-KR" dirty="0"/>
                        <a:t>+- 10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 예정 시간 </a:t>
                      </a:r>
                      <a:r>
                        <a:rPr lang="en-US" altLang="ko-KR" dirty="0"/>
                        <a:t>+10</a:t>
                      </a:r>
                      <a:r>
                        <a:rPr lang="ko-KR" altLang="en-US" dirty="0"/>
                        <a:t>분 후 집 시 </a:t>
                      </a:r>
                      <a:r>
                        <a:rPr lang="en-US" altLang="ko-KR" dirty="0"/>
                        <a:t>+30</a:t>
                      </a:r>
                      <a:r>
                        <a:rPr lang="ko-KR" altLang="en-US" dirty="0"/>
                        <a:t>까지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 감지 이후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 예정 시간 </a:t>
                      </a:r>
                      <a:r>
                        <a:rPr lang="en-US" altLang="ko-KR" dirty="0"/>
                        <a:t>-20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8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도착 이후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3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출발 예정 시간 </a:t>
                      </a:r>
                      <a:r>
                        <a:rPr lang="en-US" altLang="ko-KR" dirty="0"/>
                        <a:t>-30 ~ -10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8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 </a:t>
                      </a:r>
                      <a:r>
                        <a:rPr lang="ko-KR" altLang="en-US" dirty="0"/>
                        <a:t>출발 예정 시간 </a:t>
                      </a:r>
                      <a:r>
                        <a:rPr lang="en-US" altLang="ko-KR" dirty="0"/>
                        <a:t>-30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9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557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8D53F-E9A7-4D96-81E7-41032D97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3.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 이정민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B65A80A-4FE1-4136-9E3C-C9846837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F11C3CE-BB94-44ED-8913-4136C27F5DE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478462D-0B0D-4CE3-8B1C-E1036CD0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4" y="2139879"/>
            <a:ext cx="10106025" cy="32488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F86386-467B-4291-A29A-405A17E92087}"/>
              </a:ext>
            </a:extLst>
          </p:cNvPr>
          <p:cNvSpPr/>
          <p:nvPr/>
        </p:nvSpPr>
        <p:spPr>
          <a:xfrm>
            <a:off x="7152213" y="2278237"/>
            <a:ext cx="376178" cy="3110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25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46529B-99D1-45F4-A031-A9B418775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454" y="1996439"/>
            <a:ext cx="893889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요구사항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:</a:t>
            </a:r>
          </a:p>
          <a:p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앱이 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상황에서도 원하는 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시간대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실행 가능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앱의 액티비티가 </a:t>
            </a:r>
            <a:r>
              <a:rPr lang="ko-KR" altLang="en-US" sz="32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포커스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되지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않은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상황에서도 센싱 작업 및 프로그램 로직이 동작 해야함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br>
              <a:rPr lang="ko-KR" altLang="en-US" sz="3200" dirty="0"/>
            </a:b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447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RCazgq-O6ZWZHi-78WN59fXtZlA3m67M9yJbZuJwrpie5C_3PrOZuS2wPrvH7A6Q4Gukr17zbu_tNRSe6vUjmb879KMrIEbxtfjjoETUVZw5sSotGGw8tmEyEEX10uH9gMIj_ch8">
            <a:extLst>
              <a:ext uri="{FF2B5EF4-FFF2-40B4-BE49-F238E27FC236}">
                <a16:creationId xmlns:a16="http://schemas.microsoft.com/office/drawing/2014/main" id="{A72C3BDE-1554-41C1-BB87-14676E2B7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77" y="1695420"/>
            <a:ext cx="7294245" cy="409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95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RCazgq-O6ZWZHi-78WN59fXtZlA3m67M9yJbZuJwrpie5C_3PrOZuS2wPrvH7A6Q4Gukr17zbu_tNRSe6vUjmb879KMrIEbxtfjjoETUVZw5sSotGGw8tmEyEEX10uH9gMIj_ch8">
            <a:extLst>
              <a:ext uri="{FF2B5EF4-FFF2-40B4-BE49-F238E27FC236}">
                <a16:creationId xmlns:a16="http://schemas.microsoft.com/office/drawing/2014/main" id="{A72C3BDE-1554-41C1-BB87-14676E2B7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8" t="51819" r="17615" b="10504"/>
          <a:stretch/>
        </p:blipFill>
        <p:spPr bwMode="auto">
          <a:xfrm>
            <a:off x="1668808" y="2171708"/>
            <a:ext cx="4079212" cy="33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5F0915-E586-4AD0-A925-07484308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44" y="3168487"/>
            <a:ext cx="448258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AlarmManager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BroadcastReceiver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AutoNum type="arabicPeriod"/>
            </a:pP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JobDispatcher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A59CD-8D1F-4844-A970-F728B0C7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455" y="2336520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Oreo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이후 실행 보장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X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500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5.googleusercontent.com/RCazgq-O6ZWZHi-78WN59fXtZlA3m67M9yJbZuJwrpie5C_3PrOZuS2wPrvH7A6Q4Gukr17zbu_tNRSe6vUjmb879KMrIEbxtfjjoETUVZw5sSotGGw8tmEyEEX10uH9gMIj_ch8">
            <a:extLst>
              <a:ext uri="{FF2B5EF4-FFF2-40B4-BE49-F238E27FC236}">
                <a16:creationId xmlns:a16="http://schemas.microsoft.com/office/drawing/2014/main" id="{A72C3BDE-1554-41C1-BB87-14676E2B7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8" t="51819" r="17615" b="10504"/>
          <a:stretch/>
        </p:blipFill>
        <p:spPr bwMode="auto">
          <a:xfrm>
            <a:off x="1668808" y="2171708"/>
            <a:ext cx="4079212" cy="33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5F0915-E586-4AD0-A925-07484308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44" y="3168487"/>
            <a:ext cx="44825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JobScheduler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A59CD-8D1F-4844-A970-F728B0C7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455" y="2336520"/>
            <a:ext cx="4829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이전 버전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API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호환 어려움</a:t>
            </a:r>
          </a:p>
        </p:txBody>
      </p:sp>
    </p:spTree>
    <p:extLst>
      <p:ext uri="{BB962C8B-B14F-4D97-AF65-F5344CB8AC3E}">
        <p14:creationId xmlns:p14="http://schemas.microsoft.com/office/powerpoint/2010/main" val="56408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https://miro.medium.com/max/905/1*ll4jr8oOiongNrniEyKwXg.png">
            <a:extLst>
              <a:ext uri="{FF2B5EF4-FFF2-40B4-BE49-F238E27FC236}">
                <a16:creationId xmlns:a16="http://schemas.microsoft.com/office/drawing/2014/main" id="{07794048-9653-44F5-B5CD-0670EA7978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04" y="1996439"/>
            <a:ext cx="8405496" cy="350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355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51509DD-7AF0-4D4C-B111-5645C7239DEB}"/>
              </a:ext>
            </a:extLst>
          </p:cNvPr>
          <p:cNvPicPr/>
          <p:nvPr/>
        </p:nvPicPr>
        <p:blipFill rotWithShape="1">
          <a:blip r:embed="rId2"/>
          <a:srcRect l="8026" r="11331"/>
          <a:stretch/>
        </p:blipFill>
        <p:spPr>
          <a:xfrm>
            <a:off x="650240" y="2336520"/>
            <a:ext cx="5097780" cy="28905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A8A820-B878-4EC1-8789-29FEEA64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455" y="2336520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Thread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동기화 문제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D60B5-8B16-4816-AEAD-22023C7A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544" y="3168487"/>
            <a:ext cx="44825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=&gt;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Singleton pattern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8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9254B-2A02-4540-8F0B-55E5F9AB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843950"/>
            <a:ext cx="494569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 GPS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오차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목표 알람 방식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계획 조정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A4A3676-D4D9-4426-A0D3-CE0B49E7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B0FAE8D-A1A2-4192-8F96-41BB12FEACD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1110645"/>
            <a:ext cx="43859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1. Background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service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279FE65-32B0-4B29-B222-7EFF386DA002}"/>
              </a:ext>
            </a:extLst>
          </p:cNvPr>
          <p:cNvPicPr/>
          <p:nvPr/>
        </p:nvPicPr>
        <p:blipFill rotWithShape="1">
          <a:blip r:embed="rId2"/>
          <a:srcRect t="71940"/>
          <a:stretch/>
        </p:blipFill>
        <p:spPr>
          <a:xfrm>
            <a:off x="1705133" y="2327009"/>
            <a:ext cx="3699828" cy="2476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C6A206-C049-486B-8B60-543D093E8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283" y="2687205"/>
            <a:ext cx="489775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앱을 종료하거나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pause</a:t>
            </a:r>
            <a:r>
              <a:rPr lang="ko-KR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했을 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B1A35-22DF-46EB-B5EF-D8D952B30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725" y="3225814"/>
            <a:ext cx="505158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별개의 스레드로 백그라운드에서 서비스가 동작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846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6" y="1110645"/>
            <a:ext cx="45643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DB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구현 및 기본 쿼리 작성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AA36B62-F6EC-4907-B377-F681C0F9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1695420"/>
            <a:ext cx="8526780" cy="38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5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6" y="1110645"/>
            <a:ext cx="55302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DB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구현 및 서비스별 쿼리 작성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4433D87-4BDC-4198-8E85-E0847A66EE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8" r="6316"/>
          <a:stretch/>
        </p:blipFill>
        <p:spPr bwMode="auto">
          <a:xfrm>
            <a:off x="6267645" y="1813560"/>
            <a:ext cx="4823460" cy="323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FDD817-576E-4102-BF24-649279B5DD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0" y="1813560"/>
            <a:ext cx="4347845" cy="323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212A42-FD4C-4D24-AF98-8CDA8169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975" y="5267386"/>
            <a:ext cx="34213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서비스별 쿼리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03AF1-D8E5-4412-B82A-696A76563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412" y="5267386"/>
            <a:ext cx="34213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Sqlite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 err="1">
                <a:latin typeface="배달의민족 주아" pitchFamily="18" charset="-127"/>
                <a:ea typeface="배달의민족 주아" pitchFamily="18" charset="-127"/>
              </a:rPr>
              <a:t>helperclass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485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A369-6B72-4065-A4D3-4B59AED0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6" y="1110645"/>
            <a:ext cx="5027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2. DB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구현 및 기능별 쿼리 작성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AAC5C6-07FF-48A3-B028-82710394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33F153-AD94-4547-B8A0-D8FBC43A2DA5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212A42-FD4C-4D24-AF98-8CDA8169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5162580"/>
            <a:ext cx="42424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Value Object serializer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9E1AF3-5995-4175-BADD-29DC31FEDD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0228" y="2289809"/>
            <a:ext cx="5731510" cy="26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32DE819D-79A8-494B-9CBA-B93902D7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881188"/>
            <a:ext cx="48958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295969-DDC6-4A84-966F-486EC5C70CE0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제목 1">
            <a:extLst>
              <a:ext uri="{FF2B5EF4-FFF2-40B4-BE49-F238E27FC236}">
                <a16:creationId xmlns:a16="http://schemas.microsoft.com/office/drawing/2014/main" id="{4BC463CD-B244-4FA9-B147-E02E02026F2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6631" name="TextBox 2">
            <a:extLst>
              <a:ext uri="{FF2B5EF4-FFF2-40B4-BE49-F238E27FC236}">
                <a16:creationId xmlns:a16="http://schemas.microsoft.com/office/drawing/2014/main" id="{315FDEA0-4226-4E50-A8A0-9F9763A8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653" y="1527505"/>
            <a:ext cx="5983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9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kumimoji="0" lang="ko-KR" altLang="en-US" sz="9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AABECA71-C26A-40AF-85AC-5D6BB29E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FB4B1F-7AC8-4FB7-9CFA-75CD1230C433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4307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104BAA1-B96B-47E3-B494-EE2BABE65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0B2950-5DA8-4A2B-9B3B-4A8207A7D05C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B7F6B7-AC2E-4CF5-8028-0DB2A42C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7" y="1843950"/>
            <a:ext cx="494569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  GPS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오차</a:t>
            </a: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en-US" altLang="ko-KR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목표 알람 방식</a:t>
            </a: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40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계획 조정</a:t>
            </a:r>
            <a:endParaRPr kumimoji="0" lang="en-US" altLang="ko-KR" sz="40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4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EE4EC4B-9888-49A4-B6EC-007BD6FA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13B837-6DB7-48A6-9537-356C33CF488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버스">
            <a:extLst>
              <a:ext uri="{FF2B5EF4-FFF2-40B4-BE49-F238E27FC236}">
                <a16:creationId xmlns:a16="http://schemas.microsoft.com/office/drawing/2014/main" id="{72775340-AF30-4F90-9EF8-141FCC3C4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305" y="2903287"/>
            <a:ext cx="2160407" cy="2160407"/>
          </a:xfrm>
          <a:prstGeom prst="rect">
            <a:avLst/>
          </a:prstGeom>
        </p:spPr>
      </p:pic>
      <p:pic>
        <p:nvPicPr>
          <p:cNvPr id="5" name="그래픽 4" descr="기차">
            <a:extLst>
              <a:ext uri="{FF2B5EF4-FFF2-40B4-BE49-F238E27FC236}">
                <a16:creationId xmlns:a16="http://schemas.microsoft.com/office/drawing/2014/main" id="{BC78417C-3CF6-416A-9A68-DC5A773B4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5841" y="2903286"/>
            <a:ext cx="2160407" cy="2160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595755-DA90-48BC-BD31-CDEE7A65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390" y="1698322"/>
            <a:ext cx="15226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이용자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EE4EC4B-9888-49A4-B6EC-007BD6FA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13B837-6DB7-48A6-9537-356C33CF488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595755-DA90-48BC-BD31-CDEE7A65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752" y="1698322"/>
            <a:ext cx="15226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이용자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" name="그래픽 5" descr="집">
            <a:extLst>
              <a:ext uri="{FF2B5EF4-FFF2-40B4-BE49-F238E27FC236}">
                <a16:creationId xmlns:a16="http://schemas.microsoft.com/office/drawing/2014/main" id="{6037CD36-A6CF-4EE1-B0BB-E006E78E2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0784" y="3322132"/>
            <a:ext cx="914400" cy="914400"/>
          </a:xfrm>
          <a:prstGeom prst="rect">
            <a:avLst/>
          </a:prstGeom>
        </p:spPr>
      </p:pic>
      <p:pic>
        <p:nvPicPr>
          <p:cNvPr id="12" name="그래픽 11" descr="도시">
            <a:extLst>
              <a:ext uri="{FF2B5EF4-FFF2-40B4-BE49-F238E27FC236}">
                <a16:creationId xmlns:a16="http://schemas.microsoft.com/office/drawing/2014/main" id="{32EC9222-8A29-48D4-B60F-698082083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6815" y="3322131"/>
            <a:ext cx="914400" cy="9144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99D349A-D59C-4E85-A383-04865B788FB2}"/>
              </a:ext>
            </a:extLst>
          </p:cNvPr>
          <p:cNvSpPr/>
          <p:nvPr/>
        </p:nvSpPr>
        <p:spPr>
          <a:xfrm>
            <a:off x="3344173" y="3580924"/>
            <a:ext cx="5503653" cy="3968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1FDD8-A285-44F6-8863-37345E56A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491" y="3136612"/>
            <a:ext cx="13249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1KM &gt;</a:t>
            </a:r>
          </a:p>
        </p:txBody>
      </p:sp>
    </p:spTree>
    <p:extLst>
      <p:ext uri="{BB962C8B-B14F-4D97-AF65-F5344CB8AC3E}">
        <p14:creationId xmlns:p14="http://schemas.microsoft.com/office/powerpoint/2010/main" val="337680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EE4EC4B-9888-49A4-B6EC-007BD6FA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13B837-6DB7-48A6-9537-356C33CF488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993137-C896-46DB-B1EE-57EA602A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121" y="1800609"/>
            <a:ext cx="10457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ko-KR" altLang="en-US" sz="4000" dirty="0">
                <a:latin typeface="배달의민족 주아" pitchFamily="18" charset="-127"/>
                <a:ea typeface="배달의민족 주아" pitchFamily="18" charset="-127"/>
              </a:rPr>
              <a:t>오차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67A389-2C48-435D-BD5A-7017F6050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844" y="2697575"/>
            <a:ext cx="27943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휴대폰을 킨 직후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463C0-AEE5-4C9B-AAD9-A061A9736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277" y="2697575"/>
            <a:ext cx="24010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GPS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안정 후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3E320-0B72-4A77-BA3B-8BE874EFF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47" y="3776254"/>
            <a:ext cx="17607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20~50m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67626-286E-4DC9-9657-0F4E79161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879" y="3773001"/>
            <a:ext cx="17607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10~20m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DC4FA-183F-420F-A331-AA52AA64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3776253"/>
            <a:ext cx="1297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1KM 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7030D-A301-452C-91D9-98AD0C3C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862" y="3772999"/>
            <a:ext cx="12979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1KM &gt;</a:t>
            </a:r>
          </a:p>
        </p:txBody>
      </p:sp>
    </p:spTree>
    <p:extLst>
      <p:ext uri="{BB962C8B-B14F-4D97-AF65-F5344CB8AC3E}">
        <p14:creationId xmlns:p14="http://schemas.microsoft.com/office/powerpoint/2010/main" val="14315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EE4EC4B-9888-49A4-B6EC-007BD6FA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228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13B837-6DB7-48A6-9537-356C33CF488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표식">
            <a:extLst>
              <a:ext uri="{FF2B5EF4-FFF2-40B4-BE49-F238E27FC236}">
                <a16:creationId xmlns:a16="http://schemas.microsoft.com/office/drawing/2014/main" id="{77FE24B0-4AF2-43E5-A9ED-71B040E06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0938" y="2762250"/>
            <a:ext cx="1859280" cy="1859280"/>
          </a:xfrm>
          <a:prstGeom prst="rect">
            <a:avLst/>
          </a:prstGeom>
        </p:spPr>
      </p:pic>
      <p:pic>
        <p:nvPicPr>
          <p:cNvPr id="8" name="그래픽 7" descr="셀 타워">
            <a:extLst>
              <a:ext uri="{FF2B5EF4-FFF2-40B4-BE49-F238E27FC236}">
                <a16:creationId xmlns:a16="http://schemas.microsoft.com/office/drawing/2014/main" id="{401E207E-6E29-4DBB-9B02-25F545071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4499" y="2742996"/>
            <a:ext cx="1859280" cy="1859280"/>
          </a:xfrm>
          <a:prstGeom prst="rect">
            <a:avLst/>
          </a:prstGeom>
        </p:spPr>
      </p:pic>
      <p:pic>
        <p:nvPicPr>
          <p:cNvPr id="15" name="그래픽 14" descr="무선 라우터">
            <a:extLst>
              <a:ext uri="{FF2B5EF4-FFF2-40B4-BE49-F238E27FC236}">
                <a16:creationId xmlns:a16="http://schemas.microsoft.com/office/drawing/2014/main" id="{90A83200-DDF1-4057-8FC3-59A63D848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0499" y="2742996"/>
            <a:ext cx="1859280" cy="18592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21CD7E-2C9E-44A4-97D6-A1C8367E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311" y="1870914"/>
            <a:ext cx="12185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GPS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FC684-C8AA-460E-AA1A-79D9CD67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792" y="1870914"/>
            <a:ext cx="23882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4000" dirty="0">
                <a:latin typeface="배달의민족 주아" pitchFamily="18" charset="-127"/>
                <a:ea typeface="배달의민족 주아" pitchFamily="18" charset="-127"/>
              </a:rPr>
              <a:t>Network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0861E9-EBDA-4DE5-BB9B-E5B39987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58" y="2762250"/>
            <a:ext cx="79340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ko-KR" sz="10000" dirty="0">
                <a:latin typeface="배달의민족 주아" pitchFamily="18" charset="-127"/>
                <a:ea typeface="배달의민족 주아" pitchFamily="18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4964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0C75A0551D344198C75D099805C5F3" ma:contentTypeVersion="7" ma:contentTypeDescription="새 문서를 만듭니다." ma:contentTypeScope="" ma:versionID="5ef94dafeeeaf2864ec7686a663704b9">
  <xsd:schema xmlns:xsd="http://www.w3.org/2001/XMLSchema" xmlns:xs="http://www.w3.org/2001/XMLSchema" xmlns:p="http://schemas.microsoft.com/office/2006/metadata/properties" xmlns:ns3="395b5641-4fa7-4a10-832a-383589469a69" targetNamespace="http://schemas.microsoft.com/office/2006/metadata/properties" ma:root="true" ma:fieldsID="e8e0b5f86d165bbd87d7fa653105a19f" ns3:_="">
    <xsd:import namespace="395b5641-4fa7-4a10-832a-383589469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b5641-4fa7-4a10-832a-383589469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609E0A-B006-4B11-B38B-5F0F88CBD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95b5641-4fa7-4a10-832a-383589469a6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D16D2B-77F7-4E77-BD9F-2A2CACBA5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D96114-4E25-4CCC-874A-0A079FD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b5641-4fa7-4a10-832a-383589469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793</Words>
  <Application>Microsoft Office PowerPoint</Application>
  <PresentationFormat>와이드스크린</PresentationFormat>
  <Paragraphs>291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굴림</vt:lpstr>
      <vt:lpstr>배달의민족 주아</vt:lpstr>
      <vt:lpstr>맑은 고딕</vt:lpstr>
      <vt:lpstr>Arial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이 승찬</cp:lastModifiedBy>
  <cp:revision>74</cp:revision>
  <dcterms:created xsi:type="dcterms:W3CDTF">2019-10-04T07:21:54Z</dcterms:created>
  <dcterms:modified xsi:type="dcterms:W3CDTF">2019-11-04T18:55:32Z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0x010100E20C75A0551D344198C75D099805C5F3</vt:lpwstr>
  </property>
</Properties>
</file>