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ppt/revisionInfo.xml" ContentType="application/vnd.ms-powerpoint.revisioninfo+xml"/>
  <Override PartName="/docProps/app.xml" ContentType="application/vnd.openxmlformats-officedocument.extended-properties+xml"/>
  <Override PartName="/ppt/changesInfos/changesInfo1.xml" ContentType="application/vnd.ms-powerpoint.changesinfo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7" r:id="rId2"/>
    <p:sldId id="258" r:id="rId3"/>
    <p:sldId id="259" r:id="rId4"/>
    <p:sldId id="260" r:id="rId5"/>
    <p:sldId id="277" r:id="rId6"/>
    <p:sldId id="261" r:id="rId7"/>
    <p:sldId id="262" r:id="rId8"/>
    <p:sldId id="269" r:id="rId9"/>
    <p:sldId id="270" r:id="rId10"/>
    <p:sldId id="263" r:id="rId11"/>
    <p:sldId id="264" r:id="rId12"/>
    <p:sldId id="274" r:id="rId13"/>
    <p:sldId id="289" r:id="rId14"/>
    <p:sldId id="272" r:id="rId15"/>
    <p:sldId id="276" r:id="rId16"/>
    <p:sldId id="287" r:id="rId17"/>
    <p:sldId id="284" r:id="rId18"/>
    <p:sldId id="285" r:id="rId19"/>
    <p:sldId id="283" r:id="rId20"/>
    <p:sldId id="279" r:id="rId21"/>
    <p:sldId id="282" r:id="rId22"/>
    <p:sldId id="280" r:id="rId23"/>
    <p:sldId id="268" r:id="rId24"/>
    <p:sldId id="286" r:id="rId25"/>
    <p:sldId id="288" r:id="rId26"/>
    <p:sldId id="291" r:id="rId27"/>
    <p:sldId id="290" r:id="rId28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DABF86F-2D0C-4887-9517-773796024378}" v="3" dt="2023-12-03T19:14:52.008"/>
  </p1510:revLst>
</p1510:revInfo>
</file>

<file path=ppt/tableStyles.xml><?xml version="1.0" encoding="utf-8"?>
<a:tblStyleLst xmlns:a="http://schemas.openxmlformats.org/drawingml/2006/main" def="{5C22544A-7EE6-4342-B048-85BDC9FD1C3A}">
  <a:tblStyle styleId="{912C8C85-51F0-491E-9774-3900AFEF0FD7}" styleName="Estilo Claro 2 - Ênfase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17292A2E-F333-43FB-9621-5CBBE7FDCDCB}" styleName="Estilo Claro 2 - Ênfase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2" autoAdjust="0"/>
    <p:restoredTop sz="78643" autoAdjust="0"/>
  </p:normalViewPr>
  <p:slideViewPr>
    <p:cSldViewPr>
      <p:cViewPr varScale="1">
        <p:scale>
          <a:sx n="67" d="100"/>
          <a:sy n="67" d="100"/>
        </p:scale>
        <p:origin x="1906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38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37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lio Vicente Brych" userId="e247c4bbe3c3759f" providerId="LiveId" clId="{9DABF86F-2D0C-4887-9517-773796024378}"/>
    <pc:docChg chg="undo custSel addSld delSld modSld">
      <pc:chgData name="Julio Vicente Brych" userId="e247c4bbe3c3759f" providerId="LiveId" clId="{9DABF86F-2D0C-4887-9517-773796024378}" dt="2023-12-03T19:21:27.350" v="164" actId="47"/>
      <pc:docMkLst>
        <pc:docMk/>
      </pc:docMkLst>
      <pc:sldChg chg="addSp modSp mod">
        <pc:chgData name="Julio Vicente Brych" userId="e247c4bbe3c3759f" providerId="LiveId" clId="{9DABF86F-2D0C-4887-9517-773796024378}" dt="2023-12-03T19:12:10.356" v="8" actId="1076"/>
        <pc:sldMkLst>
          <pc:docMk/>
          <pc:sldMk cId="1958979546" sldId="262"/>
        </pc:sldMkLst>
        <pc:spChg chg="mod">
          <ac:chgData name="Julio Vicente Brych" userId="e247c4bbe3c3759f" providerId="LiveId" clId="{9DABF86F-2D0C-4887-9517-773796024378}" dt="2023-12-03T19:11:56.579" v="4" actId="255"/>
          <ac:spMkLst>
            <pc:docMk/>
            <pc:sldMk cId="1958979546" sldId="262"/>
            <ac:spMk id="3" creationId="{00000000-0000-0000-0000-000000000000}"/>
          </ac:spMkLst>
        </pc:spChg>
        <pc:picChg chg="add mod">
          <ac:chgData name="Julio Vicente Brych" userId="e247c4bbe3c3759f" providerId="LiveId" clId="{9DABF86F-2D0C-4887-9517-773796024378}" dt="2023-12-03T19:12:10.356" v="8" actId="1076"/>
          <ac:picMkLst>
            <pc:docMk/>
            <pc:sldMk cId="1958979546" sldId="262"/>
            <ac:picMk id="6" creationId="{EA0A911E-B048-E818-5877-574DF6628EE8}"/>
          </ac:picMkLst>
        </pc:picChg>
      </pc:sldChg>
      <pc:sldChg chg="addSp modSp mod modClrScheme chgLayout">
        <pc:chgData name="Julio Vicente Brych" userId="e247c4bbe3c3759f" providerId="LiveId" clId="{9DABF86F-2D0C-4887-9517-773796024378}" dt="2023-12-03T19:14:13.863" v="16" actId="26606"/>
        <pc:sldMkLst>
          <pc:docMk/>
          <pc:sldMk cId="3824098692" sldId="269"/>
        </pc:sldMkLst>
        <pc:spChg chg="mod">
          <ac:chgData name="Julio Vicente Brych" userId="e247c4bbe3c3759f" providerId="LiveId" clId="{9DABF86F-2D0C-4887-9517-773796024378}" dt="2023-12-03T19:14:13.863" v="16" actId="26606"/>
          <ac:spMkLst>
            <pc:docMk/>
            <pc:sldMk cId="3824098692" sldId="269"/>
            <ac:spMk id="2" creationId="{00000000-0000-0000-0000-000000000000}"/>
          </ac:spMkLst>
        </pc:spChg>
        <pc:spChg chg="mod">
          <ac:chgData name="Julio Vicente Brych" userId="e247c4bbe3c3759f" providerId="LiveId" clId="{9DABF86F-2D0C-4887-9517-773796024378}" dt="2023-12-03T19:14:13.863" v="16" actId="26606"/>
          <ac:spMkLst>
            <pc:docMk/>
            <pc:sldMk cId="3824098692" sldId="269"/>
            <ac:spMk id="3" creationId="{00000000-0000-0000-0000-000000000000}"/>
          </ac:spMkLst>
        </pc:spChg>
        <pc:picChg chg="add mod">
          <ac:chgData name="Julio Vicente Brych" userId="e247c4bbe3c3759f" providerId="LiveId" clId="{9DABF86F-2D0C-4887-9517-773796024378}" dt="2023-12-03T19:14:13.863" v="16" actId="26606"/>
          <ac:picMkLst>
            <pc:docMk/>
            <pc:sldMk cId="3824098692" sldId="269"/>
            <ac:picMk id="4" creationId="{4BDA8547-A95F-BB0F-FDB7-B67D625669F9}"/>
          </ac:picMkLst>
        </pc:picChg>
      </pc:sldChg>
      <pc:sldChg chg="addSp modSp mod">
        <pc:chgData name="Julio Vicente Brych" userId="e247c4bbe3c3759f" providerId="LiveId" clId="{9DABF86F-2D0C-4887-9517-773796024378}" dt="2023-12-03T19:16:20.751" v="35" actId="1076"/>
        <pc:sldMkLst>
          <pc:docMk/>
          <pc:sldMk cId="29932921" sldId="270"/>
        </pc:sldMkLst>
        <pc:spChg chg="mod">
          <ac:chgData name="Julio Vicente Brych" userId="e247c4bbe3c3759f" providerId="LiveId" clId="{9DABF86F-2D0C-4887-9517-773796024378}" dt="2023-12-03T19:14:54.992" v="22" actId="255"/>
          <ac:spMkLst>
            <pc:docMk/>
            <pc:sldMk cId="29932921" sldId="270"/>
            <ac:spMk id="3" creationId="{00000000-0000-0000-0000-000000000000}"/>
          </ac:spMkLst>
        </pc:spChg>
        <pc:picChg chg="add mod">
          <ac:chgData name="Julio Vicente Brych" userId="e247c4bbe3c3759f" providerId="LiveId" clId="{9DABF86F-2D0C-4887-9517-773796024378}" dt="2023-12-03T19:16:20.751" v="35" actId="1076"/>
          <ac:picMkLst>
            <pc:docMk/>
            <pc:sldMk cId="29932921" sldId="270"/>
            <ac:picMk id="5" creationId="{DEBB891B-FC8B-73E2-BC39-D01BFAEAD91C}"/>
          </ac:picMkLst>
        </pc:picChg>
        <pc:picChg chg="add mod">
          <ac:chgData name="Julio Vicente Brych" userId="e247c4bbe3c3759f" providerId="LiveId" clId="{9DABF86F-2D0C-4887-9517-773796024378}" dt="2023-12-03T19:16:14.765" v="32" actId="1076"/>
          <ac:picMkLst>
            <pc:docMk/>
            <pc:sldMk cId="29932921" sldId="270"/>
            <ac:picMk id="7" creationId="{65FE08A1-0D22-BF1E-7371-C51610C22ED6}"/>
          </ac:picMkLst>
        </pc:picChg>
      </pc:sldChg>
      <pc:sldChg chg="modSp add mod">
        <pc:chgData name="Julio Vicente Brych" userId="e247c4bbe3c3759f" providerId="LiveId" clId="{9DABF86F-2D0C-4887-9517-773796024378}" dt="2023-12-03T19:21:13.582" v="163"/>
        <pc:sldMkLst>
          <pc:docMk/>
          <pc:sldMk cId="137381966" sldId="271"/>
        </pc:sldMkLst>
        <pc:spChg chg="mod">
          <ac:chgData name="Julio Vicente Brych" userId="e247c4bbe3c3759f" providerId="LiveId" clId="{9DABF86F-2D0C-4887-9517-773796024378}" dt="2023-12-03T19:21:13.582" v="163"/>
          <ac:spMkLst>
            <pc:docMk/>
            <pc:sldMk cId="137381966" sldId="271"/>
            <ac:spMk id="2" creationId="{00000000-0000-0000-0000-000000000000}"/>
          </ac:spMkLst>
        </pc:spChg>
        <pc:spChg chg="mod">
          <ac:chgData name="Julio Vicente Brych" userId="e247c4bbe3c3759f" providerId="LiveId" clId="{9DABF86F-2D0C-4887-9517-773796024378}" dt="2023-12-03T19:18:53.019" v="103" actId="20577"/>
          <ac:spMkLst>
            <pc:docMk/>
            <pc:sldMk cId="137381966" sldId="271"/>
            <ac:spMk id="3" creationId="{00000000-0000-0000-0000-000000000000}"/>
          </ac:spMkLst>
        </pc:spChg>
      </pc:sldChg>
      <pc:sldChg chg="modSp add mod">
        <pc:chgData name="Julio Vicente Brych" userId="e247c4bbe3c3759f" providerId="LiveId" clId="{9DABF86F-2D0C-4887-9517-773796024378}" dt="2023-12-03T19:21:07.632" v="162"/>
        <pc:sldMkLst>
          <pc:docMk/>
          <pc:sldMk cId="1245702101" sldId="272"/>
        </pc:sldMkLst>
        <pc:spChg chg="mod">
          <ac:chgData name="Julio Vicente Brych" userId="e247c4bbe3c3759f" providerId="LiveId" clId="{9DABF86F-2D0C-4887-9517-773796024378}" dt="2023-12-03T19:21:07.632" v="162"/>
          <ac:spMkLst>
            <pc:docMk/>
            <pc:sldMk cId="1245702101" sldId="272"/>
            <ac:spMk id="2" creationId="{00000000-0000-0000-0000-000000000000}"/>
          </ac:spMkLst>
        </pc:spChg>
        <pc:spChg chg="mod">
          <ac:chgData name="Julio Vicente Brych" userId="e247c4bbe3c3759f" providerId="LiveId" clId="{9DABF86F-2D0C-4887-9517-773796024378}" dt="2023-12-03T19:20:21.961" v="146" actId="14100"/>
          <ac:spMkLst>
            <pc:docMk/>
            <pc:sldMk cId="1245702101" sldId="272"/>
            <ac:spMk id="3" creationId="{00000000-0000-0000-0000-000000000000}"/>
          </ac:spMkLst>
        </pc:spChg>
      </pc:sldChg>
      <pc:sldChg chg="modSp add del mod">
        <pc:chgData name="Julio Vicente Brych" userId="e247c4bbe3c3759f" providerId="LiveId" clId="{9DABF86F-2D0C-4887-9517-773796024378}" dt="2023-12-03T19:21:27.350" v="164" actId="47"/>
        <pc:sldMkLst>
          <pc:docMk/>
          <pc:sldMk cId="2071093196" sldId="273"/>
        </pc:sldMkLst>
        <pc:spChg chg="mod">
          <ac:chgData name="Julio Vicente Brych" userId="e247c4bbe3c3759f" providerId="LiveId" clId="{9DABF86F-2D0C-4887-9517-773796024378}" dt="2023-12-03T19:20:59.977" v="159"/>
          <ac:spMkLst>
            <pc:docMk/>
            <pc:sldMk cId="2071093196" sldId="273"/>
            <ac:spMk id="2" creationId="{00000000-0000-0000-0000-000000000000}"/>
          </ac:spMkLst>
        </pc:spChg>
      </pc:sldChg>
      <pc:sldChg chg="modSp add mod">
        <pc:chgData name="Julio Vicente Brych" userId="e247c4bbe3c3759f" providerId="LiveId" clId="{9DABF86F-2D0C-4887-9517-773796024378}" dt="2023-12-03T19:21:05.407" v="161"/>
        <pc:sldMkLst>
          <pc:docMk/>
          <pc:sldMk cId="2241453464" sldId="274"/>
        </pc:sldMkLst>
        <pc:spChg chg="mod">
          <ac:chgData name="Julio Vicente Brych" userId="e247c4bbe3c3759f" providerId="LiveId" clId="{9DABF86F-2D0C-4887-9517-773796024378}" dt="2023-12-03T19:21:05.407" v="161"/>
          <ac:spMkLst>
            <pc:docMk/>
            <pc:sldMk cId="2241453464" sldId="274"/>
            <ac:spMk id="2" creationId="{00000000-0000-0000-0000-000000000000}"/>
          </ac:spMkLst>
        </pc:spChg>
        <pc:spChg chg="mod">
          <ac:chgData name="Julio Vicente Brych" userId="e247c4bbe3c3759f" providerId="LiveId" clId="{9DABF86F-2D0C-4887-9517-773796024378}" dt="2023-12-03T19:20:29.175" v="148" actId="14100"/>
          <ac:spMkLst>
            <pc:docMk/>
            <pc:sldMk cId="2241453464" sldId="274"/>
            <ac:spMk id="3" creationId="{00000000-0000-0000-0000-000000000000}"/>
          </ac:spMkLst>
        </pc:spChg>
      </pc:sldChg>
      <pc:sldChg chg="add del">
        <pc:chgData name="Julio Vicente Brych" userId="e247c4bbe3c3759f" providerId="LiveId" clId="{9DABF86F-2D0C-4887-9517-773796024378}" dt="2023-12-03T19:20:33.912" v="150" actId="47"/>
        <pc:sldMkLst>
          <pc:docMk/>
          <pc:sldMk cId="658280198" sldId="275"/>
        </pc:sldMkLst>
      </pc:sldChg>
      <pc:sldChg chg="modSp add mod">
        <pc:chgData name="Julio Vicente Brych" userId="e247c4bbe3c3759f" providerId="LiveId" clId="{9DABF86F-2D0C-4887-9517-773796024378}" dt="2023-12-03T19:21:02.980" v="160"/>
        <pc:sldMkLst>
          <pc:docMk/>
          <pc:sldMk cId="2387549956" sldId="276"/>
        </pc:sldMkLst>
        <pc:spChg chg="mod">
          <ac:chgData name="Julio Vicente Brych" userId="e247c4bbe3c3759f" providerId="LiveId" clId="{9DABF86F-2D0C-4887-9517-773796024378}" dt="2023-12-03T19:21:02.980" v="160"/>
          <ac:spMkLst>
            <pc:docMk/>
            <pc:sldMk cId="2387549956" sldId="276"/>
            <ac:spMk id="2" creationId="{00000000-0000-0000-0000-000000000000}"/>
          </ac:spMkLst>
        </pc:spChg>
        <pc:spChg chg="mod">
          <ac:chgData name="Julio Vicente Brych" userId="e247c4bbe3c3759f" providerId="LiveId" clId="{9DABF86F-2D0C-4887-9517-773796024378}" dt="2023-12-03T19:20:38.172" v="156" actId="20577"/>
          <ac:spMkLst>
            <pc:docMk/>
            <pc:sldMk cId="2387549956" sldId="276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A4C31C-22C3-40E3-8117-26A998868580}" type="datetimeFigureOut">
              <a:rPr lang="pt-BR" smtClean="0"/>
              <a:t>13/12/2023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D7498C-023E-4647-B375-524BE642DC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1936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D7498C-023E-4647-B375-524BE642DC09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53016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Já da biblioteca  Vuforia foram usados 3 GameObjects</a:t>
            </a:r>
          </a:p>
          <a:p>
            <a:pPr>
              <a:lnSpc>
                <a:spcPct val="200000"/>
              </a:lnSpc>
            </a:pPr>
            <a:r>
              <a:rPr lang="pt-BR" sz="1200" kern="0" dirty="0"/>
              <a:t>AR Câmera é como uma câmera normal do Unity, so que  com alguns scripts, esses que se conectam com a engine do vuforia, capturam a imagem da câmera do celular processam ela pra detectar os marcadores e criam um painel de fundo no limite de visualização da câmera virtual, e nele projetam a imagem da câmera do celular. assim criando a visão da </a:t>
            </a:r>
            <a:r>
              <a:rPr lang="pt-BR" sz="1200" kern="0" dirty="0" err="1"/>
              <a:t>ralidade</a:t>
            </a:r>
            <a:r>
              <a:rPr lang="pt-BR" sz="1200" kern="0" dirty="0"/>
              <a:t> aumentada;</a:t>
            </a:r>
          </a:p>
          <a:p>
            <a:pPr>
              <a:lnSpc>
                <a:spcPct val="200000"/>
              </a:lnSpc>
            </a:pPr>
            <a:r>
              <a:rPr lang="pt-BR" sz="1200" kern="0" dirty="0" err="1"/>
              <a:t>Image</a:t>
            </a:r>
            <a:r>
              <a:rPr lang="pt-BR" sz="1200" kern="0" dirty="0"/>
              <a:t> Target que é o GameObject que representa o marcador de uma imagem , que se pode selecionar a imagem que ele vai detectar, esse e o que foi usado no painel, e é nele que você trabalha para mostrar os objetos que vão ficar ancorados a imagem;</a:t>
            </a:r>
          </a:p>
          <a:p>
            <a:pPr>
              <a:lnSpc>
                <a:spcPct val="200000"/>
              </a:lnSpc>
            </a:pPr>
            <a:r>
              <a:rPr lang="pt-BR" sz="1200" kern="0" dirty="0"/>
              <a:t>Model Target tem um funcionamento semelhante ao </a:t>
            </a:r>
            <a:r>
              <a:rPr lang="pt-BR" sz="1200" kern="0" dirty="0" err="1"/>
              <a:t>Image</a:t>
            </a:r>
            <a:r>
              <a:rPr lang="pt-BR" sz="1200" kern="0" dirty="0"/>
              <a:t> Target mudando somente o que ele vai detectar, nesse caso ele precisa de um modelo 3D;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D7498C-023E-4647-B375-524BE642DC09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32451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Do mirror foram usados 3 componentes </a:t>
            </a:r>
            <a:r>
              <a:rPr lang="pt-BR" dirty="0" err="1"/>
              <a:t>comocalos</a:t>
            </a:r>
            <a:r>
              <a:rPr lang="pt-BR" dirty="0"/>
              <a:t> em um GameObject chamado network </a:t>
            </a:r>
          </a:p>
          <a:p>
            <a:pPr>
              <a:lnSpc>
                <a:spcPct val="150000"/>
              </a:lnSpc>
            </a:pPr>
            <a:r>
              <a:rPr lang="pt-BR" sz="1200" kern="0" dirty="0"/>
              <a:t>Network Manager ele é componente principal da conexão entre os dispositivos por que é por meio dele que eu posso iniciar um servidor e o clientes ;</a:t>
            </a:r>
          </a:p>
          <a:p>
            <a:pPr>
              <a:lnSpc>
                <a:spcPct val="150000"/>
              </a:lnSpc>
            </a:pPr>
            <a:r>
              <a:rPr lang="pt-BR" sz="1200" kern="0" dirty="0"/>
              <a:t>Network Manager HUD é uma interface pronta e bem simples que traz ter opções iniciar um servidor e cliente, so um cliente ou so um servidor;</a:t>
            </a:r>
          </a:p>
          <a:p>
            <a:pPr>
              <a:lnSpc>
                <a:spcPct val="150000"/>
              </a:lnSpc>
            </a:pPr>
            <a:r>
              <a:rPr lang="pt-BR" sz="1200" kern="0" dirty="0" err="1"/>
              <a:t>Telepathy</a:t>
            </a:r>
            <a:r>
              <a:rPr lang="pt-BR" sz="1200" kern="0" dirty="0"/>
              <a:t> </a:t>
            </a:r>
            <a:r>
              <a:rPr lang="pt-BR" sz="1200" kern="0" dirty="0" err="1"/>
              <a:t>Transport</a:t>
            </a:r>
            <a:r>
              <a:rPr lang="pt-BR" sz="1200" kern="0" dirty="0"/>
              <a:t> que se refere ao tipo de transferência de dados,  sendo que é ele que fica responsável pela sincronização das variáveis;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D7498C-023E-4647-B375-524BE642DC09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38760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Essa é a estrutura dos dispositivos</a:t>
            </a:r>
          </a:p>
          <a:p>
            <a:r>
              <a:rPr lang="pt-BR" dirty="0"/>
              <a:t>Onde o computador possui um instancia do FossilAR  tendo o servidor e o cliente </a:t>
            </a:r>
          </a:p>
          <a:p>
            <a:r>
              <a:rPr lang="pt-BR" dirty="0"/>
              <a:t>Esse computador esta conectado o leap motion que esta fixado na frente o </a:t>
            </a:r>
            <a:r>
              <a:rPr lang="pt-BR" dirty="0" err="1"/>
              <a:t>head</a:t>
            </a:r>
            <a:r>
              <a:rPr lang="pt-BR" dirty="0"/>
              <a:t> </a:t>
            </a:r>
            <a:r>
              <a:rPr lang="pt-BR" dirty="0" err="1"/>
              <a:t>mount</a:t>
            </a:r>
            <a:r>
              <a:rPr lang="pt-BR" dirty="0"/>
              <a:t> display</a:t>
            </a:r>
          </a:p>
          <a:p>
            <a:r>
              <a:rPr lang="pt-BR" dirty="0"/>
              <a:t>E dentro </a:t>
            </a:r>
            <a:r>
              <a:rPr lang="pt-BR" dirty="0" err="1"/>
              <a:t>head</a:t>
            </a:r>
            <a:r>
              <a:rPr lang="pt-BR" dirty="0"/>
              <a:t> </a:t>
            </a:r>
            <a:r>
              <a:rPr lang="pt-BR" dirty="0" err="1"/>
              <a:t>mount</a:t>
            </a:r>
            <a:r>
              <a:rPr lang="pt-BR" dirty="0"/>
              <a:t> display está o celular com a outra instancia do FossilAR, essa sendo so um cliente que se conecta ao servidor do computador via </a:t>
            </a:r>
            <a:r>
              <a:rPr lang="pt-BR" dirty="0" err="1"/>
              <a:t>wi-fi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D7498C-023E-4647-B375-524BE642DC09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72689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Bom agora vou falar com foi feita a sincronização das instancias</a:t>
            </a:r>
          </a:p>
          <a:p>
            <a:r>
              <a:rPr lang="pt-BR" dirty="0"/>
              <a:t>Foram criados dois game </a:t>
            </a:r>
            <a:r>
              <a:rPr lang="pt-BR" dirty="0" err="1"/>
              <a:t>objects</a:t>
            </a:r>
            <a:r>
              <a:rPr lang="pt-BR" dirty="0"/>
              <a:t> o servidor e o player</a:t>
            </a:r>
          </a:p>
          <a:p>
            <a:r>
              <a:rPr lang="pt-BR" dirty="0"/>
              <a:t>Ambos possuíam dois componentes o </a:t>
            </a:r>
            <a:r>
              <a:rPr lang="pt-BR" sz="1200" kern="0" dirty="0"/>
              <a:t>Network Identity e o script do seu respectivo nome</a:t>
            </a:r>
          </a:p>
          <a:p>
            <a:r>
              <a:rPr lang="pt-BR" dirty="0"/>
              <a:t>O </a:t>
            </a:r>
            <a:r>
              <a:rPr lang="pt-BR" sz="1200" kern="0" dirty="0"/>
              <a:t>Network Identity é o componente que permite que autenticam esses GameObjects no servidor para poder mandar comandos</a:t>
            </a:r>
          </a:p>
          <a:p>
            <a:r>
              <a:rPr lang="pt-BR" sz="1200" kern="0" dirty="0"/>
              <a:t>Como era feira a sincronização </a:t>
            </a:r>
          </a:p>
          <a:p>
            <a:r>
              <a:rPr lang="pt-BR" sz="1200" kern="0" dirty="0"/>
              <a:t>o script servidor serve para armazenar as variáveis que vão ser sincronizadas em ambas as instancias, como também verifica se alguma delas foi alterada e acionar o método para atualizar especifico pra cada variável;</a:t>
            </a:r>
          </a:p>
          <a:p>
            <a:r>
              <a:rPr lang="pt-BR" sz="1200" kern="0" dirty="0"/>
              <a:t>Por fim temos o player, é ele o responsável por atualizar as variáveis de sincronização, verificando se houve mudanças no GameObjects ou recebendo chamadas de outros scripts para alterar as variáveis</a:t>
            </a:r>
          </a:p>
          <a:p>
            <a:r>
              <a:rPr lang="pt-BR" sz="1200" kern="0" dirty="0" err="1"/>
              <a:t>Palyer</a:t>
            </a:r>
            <a:r>
              <a:rPr lang="pt-BR" sz="1200" kern="0" dirty="0"/>
              <a:t> não é um parte incialmente da cena, ele é um Prefab um GameObject que já está configurado, em que ele é criado por outro script, no caso cada vez que uma </a:t>
            </a:r>
            <a:r>
              <a:rPr lang="pt-BR" sz="1200" kern="0" dirty="0" err="1"/>
              <a:t>instacia</a:t>
            </a:r>
            <a:r>
              <a:rPr lang="pt-BR" sz="1200" kern="0" dirty="0"/>
              <a:t> se conecta ao servidor ele cria um player para esta instancia;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D7498C-023E-4647-B375-524BE642DC09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20986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Agora indo para os botes e painel</a:t>
            </a:r>
          </a:p>
          <a:p>
            <a:r>
              <a:rPr lang="pt-BR" dirty="0"/>
              <a:t>Foram criados 4 scripts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Sendo o </a:t>
            </a:r>
            <a:r>
              <a:rPr lang="pt-BR" sz="1200" kern="0" dirty="0"/>
              <a:t>BotoesCallBack exclusivo da instancia do Windows e o outro três do Android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kern="0" dirty="0"/>
              <a:t>O BotoesCallBack ele serve como uma interface entre o player no Windows e os botões de interação</a:t>
            </a:r>
          </a:p>
          <a:p>
            <a:pPr>
              <a:lnSpc>
                <a:spcPct val="200000"/>
              </a:lnSpc>
            </a:pPr>
            <a:r>
              <a:rPr lang="pt-BR" sz="1200" kern="0" dirty="0"/>
              <a:t>O BotoesControler tem a função de controlar todas as respostas visuais das interações dos botões, alterando as os botões as linhas e o painel que o usuário está vendo</a:t>
            </a:r>
          </a:p>
          <a:p>
            <a:pPr>
              <a:lnSpc>
                <a:spcPct val="200000"/>
              </a:lnSpc>
            </a:pPr>
            <a:r>
              <a:rPr lang="pt-BR" sz="1200" kern="0" dirty="0"/>
              <a:t>O script Linha serve para desenhar corretamente as linhas dependendo de cada contexto;</a:t>
            </a:r>
          </a:p>
          <a:p>
            <a:pPr>
              <a:lnSpc>
                <a:spcPct val="200000"/>
              </a:lnSpc>
            </a:pPr>
            <a:r>
              <a:rPr lang="pt-BR" sz="1200" kern="0" dirty="0"/>
              <a:t> por fim temos o painel que guarda as informações de sobre o fóssil e  dependendo de que botão foi acionado e do contexto da cena, ele mostra as informações especificas.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200" kern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D7498C-023E-4647-B375-524BE642DC09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15182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 primeira abordagem que consistia em deixar todo o processamento no computador  e o celular servir como uma tela pro usuário visualizar</a:t>
            </a:r>
          </a:p>
          <a:p>
            <a:r>
              <a:rPr lang="pt-BR" dirty="0"/>
              <a:t>Mas por causa de problemas de compatibilidade do leap motion e vuforia no Windows , foi optado em deixar o vuforia no celular e o leap motion no computador e usar o mirror para fazer a</a:t>
            </a:r>
          </a:p>
          <a:p>
            <a:r>
              <a:rPr lang="pt-BR" dirty="0"/>
              <a:t>Comunicação </a:t>
            </a:r>
          </a:p>
          <a:p>
            <a:r>
              <a:rPr lang="pt-BR" dirty="0"/>
              <a:t>Graças a isso tive alguns problemas de sincronização, que foram mitigados usando uma hierarquia de GameObjects similar, criação de GameObjects intermediários para faze pequenos ajustes e testes para determinar se a posição e rotação seriam pegas em relação a uma referência local ou global.</a:t>
            </a:r>
          </a:p>
          <a:p>
            <a:r>
              <a:rPr lang="pt-BR" dirty="0"/>
              <a:t> outro problema foi que o GameObjects ficam tendo várias pequenas variações nas suas posições e rotações, isso se dava pela detecção dos marcadores que sempre variava um pouco a posição</a:t>
            </a:r>
          </a:p>
          <a:p>
            <a:r>
              <a:rPr lang="pt-BR" dirty="0"/>
              <a:t>Logo a cada variação era acionado os métodos de sincronização e atualização de posição, o problema foi resolvido testando a variação da posição, e se ela passa-se de um certo valor acionava a sincronização.</a:t>
            </a:r>
          </a:p>
          <a:p>
            <a:r>
              <a:rPr lang="pt-BR" dirty="0"/>
              <a:t>Por fim foi notado que o marcador do fóssil não era detectado se ele estivesse de cabeça pra baixo ou em posições que apresentavam uma ambiguidade, isso é ainda mais evidente pelo fato do fóssil ter uma cor so;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D7498C-023E-4647-B375-524BE642DC09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60624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D7498C-023E-4647-B375-524BE642DC09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25836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É de conhecimento de todos a importância dos Museus por questões sociais e educacionais. Também é de conhecimento que os museus podem ter uma grande quantidade de peças em seus acervos. Peças que muitas vezes são muito valiosas e que podem acabar limitando a interação do visitante. Na busca de aumentar a interação dos visitantes com as peças do acervo, e diminuindo os problemas, poderia se usar a RA.A RA é uma área da realidade virtual que busca sobrepor o virtual no mundo real, podendo enriquecer a visão de mundo do usuário, trazendo novas informações pra ele, como também novas maneiras de interagir com o ambiente, e um dispositivo que pode ajudar nessa interação é o aparelho leap motion, que permite capturar os movimentos das mãos do usuário, fazendo assim que ele consiga usar as mãos para interagir com o virtual.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D7498C-023E-4647-B375-524BE642DC09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17076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Para poder desenvolver o meu trabalho foi necessário eu estudar primeiramente sobre os museus já que esse seria o foco do tema da minha aplicação</a:t>
            </a:r>
          </a:p>
          <a:p>
            <a:r>
              <a:rPr lang="pt-BR" dirty="0"/>
              <a:t>Segundamente sobre realidade aumentada, tentando entender melhor o que é realidade aumentada e suas principais características, como a ancoragem</a:t>
            </a:r>
          </a:p>
          <a:p>
            <a:r>
              <a:rPr lang="pt-BR" dirty="0"/>
              <a:t>Também precisei entender um pouco mais sobre o leap motion, já que eu teria que utiliza-lo</a:t>
            </a:r>
          </a:p>
          <a:p>
            <a:r>
              <a:rPr lang="pt-BR" dirty="0"/>
              <a:t>Por fim modelos virtuais já que tudo o que tudo o que eu iria fazer no desenvolvimento do trabalho acabaria usando os conceitos do modelos virtuais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D7498C-023E-4647-B375-524BE642DC09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09377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Cardoso desenvolveu uma aplicação chamada RAINFOR, que usava realidade aumentada, para auxiliar o ensino, permitindo que os alunos pudessem visualizar os componentes que sobre os quais estavam aprendendo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D7498C-023E-4647-B375-524BE642DC09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78324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Bento desenvolveu uma aplicação para desenho em realidade virtual em conjunto com o leap motion, no qual permitia o usuário desenhar usando as mãos, além de opções de salva e apagar o desenho, e também de mudar o ambiente no qual se desenhava.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D7498C-023E-4647-B375-524BE642DC09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25313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Valentine fez no seu trabalho contava com um estudo sobre principais posições das mãos para manipular objetos e com detecta-los, em seguida ele criou uma experiencia para testar a eficácia de usar o leap motion e a realidade aumentada para implementar uma metodologia de montagem virtual interativa.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D7498C-023E-4647-B375-524BE642DC09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84348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FossilAR foi desenvolvido pra criar uma experiencia de interação com peças do acervo da Exposição de História Natural Fritz Müller, que contava com quatro principais pontos, o fóssil sendo o marcador principal da cena, sendo ele que o usuário poderia manipular, em segundo os botões que se situavam em no fóssil , que o usuário poderia acionar para mostrar informações, estas que eram mostradas em um painel virtual ancorado ao um marcador que fica no banner da exposição, e por fim tem as miniatura ancoradas na mão esquerda do usuário, que permitiam o usuário ao aciona-las mudar o contexto da cena, mudando as informações que poderiam ser mostradas para o usuário, como os objetos em volta do fóssil.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D7498C-023E-4647-B375-524BE642DC09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1022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pt-BR" sz="1200" kern="0" dirty="0"/>
              <a:t>O FossilAR foi desenvolvido no Unity e em conjunto</a:t>
            </a:r>
          </a:p>
          <a:p>
            <a:pPr>
              <a:lnSpc>
                <a:spcPct val="150000"/>
              </a:lnSpc>
            </a:pPr>
            <a:r>
              <a:rPr lang="pt-BR" sz="1200" kern="0" dirty="0"/>
              <a:t>Foram usada 3 bibliotecas para o desenvolvimento</a:t>
            </a:r>
          </a:p>
          <a:p>
            <a:pPr>
              <a:lnSpc>
                <a:spcPct val="150000"/>
              </a:lnSpc>
            </a:pPr>
            <a:r>
              <a:rPr lang="pt-BR" sz="1200" kern="0" dirty="0"/>
              <a:t>Ultraleap Tracking para trabalhar com o leap motion</a:t>
            </a:r>
          </a:p>
          <a:p>
            <a:pPr>
              <a:lnSpc>
                <a:spcPct val="150000"/>
              </a:lnSpc>
            </a:pPr>
            <a:r>
              <a:rPr lang="pt-BR" sz="1200" kern="0" dirty="0"/>
              <a:t>Vulforia para a parte de realidade aumentada</a:t>
            </a:r>
          </a:p>
          <a:p>
            <a:pPr>
              <a:lnSpc>
                <a:spcPct val="150000"/>
              </a:lnSpc>
            </a:pPr>
            <a:r>
              <a:rPr lang="pt-BR" sz="1200" kern="0" dirty="0"/>
              <a:t>E o mirror para fazer a conexão entre o celular e o computador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D7498C-023E-4647-B375-524BE642DC09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69844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pt-BR" dirty="0"/>
              <a:t>Da biblioteca Ultraleap Tracking foram usados 5 GameObjects, o </a:t>
            </a:r>
            <a:r>
              <a:rPr lang="pt-BR" sz="1200" kern="0" dirty="0"/>
              <a:t>Service Provider é quem recebe os dados do software com o mesmo nome da biblioteca </a:t>
            </a:r>
            <a:r>
              <a:rPr lang="pt-BR" dirty="0"/>
              <a:t>Ultraleap Tracking, ou seja esse é o </a:t>
            </a:r>
            <a:r>
              <a:rPr lang="pt-BR" dirty="0" err="1"/>
              <a:t>Gamaobject</a:t>
            </a:r>
            <a:r>
              <a:rPr lang="pt-BR" dirty="0"/>
              <a:t> que pega os dados do leap motion</a:t>
            </a:r>
            <a:endParaRPr lang="pt-BR" sz="1200" kern="0" dirty="0"/>
          </a:p>
          <a:p>
            <a:pPr>
              <a:lnSpc>
                <a:spcPct val="150000"/>
              </a:lnSpc>
            </a:pPr>
            <a:r>
              <a:rPr lang="pt-BR" sz="1200" kern="0" dirty="0"/>
              <a:t>Skeleton Hands que são a representação das mãos reais no espaço virtual</a:t>
            </a:r>
          </a:p>
          <a:p>
            <a:pPr>
              <a:lnSpc>
                <a:spcPct val="150000"/>
              </a:lnSpc>
            </a:pPr>
            <a:r>
              <a:rPr lang="pt-BR" sz="1200" kern="0" dirty="0" err="1"/>
              <a:t>Attachment</a:t>
            </a:r>
            <a:r>
              <a:rPr lang="pt-BR" sz="1200" kern="0" dirty="0"/>
              <a:t> Hands que são como uma extensão das Skeleton Hands, permitindo ancorar outro GameObjects nas mãos, que foram usados para ancorar as miniaturas;</a:t>
            </a:r>
          </a:p>
          <a:p>
            <a:pPr>
              <a:lnSpc>
                <a:spcPct val="150000"/>
              </a:lnSpc>
            </a:pPr>
            <a:r>
              <a:rPr lang="pt-BR" sz="1200" kern="0" dirty="0" err="1"/>
              <a:t>Interactive</a:t>
            </a:r>
            <a:r>
              <a:rPr lang="pt-BR" sz="1200" kern="0" dirty="0"/>
              <a:t> </a:t>
            </a:r>
            <a:r>
              <a:rPr lang="pt-BR" sz="1200" kern="0" dirty="0" err="1"/>
              <a:t>Maneger</a:t>
            </a:r>
            <a:r>
              <a:rPr lang="pt-BR" sz="1200" kern="0" dirty="0"/>
              <a:t>, como o próprio nome diz ele gerencia as interações, permitindo que se possa selecionar quais dedos vão ter interações e até podendo selecionar quais movimentos  podem ser usados para agarrar ;</a:t>
            </a:r>
          </a:p>
          <a:p>
            <a:pPr>
              <a:lnSpc>
                <a:spcPct val="150000"/>
              </a:lnSpc>
            </a:pPr>
            <a:r>
              <a:rPr lang="pt-BR" sz="1200" kern="0" dirty="0"/>
              <a:t>3D Button que são os botões que já possuem um script pra interagir com as mão da biblioteca, no caso esse é o GameObject usado para fazer os botões do fóssil e também as miniaturas na mão ;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D7498C-023E-4647-B375-524BE642DC09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46073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751E00-8267-4604-A477-06D690F3831A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BB5B2E-7B09-42BA-B78A-718198AF4022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A41635-D202-4D10-8FA9-DA258B96F66E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/>
          <a:lstStyle>
            <a:lvl1pPr>
              <a:defRPr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pt-BR" dirty="0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680520"/>
          </a:xfrm>
        </p:spPr>
        <p:txBody>
          <a:bodyPr/>
          <a:lstStyle/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68E297-6CBE-4718-A55E-559A2615A1B7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56A142-61B5-4E3D-90E3-37CCCA5B8200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46EF70-771F-4125-BD92-2CF85D34D26F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E55F65-09CC-47BE-B43C-09A283D2E9B2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02316F-EB17-4252-8A8C-611AED72FBAB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B138E0-A9D7-4867-995F-585EB895710D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CF3198-B843-4265-ABF0-65946D3BF37C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0879FC-8726-479C-A2CE-57C987F54908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1"/>
            <a:ext cx="8229600" cy="4277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pt-B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pt-B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38F5D6D9-064D-480F-AE44-1D22C9D85F98}" type="slidenum">
              <a:rPr lang="pt-BR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95536" y="1628800"/>
            <a:ext cx="8352928" cy="1470025"/>
          </a:xfrm>
        </p:spPr>
        <p:txBody>
          <a:bodyPr/>
          <a:lstStyle/>
          <a:p>
            <a:pPr algn="ctr"/>
            <a:r>
              <a:rPr lang="pt-BR" sz="3200" b="1" cap="all" dirty="0">
                <a:ea typeface="Times New Roman" panose="02020603050405020304" pitchFamily="18" charset="0"/>
              </a:rPr>
              <a:t>FossilAR: Explorando a interação tátil em modelos 3D de fósseis através da Realidade Aumentada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pt-BR" dirty="0"/>
              <a:t>Aluno(a): Julio Vicente Brych</a:t>
            </a:r>
          </a:p>
          <a:p>
            <a:endParaRPr lang="pt-BR" dirty="0"/>
          </a:p>
          <a:p>
            <a:r>
              <a:rPr lang="pt-BR" dirty="0"/>
              <a:t>Orientador: Dalton Solano dos Reis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Requisitos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 algn="just">
              <a:buFont typeface="Arial" panose="020B0604020202020204" pitchFamily="34" charset="0"/>
              <a:buChar char="•"/>
              <a:tabLst>
                <a:tab pos="683895" algn="l"/>
              </a:tabLst>
            </a:pPr>
            <a:r>
              <a:rPr lang="pt-BR" sz="2400" dirty="0">
                <a:effectLst/>
                <a:ea typeface="Times New Roman" panose="02020603050405020304" pitchFamily="18" charset="0"/>
              </a:rPr>
              <a:t>RF01 - permitir ao usuário aumentar e diminuir os modelos virtuais;</a:t>
            </a:r>
          </a:p>
          <a:p>
            <a:pPr lvl="0" algn="just">
              <a:buFont typeface="Arial" panose="020B0604020202020204" pitchFamily="34" charset="0"/>
              <a:buChar char="•"/>
              <a:tabLst>
                <a:tab pos="683895" algn="l"/>
              </a:tabLst>
            </a:pPr>
            <a:r>
              <a:rPr lang="pt-BR" sz="2400" dirty="0">
                <a:effectLst/>
                <a:ea typeface="Times New Roman" panose="02020603050405020304" pitchFamily="18" charset="0"/>
              </a:rPr>
              <a:t>RF02 - permitir ao usuário rotacionar os modelos virtuais;</a:t>
            </a:r>
          </a:p>
          <a:p>
            <a:pPr lvl="0" algn="just">
              <a:buFont typeface="Arial" panose="020B0604020202020204" pitchFamily="34" charset="0"/>
              <a:buChar char="•"/>
              <a:tabLst>
                <a:tab pos="683895" algn="l"/>
              </a:tabLst>
            </a:pPr>
            <a:r>
              <a:rPr lang="pt-BR" sz="2400" dirty="0">
                <a:effectLst/>
                <a:ea typeface="Times New Roman" panose="02020603050405020304" pitchFamily="18" charset="0"/>
              </a:rPr>
              <a:t>RF03 - permitir ao usuário interagir com os modelos virtuais;</a:t>
            </a:r>
          </a:p>
          <a:p>
            <a:pPr lvl="0" algn="just">
              <a:buFont typeface="Arial" panose="020B0604020202020204" pitchFamily="34" charset="0"/>
              <a:buChar char="•"/>
              <a:tabLst>
                <a:tab pos="683895" algn="l"/>
              </a:tabLst>
            </a:pPr>
            <a:r>
              <a:rPr lang="pt-BR" sz="2400" dirty="0">
                <a:effectLst/>
                <a:ea typeface="Times New Roman" panose="02020603050405020304" pitchFamily="18" charset="0"/>
              </a:rPr>
              <a:t>RF04 - permitir ao usuário se movimentar no espaço 3D e manter a posição dos modelos virtuais; </a:t>
            </a:r>
          </a:p>
          <a:p>
            <a:pPr lvl="0" algn="just">
              <a:buFont typeface="Arial" panose="020B0604020202020204" pitchFamily="34" charset="0"/>
              <a:buChar char="•"/>
              <a:tabLst>
                <a:tab pos="683895" algn="l"/>
              </a:tabLst>
            </a:pPr>
            <a:r>
              <a:rPr lang="pt-BR" sz="2400" dirty="0">
                <a:effectLst/>
                <a:ea typeface="Times New Roman" panose="02020603050405020304" pitchFamily="18" charset="0"/>
              </a:rPr>
              <a:t>RNF01 - utilizar o ambiente de desenvolvimento Unity;</a:t>
            </a:r>
          </a:p>
          <a:p>
            <a:pPr lvl="0" algn="just">
              <a:buFont typeface="Arial" panose="020B0604020202020204" pitchFamily="34" charset="0"/>
              <a:buChar char="•"/>
              <a:tabLst>
                <a:tab pos="683895" algn="l"/>
              </a:tabLst>
            </a:pPr>
            <a:r>
              <a:rPr lang="pt-BR" sz="2400" dirty="0">
                <a:effectLst/>
                <a:ea typeface="Times New Roman" panose="02020603050405020304" pitchFamily="18" charset="0"/>
              </a:rPr>
              <a:t>RNF02 - utilizar a linguagem C#;</a:t>
            </a:r>
          </a:p>
          <a:p>
            <a:pPr lvl="0" algn="just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683895" algn="l"/>
              </a:tabLst>
            </a:pPr>
            <a:r>
              <a:rPr lang="pt-BR" sz="2400" dirty="0">
                <a:effectLst/>
                <a:ea typeface="Times New Roman" panose="02020603050405020304" pitchFamily="18" charset="0"/>
              </a:rPr>
              <a:t>RNF03 - usar o Leap Motion para manipular os modelos virtuais.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976445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-2484784" y="-172817"/>
            <a:ext cx="8229600" cy="1143000"/>
          </a:xfrm>
        </p:spPr>
        <p:txBody>
          <a:bodyPr wrap="square" anchor="ctr">
            <a:normAutofit/>
          </a:bodyPr>
          <a:lstStyle/>
          <a:p>
            <a:r>
              <a:rPr lang="pt-BR" sz="3200" dirty="0"/>
              <a:t>Especificação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 wrap="square" anchor="t">
            <a:normAutofit/>
          </a:bodyPr>
          <a:lstStyle/>
          <a:p>
            <a:pPr>
              <a:lnSpc>
                <a:spcPct val="200000"/>
              </a:lnSpc>
            </a:pPr>
            <a:r>
              <a:rPr lang="pt-BR" dirty="0"/>
              <a:t>Fóssil;</a:t>
            </a:r>
          </a:p>
          <a:p>
            <a:pPr>
              <a:lnSpc>
                <a:spcPct val="200000"/>
              </a:lnSpc>
            </a:pPr>
            <a:r>
              <a:rPr lang="pt-BR" dirty="0"/>
              <a:t>Botões;</a:t>
            </a:r>
          </a:p>
          <a:p>
            <a:pPr>
              <a:lnSpc>
                <a:spcPct val="200000"/>
              </a:lnSpc>
            </a:pPr>
            <a:r>
              <a:rPr lang="pt-BR" dirty="0"/>
              <a:t>Painel;</a:t>
            </a:r>
          </a:p>
          <a:p>
            <a:pPr>
              <a:lnSpc>
                <a:spcPct val="200000"/>
              </a:lnSpc>
            </a:pPr>
            <a:r>
              <a:rPr lang="pt-BR" dirty="0"/>
              <a:t>Miniaturas.</a:t>
            </a:r>
          </a:p>
          <a:p>
            <a:pPr>
              <a:lnSpc>
                <a:spcPct val="90000"/>
              </a:lnSpc>
            </a:pPr>
            <a:endParaRPr lang="pt-BR" sz="2000" dirty="0"/>
          </a:p>
          <a:p>
            <a:pPr>
              <a:lnSpc>
                <a:spcPct val="90000"/>
              </a:lnSpc>
            </a:pPr>
            <a:endParaRPr lang="pt-BR" sz="2000" dirty="0"/>
          </a:p>
        </p:txBody>
      </p:sp>
      <p:pic>
        <p:nvPicPr>
          <p:cNvPr id="4" name="Imagem 3" descr="Tela de computador com celular na mão&#10;&#10;Descrição gerada automaticamente">
            <a:extLst>
              <a:ext uri="{FF2B5EF4-FFF2-40B4-BE49-F238E27FC236}">
                <a16:creationId xmlns:a16="http://schemas.microsoft.com/office/drawing/2014/main" id="{48891497-C8C9-1A7C-A1AC-87CEA1C1302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66" r="19030" b="-4"/>
          <a:stretch/>
        </p:blipFill>
        <p:spPr>
          <a:xfrm>
            <a:off x="3131840" y="160745"/>
            <a:ext cx="5832648" cy="653651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070708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1115616"/>
            <a:ext cx="8229600" cy="43204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2000" b="1" dirty="0"/>
              <a:t>Ferramenta e bibliotecas</a:t>
            </a:r>
            <a:endParaRPr lang="pt-BR" dirty="0"/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FC014FD7-0929-8FDD-16FB-6CEC3707DA9A}"/>
              </a:ext>
            </a:extLst>
          </p:cNvPr>
          <p:cNvSpPr txBox="1">
            <a:spLocks/>
          </p:cNvSpPr>
          <p:nvPr/>
        </p:nvSpPr>
        <p:spPr bwMode="auto">
          <a:xfrm>
            <a:off x="755576" y="1547664"/>
            <a:ext cx="4038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250000"/>
              </a:lnSpc>
            </a:pPr>
            <a:r>
              <a:rPr lang="pt-BR" sz="2800" kern="0" dirty="0"/>
              <a:t>Unity</a:t>
            </a:r>
          </a:p>
          <a:p>
            <a:pPr>
              <a:lnSpc>
                <a:spcPct val="250000"/>
              </a:lnSpc>
            </a:pPr>
            <a:r>
              <a:rPr lang="pt-BR" sz="2800" kern="0" dirty="0"/>
              <a:t>Ultraleap Tracking;</a:t>
            </a:r>
          </a:p>
          <a:p>
            <a:pPr>
              <a:lnSpc>
                <a:spcPct val="250000"/>
              </a:lnSpc>
            </a:pPr>
            <a:r>
              <a:rPr lang="pt-BR" sz="2800" kern="0" dirty="0"/>
              <a:t>Vuforia;</a:t>
            </a:r>
          </a:p>
          <a:p>
            <a:pPr>
              <a:lnSpc>
                <a:spcPct val="250000"/>
              </a:lnSpc>
            </a:pPr>
            <a:r>
              <a:rPr lang="pt-BR" sz="2800" kern="0" dirty="0"/>
              <a:t>Mirror.</a:t>
            </a:r>
          </a:p>
          <a:p>
            <a:pPr>
              <a:lnSpc>
                <a:spcPct val="90000"/>
              </a:lnSpc>
            </a:pPr>
            <a:endParaRPr lang="pt-BR" sz="2000" kern="0" dirty="0"/>
          </a:p>
        </p:txBody>
      </p:sp>
      <p:pic>
        <p:nvPicPr>
          <p:cNvPr id="1026" name="Picture 2" descr="Ultraleap - techSPARK">
            <a:extLst>
              <a:ext uri="{FF2B5EF4-FFF2-40B4-BE49-F238E27FC236}">
                <a16:creationId xmlns:a16="http://schemas.microsoft.com/office/drawing/2014/main" id="{10E2D794-6B84-35CE-84C8-4332BD2950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2633197"/>
            <a:ext cx="1078768" cy="1078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Vuforia-Logo-OLx2a896 | LUDWIG &amp; LOEHN">
            <a:extLst>
              <a:ext uri="{FF2B5EF4-FFF2-40B4-BE49-F238E27FC236}">
                <a16:creationId xmlns:a16="http://schemas.microsoft.com/office/drawing/2014/main" id="{0F9D0A3A-C4D8-B04C-58F3-24408B430D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221088"/>
            <a:ext cx="3008188" cy="804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Mirror LTS | Network | Unity Asset Store">
            <a:extLst>
              <a:ext uri="{FF2B5EF4-FFF2-40B4-BE49-F238E27FC236}">
                <a16:creationId xmlns:a16="http://schemas.microsoft.com/office/drawing/2014/main" id="{7A3B148E-1B20-F8DD-FE80-567D116AA7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5414" y="5278265"/>
            <a:ext cx="1076705" cy="1076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Unity New 2021 Logo PNG vector in SVG, PDF, AI, CDR format">
            <a:extLst>
              <a:ext uri="{FF2B5EF4-FFF2-40B4-BE49-F238E27FC236}">
                <a16:creationId xmlns:a16="http://schemas.microsoft.com/office/drawing/2014/main" id="{A6494CB8-AE7E-7C15-C9B9-2BE4F61420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6619" y="1698829"/>
            <a:ext cx="1695381" cy="1272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14534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-1915988" y="0"/>
            <a:ext cx="8229600" cy="1143000"/>
          </a:xfrm>
        </p:spPr>
        <p:txBody>
          <a:bodyPr/>
          <a:lstStyle/>
          <a:p>
            <a:r>
              <a:rPr lang="pt-BR" sz="3600" dirty="0"/>
              <a:t>Implementação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-2124744" y="1120200"/>
            <a:ext cx="8229600" cy="43204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2000" b="1" dirty="0"/>
              <a:t>Ultraleap Tracking</a:t>
            </a:r>
          </a:p>
          <a:p>
            <a:pPr algn="ctr"/>
            <a:endParaRPr lang="pt-BR" dirty="0"/>
          </a:p>
        </p:txBody>
      </p:sp>
      <p:pic>
        <p:nvPicPr>
          <p:cNvPr id="4" name="Imagem 3" descr="Interface gráfica do usuário, Site&#10;&#10;Descrição gerada automaticamente">
            <a:extLst>
              <a:ext uri="{FF2B5EF4-FFF2-40B4-BE49-F238E27FC236}">
                <a16:creationId xmlns:a16="http://schemas.microsoft.com/office/drawing/2014/main" id="{9BD9930B-0D20-5C10-CF98-16F1BFE249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0386" y="1120200"/>
            <a:ext cx="5174102" cy="43204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</p:pic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FC014FD7-0929-8FDD-16FB-6CEC3707DA9A}"/>
              </a:ext>
            </a:extLst>
          </p:cNvPr>
          <p:cNvSpPr txBox="1">
            <a:spLocks/>
          </p:cNvSpPr>
          <p:nvPr/>
        </p:nvSpPr>
        <p:spPr bwMode="auto">
          <a:xfrm>
            <a:off x="21734" y="1700808"/>
            <a:ext cx="4038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50000"/>
              </a:lnSpc>
            </a:pPr>
            <a:r>
              <a:rPr lang="pt-BR" sz="2400" kern="0" dirty="0"/>
              <a:t>1) Service Provider;</a:t>
            </a:r>
          </a:p>
          <a:p>
            <a:pPr>
              <a:lnSpc>
                <a:spcPct val="150000"/>
              </a:lnSpc>
            </a:pPr>
            <a:r>
              <a:rPr lang="pt-BR" sz="2400" kern="0" dirty="0"/>
              <a:t>2) Skeleton Hands;</a:t>
            </a:r>
          </a:p>
          <a:p>
            <a:pPr>
              <a:lnSpc>
                <a:spcPct val="150000"/>
              </a:lnSpc>
            </a:pPr>
            <a:r>
              <a:rPr lang="pt-BR" sz="2400" kern="0" dirty="0"/>
              <a:t>3) </a:t>
            </a:r>
            <a:r>
              <a:rPr lang="pt-BR" sz="2400" kern="0" dirty="0" err="1"/>
              <a:t>Attachment</a:t>
            </a:r>
            <a:r>
              <a:rPr lang="pt-BR" sz="2400" kern="0" dirty="0"/>
              <a:t> Hands;</a:t>
            </a:r>
          </a:p>
          <a:p>
            <a:pPr>
              <a:lnSpc>
                <a:spcPct val="150000"/>
              </a:lnSpc>
            </a:pPr>
            <a:r>
              <a:rPr lang="pt-BR" sz="2400" kern="0" dirty="0"/>
              <a:t>4) </a:t>
            </a:r>
            <a:r>
              <a:rPr lang="pt-BR" sz="2400" kern="0" dirty="0" err="1"/>
              <a:t>Interactive</a:t>
            </a:r>
            <a:r>
              <a:rPr lang="pt-BR" sz="2400" kern="0" dirty="0"/>
              <a:t> </a:t>
            </a:r>
            <a:r>
              <a:rPr lang="pt-BR" sz="2400" kern="0" dirty="0" err="1"/>
              <a:t>Maneger</a:t>
            </a:r>
            <a:r>
              <a:rPr lang="pt-BR" sz="2400" kern="0" dirty="0"/>
              <a:t>;</a:t>
            </a:r>
          </a:p>
          <a:p>
            <a:pPr>
              <a:lnSpc>
                <a:spcPct val="150000"/>
              </a:lnSpc>
            </a:pPr>
            <a:r>
              <a:rPr lang="pt-BR" sz="2400" kern="0" dirty="0"/>
              <a:t>5) 3D Button;</a:t>
            </a:r>
          </a:p>
          <a:p>
            <a:pPr>
              <a:lnSpc>
                <a:spcPct val="90000"/>
              </a:lnSpc>
            </a:pPr>
            <a:endParaRPr lang="pt-BR" sz="1800" kern="0" dirty="0"/>
          </a:p>
        </p:txBody>
      </p:sp>
    </p:spTree>
    <p:extLst>
      <p:ext uri="{BB962C8B-B14F-4D97-AF65-F5344CB8AC3E}">
        <p14:creationId xmlns:p14="http://schemas.microsoft.com/office/powerpoint/2010/main" val="19810038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1115616"/>
            <a:ext cx="8229600" cy="43204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2000" b="1" dirty="0"/>
              <a:t>Vuforia</a:t>
            </a:r>
          </a:p>
          <a:p>
            <a:pPr algn="ctr"/>
            <a:endParaRPr lang="pt-BR" dirty="0"/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C022FE70-0660-7C09-D417-B9B0ED6E14D7}"/>
              </a:ext>
            </a:extLst>
          </p:cNvPr>
          <p:cNvSpPr txBox="1">
            <a:spLocks/>
          </p:cNvSpPr>
          <p:nvPr/>
        </p:nvSpPr>
        <p:spPr bwMode="auto">
          <a:xfrm>
            <a:off x="323528" y="1844824"/>
            <a:ext cx="4038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200000"/>
              </a:lnSpc>
            </a:pPr>
            <a:r>
              <a:rPr lang="pt-BR" sz="2800" kern="0" dirty="0"/>
              <a:t>1) AR </a:t>
            </a:r>
            <a:r>
              <a:rPr lang="pt-BR" sz="2800" kern="0" dirty="0" err="1"/>
              <a:t>Camera</a:t>
            </a:r>
            <a:r>
              <a:rPr lang="pt-BR" sz="2800" kern="0" dirty="0"/>
              <a:t>;</a:t>
            </a:r>
          </a:p>
          <a:p>
            <a:pPr>
              <a:lnSpc>
                <a:spcPct val="200000"/>
              </a:lnSpc>
            </a:pPr>
            <a:r>
              <a:rPr lang="pt-BR" sz="2800" kern="0" dirty="0"/>
              <a:t>2) </a:t>
            </a:r>
            <a:r>
              <a:rPr lang="pt-BR" sz="2800" kern="0" dirty="0" err="1"/>
              <a:t>Image</a:t>
            </a:r>
            <a:r>
              <a:rPr lang="pt-BR" sz="2800" kern="0" dirty="0"/>
              <a:t> Target;</a:t>
            </a:r>
          </a:p>
          <a:p>
            <a:pPr>
              <a:lnSpc>
                <a:spcPct val="200000"/>
              </a:lnSpc>
            </a:pPr>
            <a:r>
              <a:rPr lang="pt-BR" sz="2800" kern="0" dirty="0"/>
              <a:t>3) Model Target;</a:t>
            </a:r>
          </a:p>
          <a:p>
            <a:pPr>
              <a:lnSpc>
                <a:spcPct val="90000"/>
              </a:lnSpc>
            </a:pPr>
            <a:endParaRPr lang="pt-BR" sz="2000" kern="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26B2818-1D86-5DAD-203F-34374CDBA1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738784"/>
            <a:ext cx="5189212" cy="33804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457021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1115616"/>
            <a:ext cx="8229600" cy="43204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2000" b="1" dirty="0"/>
              <a:t>Mirror</a:t>
            </a:r>
          </a:p>
          <a:p>
            <a:pPr algn="ctr"/>
            <a:endParaRPr lang="pt-BR" dirty="0"/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D51DA1C0-3A5F-2E89-C3F7-ECCDF83651AA}"/>
              </a:ext>
            </a:extLst>
          </p:cNvPr>
          <p:cNvSpPr txBox="1">
            <a:spLocks/>
          </p:cNvSpPr>
          <p:nvPr/>
        </p:nvSpPr>
        <p:spPr bwMode="auto">
          <a:xfrm>
            <a:off x="107504" y="2143397"/>
            <a:ext cx="4248473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50000"/>
              </a:lnSpc>
            </a:pPr>
            <a:r>
              <a:rPr lang="pt-BR" sz="2400" kern="0" dirty="0"/>
              <a:t>Network Manager;</a:t>
            </a:r>
          </a:p>
          <a:p>
            <a:pPr>
              <a:lnSpc>
                <a:spcPct val="150000"/>
              </a:lnSpc>
            </a:pPr>
            <a:r>
              <a:rPr lang="pt-BR" sz="2400" kern="0" dirty="0"/>
              <a:t>Network Manager HUD</a:t>
            </a:r>
          </a:p>
          <a:p>
            <a:pPr>
              <a:lnSpc>
                <a:spcPct val="150000"/>
              </a:lnSpc>
            </a:pPr>
            <a:r>
              <a:rPr lang="pt-BR" sz="2400" kern="0" dirty="0" err="1"/>
              <a:t>Telepathy</a:t>
            </a:r>
            <a:r>
              <a:rPr lang="pt-BR" sz="2400" kern="0" dirty="0"/>
              <a:t> </a:t>
            </a:r>
            <a:r>
              <a:rPr lang="pt-BR" sz="2400" kern="0" dirty="0" err="1"/>
              <a:t>Transport</a:t>
            </a:r>
            <a:r>
              <a:rPr lang="pt-BR" sz="2400" kern="0" dirty="0"/>
              <a:t>;</a:t>
            </a:r>
          </a:p>
          <a:p>
            <a:pPr>
              <a:lnSpc>
                <a:spcPct val="90000"/>
              </a:lnSpc>
            </a:pPr>
            <a:endParaRPr lang="pt-BR" sz="1800" kern="0" dirty="0"/>
          </a:p>
        </p:txBody>
      </p:sp>
      <p:pic>
        <p:nvPicPr>
          <p:cNvPr id="7" name="Imagem 6" descr="Interface gráfica do usuário&#10;&#10;Descrição gerada automaticamente com confiança média">
            <a:extLst>
              <a:ext uri="{FF2B5EF4-FFF2-40B4-BE49-F238E27FC236}">
                <a16:creationId xmlns:a16="http://schemas.microsoft.com/office/drawing/2014/main" id="{B19C538A-434C-8744-7279-F71794DDC9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0753" y="1523658"/>
            <a:ext cx="5254009" cy="3639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5499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-1620688" y="177840"/>
            <a:ext cx="8229600" cy="432048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pt-BR" sz="2400" b="1" dirty="0"/>
              <a:t>Estrutura dos Dispositivos</a:t>
            </a:r>
          </a:p>
          <a:p>
            <a:pPr algn="ctr"/>
            <a:endParaRPr lang="pt-BR" sz="3600" dirty="0"/>
          </a:p>
        </p:txBody>
      </p:sp>
      <p:pic>
        <p:nvPicPr>
          <p:cNvPr id="8" name="Imagem 7" descr="Diagrama, Esquemático&#10;&#10;Descrição gerada automaticamente">
            <a:extLst>
              <a:ext uri="{FF2B5EF4-FFF2-40B4-BE49-F238E27FC236}">
                <a16:creationId xmlns:a16="http://schemas.microsoft.com/office/drawing/2014/main" id="{60C33D56-4B2B-D1E9-0E65-3BA41CA684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688" y="609888"/>
            <a:ext cx="5616624" cy="589976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421387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3528" y="-81622"/>
            <a:ext cx="8229600" cy="1143000"/>
          </a:xfrm>
        </p:spPr>
        <p:txBody>
          <a:bodyPr/>
          <a:lstStyle/>
          <a:p>
            <a:r>
              <a:rPr lang="pt-BR" sz="4000" dirty="0"/>
              <a:t>Implementação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5506" y="1141614"/>
            <a:ext cx="8229600" cy="43204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2000" b="1" dirty="0"/>
              <a:t>Player e Servidor</a:t>
            </a:r>
          </a:p>
          <a:p>
            <a:pPr algn="ctr"/>
            <a:endParaRPr lang="pt-BR" dirty="0"/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42CE02FE-DB76-754F-071C-49EA8708C041}"/>
              </a:ext>
            </a:extLst>
          </p:cNvPr>
          <p:cNvSpPr txBox="1">
            <a:spLocks/>
          </p:cNvSpPr>
          <p:nvPr/>
        </p:nvSpPr>
        <p:spPr bwMode="auto">
          <a:xfrm>
            <a:off x="107504" y="1988840"/>
            <a:ext cx="4038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50000"/>
              </a:lnSpc>
            </a:pPr>
            <a:r>
              <a:rPr lang="pt-BR" sz="2400" kern="0" dirty="0"/>
              <a:t>Network Identity;</a:t>
            </a:r>
          </a:p>
          <a:p>
            <a:pPr>
              <a:lnSpc>
                <a:spcPct val="150000"/>
              </a:lnSpc>
            </a:pPr>
            <a:r>
              <a:rPr lang="pt-BR" sz="2400" kern="0" dirty="0"/>
              <a:t>Script Servidor;</a:t>
            </a:r>
          </a:p>
          <a:p>
            <a:pPr>
              <a:lnSpc>
                <a:spcPct val="150000"/>
              </a:lnSpc>
            </a:pPr>
            <a:r>
              <a:rPr lang="pt-BR" sz="2400" kern="0" dirty="0"/>
              <a:t>Script Player.</a:t>
            </a:r>
          </a:p>
        </p:txBody>
      </p:sp>
      <p:pic>
        <p:nvPicPr>
          <p:cNvPr id="7" name="Imagem 6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F3C168B5-0087-C67A-65F4-E458E635D3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1497114"/>
            <a:ext cx="5808687" cy="4283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8472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1115616"/>
            <a:ext cx="8229600" cy="43204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2000" b="1" dirty="0"/>
              <a:t>Botões e Painel</a:t>
            </a:r>
          </a:p>
          <a:p>
            <a:pPr algn="ctr"/>
            <a:endParaRPr lang="pt-BR" dirty="0"/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E2F1A53D-9002-A1AA-6D2B-F9DF23827DB9}"/>
              </a:ext>
            </a:extLst>
          </p:cNvPr>
          <p:cNvSpPr txBox="1">
            <a:spLocks/>
          </p:cNvSpPr>
          <p:nvPr/>
        </p:nvSpPr>
        <p:spPr bwMode="auto">
          <a:xfrm>
            <a:off x="11450" y="1593366"/>
            <a:ext cx="4038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200000"/>
              </a:lnSpc>
            </a:pPr>
            <a:r>
              <a:rPr lang="pt-BR" sz="2400" kern="0" dirty="0"/>
              <a:t>BotoesCallBack;</a:t>
            </a:r>
          </a:p>
          <a:p>
            <a:pPr lvl="1">
              <a:lnSpc>
                <a:spcPct val="200000"/>
              </a:lnSpc>
            </a:pPr>
            <a:r>
              <a:rPr lang="pt-BR" sz="1600" kern="0" dirty="0"/>
              <a:t>Interface;</a:t>
            </a:r>
          </a:p>
          <a:p>
            <a:pPr>
              <a:lnSpc>
                <a:spcPct val="200000"/>
              </a:lnSpc>
            </a:pPr>
            <a:r>
              <a:rPr lang="pt-BR" sz="2400" kern="0" dirty="0"/>
              <a:t>BotoesControler; </a:t>
            </a:r>
          </a:p>
          <a:p>
            <a:pPr>
              <a:lnSpc>
                <a:spcPct val="200000"/>
              </a:lnSpc>
            </a:pPr>
            <a:r>
              <a:rPr lang="pt-BR" sz="2400" kern="0" dirty="0"/>
              <a:t>Linha;</a:t>
            </a:r>
          </a:p>
          <a:p>
            <a:pPr>
              <a:lnSpc>
                <a:spcPct val="200000"/>
              </a:lnSpc>
            </a:pPr>
            <a:r>
              <a:rPr lang="pt-BR" sz="2400" kern="0" dirty="0"/>
              <a:t>Painel.</a:t>
            </a:r>
          </a:p>
          <a:p>
            <a:pPr>
              <a:lnSpc>
                <a:spcPct val="90000"/>
              </a:lnSpc>
            </a:pPr>
            <a:endParaRPr lang="pt-BR" sz="1800" kern="0" dirty="0"/>
          </a:p>
        </p:txBody>
      </p:sp>
      <p:pic>
        <p:nvPicPr>
          <p:cNvPr id="5" name="Imagem 4" descr="Diagrama&#10;&#10;Descrição gerada automaticamente">
            <a:extLst>
              <a:ext uri="{FF2B5EF4-FFF2-40B4-BE49-F238E27FC236}">
                <a16:creationId xmlns:a16="http://schemas.microsoft.com/office/drawing/2014/main" id="{29FABDF7-55DF-37FA-C9CE-CC3E949BC0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3808" y="1568224"/>
            <a:ext cx="6048672" cy="435137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961526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dos Resultados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1549332"/>
            <a:ext cx="8229600" cy="468052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pt-BR" dirty="0"/>
              <a:t>Primeira abordagem;</a:t>
            </a:r>
          </a:p>
          <a:p>
            <a:pPr>
              <a:lnSpc>
                <a:spcPct val="150000"/>
              </a:lnSpc>
            </a:pPr>
            <a:r>
              <a:rPr lang="pt-BR" dirty="0"/>
              <a:t>Problema de sincronização;</a:t>
            </a:r>
          </a:p>
          <a:p>
            <a:pPr>
              <a:lnSpc>
                <a:spcPct val="150000"/>
              </a:lnSpc>
            </a:pPr>
            <a:r>
              <a:rPr lang="pt-BR" dirty="0"/>
              <a:t>Variação dos GameObjects;</a:t>
            </a:r>
          </a:p>
          <a:p>
            <a:pPr>
              <a:lnSpc>
                <a:spcPct val="150000"/>
              </a:lnSpc>
            </a:pPr>
            <a:r>
              <a:rPr lang="pt-BR" dirty="0"/>
              <a:t>Detecção do marcador do Fóssil.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79063599-FA85-84F7-530E-0F9F754FEA3D}"/>
              </a:ext>
            </a:extLst>
          </p:cNvPr>
          <p:cNvSpPr txBox="1">
            <a:spLocks/>
          </p:cNvSpPr>
          <p:nvPr/>
        </p:nvSpPr>
        <p:spPr bwMode="auto">
          <a:xfrm>
            <a:off x="467544" y="1115616"/>
            <a:ext cx="8229600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pt-BR" sz="2000" b="1" kern="0" dirty="0"/>
              <a:t>Testes de Funcionalidades</a:t>
            </a:r>
            <a:endParaRPr lang="pt-BR" kern="0" dirty="0"/>
          </a:p>
        </p:txBody>
      </p:sp>
    </p:spTree>
    <p:extLst>
      <p:ext uri="{BB962C8B-B14F-4D97-AF65-F5344CB8AC3E}">
        <p14:creationId xmlns:p14="http://schemas.microsoft.com/office/powerpoint/2010/main" val="841686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Roteiro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Introdução;</a:t>
            </a:r>
          </a:p>
          <a:p>
            <a:r>
              <a:rPr lang="pt-BR" dirty="0"/>
              <a:t>Objetivos;</a:t>
            </a:r>
          </a:p>
          <a:p>
            <a:r>
              <a:rPr lang="pt-BR" dirty="0"/>
              <a:t>Fundamentação Teórica;</a:t>
            </a:r>
          </a:p>
          <a:p>
            <a:r>
              <a:rPr lang="pt-BR" dirty="0"/>
              <a:t>Trabalhos Correlatos;</a:t>
            </a:r>
          </a:p>
          <a:p>
            <a:r>
              <a:rPr lang="pt-BR" dirty="0"/>
              <a:t>Requisitos;</a:t>
            </a:r>
          </a:p>
          <a:p>
            <a:r>
              <a:rPr lang="pt-BR" dirty="0"/>
              <a:t>Especificação;</a:t>
            </a:r>
          </a:p>
          <a:p>
            <a:r>
              <a:rPr lang="pt-BR" dirty="0"/>
              <a:t>Implementação;</a:t>
            </a:r>
          </a:p>
          <a:p>
            <a:r>
              <a:rPr lang="pt-BR" dirty="0"/>
              <a:t>Análise de Resultados;</a:t>
            </a:r>
          </a:p>
          <a:p>
            <a:r>
              <a:rPr lang="pt-BR" dirty="0"/>
              <a:t>Conclusões e Sugestões.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729966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dos Resultados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576521"/>
            <a:ext cx="8229600" cy="468052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BR" sz="3600" dirty="0"/>
              <a:t>Testes: 5 participantes;</a:t>
            </a:r>
          </a:p>
          <a:p>
            <a:pPr>
              <a:lnSpc>
                <a:spcPct val="150000"/>
              </a:lnSpc>
            </a:pPr>
            <a:r>
              <a:rPr lang="pt-BR" sz="3600" dirty="0"/>
              <a:t>Formulário no Google </a:t>
            </a:r>
            <a:r>
              <a:rPr lang="pt-BR" sz="3600" dirty="0" err="1"/>
              <a:t>Docs</a:t>
            </a:r>
            <a:r>
              <a:rPr lang="pt-BR" sz="3600" dirty="0"/>
              <a:t>:</a:t>
            </a:r>
          </a:p>
          <a:p>
            <a:pPr lvl="1">
              <a:lnSpc>
                <a:spcPct val="150000"/>
              </a:lnSpc>
            </a:pPr>
            <a:r>
              <a:rPr lang="pt-BR" sz="3200" dirty="0"/>
              <a:t>Perfil dos participantes;</a:t>
            </a:r>
          </a:p>
          <a:p>
            <a:pPr lvl="1">
              <a:lnSpc>
                <a:spcPct val="150000"/>
              </a:lnSpc>
            </a:pPr>
            <a:r>
              <a:rPr lang="pt-BR" sz="3200" dirty="0"/>
              <a:t>Usabilidade e proposta.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79063599-FA85-84F7-530E-0F9F754FEA3D}"/>
              </a:ext>
            </a:extLst>
          </p:cNvPr>
          <p:cNvSpPr txBox="1">
            <a:spLocks/>
          </p:cNvSpPr>
          <p:nvPr/>
        </p:nvSpPr>
        <p:spPr bwMode="auto">
          <a:xfrm>
            <a:off x="467544" y="1115616"/>
            <a:ext cx="8229600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pt-BR" sz="2000" b="1" kern="0" dirty="0"/>
              <a:t>Testes com usuários</a:t>
            </a:r>
          </a:p>
          <a:p>
            <a:pPr algn="ctr"/>
            <a:endParaRPr lang="pt-BR" kern="0" dirty="0"/>
          </a:p>
        </p:txBody>
      </p:sp>
    </p:spTree>
    <p:extLst>
      <p:ext uri="{BB962C8B-B14F-4D97-AF65-F5344CB8AC3E}">
        <p14:creationId xmlns:p14="http://schemas.microsoft.com/office/powerpoint/2010/main" val="8791667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dos Resultados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1549332"/>
            <a:ext cx="8229600" cy="4680520"/>
          </a:xfrm>
        </p:spPr>
        <p:txBody>
          <a:bodyPr>
            <a:normAutofit lnSpcReduction="10000"/>
          </a:bodyPr>
          <a:lstStyle/>
          <a:p>
            <a:r>
              <a:rPr lang="pt-BR" sz="3600" dirty="0"/>
              <a:t>Participantes: </a:t>
            </a:r>
          </a:p>
          <a:p>
            <a:pPr lvl="1"/>
            <a:r>
              <a:rPr lang="pt-BR" sz="3200" dirty="0"/>
              <a:t>Avaliação;</a:t>
            </a:r>
          </a:p>
          <a:p>
            <a:pPr lvl="1"/>
            <a:r>
              <a:rPr lang="pt-BR" sz="3200" dirty="0"/>
              <a:t>Dificuldade em acionar os botões;</a:t>
            </a:r>
          </a:p>
          <a:p>
            <a:pPr lvl="1"/>
            <a:r>
              <a:rPr lang="pt-BR" sz="3200" dirty="0"/>
              <a:t>Pequeno desconforto no uso do HMD;</a:t>
            </a:r>
          </a:p>
          <a:p>
            <a:pPr lvl="1"/>
            <a:r>
              <a:rPr lang="pt-BR" sz="3200" dirty="0"/>
              <a:t>Visualizaram: textos e objetos virtuais;</a:t>
            </a:r>
          </a:p>
          <a:p>
            <a:r>
              <a:rPr lang="pt-BR" sz="3600" dirty="0"/>
              <a:t>Aplicação:</a:t>
            </a:r>
          </a:p>
          <a:p>
            <a:pPr lvl="1"/>
            <a:r>
              <a:rPr lang="pt-BR" sz="3200" dirty="0"/>
              <a:t>Bateria do Celular;</a:t>
            </a:r>
          </a:p>
          <a:p>
            <a:pPr lvl="1"/>
            <a:r>
              <a:rPr lang="pt-BR" sz="3200" dirty="0"/>
              <a:t>Cabo Leap motion.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79063599-FA85-84F7-530E-0F9F754FEA3D}"/>
              </a:ext>
            </a:extLst>
          </p:cNvPr>
          <p:cNvSpPr txBox="1">
            <a:spLocks/>
          </p:cNvSpPr>
          <p:nvPr/>
        </p:nvSpPr>
        <p:spPr bwMode="auto">
          <a:xfrm>
            <a:off x="467544" y="1115616"/>
            <a:ext cx="8229600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pt-BR" sz="2000" b="1" kern="0" dirty="0"/>
              <a:t>Testes com usuários</a:t>
            </a:r>
          </a:p>
          <a:p>
            <a:pPr algn="ctr"/>
            <a:endParaRPr lang="pt-BR" kern="0" dirty="0"/>
          </a:p>
          <a:p>
            <a:pPr algn="ctr"/>
            <a:endParaRPr lang="pt-BR" kern="0" dirty="0"/>
          </a:p>
        </p:txBody>
      </p:sp>
    </p:spTree>
    <p:extLst>
      <p:ext uri="{BB962C8B-B14F-4D97-AF65-F5344CB8AC3E}">
        <p14:creationId xmlns:p14="http://schemas.microsoft.com/office/powerpoint/2010/main" val="25800073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dos Resultados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79063599-FA85-84F7-530E-0F9F754FEA3D}"/>
              </a:ext>
            </a:extLst>
          </p:cNvPr>
          <p:cNvSpPr txBox="1">
            <a:spLocks/>
          </p:cNvSpPr>
          <p:nvPr/>
        </p:nvSpPr>
        <p:spPr bwMode="auto">
          <a:xfrm>
            <a:off x="467544" y="1115616"/>
            <a:ext cx="8229600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pt-BR" sz="2000" b="1" kern="0" dirty="0"/>
              <a:t>Comparação com correlatos</a:t>
            </a:r>
          </a:p>
          <a:p>
            <a:pPr algn="ctr"/>
            <a:endParaRPr lang="pt-BR" kern="0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017C63AE-C5A7-3AB5-8994-6D817AB57A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47" y="1700808"/>
            <a:ext cx="8889905" cy="3033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0964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Conseguiu atingir o objetivo de criar uma experiencia de interação usando as mãos;</a:t>
            </a:r>
          </a:p>
          <a:p>
            <a:pPr>
              <a:lnSpc>
                <a:spcPct val="150000"/>
              </a:lnSpc>
            </a:pPr>
            <a:r>
              <a:rPr lang="pt-BR" dirty="0"/>
              <a:t>Unity:</a:t>
            </a:r>
          </a:p>
          <a:p>
            <a:pPr lvl="1">
              <a:lnSpc>
                <a:spcPct val="150000"/>
              </a:lnSpc>
            </a:pPr>
            <a:r>
              <a:rPr lang="pt-BR" dirty="0"/>
              <a:t>Vuforia;</a:t>
            </a:r>
          </a:p>
          <a:p>
            <a:pPr lvl="1">
              <a:lnSpc>
                <a:spcPct val="150000"/>
              </a:lnSpc>
            </a:pPr>
            <a:r>
              <a:rPr lang="pt-BR" dirty="0"/>
              <a:t>Ultraleap Tracking;</a:t>
            </a:r>
          </a:p>
          <a:p>
            <a:pPr lvl="1">
              <a:lnSpc>
                <a:spcPct val="150000"/>
              </a:lnSpc>
            </a:pPr>
            <a:r>
              <a:rPr lang="pt-BR" dirty="0"/>
              <a:t>Mirror.</a:t>
            </a:r>
          </a:p>
        </p:txBody>
      </p:sp>
    </p:spTree>
    <p:extLst>
      <p:ext uri="{BB962C8B-B14F-4D97-AF65-F5344CB8AC3E}">
        <p14:creationId xmlns:p14="http://schemas.microsoft.com/office/powerpoint/2010/main" val="27935390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Sugestões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Possíveis extensões:</a:t>
            </a:r>
          </a:p>
          <a:p>
            <a:r>
              <a:rPr lang="pt-BR" sz="2400" dirty="0">
                <a:effectLst/>
                <a:ea typeface="Times New Roman" panose="02020603050405020304" pitchFamily="18" charset="0"/>
              </a:rPr>
              <a:t>Oclusão das mãos;</a:t>
            </a:r>
          </a:p>
          <a:p>
            <a:r>
              <a:rPr lang="pt-BR" sz="2400" dirty="0">
                <a:effectLst/>
                <a:ea typeface="Times New Roman" panose="02020603050405020304" pitchFamily="18" charset="0"/>
              </a:rPr>
              <a:t>Novos fósseis;</a:t>
            </a:r>
          </a:p>
          <a:p>
            <a:r>
              <a:rPr lang="pt-BR" sz="2400" dirty="0">
                <a:effectLst/>
                <a:ea typeface="Times New Roman" panose="02020603050405020304" pitchFamily="18" charset="0"/>
              </a:rPr>
              <a:t>Melhorar a identificação do marcador do fóssil;</a:t>
            </a:r>
          </a:p>
          <a:p>
            <a:r>
              <a:rPr lang="pt-BR" sz="2400" dirty="0">
                <a:ea typeface="Times New Roman" panose="02020603050405020304" pitchFamily="18" charset="0"/>
              </a:rPr>
              <a:t>E</a:t>
            </a:r>
            <a:r>
              <a:rPr lang="pt-BR" sz="2400" dirty="0">
                <a:effectLst/>
                <a:ea typeface="Times New Roman" panose="02020603050405020304" pitchFamily="18" charset="0"/>
              </a:rPr>
              <a:t>feitos sonoros;</a:t>
            </a:r>
          </a:p>
          <a:p>
            <a:r>
              <a:rPr lang="pt-BR" sz="2400" dirty="0">
                <a:effectLst/>
                <a:ea typeface="Times New Roman" panose="02020603050405020304" pitchFamily="18" charset="0"/>
              </a:rPr>
              <a:t>Novas formas de demostrar informações; </a:t>
            </a:r>
          </a:p>
          <a:p>
            <a:r>
              <a:rPr lang="pt-BR" sz="2400" dirty="0">
                <a:ea typeface="Times New Roman" panose="02020603050405020304" pitchFamily="18" charset="0"/>
              </a:rPr>
              <a:t>E</a:t>
            </a:r>
            <a:r>
              <a:rPr lang="pt-BR" sz="2400" dirty="0">
                <a:effectLst/>
                <a:ea typeface="Times New Roman" panose="02020603050405020304" pitchFamily="18" charset="0"/>
              </a:rPr>
              <a:t>stereoscopia;</a:t>
            </a:r>
          </a:p>
          <a:p>
            <a:r>
              <a:rPr lang="pt-BR" sz="2400" dirty="0">
                <a:effectLst/>
                <a:ea typeface="Times New Roman" panose="02020603050405020304" pitchFamily="18" charset="0"/>
              </a:rPr>
              <a:t>Melhorar a sincronização.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5606653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4F908587-A89B-5582-9CD0-1CB056B8DE21}"/>
              </a:ext>
            </a:extLst>
          </p:cNvPr>
          <p:cNvSpPr txBox="1">
            <a:spLocks/>
          </p:cNvSpPr>
          <p:nvPr/>
        </p:nvSpPr>
        <p:spPr bwMode="auto">
          <a:xfrm>
            <a:off x="467544" y="18864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pt-BR" kern="0" dirty="0"/>
              <a:t>Melhorias pôs entrega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9710BAD-39F1-0FB2-7360-7DB3F8B921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1800" y="1679792"/>
            <a:ext cx="6241491" cy="3498416"/>
          </a:xfrm>
          <a:prstGeom prst="rect">
            <a:avLst/>
          </a:prstGeom>
        </p:spPr>
      </p:pic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13507E58-6C76-4404-CC8A-A0757FCB0A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60" y="2276872"/>
            <a:ext cx="8229600" cy="2160240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pt-BR" sz="2400" dirty="0"/>
              <a:t>Descanso;</a:t>
            </a:r>
          </a:p>
          <a:p>
            <a:pPr>
              <a:lnSpc>
                <a:spcPct val="200000"/>
              </a:lnSpc>
            </a:pPr>
            <a:r>
              <a:rPr lang="pt-BR" sz="2400" dirty="0"/>
              <a:t>Novo HUD.</a:t>
            </a:r>
          </a:p>
        </p:txBody>
      </p:sp>
    </p:spTree>
    <p:extLst>
      <p:ext uri="{BB962C8B-B14F-4D97-AF65-F5344CB8AC3E}">
        <p14:creationId xmlns:p14="http://schemas.microsoft.com/office/powerpoint/2010/main" val="10824819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173424"/>
            <a:ext cx="8229600" cy="2511152"/>
          </a:xfrm>
        </p:spPr>
        <p:txBody>
          <a:bodyPr/>
          <a:lstStyle/>
          <a:p>
            <a:r>
              <a:rPr lang="pt-BR" sz="2800" b="0" i="0" dirty="0">
                <a:solidFill>
                  <a:srgbClr val="222222"/>
                </a:solidFill>
                <a:effectLst/>
                <a:latin typeface="Source Sans Pro" panose="020F0502020204030204" pitchFamily="34" charset="0"/>
              </a:rPr>
              <a:t>S-201</a:t>
            </a:r>
            <a:br>
              <a:rPr lang="pt-BR" sz="3200" b="0" i="0" dirty="0">
                <a:solidFill>
                  <a:srgbClr val="222222"/>
                </a:solidFill>
                <a:effectLst/>
                <a:latin typeface="Source Sans Pro" panose="020F0502020204030204" pitchFamily="34" charset="0"/>
              </a:rPr>
            </a:br>
            <a:r>
              <a:rPr lang="pt-BR" sz="2800" b="0" dirty="0">
                <a:effectLst/>
                <a:ea typeface="Times New Roman" panose="02020603050405020304" pitchFamily="18" charset="0"/>
              </a:rPr>
              <a:t>Exposição de História Natural Fritz Müller - FURB</a:t>
            </a:r>
            <a:endParaRPr lang="pt-BR" sz="3200" b="0" dirty="0"/>
          </a:p>
        </p:txBody>
      </p:sp>
    </p:spTree>
    <p:extLst>
      <p:ext uri="{BB962C8B-B14F-4D97-AF65-F5344CB8AC3E}">
        <p14:creationId xmlns:p14="http://schemas.microsoft.com/office/powerpoint/2010/main" val="38613956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/>
          <a:lstStyle/>
          <a:p>
            <a:r>
              <a:rPr lang="pt-BR" dirty="0"/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634331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Museus:</a:t>
            </a:r>
          </a:p>
          <a:p>
            <a:pPr lvl="1"/>
            <a:r>
              <a:rPr lang="pt-BR" sz="2400" dirty="0"/>
              <a:t>Informações acervo x Novas formas interações; </a:t>
            </a:r>
          </a:p>
          <a:p>
            <a:r>
              <a:rPr lang="pt-BR" dirty="0"/>
              <a:t>Realidade Aumentada;</a:t>
            </a:r>
          </a:p>
          <a:p>
            <a:r>
              <a:rPr lang="pt-BR" dirty="0"/>
              <a:t>Interação com o Usuário:</a:t>
            </a:r>
          </a:p>
          <a:p>
            <a:pPr lvl="1"/>
            <a:r>
              <a:rPr lang="pt-BR" dirty="0"/>
              <a:t>Leap Motion.</a:t>
            </a:r>
          </a:p>
          <a:p>
            <a:r>
              <a:rPr lang="pt-BR" dirty="0"/>
              <a:t>O uso de RA com Leap Motion pode inovar as interação com o acervo de um museu?</a:t>
            </a:r>
          </a:p>
        </p:txBody>
      </p:sp>
    </p:spTree>
    <p:extLst>
      <p:ext uri="{BB962C8B-B14F-4D97-AF65-F5344CB8AC3E}">
        <p14:creationId xmlns:p14="http://schemas.microsoft.com/office/powerpoint/2010/main" val="2769194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>
                <a:effectLst/>
                <a:ea typeface="Times New Roman" panose="02020603050405020304" pitchFamily="18" charset="0"/>
              </a:rPr>
              <a:t>Objetivo Geral: </a:t>
            </a:r>
          </a:p>
          <a:p>
            <a:r>
              <a:rPr lang="pt-BR" dirty="0">
                <a:effectLst/>
                <a:ea typeface="Times New Roman" panose="02020603050405020304" pitchFamily="18" charset="0"/>
              </a:rPr>
              <a:t>Disponibilizar uma aplicação para experimentar o uso de RA e Leap Motion para inspecionar peças do acervo da Exposição de História Natural Fritz Müller - FURB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26955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dirty="0">
                <a:effectLst/>
                <a:ea typeface="Times New Roman" panose="02020603050405020304" pitchFamily="18" charset="0"/>
              </a:rPr>
              <a:t>Objetivos específicos: </a:t>
            </a:r>
          </a:p>
          <a:p>
            <a:r>
              <a:rPr lang="pt-BR" dirty="0">
                <a:effectLst/>
                <a:ea typeface="Times New Roman" panose="02020603050405020304" pitchFamily="18" charset="0"/>
              </a:rPr>
              <a:t>Avaliar o uso de modelos virtuais sobrepostos as peças do acervo usando RA;</a:t>
            </a:r>
          </a:p>
          <a:p>
            <a:r>
              <a:rPr lang="pt-BR" dirty="0">
                <a:effectLst/>
                <a:ea typeface="Times New Roman" panose="02020603050405020304" pitchFamily="18" charset="0"/>
              </a:rPr>
              <a:t>Verificar se gestos da mão possibilitam uma interação com os modelos virtuais;</a:t>
            </a:r>
          </a:p>
          <a:p>
            <a:r>
              <a:rPr lang="pt-BR" dirty="0">
                <a:effectLst/>
                <a:ea typeface="Times New Roman" panose="02020603050405020304" pitchFamily="18" charset="0"/>
              </a:rPr>
              <a:t>Analisar a eficácia da interação usando peças do acervo da Exposição de História Natural Fritz Müller – FURB.</a:t>
            </a:r>
          </a:p>
        </p:txBody>
      </p:sp>
    </p:spTree>
    <p:extLst>
      <p:ext uri="{BB962C8B-B14F-4D97-AF65-F5344CB8AC3E}">
        <p14:creationId xmlns:p14="http://schemas.microsoft.com/office/powerpoint/2010/main" val="1155408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Fundamentação Teórica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pt-BR" dirty="0"/>
              <a:t>Museus;</a:t>
            </a:r>
          </a:p>
          <a:p>
            <a:pPr>
              <a:lnSpc>
                <a:spcPct val="200000"/>
              </a:lnSpc>
            </a:pPr>
            <a:r>
              <a:rPr lang="pt-BR" dirty="0"/>
              <a:t>Realidade Aumentada;</a:t>
            </a:r>
          </a:p>
          <a:p>
            <a:pPr>
              <a:lnSpc>
                <a:spcPct val="200000"/>
              </a:lnSpc>
            </a:pPr>
            <a:r>
              <a:rPr lang="pt-BR" dirty="0"/>
              <a:t>Leap Motion;</a:t>
            </a:r>
          </a:p>
          <a:p>
            <a:pPr>
              <a:lnSpc>
                <a:spcPct val="200000"/>
              </a:lnSpc>
            </a:pPr>
            <a:r>
              <a:rPr lang="pt-BR" dirty="0"/>
              <a:t>Modelos Virtuais.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89010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Trabalhos Correlatos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Título: USO DA REALIDADE AUMENTADA EM AUXÍLIO À EDUCAÇÃO;</a:t>
            </a:r>
          </a:p>
          <a:p>
            <a:r>
              <a:rPr lang="pt-BR" sz="2400" dirty="0"/>
              <a:t>Cardoso </a:t>
            </a:r>
            <a:r>
              <a:rPr lang="pt-BR" sz="2400" i="1" dirty="0"/>
              <a:t>et al</a:t>
            </a:r>
            <a:r>
              <a:rPr lang="pt-BR" sz="2400" dirty="0"/>
              <a:t>. (2014);</a:t>
            </a:r>
          </a:p>
          <a:p>
            <a:r>
              <a:rPr lang="pt-BR" sz="2400" dirty="0"/>
              <a:t>RAINFOR.</a:t>
            </a:r>
          </a:p>
          <a:p>
            <a:pPr marL="0" indent="0">
              <a:buNone/>
            </a:pPr>
            <a:endParaRPr lang="pt-BR" sz="2800" dirty="0"/>
          </a:p>
        </p:txBody>
      </p:sp>
      <p:pic>
        <p:nvPicPr>
          <p:cNvPr id="6" name="Imagem 5" descr="Foto preta e branca de uma televisão&#10;&#10;Descrição gerada automaticamente com confiança baixa">
            <a:extLst>
              <a:ext uri="{FF2B5EF4-FFF2-40B4-BE49-F238E27FC236}">
                <a16:creationId xmlns:a16="http://schemas.microsoft.com/office/drawing/2014/main" id="{EA0A911E-B048-E818-5877-574DF6628EE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910" y="3284984"/>
            <a:ext cx="8179150" cy="2336900"/>
          </a:xfrm>
          <a:prstGeom prst="rect">
            <a:avLst/>
          </a:prstGeom>
          <a:noFill/>
          <a:ln w="6350" cmpd="sng">
            <a:solidFill>
              <a:srgbClr val="000000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9589795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Trabalhos Correlatos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Título: UM APLICATIVO DE DESENHO EM REALIDADE VIRTUAL UTILIZANDO O LEAP MOTION;</a:t>
            </a:r>
          </a:p>
          <a:p>
            <a:r>
              <a:rPr lang="pt-BR" sz="2400" dirty="0"/>
              <a:t>Bento (2021).</a:t>
            </a:r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</p:txBody>
      </p:sp>
      <p:pic>
        <p:nvPicPr>
          <p:cNvPr id="4" name="Imagem 3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4BDA8547-A95F-BB0F-FDB7-B67D625669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596" y="2708920"/>
            <a:ext cx="7272808" cy="3833747"/>
          </a:xfrm>
          <a:prstGeom prst="rect">
            <a:avLst/>
          </a:prstGeom>
          <a:noFill/>
          <a:ln w="6350" cmpd="sng">
            <a:solidFill>
              <a:srgbClr val="000000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8240986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Trabalhos Correlatos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Título: </a:t>
            </a:r>
            <a:r>
              <a:rPr lang="en-US" sz="2400" dirty="0"/>
              <a:t>NATURAL INTERFACE FOR INTERACTIVE VIRTUAL ASSEMBLY IN AUGMENTED REALITY USING LEAP MOTION CONTROLLER;</a:t>
            </a:r>
          </a:p>
          <a:p>
            <a:r>
              <a:rPr lang="pt-BR" sz="2400" dirty="0"/>
              <a:t>Valentini (2018).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EBB891B-FC8B-73E2-BC39-D01BFAEAD9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2771" y="3123317"/>
            <a:ext cx="4635921" cy="3186003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65FE08A1-0D22-BF1E-7371-C51610C22E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576" y="3123317"/>
            <a:ext cx="3384376" cy="3505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2921"/>
      </p:ext>
    </p:extLst>
  </p:cSld>
  <p:clrMapOvr>
    <a:masterClrMapping/>
  </p:clrMapOvr>
</p:sld>
</file>

<file path=ppt/theme/theme1.xml><?xml version="1.0" encoding="utf-8"?>
<a:theme xmlns:a="http://schemas.openxmlformats.org/drawingml/2006/main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 padrã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CA2133AC7DF46C4394AF67EF9A619157" ma:contentTypeVersion="14" ma:contentTypeDescription="Crie um novo documento." ma:contentTypeScope="" ma:versionID="d81340ac7bafe05546cc4443d1f62b72">
  <xsd:schema xmlns:xsd="http://www.w3.org/2001/XMLSchema" xmlns:xs="http://www.w3.org/2001/XMLSchema" xmlns:p="http://schemas.microsoft.com/office/2006/metadata/properties" xmlns:ns2="43e29cc6-c02a-411a-be56-6a6ff7534a54" xmlns:ns3="67bd1e57-c3c9-4e3d-a63e-b03803c5374c" targetNamespace="http://schemas.microsoft.com/office/2006/metadata/properties" ma:root="true" ma:fieldsID="75fb459b5fc91b9884fb8229bcc01675" ns2:_="" ns3:_="">
    <xsd:import namespace="43e29cc6-c02a-411a-be56-6a6ff7534a54"/>
    <xsd:import namespace="67bd1e57-c3c9-4e3d-a63e-b03803c5374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LengthInSeconds" minOccurs="0"/>
                <xsd:element ref="ns2:MediaServiceSearchProperties" minOccurs="0"/>
                <xsd:element ref="ns2:lcf76f155ced4ddcb4097134ff3c332f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bjectDetectorVersion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e29cc6-c02a-411a-be56-6a6ff7534a5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13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lcf76f155ced4ddcb4097134ff3c332f" ma:index="15" nillable="true" ma:taxonomy="true" ma:internalName="lcf76f155ced4ddcb4097134ff3c332f" ma:taxonomyFieldName="MediaServiceImageTags" ma:displayName="Marcações de imagem" ma:readOnly="false" ma:fieldId="{5cf76f15-5ced-4ddc-b409-7134ff3c332f}" ma:taxonomyMulti="true" ma:sspId="3db2c251-0d46-456d-9ac1-3533a84f303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Location" ma:index="21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bd1e57-c3c9-4e3d-a63e-b03803c5374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3e29cc6-c02a-411a-be56-6a6ff7534a54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BA3B2E99-A3F5-4E48-B693-831526B4E903}"/>
</file>

<file path=customXml/itemProps2.xml><?xml version="1.0" encoding="utf-8"?>
<ds:datastoreItem xmlns:ds="http://schemas.openxmlformats.org/officeDocument/2006/customXml" ds:itemID="{44972999-F1FF-441E-A8C4-E5684FD72C1C}"/>
</file>

<file path=customXml/itemProps3.xml><?xml version="1.0" encoding="utf-8"?>
<ds:datastoreItem xmlns:ds="http://schemas.openxmlformats.org/officeDocument/2006/customXml" ds:itemID="{C7E76ABA-CE7C-4BA7-9512-372847AE1A41}"/>
</file>

<file path=docProps/app.xml><?xml version="1.0" encoding="utf-8"?>
<Properties xmlns="http://schemas.openxmlformats.org/officeDocument/2006/extended-properties" xmlns:vt="http://schemas.openxmlformats.org/officeDocument/2006/docPropsVTypes">
  <TotalTime>5486</TotalTime>
  <Words>2142</Words>
  <Application>Microsoft Office PowerPoint</Application>
  <PresentationFormat>Apresentação na tela (4:3)</PresentationFormat>
  <Paragraphs>211</Paragraphs>
  <Slides>27</Slides>
  <Notes>16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27</vt:i4>
      </vt:variant>
    </vt:vector>
  </HeadingPairs>
  <TitlesOfParts>
    <vt:vector size="31" baseType="lpstr">
      <vt:lpstr>Arial</vt:lpstr>
      <vt:lpstr>Calibri</vt:lpstr>
      <vt:lpstr>Source Sans Pro</vt:lpstr>
      <vt:lpstr>Design padrão</vt:lpstr>
      <vt:lpstr>FossilAR: Explorando a interação tátil em modelos 3D de fósseis através da Realidade Aumentada</vt:lpstr>
      <vt:lpstr>Roteiro</vt:lpstr>
      <vt:lpstr>Introdução</vt:lpstr>
      <vt:lpstr>Objetivos</vt:lpstr>
      <vt:lpstr>Objetivos</vt:lpstr>
      <vt:lpstr>Fundamentação Teórica</vt:lpstr>
      <vt:lpstr>Trabalhos Correlatos</vt:lpstr>
      <vt:lpstr>Trabalhos Correlatos</vt:lpstr>
      <vt:lpstr>Trabalhos Correlatos</vt:lpstr>
      <vt:lpstr>Requisitos</vt:lpstr>
      <vt:lpstr>Especificação</vt:lpstr>
      <vt:lpstr>Implementação</vt:lpstr>
      <vt:lpstr>Implementação</vt:lpstr>
      <vt:lpstr>Implementação</vt:lpstr>
      <vt:lpstr>Implementação</vt:lpstr>
      <vt:lpstr>Apresentação do PowerPoint</vt:lpstr>
      <vt:lpstr>Implementação</vt:lpstr>
      <vt:lpstr>Implementação</vt:lpstr>
      <vt:lpstr>Análise dos Resultados</vt:lpstr>
      <vt:lpstr>Análise dos Resultados</vt:lpstr>
      <vt:lpstr>Análise dos Resultados</vt:lpstr>
      <vt:lpstr>Análise dos Resultados</vt:lpstr>
      <vt:lpstr>Conclusões</vt:lpstr>
      <vt:lpstr>Sugestões</vt:lpstr>
      <vt:lpstr>Apresentação do PowerPoint</vt:lpstr>
      <vt:lpstr>S-201 Exposição de História Natural Fritz Müller - FURB</vt:lpstr>
      <vt:lpstr>Obrigado!</vt:lpstr>
    </vt:vector>
  </TitlesOfParts>
  <Company>FURB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Seção de Apoio ao Usuário</dc:creator>
  <cp:lastModifiedBy>Julio Vicente Brych</cp:lastModifiedBy>
  <cp:revision>108</cp:revision>
  <dcterms:created xsi:type="dcterms:W3CDTF">2012-05-08T00:10:24Z</dcterms:created>
  <dcterms:modified xsi:type="dcterms:W3CDTF">2023-12-13T18:24:05Z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0x010100CA2133AC7DF46C4394AF67EF9A619157</vt:lpwstr>
  </property>
</Properties>
</file>