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9" r:id="rId9"/>
    <p:sldId id="270" r:id="rId10"/>
    <p:sldId id="263" r:id="rId11"/>
    <p:sldId id="264" r:id="rId12"/>
    <p:sldId id="274" r:id="rId13"/>
    <p:sldId id="289" r:id="rId14"/>
    <p:sldId id="272" r:id="rId15"/>
    <p:sldId id="276" r:id="rId16"/>
    <p:sldId id="287" r:id="rId17"/>
    <p:sldId id="284" r:id="rId18"/>
    <p:sldId id="285" r:id="rId19"/>
    <p:sldId id="283" r:id="rId20"/>
    <p:sldId id="279" r:id="rId21"/>
    <p:sldId id="282" r:id="rId22"/>
    <p:sldId id="280" r:id="rId23"/>
    <p:sldId id="268" r:id="rId24"/>
    <p:sldId id="286" r:id="rId25"/>
    <p:sldId id="288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F86F-2D0C-4887-9517-773796024378}" v="3" dt="2023-12-03T19:14:52.00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59296" autoAdjust="0"/>
  </p:normalViewPr>
  <p:slideViewPr>
    <p:cSldViewPr>
      <p:cViewPr varScale="1">
        <p:scale>
          <a:sx n="51" d="100"/>
          <a:sy n="51" d="100"/>
        </p:scale>
        <p:origin x="236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Vicente Brych" userId="e247c4bbe3c3759f" providerId="LiveId" clId="{9DABF86F-2D0C-4887-9517-773796024378}"/>
    <pc:docChg chg="undo custSel addSld delSld modSld">
      <pc:chgData name="Julio Vicente Brych" userId="e247c4bbe3c3759f" providerId="LiveId" clId="{9DABF86F-2D0C-4887-9517-773796024378}" dt="2023-12-03T19:21:27.350" v="164" actId="47"/>
      <pc:docMkLst>
        <pc:docMk/>
      </pc:docMkLst>
      <pc:sldChg chg="addSp modSp mod">
        <pc:chgData name="Julio Vicente Brych" userId="e247c4bbe3c3759f" providerId="LiveId" clId="{9DABF86F-2D0C-4887-9517-773796024378}" dt="2023-12-03T19:12:10.356" v="8" actId="1076"/>
        <pc:sldMkLst>
          <pc:docMk/>
          <pc:sldMk cId="1958979546" sldId="262"/>
        </pc:sldMkLst>
        <pc:spChg chg="mod">
          <ac:chgData name="Julio Vicente Brych" userId="e247c4bbe3c3759f" providerId="LiveId" clId="{9DABF86F-2D0C-4887-9517-773796024378}" dt="2023-12-03T19:11:56.579" v="4" actId="255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2:10.356" v="8" actId="1076"/>
          <ac:picMkLst>
            <pc:docMk/>
            <pc:sldMk cId="1958979546" sldId="262"/>
            <ac:picMk id="6" creationId="{EA0A911E-B048-E818-5877-574DF6628EE8}"/>
          </ac:picMkLst>
        </pc:picChg>
      </pc:sldChg>
      <pc:sldChg chg="addSp modSp mod modClrScheme chgLayout">
        <pc:chgData name="Julio Vicente Brych" userId="e247c4bbe3c3759f" providerId="LiveId" clId="{9DABF86F-2D0C-4887-9517-773796024378}" dt="2023-12-03T19:14:13.863" v="16" actId="26606"/>
        <pc:sldMkLst>
          <pc:docMk/>
          <pc:sldMk cId="3824098692" sldId="269"/>
        </pc:sldMkLst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4:13.863" v="16" actId="26606"/>
          <ac:picMkLst>
            <pc:docMk/>
            <pc:sldMk cId="3824098692" sldId="269"/>
            <ac:picMk id="4" creationId="{4BDA8547-A95F-BB0F-FDB7-B67D625669F9}"/>
          </ac:picMkLst>
        </pc:picChg>
      </pc:sldChg>
      <pc:sldChg chg="addSp modSp mod">
        <pc:chgData name="Julio Vicente Brych" userId="e247c4bbe3c3759f" providerId="LiveId" clId="{9DABF86F-2D0C-4887-9517-773796024378}" dt="2023-12-03T19:16:20.751" v="35" actId="1076"/>
        <pc:sldMkLst>
          <pc:docMk/>
          <pc:sldMk cId="29932921" sldId="270"/>
        </pc:sldMkLst>
        <pc:spChg chg="mod">
          <ac:chgData name="Julio Vicente Brych" userId="e247c4bbe3c3759f" providerId="LiveId" clId="{9DABF86F-2D0C-4887-9517-773796024378}" dt="2023-12-03T19:14:54.992" v="22" actId="255"/>
          <ac:spMkLst>
            <pc:docMk/>
            <pc:sldMk cId="29932921" sldId="270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6:20.751" v="35" actId="1076"/>
          <ac:picMkLst>
            <pc:docMk/>
            <pc:sldMk cId="29932921" sldId="270"/>
            <ac:picMk id="5" creationId="{DEBB891B-FC8B-73E2-BC39-D01BFAEAD91C}"/>
          </ac:picMkLst>
        </pc:picChg>
        <pc:picChg chg="add mod">
          <ac:chgData name="Julio Vicente Brych" userId="e247c4bbe3c3759f" providerId="LiveId" clId="{9DABF86F-2D0C-4887-9517-773796024378}" dt="2023-12-03T19:16:14.765" v="32" actId="1076"/>
          <ac:picMkLst>
            <pc:docMk/>
            <pc:sldMk cId="29932921" sldId="270"/>
            <ac:picMk id="7" creationId="{65FE08A1-0D22-BF1E-7371-C51610C22ED6}"/>
          </ac:picMkLst>
        </pc:picChg>
      </pc:sldChg>
      <pc:sldChg chg="modSp add mod">
        <pc:chgData name="Julio Vicente Brych" userId="e247c4bbe3c3759f" providerId="LiveId" clId="{9DABF86F-2D0C-4887-9517-773796024378}" dt="2023-12-03T19:21:13.582" v="163"/>
        <pc:sldMkLst>
          <pc:docMk/>
          <pc:sldMk cId="137381966" sldId="271"/>
        </pc:sldMkLst>
        <pc:spChg chg="mod">
          <ac:chgData name="Julio Vicente Brych" userId="e247c4bbe3c3759f" providerId="LiveId" clId="{9DABF86F-2D0C-4887-9517-773796024378}" dt="2023-12-03T19:21:13.582" v="163"/>
          <ac:spMkLst>
            <pc:docMk/>
            <pc:sldMk cId="137381966" sldId="271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8:53.019" v="103" actId="20577"/>
          <ac:spMkLst>
            <pc:docMk/>
            <pc:sldMk cId="137381966" sldId="271"/>
            <ac:spMk id="3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7.632" v="162"/>
        <pc:sldMkLst>
          <pc:docMk/>
          <pc:sldMk cId="1245702101" sldId="272"/>
        </pc:sldMkLst>
        <pc:spChg chg="mod">
          <ac:chgData name="Julio Vicente Brych" userId="e247c4bbe3c3759f" providerId="LiveId" clId="{9DABF86F-2D0C-4887-9517-773796024378}" dt="2023-12-03T19:21:07.632" v="162"/>
          <ac:spMkLst>
            <pc:docMk/>
            <pc:sldMk cId="1245702101" sldId="272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1.961" v="146" actId="14100"/>
          <ac:spMkLst>
            <pc:docMk/>
            <pc:sldMk cId="1245702101" sldId="272"/>
            <ac:spMk id="3" creationId="{00000000-0000-0000-0000-000000000000}"/>
          </ac:spMkLst>
        </pc:spChg>
      </pc:sldChg>
      <pc:sldChg chg="modSp add del mod">
        <pc:chgData name="Julio Vicente Brych" userId="e247c4bbe3c3759f" providerId="LiveId" clId="{9DABF86F-2D0C-4887-9517-773796024378}" dt="2023-12-03T19:21:27.350" v="164" actId="47"/>
        <pc:sldMkLst>
          <pc:docMk/>
          <pc:sldMk cId="2071093196" sldId="273"/>
        </pc:sldMkLst>
        <pc:spChg chg="mod">
          <ac:chgData name="Julio Vicente Brych" userId="e247c4bbe3c3759f" providerId="LiveId" clId="{9DABF86F-2D0C-4887-9517-773796024378}" dt="2023-12-03T19:20:59.977" v="159"/>
          <ac:spMkLst>
            <pc:docMk/>
            <pc:sldMk cId="2071093196" sldId="273"/>
            <ac:spMk id="2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5.407" v="161"/>
        <pc:sldMkLst>
          <pc:docMk/>
          <pc:sldMk cId="2241453464" sldId="274"/>
        </pc:sldMkLst>
        <pc:spChg chg="mod">
          <ac:chgData name="Julio Vicente Brych" userId="e247c4bbe3c3759f" providerId="LiveId" clId="{9DABF86F-2D0C-4887-9517-773796024378}" dt="2023-12-03T19:21:05.407" v="161"/>
          <ac:spMkLst>
            <pc:docMk/>
            <pc:sldMk cId="2241453464" sldId="274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9.175" v="148" actId="14100"/>
          <ac:spMkLst>
            <pc:docMk/>
            <pc:sldMk cId="2241453464" sldId="274"/>
            <ac:spMk id="3" creationId="{00000000-0000-0000-0000-000000000000}"/>
          </ac:spMkLst>
        </pc:spChg>
      </pc:sldChg>
      <pc:sldChg chg="add del">
        <pc:chgData name="Julio Vicente Brych" userId="e247c4bbe3c3759f" providerId="LiveId" clId="{9DABF86F-2D0C-4887-9517-773796024378}" dt="2023-12-03T19:20:33.912" v="150" actId="47"/>
        <pc:sldMkLst>
          <pc:docMk/>
          <pc:sldMk cId="658280198" sldId="275"/>
        </pc:sldMkLst>
      </pc:sldChg>
      <pc:sldChg chg="modSp add mod">
        <pc:chgData name="Julio Vicente Brych" userId="e247c4bbe3c3759f" providerId="LiveId" clId="{9DABF86F-2D0C-4887-9517-773796024378}" dt="2023-12-03T19:21:02.980" v="160"/>
        <pc:sldMkLst>
          <pc:docMk/>
          <pc:sldMk cId="2387549956" sldId="276"/>
        </pc:sldMkLst>
        <pc:spChg chg="mod">
          <ac:chgData name="Julio Vicente Brych" userId="e247c4bbe3c3759f" providerId="LiveId" clId="{9DABF86F-2D0C-4887-9517-773796024378}" dt="2023-12-03T19:21:02.980" v="160"/>
          <ac:spMkLst>
            <pc:docMk/>
            <pc:sldMk cId="2387549956" sldId="276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38.172" v="156" actId="20577"/>
          <ac:spMkLst>
            <pc:docMk/>
            <pc:sldMk cId="2387549956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C31C-22C3-40E3-8117-26A998868580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498C-023E-4647-B375-524BE642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3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SF Pro Display"/>
              </a:rPr>
              <a:t> integração de tecnologias inovadoras nos 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SF Pro Display"/>
              </a:rPr>
              <a:t>museus</a:t>
            </a:r>
            <a:r>
              <a:rPr lang="pt-BR" b="0" i="0" dirty="0">
                <a:solidFill>
                  <a:srgbClr val="FFFFFF"/>
                </a:solidFill>
                <a:effectLst/>
                <a:latin typeface="SF Pro Display"/>
              </a:rPr>
              <a:t>, destacando a aplicação da 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SF Pro Display"/>
              </a:rPr>
              <a:t>Realidade Virtual</a:t>
            </a:r>
            <a:r>
              <a:rPr lang="pt-BR" b="0" i="0" dirty="0">
                <a:solidFill>
                  <a:srgbClr val="FFFFFF"/>
                </a:solidFill>
                <a:effectLst/>
                <a:latin typeface="SF Pro Display"/>
              </a:rPr>
              <a:t>, 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SF Pro Display"/>
              </a:rPr>
              <a:t>Realidade Aumentada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0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mirror foram usados 3 componentes </a:t>
            </a:r>
            <a:r>
              <a:rPr lang="pt-BR" dirty="0" err="1"/>
              <a:t>comocalos</a:t>
            </a:r>
            <a:r>
              <a:rPr lang="pt-BR" dirty="0"/>
              <a:t> em um GameObject chamado network 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ele é componente principal da conexão entre os dispositivos por que é por meio dele que eu posso iniciar um servidor e o clientes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HUD é uma interface pronta e bem simples que traz ter opções iniciar um servidor e cliente, so um cliente ou so um servidor;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Telepathy</a:t>
            </a:r>
            <a:r>
              <a:rPr lang="pt-BR" sz="1200" kern="0" dirty="0"/>
              <a:t> </a:t>
            </a:r>
            <a:r>
              <a:rPr lang="pt-BR" sz="1200" kern="0" dirty="0" err="1"/>
              <a:t>Transport</a:t>
            </a:r>
            <a:r>
              <a:rPr lang="pt-BR" sz="1200" kern="0" dirty="0"/>
              <a:t> que se refere ao tipo de transferência de dados,  sendo que é ele que fica responsável pela sincronização das variáveis;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7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estrutura dos dispositivos</a:t>
            </a:r>
          </a:p>
          <a:p>
            <a:r>
              <a:rPr lang="pt-BR" dirty="0"/>
              <a:t>Onde o computador possui um instancia do FossilAR  tendo o servidor e o cliente </a:t>
            </a:r>
          </a:p>
          <a:p>
            <a:r>
              <a:rPr lang="pt-BR" dirty="0"/>
              <a:t>Esse computador esta conectado o leap motion que esta fixado na frente 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</a:t>
            </a:r>
          </a:p>
          <a:p>
            <a:r>
              <a:rPr lang="pt-BR" dirty="0"/>
              <a:t>E dentro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 está o celular com a outra instancia do FossilAR, essa sendo so um cliente que se conecta ao servidor do computador via </a:t>
            </a:r>
            <a:r>
              <a:rPr lang="pt-BR" dirty="0" err="1"/>
              <a:t>wi-fi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agora vou falar com foi feita a sincronização das instancias</a:t>
            </a:r>
          </a:p>
          <a:p>
            <a:r>
              <a:rPr lang="pt-BR" dirty="0"/>
              <a:t>Foram criados dois game </a:t>
            </a:r>
            <a:r>
              <a:rPr lang="pt-BR" dirty="0" err="1"/>
              <a:t>objects</a:t>
            </a:r>
            <a:r>
              <a:rPr lang="pt-BR" dirty="0"/>
              <a:t> o servidor e o player</a:t>
            </a:r>
          </a:p>
          <a:p>
            <a:r>
              <a:rPr lang="pt-BR" dirty="0"/>
              <a:t>Ambos possuíam dois componentes o </a:t>
            </a:r>
            <a:r>
              <a:rPr lang="pt-BR" sz="1200" kern="0" dirty="0"/>
              <a:t>Network Identity e o script do seu respectivo nome</a:t>
            </a:r>
          </a:p>
          <a:p>
            <a:r>
              <a:rPr lang="pt-BR" dirty="0"/>
              <a:t>O </a:t>
            </a:r>
            <a:r>
              <a:rPr lang="pt-BR" sz="1200" kern="0" dirty="0"/>
              <a:t>Network Identity é o componente que permite que autenticam esses GameObjects no servidor para poder mandar comandos</a:t>
            </a:r>
          </a:p>
          <a:p>
            <a:r>
              <a:rPr lang="pt-BR" sz="1200" kern="0" dirty="0"/>
              <a:t>Como era feira a sincronização </a:t>
            </a:r>
          </a:p>
          <a:p>
            <a:r>
              <a:rPr lang="pt-BR" sz="1200" kern="0" dirty="0"/>
              <a:t>o script servidor serve para armazenar as variáveis que vão ser sincronizadas em ambas as instancias, como também verifica se alguma delas foi alterada e acionar o método para atualizar especifico pra cada variável;</a:t>
            </a:r>
          </a:p>
          <a:p>
            <a:r>
              <a:rPr lang="pt-BR" sz="1200" kern="0" dirty="0"/>
              <a:t>Por fim temos o player, é ele o responsável por atualizar as variáveis de sincronização, verificando se houve mudanças no GameObjects ou recebendo chamadas de outros scripts para alterar as variáveis</a:t>
            </a:r>
          </a:p>
          <a:p>
            <a:r>
              <a:rPr lang="pt-BR" sz="1200" kern="0" dirty="0" err="1"/>
              <a:t>Palyer</a:t>
            </a:r>
            <a:r>
              <a:rPr lang="pt-BR" sz="1200" kern="0" dirty="0"/>
              <a:t> não é um parte incialmente da cena, ele é um Prefab um GameObject que já está configurado, em que ele é criado por outro script, no caso cada vez que uma </a:t>
            </a:r>
            <a:r>
              <a:rPr lang="pt-BR" sz="1200" kern="0" dirty="0" err="1"/>
              <a:t>instacia</a:t>
            </a:r>
            <a:r>
              <a:rPr lang="pt-BR" sz="1200" kern="0" dirty="0"/>
              <a:t> se conecta ao servidor ele cria um player para esta instancia;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98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indo para os botes e painel</a:t>
            </a:r>
          </a:p>
          <a:p>
            <a:r>
              <a:rPr lang="pt-BR" dirty="0"/>
              <a:t>Foram criados 4 scripts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Sendo o </a:t>
            </a:r>
            <a:r>
              <a:rPr lang="pt-BR" sz="1200" kern="0" dirty="0"/>
              <a:t>BotoesCallBack exclusivo da instancia do Windows e o outro três do Android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BotoesCallBack ele serve como uma ponte entre o player no Windows e os botões de interação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BotoesControler tem a função de controlar todas as respostas visuais das interações dos botões, alterando as os botões as linhas e o painel que o usuário está vendo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script Linha serve para desenhar corretamente as linhas dependendo de cada contexto;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 por fim temos o painel que guarda as informações de sobre o fóssil e  dependendo de que botão foi acionado e do contexto da cena, ele mostra as informações especificas.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1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abordagem que consistia em deixar todo o processamento no computador  e o celular servir como uma tela pro usuário visualizar</a:t>
            </a:r>
          </a:p>
          <a:p>
            <a:r>
              <a:rPr lang="pt-BR" dirty="0"/>
              <a:t>Mas por causa de problemas de compatibilidade do leap motion e vuforia no Windows , foi optado em deixar o vuforia no celular e o leap motion no computador e usar o mirror para fazer a</a:t>
            </a:r>
          </a:p>
          <a:p>
            <a:r>
              <a:rPr lang="pt-BR" dirty="0"/>
              <a:t>Comunicação </a:t>
            </a:r>
          </a:p>
          <a:p>
            <a:r>
              <a:rPr lang="pt-BR" dirty="0"/>
              <a:t>Graças a isso tive alguns problemas de sincronização, que foram mitigados usando uma hierarquia de GameObjects similar, criação de GameObjects intermediários para faze pequenos ajustes e testes para determinar se a posição e rotação seriam pegas em relação a uma referência local ou global.</a:t>
            </a:r>
          </a:p>
          <a:p>
            <a:r>
              <a:rPr lang="pt-BR" dirty="0"/>
              <a:t> outro problema foi que o GameObjects ficam tendo várias pequenas variações nas suas posições e rotações, isso se dava pela detecção dos marcadores que sempre variava um pouco a posição</a:t>
            </a:r>
          </a:p>
          <a:p>
            <a:r>
              <a:rPr lang="pt-BR" dirty="0"/>
              <a:t>Logo a cada variação era acionado os métodos de sincronização e atualização de posição, o problema foi resolvido testando a variação da posição, e se ela passa-se de um certo valor acionava a sincronização.</a:t>
            </a:r>
          </a:p>
          <a:p>
            <a:r>
              <a:rPr lang="pt-BR" dirty="0"/>
              <a:t>Por fim foi notado que o marcador do fóssil não era detectado se ele estivesse de cabeça pra baixo ou em posições que apresentavam uma ambiguidade, isso é ainda mais evidente pelo fato do fóssil ter uma cor so;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6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poder desenvolver o meu trabalho foi nesse cario eu estudar primeiramente sobre os museus já que esse seria o foco do tema da minha aplicação</a:t>
            </a:r>
          </a:p>
          <a:p>
            <a:r>
              <a:rPr lang="pt-BR" dirty="0"/>
              <a:t>Segundamente sobre realidade aumentada, tentando entender melhor o que é realidade aumentada e suas principais características, como a ancoragem</a:t>
            </a:r>
          </a:p>
          <a:p>
            <a:r>
              <a:rPr lang="pt-BR" dirty="0"/>
              <a:t>Também precisei entender um pouco mais sobre o leap motion, já que eu teria que utiliza-lo</a:t>
            </a:r>
          </a:p>
          <a:p>
            <a:r>
              <a:rPr lang="pt-BR" dirty="0"/>
              <a:t>Por fim modelos virtuais já que tudo o que tudo o que eu iria fazer no desenvolvimento do trabalho acabaria usando os conceitos do modelos virtuais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3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Cardoso desenvolveu uma aplicação chamada RAINFOR, que usava realidade aumentada, para auxiliar o ensino, permitindo que os alunos pudessem visualizar os componentes que sobre os quais estavam aprendendo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3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Bento desenvolveu uma aplicação para desenho em realidade virtual em conjunto com o leap motion, no qual permitia o usuário desenhar usando as mãos, além de opções de salva e apagar o desenho, e também de mudar o ambiente no qual se desenhava.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3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Valentine fez no seu trabalho contava com um estudo sobre principais movimentos para manipular objetos e com detecta-los, em seguida ele criou uma experiencia para testar a eficácia de usar o leap motion e a realidade aumentada para implementar uma metodologia de montagem virtual interativa.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3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FossilAR foi desenvolvido pra criar uma experiencia de interação com peças do acervo da Exposição de História Natural Fritz Müller, que contava com quatro principais pontos, o fóssil sendo o marcador principal da cena, sendo ele que o usuário poderia manipular, em segundo os botões que se situavam em no fóssil , que o usuário poderia acionar para mostrar informações, estas que eram mostradas em um painel virtual ancorado ao um marcador que fica no banner da exposição, e por fim tem as miniatura ancoradas na mão esquerda do usuário, que permitiam o usuário ao aciona-las mudar o contexto da cena, mudando as informações que poderiam ser mostradas para o usuário, como os objetos em volta do fóssil.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200" kern="0" dirty="0"/>
              <a:t>O FossilAR foi desenvolvido no Unity e em conjunto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Foram usada 3 bibliotecas para o desenvolvimento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Ultraleap Tracking para trabalhar com o leap motion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Vulforia para a parte de realidade aumentada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E o mirror para fazer a conexão entre o celular e o computador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8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Da biblioteca Ultraleap Tracking foram usados 5 GameObjects, o </a:t>
            </a:r>
            <a:r>
              <a:rPr lang="pt-BR" sz="1200" kern="0" dirty="0"/>
              <a:t>Service Provider é quem recebe os dados do software com o mesmo nome da biblioteca </a:t>
            </a:r>
            <a:r>
              <a:rPr lang="pt-BR" dirty="0"/>
              <a:t>Ultraleap Tracking, ou seja esse é o </a:t>
            </a:r>
            <a:r>
              <a:rPr lang="pt-BR" dirty="0" err="1"/>
              <a:t>Gamaobject</a:t>
            </a:r>
            <a:r>
              <a:rPr lang="pt-BR" dirty="0"/>
              <a:t> que pega os dados do leap motion</a:t>
            </a:r>
            <a:endParaRPr lang="pt-BR" sz="1200" kern="0" dirty="0"/>
          </a:p>
          <a:p>
            <a:pPr>
              <a:lnSpc>
                <a:spcPct val="150000"/>
              </a:lnSpc>
            </a:pPr>
            <a:r>
              <a:rPr lang="pt-BR" sz="1200" kern="0" dirty="0"/>
              <a:t>Skeleton Hands que são a representação das mãos reais no espaço virtual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Attachment</a:t>
            </a:r>
            <a:r>
              <a:rPr lang="pt-BR" sz="1200" kern="0" dirty="0"/>
              <a:t> Hands que são como uma extensão das Skeleton Hands, permitindo ancorar outro GameObjects nas mãos, que foram usados para ancorar as miniaturas;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Interactive</a:t>
            </a:r>
            <a:r>
              <a:rPr lang="pt-BR" sz="1200" kern="0" dirty="0"/>
              <a:t> </a:t>
            </a:r>
            <a:r>
              <a:rPr lang="pt-BR" sz="1200" kern="0" dirty="0" err="1"/>
              <a:t>Maneger</a:t>
            </a:r>
            <a:r>
              <a:rPr lang="pt-BR" sz="1200" kern="0" dirty="0"/>
              <a:t>, como o próprio nome diz ele gerencia as interações, permitindo que se possa selecionar quais dedos vão ter interações e até podendo selecionar quais movimentos  podem ser usados para agarrar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3D Button que são os botões que já possuem um script pra interagir com as mão da biblioteca, no caso esse é o GameObject usado para fazer os botões do fóssil e também as miniaturas na mão 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0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da biblioteca  Vuforia foram usados 3 GameObjects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AR Câmera é como uma câmera normal do Unity, so que  com alguns scripts, esses que se conectam com a engine do vuforia, capturam a imagem da câmera do celular processam ela pra detectar os marcadores e criam um painel de fundo no limite de visualização da câmera virtual, e nele projetam a imagem da câmera do celular. assim criando a visão da </a:t>
            </a:r>
            <a:r>
              <a:rPr lang="pt-BR" sz="1200" kern="0" dirty="0" err="1"/>
              <a:t>ralidade</a:t>
            </a:r>
            <a:r>
              <a:rPr lang="pt-BR" sz="1200" kern="0" dirty="0"/>
              <a:t> aumentada;</a:t>
            </a:r>
          </a:p>
          <a:p>
            <a:pPr>
              <a:lnSpc>
                <a:spcPct val="200000"/>
              </a:lnSpc>
            </a:pPr>
            <a:r>
              <a:rPr lang="pt-BR" sz="1200" kern="0" dirty="0" err="1"/>
              <a:t>Image</a:t>
            </a:r>
            <a:r>
              <a:rPr lang="pt-BR" sz="1200" kern="0" dirty="0"/>
              <a:t> Target que é o GameObject que representa o marcador de uma imagem , que se pode selecionar a imagem que ele vai detectar, esse e o que foi usado no painel, e é nele que você trabalha para mostrar os objetos que vão ficar ancorados a imagem;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Model Target tem um funcionamento semelhante ao </a:t>
            </a:r>
            <a:r>
              <a:rPr lang="pt-BR" sz="1200" kern="0" dirty="0" err="1"/>
              <a:t>Image</a:t>
            </a:r>
            <a:r>
              <a:rPr lang="pt-BR" sz="1200" kern="0" dirty="0"/>
              <a:t> Target mudando somente o que ele vai detectar, nesse caso ele precisa de um modelo 3D;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4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pPr algn="ctr"/>
            <a:r>
              <a:rPr lang="pt-BR" sz="3200" b="1" cap="all" dirty="0">
                <a:ea typeface="Times New Roman" panose="02020603050405020304" pitchFamily="18" charset="0"/>
              </a:rPr>
              <a:t>FossilAR: Explorando a interação tátil em modelos 3D de fósseis através da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Julio Vicente Brych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RF01 - permitir ao usuário aumentar e diminuir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RF02 - permitir ao usuário rotacionar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RF03 - permitir ao usuário interagir com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RF04 - permitir ao usuário se movimentar no espaço 3D e manter a posição dos modelos virtuais; 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RNF01 - utilizar o ambiente de desenvolvimento Unity;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RNF02 - utilizar a linguagem C#;</a:t>
            </a:r>
          </a:p>
          <a:p>
            <a:pPr lvl="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RNF03 - usar o Leap Motion para manipular os 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Fóssil</a:t>
            </a:r>
          </a:p>
          <a:p>
            <a:pPr>
              <a:lnSpc>
                <a:spcPct val="200000"/>
              </a:lnSpc>
            </a:pPr>
            <a:r>
              <a:rPr lang="pt-BR" dirty="0"/>
              <a:t>Botões</a:t>
            </a:r>
          </a:p>
          <a:p>
            <a:pPr>
              <a:lnSpc>
                <a:spcPct val="200000"/>
              </a:lnSpc>
            </a:pPr>
            <a:r>
              <a:rPr lang="pt-BR" dirty="0"/>
              <a:t>Painel</a:t>
            </a:r>
          </a:p>
          <a:p>
            <a:pPr>
              <a:lnSpc>
                <a:spcPct val="200000"/>
              </a:lnSpc>
            </a:pPr>
            <a:r>
              <a:rPr lang="pt-BR" dirty="0"/>
              <a:t>Miniaturas 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endParaRPr lang="pt-BR" sz="2000" dirty="0"/>
          </a:p>
        </p:txBody>
      </p:sp>
      <p:pic>
        <p:nvPicPr>
          <p:cNvPr id="4" name="Imagem 3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48891497-C8C9-1A7C-A1AC-87CEA1C13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" r="19030" b="-4"/>
          <a:stretch/>
        </p:blipFill>
        <p:spPr>
          <a:xfrm>
            <a:off x="3519394" y="1387681"/>
            <a:ext cx="4162644" cy="4664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Bibliotecas usadas</a:t>
            </a:r>
          </a:p>
          <a:p>
            <a:pPr algn="ctr"/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755576" y="154766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pt-BR" sz="2800" kern="0" dirty="0"/>
              <a:t>Ultraleap Tracking;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Vuforia;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Mirror.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1026" name="Picture 2" descr="Ultraleap - techSPARK">
            <a:extLst>
              <a:ext uri="{FF2B5EF4-FFF2-40B4-BE49-F238E27FC236}">
                <a16:creationId xmlns:a16="http://schemas.microsoft.com/office/drawing/2014/main" id="{10E2D794-6B84-35CE-84C8-4332BD29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2160"/>
            <a:ext cx="1544960" cy="15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foria-Logo-OLx2a896 | LUDWIG &amp; LOEHN">
            <a:extLst>
              <a:ext uri="{FF2B5EF4-FFF2-40B4-BE49-F238E27FC236}">
                <a16:creationId xmlns:a16="http://schemas.microsoft.com/office/drawing/2014/main" id="{0F9D0A3A-C4D8-B04C-58F3-24408B43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62" y="3463144"/>
            <a:ext cx="3008188" cy="8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rror LTS | Network | Unity Asset Store">
            <a:extLst>
              <a:ext uri="{FF2B5EF4-FFF2-40B4-BE49-F238E27FC236}">
                <a16:creationId xmlns:a16="http://schemas.microsoft.com/office/drawing/2014/main" id="{7A3B148E-1B20-F8DD-FE80-567D116A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03" y="465763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Ultraleap Tracking</a:t>
            </a:r>
          </a:p>
          <a:p>
            <a:pPr algn="ctr"/>
            <a:endParaRPr lang="pt-BR" dirty="0"/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D9930B-0D20-5C10-CF98-16F1BFE2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42" y="1700808"/>
            <a:ext cx="4397987" cy="36724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kern="0" dirty="0"/>
              <a:t>Service Provider;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Skeleton Hands;</a:t>
            </a:r>
          </a:p>
          <a:p>
            <a:pPr>
              <a:lnSpc>
                <a:spcPct val="150000"/>
              </a:lnSpc>
            </a:pPr>
            <a:r>
              <a:rPr lang="pt-BR" sz="2800" kern="0" dirty="0" err="1"/>
              <a:t>Attachment</a:t>
            </a:r>
            <a:r>
              <a:rPr lang="pt-BR" sz="2800" kern="0" dirty="0"/>
              <a:t> Hands;</a:t>
            </a:r>
          </a:p>
          <a:p>
            <a:pPr>
              <a:lnSpc>
                <a:spcPct val="150000"/>
              </a:lnSpc>
            </a:pPr>
            <a:r>
              <a:rPr lang="pt-BR" sz="2800" kern="0" dirty="0" err="1"/>
              <a:t>Interactive</a:t>
            </a:r>
            <a:r>
              <a:rPr lang="pt-BR" sz="2800" kern="0" dirty="0"/>
              <a:t> </a:t>
            </a:r>
            <a:r>
              <a:rPr lang="pt-BR" sz="2800" kern="0" dirty="0" err="1"/>
              <a:t>Maneger</a:t>
            </a:r>
            <a:r>
              <a:rPr lang="pt-BR" sz="2800" kern="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3D Button;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19810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Vuforia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22FE70-0660-7C09-D417-B9B0ED6E14D7}"/>
              </a:ext>
            </a:extLst>
          </p:cNvPr>
          <p:cNvSpPr txBox="1">
            <a:spLocks/>
          </p:cNvSpPr>
          <p:nvPr/>
        </p:nvSpPr>
        <p:spPr bwMode="auto">
          <a:xfrm>
            <a:off x="323528" y="184482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AR </a:t>
            </a:r>
            <a:r>
              <a:rPr lang="pt-BR" sz="2800" kern="0" dirty="0" err="1"/>
              <a:t>Camera</a:t>
            </a:r>
            <a:r>
              <a:rPr lang="pt-BR" sz="2800" kern="0" dirty="0"/>
              <a:t>;</a:t>
            </a:r>
          </a:p>
          <a:p>
            <a:pPr>
              <a:lnSpc>
                <a:spcPct val="200000"/>
              </a:lnSpc>
            </a:pPr>
            <a:r>
              <a:rPr lang="pt-BR" sz="2800" kern="0" dirty="0" err="1"/>
              <a:t>Image</a:t>
            </a:r>
            <a:r>
              <a:rPr lang="pt-BR" sz="2800" kern="0" dirty="0"/>
              <a:t> Target;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Model Target;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B2818-1D86-5DAD-203F-34374CDB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7" y="2060848"/>
            <a:ext cx="3748522" cy="2441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70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Mirror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1DA1C0-3A5F-2E89-C3F7-ECCDF83651AA}"/>
              </a:ext>
            </a:extLst>
          </p:cNvPr>
          <p:cNvSpPr txBox="1">
            <a:spLocks/>
          </p:cNvSpPr>
          <p:nvPr/>
        </p:nvSpPr>
        <p:spPr bwMode="auto">
          <a:xfrm>
            <a:off x="323527" y="2122743"/>
            <a:ext cx="4248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kern="0" dirty="0"/>
              <a:t>Network Manager;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Network Manager HUD</a:t>
            </a:r>
          </a:p>
          <a:p>
            <a:pPr>
              <a:lnSpc>
                <a:spcPct val="150000"/>
              </a:lnSpc>
            </a:pPr>
            <a:r>
              <a:rPr lang="pt-BR" sz="2800" kern="0" dirty="0" err="1"/>
              <a:t>Telepathy</a:t>
            </a:r>
            <a:r>
              <a:rPr lang="pt-BR" sz="2800" kern="0" dirty="0"/>
              <a:t> </a:t>
            </a:r>
            <a:r>
              <a:rPr lang="pt-BR" sz="2800" kern="0" dirty="0" err="1"/>
              <a:t>Transport</a:t>
            </a:r>
            <a:r>
              <a:rPr lang="pt-BR" sz="2800" kern="0" dirty="0"/>
              <a:t>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C8C410C-8902-FC7D-908C-74813C08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58616"/>
            <a:ext cx="3811904" cy="22296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54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Estrutura de dos Dispositivos</a:t>
            </a:r>
          </a:p>
          <a:p>
            <a:pPr algn="ctr"/>
            <a:endParaRPr lang="pt-BR" dirty="0"/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60C33D56-4B2B-D1E9-0E65-3BA41CA6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84" y="1547664"/>
            <a:ext cx="4680520" cy="4916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Player e Servidor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02FE-DB76-754F-071C-49EA8708C04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kern="0" dirty="0"/>
              <a:t>Network Identity;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Script Servidor;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Script Player.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2EAC3E-E29B-1202-525C-C2C054A5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6" y="1772816"/>
            <a:ext cx="3909060" cy="3116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84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Botões e Painel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F1A53D-9002-A1AA-6D2B-F9DF23827DB9}"/>
              </a:ext>
            </a:extLst>
          </p:cNvPr>
          <p:cNvSpPr txBox="1">
            <a:spLocks/>
          </p:cNvSpPr>
          <p:nvPr/>
        </p:nvSpPr>
        <p:spPr bwMode="auto">
          <a:xfrm>
            <a:off x="444575" y="159336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BotoesCallBack;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BotoesControler; 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Linha;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Painel.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9FABDF7-55DF-37FA-C9CE-CC3E949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1712444"/>
            <a:ext cx="4937760" cy="3552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5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Primeira abordagem;</a:t>
            </a:r>
          </a:p>
          <a:p>
            <a:pPr>
              <a:lnSpc>
                <a:spcPct val="150000"/>
              </a:lnSpc>
            </a:pPr>
            <a:r>
              <a:rPr lang="pt-BR" dirty="0"/>
              <a:t>Problema de sincronização;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Variação dos GameObjects;</a:t>
            </a:r>
          </a:p>
          <a:p>
            <a:pPr>
              <a:lnSpc>
                <a:spcPct val="150000"/>
              </a:lnSpc>
            </a:pPr>
            <a:r>
              <a:rPr lang="pt-BR" dirty="0"/>
              <a:t>Detecção do marcador do Fóssil.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de Funcionalidades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416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Trabalhos Correlatos;</a:t>
            </a:r>
          </a:p>
          <a:p>
            <a:r>
              <a:rPr lang="pt-BR" dirty="0"/>
              <a:t>Requisitos;</a:t>
            </a:r>
          </a:p>
          <a:p>
            <a:r>
              <a:rPr lang="pt-BR" dirty="0"/>
              <a:t>Especificação;</a:t>
            </a:r>
          </a:p>
          <a:p>
            <a:r>
              <a:rPr lang="pt-BR" dirty="0"/>
              <a:t>Implementação;</a:t>
            </a:r>
          </a:p>
          <a:p>
            <a:r>
              <a:rPr lang="pt-BR" dirty="0"/>
              <a:t>Análise de Resultados;</a:t>
            </a:r>
          </a:p>
          <a:p>
            <a:r>
              <a:rPr lang="pt-BR" dirty="0"/>
              <a:t>Conclusões e Sugestões.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6521"/>
            <a:ext cx="8229600" cy="4680520"/>
          </a:xfrm>
        </p:spPr>
        <p:txBody>
          <a:bodyPr/>
          <a:lstStyle/>
          <a:p>
            <a:r>
              <a:rPr lang="pt-BR" dirty="0"/>
              <a:t>5 participantes;</a:t>
            </a:r>
          </a:p>
          <a:p>
            <a:r>
              <a:rPr lang="pt-BR" dirty="0"/>
              <a:t>Formulário no Google </a:t>
            </a:r>
            <a:r>
              <a:rPr lang="pt-BR" dirty="0" err="1"/>
              <a:t>Docs</a:t>
            </a:r>
            <a:r>
              <a:rPr lang="pt-BR" dirty="0"/>
              <a:t>;</a:t>
            </a:r>
          </a:p>
          <a:p>
            <a:r>
              <a:rPr lang="pt-BR" dirty="0"/>
              <a:t>Primeira etapa: perfil dos participantes;</a:t>
            </a:r>
          </a:p>
          <a:p>
            <a:r>
              <a:rPr lang="pt-BR" dirty="0"/>
              <a:t>Segunda etapa: usabilidade e proposta;</a:t>
            </a:r>
          </a:p>
          <a:p>
            <a:r>
              <a:rPr lang="pt-BR" dirty="0"/>
              <a:t>No geral os participantes gostaram da aplicação e avaliaram ela bem;</a:t>
            </a:r>
          </a:p>
          <a:p>
            <a:r>
              <a:rPr lang="pt-BR" dirty="0"/>
              <a:t>Todos conseguiram visualizar  bem os textos e os objetos virtuais.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7916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participantes apontaram uma dificuldade em acionar os botões;</a:t>
            </a:r>
          </a:p>
          <a:p>
            <a:r>
              <a:rPr lang="pt-BR" dirty="0"/>
              <a:t>Alguns participantes relataram que um pequeno desconforto no uso do HMD;</a:t>
            </a:r>
          </a:p>
          <a:p>
            <a:r>
              <a:rPr lang="pt-BR" dirty="0"/>
              <a:t>Foi notado que o celular não conseguia se manter carregado com a aplicação em execução;</a:t>
            </a:r>
          </a:p>
          <a:p>
            <a:r>
              <a:rPr lang="pt-BR" dirty="0"/>
              <a:t>O comprimento do cabo limitava a movimentação dos participantes.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000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Comparação com correlatos</a:t>
            </a:r>
          </a:p>
          <a:p>
            <a:pPr algn="ctr"/>
            <a:endParaRPr lang="pt-BR" kern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C63AE-C5A7-3AB5-8994-6D817AB5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1" y="2105980"/>
            <a:ext cx="780801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Conseguiu atingir o objetivo de criar uma experiencia de interação suando as mãos;</a:t>
            </a:r>
          </a:p>
          <a:p>
            <a:pPr>
              <a:lnSpc>
                <a:spcPct val="150000"/>
              </a:lnSpc>
            </a:pPr>
            <a:r>
              <a:rPr lang="pt-BR" dirty="0"/>
              <a:t>Unity;</a:t>
            </a:r>
          </a:p>
          <a:p>
            <a:pPr>
              <a:lnSpc>
                <a:spcPct val="150000"/>
              </a:lnSpc>
            </a:pPr>
            <a:r>
              <a:rPr lang="pt-BR" dirty="0"/>
              <a:t>Vuforia;</a:t>
            </a:r>
          </a:p>
          <a:p>
            <a:pPr>
              <a:lnSpc>
                <a:spcPct val="150000"/>
              </a:lnSpc>
            </a:pPr>
            <a:r>
              <a:rPr lang="pt-BR" dirty="0"/>
              <a:t>Ultraleap Tracking;</a:t>
            </a:r>
          </a:p>
          <a:p>
            <a:pPr>
              <a:lnSpc>
                <a:spcPct val="150000"/>
              </a:lnSpc>
            </a:pPr>
            <a:r>
              <a:rPr lang="pt-BR" dirty="0"/>
              <a:t>Mirror.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Possíveis extensões: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A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dição da oclusão das mãos;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Adição de novos fósseis para interação;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Procurar alternativas para melhorar a identificação do marcador do fóssil;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Adição de efeitos sonoros;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Procurar maneiras diferentes de demonstrar as informações ao usuário;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Acionar a estereoscopia na visualização do usuário;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Procurar maneiras de sincronizar as cenas de maneira mais precisa.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066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0824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Museus;</a:t>
            </a:r>
          </a:p>
          <a:p>
            <a:r>
              <a:rPr lang="pt-BR" dirty="0"/>
              <a:t>Realidade Virtual / Realidade Aumentada;</a:t>
            </a:r>
          </a:p>
          <a:p>
            <a:r>
              <a:rPr lang="pt-BR" dirty="0"/>
              <a:t>Auxilio ao aprendizado;</a:t>
            </a:r>
          </a:p>
          <a:p>
            <a:r>
              <a:rPr lang="pt-BR" dirty="0"/>
              <a:t>Interação com o Usuário;</a:t>
            </a:r>
          </a:p>
          <a:p>
            <a:r>
              <a:rPr lang="pt-BR" dirty="0"/>
              <a:t>Leap Motion.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 Geral: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Disponibilizar uma aplicação para experimentar o uso de RA e Leap Motion para inspecionar peças do acervo da Exposição de História Natural Fritz Müller - FURB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Objetivos específicos: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Avaliar o uso de modelos virtuais sobrepostos as peças do acervo usando RA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Verificar se gestos da mão possibilitam uma interação com os modelos virtuais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Analisar a eficácia da interação usando peças do acervo da Exposição de História Natural Fritz Müller – FURB.</a:t>
            </a:r>
          </a:p>
        </p:txBody>
      </p:sp>
    </p:spTree>
    <p:extLst>
      <p:ext uri="{BB962C8B-B14F-4D97-AF65-F5344CB8AC3E}">
        <p14:creationId xmlns:p14="http://schemas.microsoft.com/office/powerpoint/2010/main" val="11554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Museus</a:t>
            </a:r>
          </a:p>
          <a:p>
            <a:pPr>
              <a:lnSpc>
                <a:spcPct val="200000"/>
              </a:lnSpc>
            </a:pPr>
            <a:r>
              <a:rPr lang="pt-BR" dirty="0"/>
              <a:t>Realidade Aumentada</a:t>
            </a:r>
          </a:p>
          <a:p>
            <a:pPr>
              <a:lnSpc>
                <a:spcPct val="200000"/>
              </a:lnSpc>
            </a:pPr>
            <a:r>
              <a:rPr lang="pt-BR" dirty="0"/>
              <a:t>Leap Motion</a:t>
            </a:r>
          </a:p>
          <a:p>
            <a:pPr>
              <a:lnSpc>
                <a:spcPct val="200000"/>
              </a:lnSpc>
            </a:pPr>
            <a:r>
              <a:rPr lang="pt-BR" dirty="0"/>
              <a:t>Modelos Virtuais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USO DA REALIDADE AUMENTADA EM AUXÍLIO À EDUCAÇÃO </a:t>
            </a:r>
          </a:p>
          <a:p>
            <a:r>
              <a:rPr lang="pt-BR" sz="2400" dirty="0"/>
              <a:t>Cardoso et al. (2014) </a:t>
            </a:r>
          </a:p>
          <a:p>
            <a:r>
              <a:rPr lang="pt-BR" sz="2400" dirty="0"/>
              <a:t>RAINFOR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6" name="Imagem 5" descr="Foto preta e branca de uma televisão&#10;&#10;Descrição gerada automaticamente com confiança baixa">
            <a:extLst>
              <a:ext uri="{FF2B5EF4-FFF2-40B4-BE49-F238E27FC236}">
                <a16:creationId xmlns:a16="http://schemas.microsoft.com/office/drawing/2014/main" id="{EA0A911E-B048-E818-5877-574DF6628E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3396376"/>
            <a:ext cx="6300700" cy="18002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UM APLICATIVO DE DESENHO EM REALIDADE VIRTUAL UTILIZANDO O LEAP MOTION</a:t>
            </a:r>
          </a:p>
          <a:p>
            <a:r>
              <a:rPr lang="pt-BR" sz="2400" dirty="0"/>
              <a:t>Bento (2021)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DA8547-A95F-BB0F-FDB7-B67D62566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45" y="2852936"/>
            <a:ext cx="5756910" cy="3034665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0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</a:t>
            </a:r>
            <a:r>
              <a:rPr lang="en-US" sz="2400" dirty="0"/>
              <a:t>NATURAL INTERFACE FOR INTERACTIVE VIRTUAL ASSEMBLY IN AUGMENTED REALITY USING LEAP MOTION CONTROLLER</a:t>
            </a:r>
          </a:p>
          <a:p>
            <a:r>
              <a:rPr lang="pt-BR" sz="2400" dirty="0"/>
              <a:t>Valentini (2018)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B891B-FC8B-73E2-BC39-D01BFAEA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508" y="3142779"/>
            <a:ext cx="3562456" cy="24482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E08A1-0D22-BF1E-7371-C51610C2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94" y="3142779"/>
            <a:ext cx="2880320" cy="29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2006</Words>
  <Application>Microsoft Office PowerPoint</Application>
  <PresentationFormat>Apresentação na tela (4:3)</PresentationFormat>
  <Paragraphs>201</Paragraphs>
  <Slides>25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SF Pro Display</vt:lpstr>
      <vt:lpstr>Design padrão</vt:lpstr>
      <vt:lpstr>FossilAR: Explorando a interação tátil em modelos 3D de fósseis através da Realidade Aumentada</vt:lpstr>
      <vt:lpstr>Roteiro</vt:lpstr>
      <vt:lpstr>Introdução</vt:lpstr>
      <vt:lpstr>Objetivos</vt:lpstr>
      <vt:lpstr>Objetivos</vt:lpstr>
      <vt:lpstr>Fundamentação Teórica</vt:lpstr>
      <vt:lpstr>Trabalhos Correlatos</vt:lpstr>
      <vt:lpstr>Trabalhos Correlatos</vt:lpstr>
      <vt:lpstr>Trabalhos Correlatos</vt:lpstr>
      <vt:lpstr>Requisitos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Conclusões e Sugestões</vt:lpstr>
      <vt:lpstr>Conclusões e Sugestões</vt:lpstr>
      <vt:lpstr>Obrigado!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Julio Vicente Brych</cp:lastModifiedBy>
  <cp:revision>105</cp:revision>
  <dcterms:created xsi:type="dcterms:W3CDTF">2012-05-08T00:10:24Z</dcterms:created>
  <dcterms:modified xsi:type="dcterms:W3CDTF">2023-12-11T14:23:59Z</dcterms:modified>
</cp:coreProperties>
</file>