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77" r:id="rId6"/>
    <p:sldId id="261" r:id="rId7"/>
    <p:sldId id="262" r:id="rId8"/>
    <p:sldId id="269" r:id="rId9"/>
    <p:sldId id="270" r:id="rId10"/>
    <p:sldId id="263" r:id="rId11"/>
    <p:sldId id="264" r:id="rId12"/>
    <p:sldId id="274" r:id="rId13"/>
    <p:sldId id="272" r:id="rId14"/>
    <p:sldId id="276" r:id="rId15"/>
    <p:sldId id="287" r:id="rId16"/>
    <p:sldId id="284" r:id="rId17"/>
    <p:sldId id="285" r:id="rId18"/>
    <p:sldId id="283" r:id="rId19"/>
    <p:sldId id="279" r:id="rId20"/>
    <p:sldId id="282" r:id="rId21"/>
    <p:sldId id="280" r:id="rId22"/>
    <p:sldId id="268" r:id="rId23"/>
    <p:sldId id="286" r:id="rId24"/>
    <p:sldId id="288" r:id="rId2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ABF86F-2D0C-4887-9517-773796024378}" v="3" dt="2023-12-03T19:14:52.008"/>
  </p1510:revLst>
</p1510:revInfo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o Vicente Brych" userId="e247c4bbe3c3759f" providerId="LiveId" clId="{9DABF86F-2D0C-4887-9517-773796024378}"/>
    <pc:docChg chg="undo custSel addSld delSld modSld">
      <pc:chgData name="Julio Vicente Brych" userId="e247c4bbe3c3759f" providerId="LiveId" clId="{9DABF86F-2D0C-4887-9517-773796024378}" dt="2023-12-03T19:21:27.350" v="164" actId="47"/>
      <pc:docMkLst>
        <pc:docMk/>
      </pc:docMkLst>
      <pc:sldChg chg="addSp modSp mod">
        <pc:chgData name="Julio Vicente Brych" userId="e247c4bbe3c3759f" providerId="LiveId" clId="{9DABF86F-2D0C-4887-9517-773796024378}" dt="2023-12-03T19:12:10.356" v="8" actId="1076"/>
        <pc:sldMkLst>
          <pc:docMk/>
          <pc:sldMk cId="1958979546" sldId="262"/>
        </pc:sldMkLst>
        <pc:spChg chg="mod">
          <ac:chgData name="Julio Vicente Brych" userId="e247c4bbe3c3759f" providerId="LiveId" clId="{9DABF86F-2D0C-4887-9517-773796024378}" dt="2023-12-03T19:11:56.579" v="4" actId="255"/>
          <ac:spMkLst>
            <pc:docMk/>
            <pc:sldMk cId="1958979546" sldId="262"/>
            <ac:spMk id="3" creationId="{00000000-0000-0000-0000-000000000000}"/>
          </ac:spMkLst>
        </pc:spChg>
        <pc:picChg chg="add mod">
          <ac:chgData name="Julio Vicente Brych" userId="e247c4bbe3c3759f" providerId="LiveId" clId="{9DABF86F-2D0C-4887-9517-773796024378}" dt="2023-12-03T19:12:10.356" v="8" actId="1076"/>
          <ac:picMkLst>
            <pc:docMk/>
            <pc:sldMk cId="1958979546" sldId="262"/>
            <ac:picMk id="6" creationId="{EA0A911E-B048-E818-5877-574DF6628EE8}"/>
          </ac:picMkLst>
        </pc:picChg>
      </pc:sldChg>
      <pc:sldChg chg="addSp modSp mod modClrScheme chgLayout">
        <pc:chgData name="Julio Vicente Brych" userId="e247c4bbe3c3759f" providerId="LiveId" clId="{9DABF86F-2D0C-4887-9517-773796024378}" dt="2023-12-03T19:14:13.863" v="16" actId="26606"/>
        <pc:sldMkLst>
          <pc:docMk/>
          <pc:sldMk cId="3824098692" sldId="269"/>
        </pc:sldMkLst>
        <pc:spChg chg="mod">
          <ac:chgData name="Julio Vicente Brych" userId="e247c4bbe3c3759f" providerId="LiveId" clId="{9DABF86F-2D0C-4887-9517-773796024378}" dt="2023-12-03T19:14:13.863" v="16" actId="26606"/>
          <ac:spMkLst>
            <pc:docMk/>
            <pc:sldMk cId="3824098692" sldId="269"/>
            <ac:spMk id="2" creationId="{00000000-0000-0000-0000-000000000000}"/>
          </ac:spMkLst>
        </pc:spChg>
        <pc:spChg chg="mod">
          <ac:chgData name="Julio Vicente Brych" userId="e247c4bbe3c3759f" providerId="LiveId" clId="{9DABF86F-2D0C-4887-9517-773796024378}" dt="2023-12-03T19:14:13.863" v="16" actId="26606"/>
          <ac:spMkLst>
            <pc:docMk/>
            <pc:sldMk cId="3824098692" sldId="269"/>
            <ac:spMk id="3" creationId="{00000000-0000-0000-0000-000000000000}"/>
          </ac:spMkLst>
        </pc:spChg>
        <pc:picChg chg="add mod">
          <ac:chgData name="Julio Vicente Brych" userId="e247c4bbe3c3759f" providerId="LiveId" clId="{9DABF86F-2D0C-4887-9517-773796024378}" dt="2023-12-03T19:14:13.863" v="16" actId="26606"/>
          <ac:picMkLst>
            <pc:docMk/>
            <pc:sldMk cId="3824098692" sldId="269"/>
            <ac:picMk id="4" creationId="{4BDA8547-A95F-BB0F-FDB7-B67D625669F9}"/>
          </ac:picMkLst>
        </pc:picChg>
      </pc:sldChg>
      <pc:sldChg chg="addSp modSp mod">
        <pc:chgData name="Julio Vicente Brych" userId="e247c4bbe3c3759f" providerId="LiveId" clId="{9DABF86F-2D0C-4887-9517-773796024378}" dt="2023-12-03T19:16:20.751" v="35" actId="1076"/>
        <pc:sldMkLst>
          <pc:docMk/>
          <pc:sldMk cId="29932921" sldId="270"/>
        </pc:sldMkLst>
        <pc:spChg chg="mod">
          <ac:chgData name="Julio Vicente Brych" userId="e247c4bbe3c3759f" providerId="LiveId" clId="{9DABF86F-2D0C-4887-9517-773796024378}" dt="2023-12-03T19:14:54.992" v="22" actId="255"/>
          <ac:spMkLst>
            <pc:docMk/>
            <pc:sldMk cId="29932921" sldId="270"/>
            <ac:spMk id="3" creationId="{00000000-0000-0000-0000-000000000000}"/>
          </ac:spMkLst>
        </pc:spChg>
        <pc:picChg chg="add mod">
          <ac:chgData name="Julio Vicente Brych" userId="e247c4bbe3c3759f" providerId="LiveId" clId="{9DABF86F-2D0C-4887-9517-773796024378}" dt="2023-12-03T19:16:20.751" v="35" actId="1076"/>
          <ac:picMkLst>
            <pc:docMk/>
            <pc:sldMk cId="29932921" sldId="270"/>
            <ac:picMk id="5" creationId="{DEBB891B-FC8B-73E2-BC39-D01BFAEAD91C}"/>
          </ac:picMkLst>
        </pc:picChg>
        <pc:picChg chg="add mod">
          <ac:chgData name="Julio Vicente Brych" userId="e247c4bbe3c3759f" providerId="LiveId" clId="{9DABF86F-2D0C-4887-9517-773796024378}" dt="2023-12-03T19:16:14.765" v="32" actId="1076"/>
          <ac:picMkLst>
            <pc:docMk/>
            <pc:sldMk cId="29932921" sldId="270"/>
            <ac:picMk id="7" creationId="{65FE08A1-0D22-BF1E-7371-C51610C22ED6}"/>
          </ac:picMkLst>
        </pc:picChg>
      </pc:sldChg>
      <pc:sldChg chg="modSp add mod">
        <pc:chgData name="Julio Vicente Brych" userId="e247c4bbe3c3759f" providerId="LiveId" clId="{9DABF86F-2D0C-4887-9517-773796024378}" dt="2023-12-03T19:21:13.582" v="163"/>
        <pc:sldMkLst>
          <pc:docMk/>
          <pc:sldMk cId="137381966" sldId="271"/>
        </pc:sldMkLst>
        <pc:spChg chg="mod">
          <ac:chgData name="Julio Vicente Brych" userId="e247c4bbe3c3759f" providerId="LiveId" clId="{9DABF86F-2D0C-4887-9517-773796024378}" dt="2023-12-03T19:21:13.582" v="163"/>
          <ac:spMkLst>
            <pc:docMk/>
            <pc:sldMk cId="137381966" sldId="271"/>
            <ac:spMk id="2" creationId="{00000000-0000-0000-0000-000000000000}"/>
          </ac:spMkLst>
        </pc:spChg>
        <pc:spChg chg="mod">
          <ac:chgData name="Julio Vicente Brych" userId="e247c4bbe3c3759f" providerId="LiveId" clId="{9DABF86F-2D0C-4887-9517-773796024378}" dt="2023-12-03T19:18:53.019" v="103" actId="20577"/>
          <ac:spMkLst>
            <pc:docMk/>
            <pc:sldMk cId="137381966" sldId="271"/>
            <ac:spMk id="3" creationId="{00000000-0000-0000-0000-000000000000}"/>
          </ac:spMkLst>
        </pc:spChg>
      </pc:sldChg>
      <pc:sldChg chg="modSp add mod">
        <pc:chgData name="Julio Vicente Brych" userId="e247c4bbe3c3759f" providerId="LiveId" clId="{9DABF86F-2D0C-4887-9517-773796024378}" dt="2023-12-03T19:21:07.632" v="162"/>
        <pc:sldMkLst>
          <pc:docMk/>
          <pc:sldMk cId="1245702101" sldId="272"/>
        </pc:sldMkLst>
        <pc:spChg chg="mod">
          <ac:chgData name="Julio Vicente Brych" userId="e247c4bbe3c3759f" providerId="LiveId" clId="{9DABF86F-2D0C-4887-9517-773796024378}" dt="2023-12-03T19:21:07.632" v="162"/>
          <ac:spMkLst>
            <pc:docMk/>
            <pc:sldMk cId="1245702101" sldId="272"/>
            <ac:spMk id="2" creationId="{00000000-0000-0000-0000-000000000000}"/>
          </ac:spMkLst>
        </pc:spChg>
        <pc:spChg chg="mod">
          <ac:chgData name="Julio Vicente Brych" userId="e247c4bbe3c3759f" providerId="LiveId" clId="{9DABF86F-2D0C-4887-9517-773796024378}" dt="2023-12-03T19:20:21.961" v="146" actId="14100"/>
          <ac:spMkLst>
            <pc:docMk/>
            <pc:sldMk cId="1245702101" sldId="272"/>
            <ac:spMk id="3" creationId="{00000000-0000-0000-0000-000000000000}"/>
          </ac:spMkLst>
        </pc:spChg>
      </pc:sldChg>
      <pc:sldChg chg="modSp add del mod">
        <pc:chgData name="Julio Vicente Brych" userId="e247c4bbe3c3759f" providerId="LiveId" clId="{9DABF86F-2D0C-4887-9517-773796024378}" dt="2023-12-03T19:21:27.350" v="164" actId="47"/>
        <pc:sldMkLst>
          <pc:docMk/>
          <pc:sldMk cId="2071093196" sldId="273"/>
        </pc:sldMkLst>
        <pc:spChg chg="mod">
          <ac:chgData name="Julio Vicente Brych" userId="e247c4bbe3c3759f" providerId="LiveId" clId="{9DABF86F-2D0C-4887-9517-773796024378}" dt="2023-12-03T19:20:59.977" v="159"/>
          <ac:spMkLst>
            <pc:docMk/>
            <pc:sldMk cId="2071093196" sldId="273"/>
            <ac:spMk id="2" creationId="{00000000-0000-0000-0000-000000000000}"/>
          </ac:spMkLst>
        </pc:spChg>
      </pc:sldChg>
      <pc:sldChg chg="modSp add mod">
        <pc:chgData name="Julio Vicente Brych" userId="e247c4bbe3c3759f" providerId="LiveId" clId="{9DABF86F-2D0C-4887-9517-773796024378}" dt="2023-12-03T19:21:05.407" v="161"/>
        <pc:sldMkLst>
          <pc:docMk/>
          <pc:sldMk cId="2241453464" sldId="274"/>
        </pc:sldMkLst>
        <pc:spChg chg="mod">
          <ac:chgData name="Julio Vicente Brych" userId="e247c4bbe3c3759f" providerId="LiveId" clId="{9DABF86F-2D0C-4887-9517-773796024378}" dt="2023-12-03T19:21:05.407" v="161"/>
          <ac:spMkLst>
            <pc:docMk/>
            <pc:sldMk cId="2241453464" sldId="274"/>
            <ac:spMk id="2" creationId="{00000000-0000-0000-0000-000000000000}"/>
          </ac:spMkLst>
        </pc:spChg>
        <pc:spChg chg="mod">
          <ac:chgData name="Julio Vicente Brych" userId="e247c4bbe3c3759f" providerId="LiveId" clId="{9DABF86F-2D0C-4887-9517-773796024378}" dt="2023-12-03T19:20:29.175" v="148" actId="14100"/>
          <ac:spMkLst>
            <pc:docMk/>
            <pc:sldMk cId="2241453464" sldId="274"/>
            <ac:spMk id="3" creationId="{00000000-0000-0000-0000-000000000000}"/>
          </ac:spMkLst>
        </pc:spChg>
      </pc:sldChg>
      <pc:sldChg chg="add del">
        <pc:chgData name="Julio Vicente Brych" userId="e247c4bbe3c3759f" providerId="LiveId" clId="{9DABF86F-2D0C-4887-9517-773796024378}" dt="2023-12-03T19:20:33.912" v="150" actId="47"/>
        <pc:sldMkLst>
          <pc:docMk/>
          <pc:sldMk cId="658280198" sldId="275"/>
        </pc:sldMkLst>
      </pc:sldChg>
      <pc:sldChg chg="modSp add mod">
        <pc:chgData name="Julio Vicente Brych" userId="e247c4bbe3c3759f" providerId="LiveId" clId="{9DABF86F-2D0C-4887-9517-773796024378}" dt="2023-12-03T19:21:02.980" v="160"/>
        <pc:sldMkLst>
          <pc:docMk/>
          <pc:sldMk cId="2387549956" sldId="276"/>
        </pc:sldMkLst>
        <pc:spChg chg="mod">
          <ac:chgData name="Julio Vicente Brych" userId="e247c4bbe3c3759f" providerId="LiveId" clId="{9DABF86F-2D0C-4887-9517-773796024378}" dt="2023-12-03T19:21:02.980" v="160"/>
          <ac:spMkLst>
            <pc:docMk/>
            <pc:sldMk cId="2387549956" sldId="276"/>
            <ac:spMk id="2" creationId="{00000000-0000-0000-0000-000000000000}"/>
          </ac:spMkLst>
        </pc:spChg>
        <pc:spChg chg="mod">
          <ac:chgData name="Julio Vicente Brych" userId="e247c4bbe3c3759f" providerId="LiveId" clId="{9DABF86F-2D0C-4887-9517-773796024378}" dt="2023-12-03T19:20:38.172" v="156" actId="20577"/>
          <ac:spMkLst>
            <pc:docMk/>
            <pc:sldMk cId="2387549956" sldId="27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E297-6CBE-4718-A55E-559A2615A1B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628800"/>
            <a:ext cx="8352928" cy="1470025"/>
          </a:xfrm>
        </p:spPr>
        <p:txBody>
          <a:bodyPr/>
          <a:lstStyle/>
          <a:p>
            <a:pPr algn="ctr"/>
            <a:r>
              <a:rPr lang="pt-BR" sz="3200" b="1" cap="all" dirty="0">
                <a:ea typeface="Times New Roman" panose="02020603050405020304" pitchFamily="18" charset="0"/>
              </a:rPr>
              <a:t>FossilAR: Explorando a interação tátil em modelos 3D de fósseis através da Realidade Aumentada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Aluno(a): Julio Vicente Brych</a:t>
            </a:r>
          </a:p>
          <a:p>
            <a:endParaRPr lang="pt-BR" dirty="0"/>
          </a:p>
          <a:p>
            <a:r>
              <a:rPr lang="pt-BR" dirty="0"/>
              <a:t>Orientador: Dalton Solano dos Reis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 algn="just">
              <a:buNone/>
              <a:tabLst>
                <a:tab pos="683895" algn="l"/>
              </a:tabLst>
            </a:pPr>
            <a:r>
              <a:rPr lang="pt-BR" sz="2400" dirty="0">
                <a:effectLst/>
                <a:ea typeface="Times New Roman" panose="02020603050405020304" pitchFamily="18" charset="0"/>
              </a:rPr>
              <a:t>RF01 - permitir ao usuário aumentar e diminuir os modelos virtuais;</a:t>
            </a:r>
          </a:p>
          <a:p>
            <a:pPr marL="0" lvl="0" indent="0" algn="just">
              <a:buNone/>
              <a:tabLst>
                <a:tab pos="683895" algn="l"/>
              </a:tabLst>
            </a:pPr>
            <a:r>
              <a:rPr lang="pt-BR" sz="2400" dirty="0">
                <a:effectLst/>
                <a:ea typeface="Times New Roman" panose="02020603050405020304" pitchFamily="18" charset="0"/>
              </a:rPr>
              <a:t>RF02 - permitir ao usuário rotacionar os modelos virtuais;</a:t>
            </a:r>
          </a:p>
          <a:p>
            <a:pPr marL="0" lvl="0" indent="0" algn="just">
              <a:buNone/>
              <a:tabLst>
                <a:tab pos="683895" algn="l"/>
              </a:tabLst>
            </a:pPr>
            <a:r>
              <a:rPr lang="pt-BR" sz="2400" dirty="0">
                <a:effectLst/>
                <a:ea typeface="Times New Roman" panose="02020603050405020304" pitchFamily="18" charset="0"/>
              </a:rPr>
              <a:t>RF03 - permitir ao usuário alterar a forma dos modelos virtuais;</a:t>
            </a:r>
          </a:p>
          <a:p>
            <a:pPr marL="0" lvl="0" indent="0" algn="just">
              <a:buNone/>
              <a:tabLst>
                <a:tab pos="683895" algn="l"/>
              </a:tabLst>
            </a:pPr>
            <a:r>
              <a:rPr lang="pt-BR" sz="2400" dirty="0">
                <a:effectLst/>
                <a:ea typeface="Times New Roman" panose="02020603050405020304" pitchFamily="18" charset="0"/>
              </a:rPr>
              <a:t>RF04 - permitir ao usuário se movimentar no espaço 3D e manter a posição dos modelos virtuais;</a:t>
            </a:r>
          </a:p>
          <a:p>
            <a:pPr marL="0" lvl="0" indent="0" algn="just">
              <a:buNone/>
              <a:tabLst>
                <a:tab pos="683895" algn="l"/>
              </a:tabLst>
            </a:pPr>
            <a:r>
              <a:rPr lang="pt-BR" sz="2400" dirty="0">
                <a:effectLst/>
                <a:ea typeface="Times New Roman" panose="02020603050405020304" pitchFamily="18" charset="0"/>
              </a:rPr>
              <a:t>RNF01 - ser compatível com dispositivos móveis com Android 8 ou superior;</a:t>
            </a:r>
          </a:p>
          <a:p>
            <a:pPr marL="0" lvl="0" indent="0" algn="just">
              <a:buNone/>
              <a:tabLst>
                <a:tab pos="683895" algn="l"/>
              </a:tabLst>
            </a:pPr>
            <a:r>
              <a:rPr lang="pt-BR" sz="2400" dirty="0">
                <a:effectLst/>
                <a:ea typeface="Times New Roman" panose="02020603050405020304" pitchFamily="18" charset="0"/>
              </a:rPr>
              <a:t>RNF02 - utilizar o ambiente de desenvolvimento Unity;</a:t>
            </a:r>
          </a:p>
          <a:p>
            <a:pPr marL="0" lvl="0" indent="0" algn="just">
              <a:buNone/>
              <a:tabLst>
                <a:tab pos="683895" algn="l"/>
              </a:tabLst>
            </a:pPr>
            <a:r>
              <a:rPr lang="pt-BR" sz="2400" dirty="0">
                <a:effectLst/>
                <a:ea typeface="Times New Roman" panose="02020603050405020304" pitchFamily="18" charset="0"/>
              </a:rPr>
              <a:t>RNF03 - utilizar a linguagem C#;</a:t>
            </a:r>
          </a:p>
          <a:p>
            <a:pPr marL="0" lvl="0" indent="0" algn="just">
              <a:spcAft>
                <a:spcPts val="600"/>
              </a:spcAft>
              <a:buNone/>
              <a:tabLst>
                <a:tab pos="683895" algn="l"/>
              </a:tabLst>
            </a:pPr>
            <a:r>
              <a:rPr lang="pt-BR" sz="2400" dirty="0">
                <a:effectLst/>
                <a:ea typeface="Times New Roman" panose="02020603050405020304" pitchFamily="18" charset="0"/>
              </a:rPr>
              <a:t>RNF04 - usar o Leap Motion para manipular os modelos virtuais.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7644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Especificação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 wrap="square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pt-BR" dirty="0"/>
              <a:t>Fóssil</a:t>
            </a:r>
          </a:p>
          <a:p>
            <a:pPr>
              <a:lnSpc>
                <a:spcPct val="200000"/>
              </a:lnSpc>
            </a:pPr>
            <a:r>
              <a:rPr lang="pt-BR" dirty="0"/>
              <a:t>Painel</a:t>
            </a:r>
          </a:p>
          <a:p>
            <a:pPr>
              <a:lnSpc>
                <a:spcPct val="200000"/>
              </a:lnSpc>
            </a:pPr>
            <a:r>
              <a:rPr lang="pt-BR" dirty="0"/>
              <a:t>Botões</a:t>
            </a:r>
          </a:p>
          <a:p>
            <a:pPr>
              <a:lnSpc>
                <a:spcPct val="200000"/>
              </a:lnSpc>
            </a:pPr>
            <a:r>
              <a:rPr lang="pt-BR" dirty="0"/>
              <a:t>Miniaturas </a:t>
            </a:r>
          </a:p>
          <a:p>
            <a:pPr>
              <a:lnSpc>
                <a:spcPct val="90000"/>
              </a:lnSpc>
            </a:pPr>
            <a:endParaRPr lang="pt-BR" sz="2000" dirty="0"/>
          </a:p>
          <a:p>
            <a:pPr>
              <a:lnSpc>
                <a:spcPct val="90000"/>
              </a:lnSpc>
            </a:pPr>
            <a:endParaRPr lang="pt-BR" sz="2000" dirty="0"/>
          </a:p>
        </p:txBody>
      </p:sp>
      <p:pic>
        <p:nvPicPr>
          <p:cNvPr id="4" name="Imagem 3" descr="Tela de computador com celular na mão&#10;&#10;Descrição gerada automaticamente">
            <a:extLst>
              <a:ext uri="{FF2B5EF4-FFF2-40B4-BE49-F238E27FC236}">
                <a16:creationId xmlns:a16="http://schemas.microsoft.com/office/drawing/2014/main" id="{48891497-C8C9-1A7C-A1AC-87CEA1C130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6" r="19030" b="-4"/>
          <a:stretch/>
        </p:blipFill>
        <p:spPr>
          <a:xfrm>
            <a:off x="4678777" y="1268760"/>
            <a:ext cx="4038600" cy="45259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7070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15616"/>
            <a:ext cx="8229600" cy="4320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000" b="1" dirty="0"/>
              <a:t>Ultraleap Tracking</a:t>
            </a:r>
          </a:p>
          <a:p>
            <a:pPr algn="ctr"/>
            <a:endParaRPr lang="pt-BR" dirty="0"/>
          </a:p>
        </p:txBody>
      </p:sp>
      <p:pic>
        <p:nvPicPr>
          <p:cNvPr id="4" name="Imagem 3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9BD9930B-0D20-5C10-CF98-16F1BFE24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142" y="1700808"/>
            <a:ext cx="4397987" cy="36724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C014FD7-0929-8FDD-16FB-6CEC3707DA9A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4038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2800" kern="0" dirty="0"/>
              <a:t>Service Provider;</a:t>
            </a:r>
          </a:p>
          <a:p>
            <a:pPr>
              <a:lnSpc>
                <a:spcPct val="150000"/>
              </a:lnSpc>
            </a:pPr>
            <a:r>
              <a:rPr lang="pt-BR" sz="2800" kern="0" dirty="0"/>
              <a:t>Skeleton Hands;</a:t>
            </a:r>
          </a:p>
          <a:p>
            <a:pPr>
              <a:lnSpc>
                <a:spcPct val="150000"/>
              </a:lnSpc>
            </a:pPr>
            <a:r>
              <a:rPr lang="pt-BR" sz="2800" kern="0" dirty="0" err="1"/>
              <a:t>Attachment</a:t>
            </a:r>
            <a:r>
              <a:rPr lang="pt-BR" sz="2800" kern="0" dirty="0"/>
              <a:t> Hands;</a:t>
            </a:r>
          </a:p>
          <a:p>
            <a:pPr>
              <a:lnSpc>
                <a:spcPct val="150000"/>
              </a:lnSpc>
            </a:pPr>
            <a:r>
              <a:rPr lang="pt-BR" sz="2800" kern="0" dirty="0" err="1"/>
              <a:t>Interactive</a:t>
            </a:r>
            <a:r>
              <a:rPr lang="pt-BR" sz="2800" kern="0" dirty="0"/>
              <a:t> </a:t>
            </a:r>
            <a:r>
              <a:rPr lang="pt-BR" sz="2800" kern="0" dirty="0" err="1"/>
              <a:t>Maneger</a:t>
            </a:r>
            <a:r>
              <a:rPr lang="pt-BR" sz="2800" kern="0" dirty="0"/>
              <a:t>;</a:t>
            </a:r>
          </a:p>
          <a:p>
            <a:pPr>
              <a:lnSpc>
                <a:spcPct val="150000"/>
              </a:lnSpc>
            </a:pPr>
            <a:r>
              <a:rPr lang="pt-BR" sz="2800" kern="0" dirty="0"/>
              <a:t>3D Button;</a:t>
            </a:r>
          </a:p>
          <a:p>
            <a:pPr>
              <a:lnSpc>
                <a:spcPct val="90000"/>
              </a:lnSpc>
            </a:pPr>
            <a:endParaRPr lang="pt-BR" sz="2000" kern="0" dirty="0"/>
          </a:p>
        </p:txBody>
      </p:sp>
    </p:spTree>
    <p:extLst>
      <p:ext uri="{BB962C8B-B14F-4D97-AF65-F5344CB8AC3E}">
        <p14:creationId xmlns:p14="http://schemas.microsoft.com/office/powerpoint/2010/main" val="2241453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15616"/>
            <a:ext cx="8229600" cy="4320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000" b="1" dirty="0"/>
              <a:t>Vuforia</a:t>
            </a:r>
          </a:p>
          <a:p>
            <a:pPr algn="ctr"/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022FE70-0660-7C09-D417-B9B0ED6E14D7}"/>
              </a:ext>
            </a:extLst>
          </p:cNvPr>
          <p:cNvSpPr txBox="1">
            <a:spLocks/>
          </p:cNvSpPr>
          <p:nvPr/>
        </p:nvSpPr>
        <p:spPr bwMode="auto">
          <a:xfrm>
            <a:off x="323528" y="1844824"/>
            <a:ext cx="4038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200000"/>
              </a:lnSpc>
            </a:pPr>
            <a:r>
              <a:rPr lang="pt-BR" sz="2800" kern="0" dirty="0"/>
              <a:t>AR </a:t>
            </a:r>
            <a:r>
              <a:rPr lang="pt-BR" sz="2800" kern="0" dirty="0" err="1"/>
              <a:t>Camera</a:t>
            </a:r>
            <a:r>
              <a:rPr lang="pt-BR" sz="2800" kern="0" dirty="0"/>
              <a:t>;</a:t>
            </a:r>
          </a:p>
          <a:p>
            <a:pPr>
              <a:lnSpc>
                <a:spcPct val="200000"/>
              </a:lnSpc>
            </a:pPr>
            <a:r>
              <a:rPr lang="pt-BR" sz="2800" kern="0" dirty="0" err="1"/>
              <a:t>Image</a:t>
            </a:r>
            <a:r>
              <a:rPr lang="pt-BR" sz="2800" kern="0" dirty="0"/>
              <a:t> Target;</a:t>
            </a:r>
          </a:p>
          <a:p>
            <a:pPr>
              <a:lnSpc>
                <a:spcPct val="200000"/>
              </a:lnSpc>
            </a:pPr>
            <a:r>
              <a:rPr lang="pt-BR" sz="2800" kern="0" dirty="0"/>
              <a:t>Model Target;</a:t>
            </a:r>
          </a:p>
          <a:p>
            <a:pPr>
              <a:lnSpc>
                <a:spcPct val="90000"/>
              </a:lnSpc>
            </a:pPr>
            <a:endParaRPr lang="pt-BR" sz="2000" kern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26B2818-1D86-5DAD-203F-34374CDBA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557" y="2060848"/>
            <a:ext cx="3748522" cy="24419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5702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15616"/>
            <a:ext cx="8229600" cy="4320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000" b="1" dirty="0"/>
              <a:t>Mirror</a:t>
            </a:r>
          </a:p>
          <a:p>
            <a:pPr algn="ctr"/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D51DA1C0-3A5F-2E89-C3F7-ECCDF83651AA}"/>
              </a:ext>
            </a:extLst>
          </p:cNvPr>
          <p:cNvSpPr txBox="1">
            <a:spLocks/>
          </p:cNvSpPr>
          <p:nvPr/>
        </p:nvSpPr>
        <p:spPr bwMode="auto">
          <a:xfrm>
            <a:off x="323527" y="2122743"/>
            <a:ext cx="424847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2800" kern="0" dirty="0"/>
              <a:t>Network Manager;</a:t>
            </a:r>
          </a:p>
          <a:p>
            <a:pPr>
              <a:lnSpc>
                <a:spcPct val="150000"/>
              </a:lnSpc>
            </a:pPr>
            <a:r>
              <a:rPr lang="pt-BR" sz="2800" kern="0" dirty="0"/>
              <a:t>Network Manager HUD</a:t>
            </a:r>
          </a:p>
          <a:p>
            <a:pPr>
              <a:lnSpc>
                <a:spcPct val="150000"/>
              </a:lnSpc>
            </a:pPr>
            <a:r>
              <a:rPr lang="pt-BR" sz="2800" kern="0" dirty="0" err="1"/>
              <a:t>Telepathy</a:t>
            </a:r>
            <a:r>
              <a:rPr lang="pt-BR" sz="2800" kern="0" dirty="0"/>
              <a:t> </a:t>
            </a:r>
            <a:r>
              <a:rPr lang="pt-BR" sz="2800" kern="0" dirty="0" err="1"/>
              <a:t>Transport</a:t>
            </a:r>
            <a:r>
              <a:rPr lang="pt-BR" sz="2800" kern="0" dirty="0"/>
              <a:t>;</a:t>
            </a:r>
          </a:p>
          <a:p>
            <a:pPr>
              <a:lnSpc>
                <a:spcPct val="90000"/>
              </a:lnSpc>
            </a:pPr>
            <a:endParaRPr lang="pt-BR" sz="2000" kern="0" dirty="0"/>
          </a:p>
        </p:txBody>
      </p:sp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EC8C410C-8902-FC7D-908C-74813C080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2258616"/>
            <a:ext cx="3811904" cy="22296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7549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15616"/>
            <a:ext cx="8229600" cy="4320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000" b="1" dirty="0"/>
              <a:t>Estrutura de dos Dispositivos</a:t>
            </a:r>
          </a:p>
          <a:p>
            <a:pPr algn="ctr"/>
            <a:endParaRPr lang="pt-BR" dirty="0"/>
          </a:p>
        </p:txBody>
      </p:sp>
      <p:pic>
        <p:nvPicPr>
          <p:cNvPr id="8" name="Imagem 7" descr="Diagrama, Esquemático&#10;&#10;Descrição gerada automaticamente">
            <a:extLst>
              <a:ext uri="{FF2B5EF4-FFF2-40B4-BE49-F238E27FC236}">
                <a16:creationId xmlns:a16="http://schemas.microsoft.com/office/drawing/2014/main" id="{60C33D56-4B2B-D1E9-0E65-3BA41CA68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084" y="1547664"/>
            <a:ext cx="4680520" cy="49164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2138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15616"/>
            <a:ext cx="8229600" cy="4320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000" b="1" dirty="0"/>
              <a:t>Player e Servidor</a:t>
            </a:r>
          </a:p>
          <a:p>
            <a:pPr algn="ctr"/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42CE02FE-DB76-754F-071C-49EA8708C041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4038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2800" kern="0" dirty="0"/>
              <a:t>Network Identity;</a:t>
            </a:r>
          </a:p>
          <a:p>
            <a:pPr>
              <a:lnSpc>
                <a:spcPct val="150000"/>
              </a:lnSpc>
            </a:pPr>
            <a:r>
              <a:rPr lang="pt-BR" sz="2800" kern="0" dirty="0"/>
              <a:t>Script Servidor;</a:t>
            </a:r>
          </a:p>
          <a:p>
            <a:pPr>
              <a:lnSpc>
                <a:spcPct val="150000"/>
              </a:lnSpc>
            </a:pPr>
            <a:r>
              <a:rPr lang="pt-BR" sz="2800" kern="0" dirty="0"/>
              <a:t>Script Player.</a:t>
            </a:r>
          </a:p>
        </p:txBody>
      </p:sp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882EAC3E-E29B-1202-525C-C2C054A51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926" y="1772816"/>
            <a:ext cx="3909060" cy="31165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95847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15616"/>
            <a:ext cx="8229600" cy="4320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000" b="1" dirty="0"/>
              <a:t>Botões e Painel</a:t>
            </a:r>
          </a:p>
          <a:p>
            <a:pPr algn="ctr"/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E2F1A53D-9002-A1AA-6D2B-F9DF23827DB9}"/>
              </a:ext>
            </a:extLst>
          </p:cNvPr>
          <p:cNvSpPr txBox="1">
            <a:spLocks/>
          </p:cNvSpPr>
          <p:nvPr/>
        </p:nvSpPr>
        <p:spPr bwMode="auto">
          <a:xfrm>
            <a:off x="444575" y="1593366"/>
            <a:ext cx="4038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200000"/>
              </a:lnSpc>
            </a:pPr>
            <a:r>
              <a:rPr lang="pt-BR" sz="2800" kern="0" dirty="0"/>
              <a:t>BotoesCallBack;</a:t>
            </a:r>
          </a:p>
          <a:p>
            <a:pPr>
              <a:lnSpc>
                <a:spcPct val="200000"/>
              </a:lnSpc>
            </a:pPr>
            <a:r>
              <a:rPr lang="pt-BR" sz="2800" kern="0" dirty="0"/>
              <a:t>BotoesControler; </a:t>
            </a:r>
          </a:p>
          <a:p>
            <a:pPr>
              <a:lnSpc>
                <a:spcPct val="200000"/>
              </a:lnSpc>
            </a:pPr>
            <a:r>
              <a:rPr lang="pt-BR" sz="2800" kern="0" dirty="0"/>
              <a:t>Linha;</a:t>
            </a:r>
          </a:p>
          <a:p>
            <a:pPr>
              <a:lnSpc>
                <a:spcPct val="200000"/>
              </a:lnSpc>
            </a:pPr>
            <a:r>
              <a:rPr lang="pt-BR" sz="2800" kern="0" dirty="0"/>
              <a:t>Painel.</a:t>
            </a:r>
          </a:p>
          <a:p>
            <a:pPr>
              <a:lnSpc>
                <a:spcPct val="90000"/>
              </a:lnSpc>
            </a:pPr>
            <a:endParaRPr lang="pt-BR" sz="2000" kern="0" dirty="0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29FABDF7-55DF-37FA-C9CE-CC3E949BC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040" y="1712444"/>
            <a:ext cx="4937760" cy="35521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6152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549332"/>
            <a:ext cx="8229600" cy="46805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dirty="0"/>
              <a:t>Primeira abordagem;</a:t>
            </a:r>
          </a:p>
          <a:p>
            <a:pPr>
              <a:lnSpc>
                <a:spcPct val="150000"/>
              </a:lnSpc>
            </a:pPr>
            <a:r>
              <a:rPr lang="pt-BR" dirty="0"/>
              <a:t>Problema de sincronização;</a:t>
            </a:r>
          </a:p>
          <a:p>
            <a:pPr>
              <a:lnSpc>
                <a:spcPct val="150000"/>
              </a:lnSpc>
            </a:pPr>
            <a:r>
              <a:rPr lang="pt-BR" dirty="0"/>
              <a:t>Variação dos GameObjects;</a:t>
            </a:r>
          </a:p>
          <a:p>
            <a:pPr>
              <a:lnSpc>
                <a:spcPct val="150000"/>
              </a:lnSpc>
            </a:pPr>
            <a:r>
              <a:rPr lang="pt-BR" dirty="0"/>
              <a:t>Detecção do marcador do Fóssil.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9063599-FA85-84F7-530E-0F9F754FEA3D}"/>
              </a:ext>
            </a:extLst>
          </p:cNvPr>
          <p:cNvSpPr txBox="1">
            <a:spLocks/>
          </p:cNvSpPr>
          <p:nvPr/>
        </p:nvSpPr>
        <p:spPr bwMode="auto">
          <a:xfrm>
            <a:off x="467544" y="1115616"/>
            <a:ext cx="82296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pt-BR" sz="2000" b="1" kern="0" dirty="0"/>
              <a:t>Testes de usabilidade</a:t>
            </a:r>
            <a:endParaRPr lang="pt-BR" kern="0" dirty="0"/>
          </a:p>
        </p:txBody>
      </p:sp>
    </p:spTree>
    <p:extLst>
      <p:ext uri="{BB962C8B-B14F-4D97-AF65-F5344CB8AC3E}">
        <p14:creationId xmlns:p14="http://schemas.microsoft.com/office/powerpoint/2010/main" val="841686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76521"/>
            <a:ext cx="8229600" cy="4680520"/>
          </a:xfrm>
        </p:spPr>
        <p:txBody>
          <a:bodyPr/>
          <a:lstStyle/>
          <a:p>
            <a:r>
              <a:rPr lang="pt-BR" dirty="0"/>
              <a:t>5 participantes;</a:t>
            </a:r>
          </a:p>
          <a:p>
            <a:r>
              <a:rPr lang="pt-BR" dirty="0"/>
              <a:t>Formulário no Google </a:t>
            </a:r>
            <a:r>
              <a:rPr lang="pt-BR" dirty="0" err="1"/>
              <a:t>Docs</a:t>
            </a:r>
            <a:r>
              <a:rPr lang="pt-BR" dirty="0"/>
              <a:t>;</a:t>
            </a:r>
          </a:p>
          <a:p>
            <a:r>
              <a:rPr lang="pt-BR" dirty="0"/>
              <a:t>Primeira etapa: perfil dos participantes;</a:t>
            </a:r>
          </a:p>
          <a:p>
            <a:r>
              <a:rPr lang="pt-BR" dirty="0"/>
              <a:t>Segunda etapa: usabilidade e proposta;</a:t>
            </a:r>
          </a:p>
          <a:p>
            <a:r>
              <a:rPr lang="pt-BR" dirty="0"/>
              <a:t>No geral os participantes gostaram da aplicação e avaliaram ela bem;</a:t>
            </a:r>
          </a:p>
          <a:p>
            <a:r>
              <a:rPr lang="pt-BR" dirty="0"/>
              <a:t>Todos conseguiram visualizar  bem os textos e os objetos virtuais.</a:t>
            </a:r>
          </a:p>
          <a:p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9063599-FA85-84F7-530E-0F9F754FEA3D}"/>
              </a:ext>
            </a:extLst>
          </p:cNvPr>
          <p:cNvSpPr txBox="1">
            <a:spLocks/>
          </p:cNvSpPr>
          <p:nvPr/>
        </p:nvSpPr>
        <p:spPr bwMode="auto">
          <a:xfrm>
            <a:off x="467544" y="1115616"/>
            <a:ext cx="82296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pt-BR" sz="2000" b="1" kern="0" dirty="0"/>
              <a:t>Testes com usuários</a:t>
            </a:r>
          </a:p>
          <a:p>
            <a:pPr algn="ctr"/>
            <a:endParaRPr lang="pt-BR" kern="0" dirty="0"/>
          </a:p>
        </p:txBody>
      </p:sp>
    </p:spTree>
    <p:extLst>
      <p:ext uri="{BB962C8B-B14F-4D97-AF65-F5344CB8AC3E}">
        <p14:creationId xmlns:p14="http://schemas.microsoft.com/office/powerpoint/2010/main" val="879166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Introdução</a:t>
            </a:r>
          </a:p>
          <a:p>
            <a:r>
              <a:rPr lang="pt-BR" dirty="0"/>
              <a:t>Objetivos</a:t>
            </a:r>
          </a:p>
          <a:p>
            <a:r>
              <a:rPr lang="pt-BR" dirty="0"/>
              <a:t>Fundamentação Teórica</a:t>
            </a:r>
          </a:p>
          <a:p>
            <a:r>
              <a:rPr lang="pt-BR" dirty="0"/>
              <a:t>Requisitos</a:t>
            </a:r>
          </a:p>
          <a:p>
            <a:r>
              <a:rPr lang="pt-BR" dirty="0"/>
              <a:t>Especificação</a:t>
            </a:r>
          </a:p>
          <a:p>
            <a:r>
              <a:rPr lang="pt-BR" dirty="0"/>
              <a:t>Implementação</a:t>
            </a:r>
          </a:p>
          <a:p>
            <a:r>
              <a:rPr lang="pt-BR" dirty="0"/>
              <a:t>Análise de Resultados</a:t>
            </a:r>
          </a:p>
          <a:p>
            <a:r>
              <a:rPr lang="pt-BR" dirty="0"/>
              <a:t>Conclusões e Sugestões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99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549332"/>
            <a:ext cx="8229600" cy="468052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Os participantes apontado uma dificuldade em acionar os botões;</a:t>
            </a:r>
          </a:p>
          <a:p>
            <a:r>
              <a:rPr lang="pt-BR" dirty="0"/>
              <a:t>Alguns participantes relataram que um pequeno desconforto no uso do HMD;</a:t>
            </a:r>
          </a:p>
          <a:p>
            <a:r>
              <a:rPr lang="pt-BR" dirty="0"/>
              <a:t>Foi notado que o celular não conseguia se manter carregado com a aplicação em execução;</a:t>
            </a:r>
          </a:p>
          <a:p>
            <a:r>
              <a:rPr lang="pt-BR" dirty="0"/>
              <a:t>O comprimento do cabo limitava a movimentação dos participantes.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9063599-FA85-84F7-530E-0F9F754FEA3D}"/>
              </a:ext>
            </a:extLst>
          </p:cNvPr>
          <p:cNvSpPr txBox="1">
            <a:spLocks/>
          </p:cNvSpPr>
          <p:nvPr/>
        </p:nvSpPr>
        <p:spPr bwMode="auto">
          <a:xfrm>
            <a:off x="467544" y="1115616"/>
            <a:ext cx="82296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pt-BR" sz="2000" b="1" kern="0" dirty="0"/>
              <a:t>Testes com usuários</a:t>
            </a:r>
          </a:p>
          <a:p>
            <a:pPr algn="ctr"/>
            <a:endParaRPr lang="pt-BR" kern="0" dirty="0"/>
          </a:p>
        </p:txBody>
      </p:sp>
    </p:spTree>
    <p:extLst>
      <p:ext uri="{BB962C8B-B14F-4D97-AF65-F5344CB8AC3E}">
        <p14:creationId xmlns:p14="http://schemas.microsoft.com/office/powerpoint/2010/main" val="2580007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9063599-FA85-84F7-530E-0F9F754FEA3D}"/>
              </a:ext>
            </a:extLst>
          </p:cNvPr>
          <p:cNvSpPr txBox="1">
            <a:spLocks/>
          </p:cNvSpPr>
          <p:nvPr/>
        </p:nvSpPr>
        <p:spPr bwMode="auto">
          <a:xfrm>
            <a:off x="467544" y="1115616"/>
            <a:ext cx="82296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pt-BR" sz="2000" b="1" kern="0" dirty="0"/>
              <a:t>Comparação com correlatos</a:t>
            </a:r>
          </a:p>
          <a:p>
            <a:pPr algn="ctr"/>
            <a:endParaRPr lang="pt-BR" kern="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17C63AE-C5A7-3AB5-8994-6D817AB57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31" y="2105980"/>
            <a:ext cx="7808017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096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 e Sugestões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Conseguiu atingir o objetivo de criar uma experiencia de interação suando as mãos;</a:t>
            </a:r>
          </a:p>
          <a:p>
            <a:pPr>
              <a:lnSpc>
                <a:spcPct val="150000"/>
              </a:lnSpc>
            </a:pPr>
            <a:r>
              <a:rPr lang="pt-BR" dirty="0"/>
              <a:t>Unity;</a:t>
            </a:r>
          </a:p>
          <a:p>
            <a:pPr>
              <a:lnSpc>
                <a:spcPct val="150000"/>
              </a:lnSpc>
            </a:pPr>
            <a:r>
              <a:rPr lang="pt-BR" dirty="0"/>
              <a:t>Ultraleap Tracking;</a:t>
            </a:r>
          </a:p>
          <a:p>
            <a:pPr>
              <a:lnSpc>
                <a:spcPct val="150000"/>
              </a:lnSpc>
            </a:pPr>
            <a:r>
              <a:rPr lang="pt-BR" dirty="0"/>
              <a:t>Mirror.</a:t>
            </a:r>
          </a:p>
        </p:txBody>
      </p:sp>
    </p:spTree>
    <p:extLst>
      <p:ext uri="{BB962C8B-B14F-4D97-AF65-F5344CB8AC3E}">
        <p14:creationId xmlns:p14="http://schemas.microsoft.com/office/powerpoint/2010/main" val="2793539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 e Sugestões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Possíveis extensões:</a:t>
            </a:r>
          </a:p>
          <a:p>
            <a:r>
              <a:rPr lang="pt-BR" sz="2400" dirty="0">
                <a:ea typeface="Times New Roman" panose="02020603050405020304" pitchFamily="18" charset="0"/>
              </a:rPr>
              <a:t>A</a:t>
            </a:r>
            <a:r>
              <a:rPr lang="pt-BR" sz="2400" dirty="0">
                <a:effectLst/>
                <a:ea typeface="Times New Roman" panose="02020603050405020304" pitchFamily="18" charset="0"/>
              </a:rPr>
              <a:t>dição da oclusão das mãos;</a:t>
            </a:r>
          </a:p>
          <a:p>
            <a:r>
              <a:rPr lang="pt-BR" sz="2400" dirty="0">
                <a:effectLst/>
                <a:ea typeface="Times New Roman" panose="02020603050405020304" pitchFamily="18" charset="0"/>
              </a:rPr>
              <a:t>Adição de novos fósseis para interação;</a:t>
            </a:r>
          </a:p>
          <a:p>
            <a:r>
              <a:rPr lang="pt-BR" sz="2400" dirty="0">
                <a:effectLst/>
                <a:ea typeface="Times New Roman" panose="02020603050405020304" pitchFamily="18" charset="0"/>
              </a:rPr>
              <a:t>Procurar alternativas para melhorar a identificação do marcador do fóssil;</a:t>
            </a:r>
          </a:p>
          <a:p>
            <a:r>
              <a:rPr lang="pt-BR" sz="2400" dirty="0">
                <a:effectLst/>
                <a:ea typeface="Times New Roman" panose="02020603050405020304" pitchFamily="18" charset="0"/>
              </a:rPr>
              <a:t>Adição de efeitos sonoros;</a:t>
            </a:r>
          </a:p>
          <a:p>
            <a:r>
              <a:rPr lang="pt-BR" sz="2400" dirty="0">
                <a:effectLst/>
                <a:ea typeface="Times New Roman" panose="02020603050405020304" pitchFamily="18" charset="0"/>
              </a:rPr>
              <a:t>Procurar maneiras diferentes de demonstrar as informações ao usuário;</a:t>
            </a:r>
          </a:p>
          <a:p>
            <a:r>
              <a:rPr lang="pt-BR" sz="2400" dirty="0">
                <a:effectLst/>
                <a:ea typeface="Times New Roman" panose="02020603050405020304" pitchFamily="18" charset="0"/>
              </a:rPr>
              <a:t>Acionar a estereoscopia na visualização do usuário;</a:t>
            </a:r>
          </a:p>
          <a:p>
            <a:r>
              <a:rPr lang="pt-BR" sz="2400" dirty="0">
                <a:effectLst/>
                <a:ea typeface="Times New Roman" panose="02020603050405020304" pitchFamily="18" charset="0"/>
              </a:rPr>
              <a:t>Procurar maneiras de sincronizar as cenas de maneira mais precisa.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60665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082481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Museus;</a:t>
            </a:r>
          </a:p>
          <a:p>
            <a:r>
              <a:rPr lang="pt-BR" dirty="0"/>
              <a:t>Realidade Virtual / Realidade Aumentada;</a:t>
            </a:r>
          </a:p>
          <a:p>
            <a:r>
              <a:rPr lang="pt-BR" dirty="0"/>
              <a:t>Auxilio ao aprendizado;</a:t>
            </a:r>
          </a:p>
          <a:p>
            <a:r>
              <a:rPr lang="pt-BR" dirty="0"/>
              <a:t>Interação com o </a:t>
            </a:r>
            <a:r>
              <a:rPr lang="pt-BR" dirty="0" err="1"/>
              <a:t>Usuario</a:t>
            </a:r>
            <a:r>
              <a:rPr lang="pt-BR" dirty="0"/>
              <a:t>;</a:t>
            </a:r>
          </a:p>
          <a:p>
            <a:r>
              <a:rPr lang="pt-BR" dirty="0"/>
              <a:t>Leap Motion;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9194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effectLst/>
                <a:ea typeface="Times New Roman" panose="02020603050405020304" pitchFamily="18" charset="0"/>
              </a:rPr>
              <a:t>Objetivo Geral: </a:t>
            </a:r>
          </a:p>
          <a:p>
            <a:r>
              <a:rPr lang="pt-BR" dirty="0">
                <a:effectLst/>
                <a:ea typeface="Times New Roman" panose="02020603050405020304" pitchFamily="18" charset="0"/>
              </a:rPr>
              <a:t>Disponibilizar uma aplicação para experimentar o uso de RA e Leap Motion para inspecionar peças do acervo da Exposição de História Natural Fritz Müller - FURB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695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>
                <a:effectLst/>
                <a:ea typeface="Times New Roman" panose="02020603050405020304" pitchFamily="18" charset="0"/>
              </a:rPr>
              <a:t>Objetivos específicos: </a:t>
            </a:r>
          </a:p>
          <a:p>
            <a:r>
              <a:rPr lang="pt-BR" dirty="0">
                <a:effectLst/>
                <a:ea typeface="Times New Roman" panose="02020603050405020304" pitchFamily="18" charset="0"/>
              </a:rPr>
              <a:t>Avaliar o uso de modelos virtuais sobrepostos as peças do acervo usando RA</a:t>
            </a:r>
          </a:p>
          <a:p>
            <a:r>
              <a:rPr lang="pt-BR" dirty="0">
                <a:effectLst/>
                <a:ea typeface="Times New Roman" panose="02020603050405020304" pitchFamily="18" charset="0"/>
              </a:rPr>
              <a:t>Verificar se gestos da mão possibilitam uma interação com os modelos virtuais</a:t>
            </a:r>
          </a:p>
          <a:p>
            <a:r>
              <a:rPr lang="pt-BR" dirty="0">
                <a:effectLst/>
                <a:ea typeface="Times New Roman" panose="02020603050405020304" pitchFamily="18" charset="0"/>
              </a:rPr>
              <a:t>Analisar a eficácia da interação usando peças do acervo da Exposição de História Natural Fritz Müller – FURB.</a:t>
            </a:r>
          </a:p>
        </p:txBody>
      </p:sp>
    </p:spTree>
    <p:extLst>
      <p:ext uri="{BB962C8B-B14F-4D97-AF65-F5344CB8AC3E}">
        <p14:creationId xmlns:p14="http://schemas.microsoft.com/office/powerpoint/2010/main" val="1155408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Museus</a:t>
            </a:r>
          </a:p>
          <a:p>
            <a:r>
              <a:rPr lang="pt-BR" dirty="0"/>
              <a:t>Realidade Aumentada</a:t>
            </a:r>
          </a:p>
          <a:p>
            <a:r>
              <a:rPr lang="pt-BR" dirty="0"/>
              <a:t>Leap Motion</a:t>
            </a:r>
          </a:p>
          <a:p>
            <a:r>
              <a:rPr lang="pt-BR" dirty="0"/>
              <a:t>Modelos Virtuais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9010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Título: USO DA REALIDADE AUMENTADA EM AUXÍLIO À EDUCAÇÃO </a:t>
            </a:r>
          </a:p>
        </p:txBody>
      </p:sp>
      <p:pic>
        <p:nvPicPr>
          <p:cNvPr id="6" name="Imagem 5" descr="Foto preta e branca de uma televisão&#10;&#10;Descrição gerada automaticamente com confiança baixa">
            <a:extLst>
              <a:ext uri="{FF2B5EF4-FFF2-40B4-BE49-F238E27FC236}">
                <a16:creationId xmlns:a16="http://schemas.microsoft.com/office/drawing/2014/main" id="{EA0A911E-B048-E818-5877-574DF6628E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996952"/>
            <a:ext cx="6300700" cy="1800200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58979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UM APLICATIVO DE DESENHO EM REALIDADE VIRTUAL UTILIZANDO O LEAP MOTION</a:t>
            </a:r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BDA8547-A95F-BB0F-FDB7-B67D62566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780928"/>
            <a:ext cx="5756910" cy="3034665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24098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NATURAL INTERFACE FOR INTERACTIVE VIRTUAL ASSEMBLY IN AUGMENTED REALITY USING LEAP MOTION CONTROLLER</a:t>
            </a:r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EBB891B-FC8B-73E2-BC39-D01BFAEAD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3005051"/>
            <a:ext cx="3562456" cy="244827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5FE08A1-0D22-BF1E-7371-C51610C22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915" y="2852936"/>
            <a:ext cx="2880320" cy="298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2921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2469</TotalTime>
  <Words>583</Words>
  <Application>Microsoft Office PowerPoint</Application>
  <PresentationFormat>Apresentação na tela (4:3)</PresentationFormat>
  <Paragraphs>119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6" baseType="lpstr">
      <vt:lpstr>Arial</vt:lpstr>
      <vt:lpstr>Design padrão</vt:lpstr>
      <vt:lpstr>FossilAR: Explorando a interação tátil em modelos 3D de fósseis através da Realidade Aumentada</vt:lpstr>
      <vt:lpstr>Roteiro</vt:lpstr>
      <vt:lpstr>Introdução</vt:lpstr>
      <vt:lpstr>Objetivos</vt:lpstr>
      <vt:lpstr>Objetivos</vt:lpstr>
      <vt:lpstr>Fundamentação Teórica</vt:lpstr>
      <vt:lpstr>Trabalhos Correlatos</vt:lpstr>
      <vt:lpstr>Trabalhos Correlatos</vt:lpstr>
      <vt:lpstr>Trabalhos Correlatos</vt:lpstr>
      <vt:lpstr>Requisitos</vt:lpstr>
      <vt:lpstr>Especificação</vt:lpstr>
      <vt:lpstr>Implementação</vt:lpstr>
      <vt:lpstr>Implementação</vt:lpstr>
      <vt:lpstr>Implementação</vt:lpstr>
      <vt:lpstr>Implementação</vt:lpstr>
      <vt:lpstr>Implementação</vt:lpstr>
      <vt:lpstr>Implementação</vt:lpstr>
      <vt:lpstr>Análise dos Resultados</vt:lpstr>
      <vt:lpstr>Análise dos Resultados</vt:lpstr>
      <vt:lpstr>Análise dos Resultados</vt:lpstr>
      <vt:lpstr>Análise dos Resultados</vt:lpstr>
      <vt:lpstr>Conclusões e Sugestões</vt:lpstr>
      <vt:lpstr>Conclusões e Sugestões</vt:lpstr>
      <vt:lpstr>Obrigado!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Julio Vicente Brych</cp:lastModifiedBy>
  <cp:revision>101</cp:revision>
  <dcterms:created xsi:type="dcterms:W3CDTF">2012-05-08T00:10:24Z</dcterms:created>
  <dcterms:modified xsi:type="dcterms:W3CDTF">2023-12-07T23:09:17Z</dcterms:modified>
</cp:coreProperties>
</file>