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2"/>
  </p:notesMasterIdLst>
  <p:sldIdLst>
    <p:sldId id="256" r:id="rId2"/>
    <p:sldId id="258" r:id="rId3"/>
    <p:sldId id="289" r:id="rId4"/>
    <p:sldId id="290" r:id="rId5"/>
    <p:sldId id="291" r:id="rId6"/>
    <p:sldId id="257" r:id="rId7"/>
    <p:sldId id="292" r:id="rId8"/>
    <p:sldId id="293" r:id="rId9"/>
    <p:sldId id="294" r:id="rId10"/>
    <p:sldId id="295" r:id="rId11"/>
    <p:sldId id="296" r:id="rId12"/>
    <p:sldId id="297" r:id="rId13"/>
    <p:sldId id="298" r:id="rId14"/>
    <p:sldId id="299" r:id="rId15"/>
    <p:sldId id="267" r:id="rId16"/>
    <p:sldId id="301" r:id="rId17"/>
    <p:sldId id="300"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6" r:id="rId32"/>
    <p:sldId id="259" r:id="rId33"/>
    <p:sldId id="317" r:id="rId34"/>
    <p:sldId id="318" r:id="rId35"/>
    <p:sldId id="319" r:id="rId36"/>
    <p:sldId id="320" r:id="rId37"/>
    <p:sldId id="328" r:id="rId38"/>
    <p:sldId id="329" r:id="rId39"/>
    <p:sldId id="330" r:id="rId40"/>
    <p:sldId id="331" r:id="rId41"/>
    <p:sldId id="332" r:id="rId42"/>
    <p:sldId id="321" r:id="rId43"/>
    <p:sldId id="322" r:id="rId44"/>
    <p:sldId id="323" r:id="rId45"/>
    <p:sldId id="324" r:id="rId46"/>
    <p:sldId id="325" r:id="rId47"/>
    <p:sldId id="326" r:id="rId48"/>
    <p:sldId id="327" r:id="rId49"/>
    <p:sldId id="334" r:id="rId50"/>
    <p:sldId id="333" r:id="rId51"/>
  </p:sldIdLst>
  <p:sldSz cx="9144000" cy="5143500" type="screen16x9"/>
  <p:notesSz cx="6858000" cy="9144000"/>
  <p:embeddedFontLst>
    <p:embeddedFont>
      <p:font typeface="Fira Sans Extra Condensed Light" panose="020B0403050000020004" pitchFamily="34" charset="0"/>
      <p:regular r:id="rId53"/>
      <p:bold r:id="rId54"/>
      <p:italic r:id="rId55"/>
      <p:boldItalic r:id="rId56"/>
    </p:embeddedFont>
    <p:embeddedFont>
      <p:font typeface="Fira Sans Extra Condensed Mediu" panose="020B0604020202020204" charset="0"/>
      <p:regular r:id="rId57"/>
      <p:bold r:id="rId58"/>
      <p:italic r:id="rId59"/>
      <p:boldItalic r:id="rId60"/>
    </p:embeddedFont>
    <p:embeddedFont>
      <p:font typeface="Fira Sans Extra Condensed Medium" panose="020B0604020202020204" charset="0"/>
      <p:regular r:id="rId61"/>
      <p:bold r:id="rId62"/>
      <p:italic r:id="rId63"/>
      <p:boldItalic r:id="rId64"/>
    </p:embeddedFont>
    <p:embeddedFont>
      <p:font typeface="Roboto" panose="02000000000000000000"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A51A8-9C46-4609-B318-F7446B862F7D}" v="899" dt="2023-02-16T12:38:03.133"/>
    <p1510:client id="{C8404145-33EA-4030-AE84-DE4EDBDE6A47}" v="80" dt="2023-02-16T11:41:23.9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3456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057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cd9e82934_0_10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cd9e82934_0_1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643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cd9e82934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cd9e82934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c183b4b4d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c183b4b4d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6957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223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677bae27a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677bae27a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335502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335502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43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75" y="536650"/>
            <a:ext cx="4613100" cy="1641900"/>
          </a:xfrm>
          <a:prstGeom prst="rect">
            <a:avLst/>
          </a:prstGeom>
        </p:spPr>
        <p:txBody>
          <a:bodyPr spcFirstLastPara="1" wrap="square" lIns="91425" tIns="91425" rIns="91425" bIns="91425"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10275" y="2178550"/>
            <a:ext cx="4613100" cy="5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700"/>
              <a:buNone/>
              <a:defRPr sz="1700"/>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7800" y="537175"/>
            <a:ext cx="7708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717800" y="1153000"/>
            <a:ext cx="7708500" cy="3453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7800" y="537175"/>
            <a:ext cx="7708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7800" y="537175"/>
            <a:ext cx="7708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srcRect/>
          <a:tile tx="0" ty="0" sx="100000" sy="100000" flip="none" algn="tl"/>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800" y="537175"/>
            <a:ext cx="7708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7800" y="1153000"/>
            <a:ext cx="7708500" cy="3453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2">
          <p15:clr>
            <a:srgbClr val="EA4335"/>
          </p15:clr>
        </p15:guide>
        <p15:guide id="4" pos="5308">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8.svg"/></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4.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alcon_9_booster_B1049" TargetMode="External"/><Relationship Id="rId2" Type="http://schemas.openxmlformats.org/officeDocument/2006/relationships/hyperlink" Target="https://en.wikipedia.org/wiki/Falcon_9_Block_5"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1404" y="1328615"/>
            <a:ext cx="4993815" cy="2375145"/>
          </a:xfrm>
          <a:prstGeom prst="rect">
            <a:avLst/>
          </a:prstGeom>
        </p:spPr>
        <p:txBody>
          <a:bodyPr spcFirstLastPara="1" wrap="square" lIns="91425" tIns="91425" rIns="91425" bIns="91425" anchor="ctr" anchorCtr="0">
            <a:noAutofit/>
          </a:bodyPr>
          <a:lstStyle/>
          <a:p>
            <a:pPr algn="ctr"/>
            <a:r>
              <a:rPr lang="en" sz="3200" b="1" dirty="0">
                <a:solidFill>
                  <a:schemeClr val="accent6"/>
                </a:solidFill>
              </a:rPr>
              <a:t>IBM Data Science Capstone Project: Landing Cost Prediction of the Falcon 9</a:t>
            </a:r>
            <a:endParaRPr lang="en-US"/>
          </a:p>
        </p:txBody>
      </p:sp>
      <p:sp>
        <p:nvSpPr>
          <p:cNvPr id="56" name="Google Shape;56;p15"/>
          <p:cNvSpPr txBox="1">
            <a:spLocks noGrp="1"/>
          </p:cNvSpPr>
          <p:nvPr>
            <p:ph type="subTitle" idx="1"/>
          </p:nvPr>
        </p:nvSpPr>
        <p:spPr>
          <a:xfrm>
            <a:off x="41728" y="3136900"/>
            <a:ext cx="4530147" cy="1594516"/>
          </a:xfrm>
          <a:prstGeom prst="rect">
            <a:avLst/>
          </a:prstGeom>
        </p:spPr>
        <p:txBody>
          <a:bodyPr spcFirstLastPara="1" wrap="square" lIns="91425" tIns="91425" rIns="91425" bIns="91425" anchor="ctr" anchorCtr="0">
            <a:noAutofit/>
          </a:bodyPr>
          <a:lstStyle/>
          <a:p>
            <a:pPr marL="0" indent="0" algn="ctr"/>
            <a:r>
              <a:rPr lang="en" sz="2800" b="1" dirty="0">
                <a:solidFill>
                  <a:schemeClr val="accent6"/>
                </a:solidFill>
                <a:latin typeface="Fira Sans Extra Condensed Medium"/>
              </a:rPr>
              <a:t>BY: HERBERT BETT</a:t>
            </a:r>
          </a:p>
          <a:p>
            <a:pPr marL="0" indent="0" algn="ctr"/>
            <a:r>
              <a:rPr lang="en" sz="2800" b="1" dirty="0">
                <a:solidFill>
                  <a:schemeClr val="accent6"/>
                </a:solidFill>
                <a:latin typeface="Fira Sans Extra Condensed Medium"/>
              </a:rPr>
              <a:t>DATE: 17/02/2023</a:t>
            </a:r>
          </a:p>
        </p:txBody>
      </p:sp>
      <p:grpSp>
        <p:nvGrpSpPr>
          <p:cNvPr id="57" name="Google Shape;57;p15"/>
          <p:cNvGrpSpPr/>
          <p:nvPr/>
        </p:nvGrpSpPr>
        <p:grpSpPr>
          <a:xfrm rot="17714487">
            <a:off x="4261705" y="-748697"/>
            <a:ext cx="7721278" cy="3370581"/>
            <a:chOff x="2520320" y="2141863"/>
            <a:chExt cx="3853264" cy="1682071"/>
          </a:xfrm>
        </p:grpSpPr>
        <p:sp>
          <p:nvSpPr>
            <p:cNvPr id="58" name="Google Shape;58;p15"/>
            <p:cNvSpPr/>
            <p:nvPr/>
          </p:nvSpPr>
          <p:spPr>
            <a:xfrm>
              <a:off x="3190380" y="2732119"/>
              <a:ext cx="93023" cy="502014"/>
            </a:xfrm>
            <a:custGeom>
              <a:avLst/>
              <a:gdLst/>
              <a:ahLst/>
              <a:cxnLst/>
              <a:rect l="l" t="t" r="r" b="b"/>
              <a:pathLst>
                <a:path w="4525" h="24420" extrusionOk="0">
                  <a:moveTo>
                    <a:pt x="3334" y="0"/>
                  </a:moveTo>
                  <a:cubicBezTo>
                    <a:pt x="1500" y="0"/>
                    <a:pt x="0" y="1500"/>
                    <a:pt x="0" y="3334"/>
                  </a:cubicBezTo>
                  <a:lnTo>
                    <a:pt x="0" y="21086"/>
                  </a:lnTo>
                  <a:cubicBezTo>
                    <a:pt x="0" y="21455"/>
                    <a:pt x="72" y="21812"/>
                    <a:pt x="179" y="22146"/>
                  </a:cubicBezTo>
                  <a:cubicBezTo>
                    <a:pt x="643" y="23503"/>
                    <a:pt x="1905" y="24420"/>
                    <a:pt x="3334" y="24420"/>
                  </a:cubicBezTo>
                  <a:lnTo>
                    <a:pt x="4524" y="24420"/>
                  </a:lnTo>
                  <a:lnTo>
                    <a:pt x="45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3283385" y="2633474"/>
              <a:ext cx="93023" cy="699304"/>
            </a:xfrm>
            <a:custGeom>
              <a:avLst/>
              <a:gdLst/>
              <a:ahLst/>
              <a:cxnLst/>
              <a:rect l="l" t="t" r="r" b="b"/>
              <a:pathLst>
                <a:path w="4525" h="34017" extrusionOk="0">
                  <a:moveTo>
                    <a:pt x="1655" y="0"/>
                  </a:moveTo>
                  <a:cubicBezTo>
                    <a:pt x="739" y="0"/>
                    <a:pt x="0" y="738"/>
                    <a:pt x="0" y="1655"/>
                  </a:cubicBezTo>
                  <a:lnTo>
                    <a:pt x="0" y="32361"/>
                  </a:lnTo>
                  <a:cubicBezTo>
                    <a:pt x="0" y="33278"/>
                    <a:pt x="739" y="34016"/>
                    <a:pt x="1655" y="34016"/>
                  </a:cubicBezTo>
                  <a:lnTo>
                    <a:pt x="4525" y="3401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892988" y="2141863"/>
              <a:ext cx="1156750" cy="513280"/>
            </a:xfrm>
            <a:custGeom>
              <a:avLst/>
              <a:gdLst/>
              <a:ahLst/>
              <a:cxnLst/>
              <a:rect l="l" t="t" r="r" b="b"/>
              <a:pathLst>
                <a:path w="56269" h="24968" extrusionOk="0">
                  <a:moveTo>
                    <a:pt x="0" y="0"/>
                  </a:moveTo>
                  <a:lnTo>
                    <a:pt x="25241" y="24968"/>
                  </a:lnTo>
                  <a:lnTo>
                    <a:pt x="25253" y="24968"/>
                  </a:lnTo>
                  <a:cubicBezTo>
                    <a:pt x="32504" y="22646"/>
                    <a:pt x="39886" y="20741"/>
                    <a:pt x="47196" y="19324"/>
                  </a:cubicBezTo>
                  <a:lnTo>
                    <a:pt x="47411" y="19277"/>
                  </a:lnTo>
                  <a:lnTo>
                    <a:pt x="47685" y="19229"/>
                  </a:lnTo>
                  <a:lnTo>
                    <a:pt x="48387" y="19098"/>
                  </a:lnTo>
                  <a:cubicBezTo>
                    <a:pt x="48470" y="19086"/>
                    <a:pt x="48542" y="19062"/>
                    <a:pt x="48625" y="19050"/>
                  </a:cubicBezTo>
                  <a:cubicBezTo>
                    <a:pt x="51149" y="18574"/>
                    <a:pt x="53673" y="18157"/>
                    <a:pt x="56269" y="17788"/>
                  </a:cubicBezTo>
                  <a:lnTo>
                    <a:pt x="42029" y="4608"/>
                  </a:lnTo>
                  <a:cubicBezTo>
                    <a:pt x="38826" y="1632"/>
                    <a:pt x="34635" y="0"/>
                    <a:pt x="30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92988" y="3310633"/>
              <a:ext cx="1156750" cy="513300"/>
            </a:xfrm>
            <a:custGeom>
              <a:avLst/>
              <a:gdLst/>
              <a:ahLst/>
              <a:cxnLst/>
              <a:rect l="l" t="t" r="r" b="b"/>
              <a:pathLst>
                <a:path w="56269" h="24969" extrusionOk="0">
                  <a:moveTo>
                    <a:pt x="25241" y="1"/>
                  </a:moveTo>
                  <a:lnTo>
                    <a:pt x="0" y="24968"/>
                  </a:lnTo>
                  <a:lnTo>
                    <a:pt x="30266" y="24968"/>
                  </a:lnTo>
                  <a:cubicBezTo>
                    <a:pt x="34635" y="24968"/>
                    <a:pt x="38826" y="23337"/>
                    <a:pt x="42029" y="20360"/>
                  </a:cubicBezTo>
                  <a:lnTo>
                    <a:pt x="56269" y="7180"/>
                  </a:lnTo>
                  <a:cubicBezTo>
                    <a:pt x="53673" y="6811"/>
                    <a:pt x="51149" y="6394"/>
                    <a:pt x="48625" y="5918"/>
                  </a:cubicBezTo>
                  <a:cubicBezTo>
                    <a:pt x="48542" y="5906"/>
                    <a:pt x="48470" y="5882"/>
                    <a:pt x="48387" y="5870"/>
                  </a:cubicBezTo>
                  <a:lnTo>
                    <a:pt x="47685" y="5739"/>
                  </a:lnTo>
                  <a:lnTo>
                    <a:pt x="47411" y="5692"/>
                  </a:lnTo>
                  <a:lnTo>
                    <a:pt x="47196" y="5644"/>
                  </a:lnTo>
                  <a:cubicBezTo>
                    <a:pt x="39886" y="4227"/>
                    <a:pt x="32504" y="2310"/>
                    <a:pt x="25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829447" y="2691241"/>
              <a:ext cx="544136" cy="583771"/>
            </a:xfrm>
            <a:custGeom>
              <a:avLst/>
              <a:gdLst/>
              <a:ahLst/>
              <a:cxnLst/>
              <a:rect l="l" t="t" r="r" b="b"/>
              <a:pathLst>
                <a:path w="26469" h="28397" extrusionOk="0">
                  <a:moveTo>
                    <a:pt x="1" y="0"/>
                  </a:moveTo>
                  <a:lnTo>
                    <a:pt x="1" y="28396"/>
                  </a:lnTo>
                  <a:cubicBezTo>
                    <a:pt x="7597" y="25717"/>
                    <a:pt x="15217" y="22539"/>
                    <a:pt x="22670" y="18812"/>
                  </a:cubicBezTo>
                  <a:cubicBezTo>
                    <a:pt x="26468" y="16907"/>
                    <a:pt x="26468" y="11501"/>
                    <a:pt x="22670" y="9596"/>
                  </a:cubicBezTo>
                  <a:cubicBezTo>
                    <a:pt x="15217" y="5858"/>
                    <a:pt x="7597" y="267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5"/>
            <p:cNvSpPr/>
            <p:nvPr/>
          </p:nvSpPr>
          <p:spPr>
            <a:xfrm>
              <a:off x="3364898" y="2531406"/>
              <a:ext cx="455513" cy="903440"/>
            </a:xfrm>
            <a:custGeom>
              <a:avLst/>
              <a:gdLst/>
              <a:ahLst/>
              <a:cxnLst/>
              <a:rect l="l" t="t" r="r" b="b"/>
              <a:pathLst>
                <a:path w="22158" h="43947" extrusionOk="0">
                  <a:moveTo>
                    <a:pt x="22158" y="0"/>
                  </a:moveTo>
                  <a:cubicBezTo>
                    <a:pt x="14443" y="1405"/>
                    <a:pt x="6763" y="3001"/>
                    <a:pt x="0" y="4489"/>
                  </a:cubicBezTo>
                  <a:lnTo>
                    <a:pt x="0" y="39469"/>
                  </a:lnTo>
                  <a:cubicBezTo>
                    <a:pt x="6763" y="40958"/>
                    <a:pt x="14443" y="42553"/>
                    <a:pt x="22158" y="43946"/>
                  </a:cubicBezTo>
                  <a:lnTo>
                    <a:pt x="22158" y="43910"/>
                  </a:lnTo>
                  <a:lnTo>
                    <a:pt x="2215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5"/>
            <p:cNvSpPr/>
            <p:nvPr/>
          </p:nvSpPr>
          <p:spPr>
            <a:xfrm>
              <a:off x="3820403" y="2458715"/>
              <a:ext cx="505221" cy="1048823"/>
            </a:xfrm>
            <a:custGeom>
              <a:avLst/>
              <a:gdLst/>
              <a:ahLst/>
              <a:cxnLst/>
              <a:rect l="l" t="t" r="r" b="b"/>
              <a:pathLst>
                <a:path w="24576" h="51019" extrusionOk="0">
                  <a:moveTo>
                    <a:pt x="24575" y="0"/>
                  </a:moveTo>
                  <a:cubicBezTo>
                    <a:pt x="17170" y="667"/>
                    <a:pt x="8561" y="1988"/>
                    <a:pt x="1" y="3536"/>
                  </a:cubicBezTo>
                  <a:lnTo>
                    <a:pt x="1" y="47446"/>
                  </a:lnTo>
                  <a:lnTo>
                    <a:pt x="1" y="47482"/>
                  </a:lnTo>
                  <a:cubicBezTo>
                    <a:pt x="8561" y="49042"/>
                    <a:pt x="17170" y="50352"/>
                    <a:pt x="24575" y="51018"/>
                  </a:cubicBezTo>
                  <a:lnTo>
                    <a:pt x="2457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5"/>
            <p:cNvSpPr/>
            <p:nvPr/>
          </p:nvSpPr>
          <p:spPr>
            <a:xfrm>
              <a:off x="4325617" y="2449042"/>
              <a:ext cx="504954" cy="1068168"/>
            </a:xfrm>
            <a:custGeom>
              <a:avLst/>
              <a:gdLst/>
              <a:ahLst/>
              <a:cxnLst/>
              <a:rect l="l" t="t" r="r" b="b"/>
              <a:pathLst>
                <a:path w="24563" h="51960" extrusionOk="0">
                  <a:moveTo>
                    <a:pt x="9156" y="1"/>
                  </a:moveTo>
                  <a:cubicBezTo>
                    <a:pt x="6418" y="1"/>
                    <a:pt x="3322" y="167"/>
                    <a:pt x="0" y="465"/>
                  </a:cubicBezTo>
                  <a:lnTo>
                    <a:pt x="0" y="51483"/>
                  </a:lnTo>
                  <a:cubicBezTo>
                    <a:pt x="3322" y="51781"/>
                    <a:pt x="6418" y="51960"/>
                    <a:pt x="9156" y="51960"/>
                  </a:cubicBezTo>
                  <a:cubicBezTo>
                    <a:pt x="13859" y="51960"/>
                    <a:pt x="19038" y="51698"/>
                    <a:pt x="24563" y="51150"/>
                  </a:cubicBezTo>
                  <a:lnTo>
                    <a:pt x="24563" y="798"/>
                  </a:lnTo>
                  <a:cubicBezTo>
                    <a:pt x="19038" y="263"/>
                    <a:pt x="13859" y="1"/>
                    <a:pt x="9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5"/>
            <p:cNvSpPr/>
            <p:nvPr/>
          </p:nvSpPr>
          <p:spPr>
            <a:xfrm>
              <a:off x="4828604" y="2465694"/>
              <a:ext cx="504974" cy="1034865"/>
            </a:xfrm>
            <a:custGeom>
              <a:avLst/>
              <a:gdLst/>
              <a:ahLst/>
              <a:cxnLst/>
              <a:rect l="l" t="t" r="r" b="b"/>
              <a:pathLst>
                <a:path w="24564" h="50340" extrusionOk="0">
                  <a:moveTo>
                    <a:pt x="1" y="0"/>
                  </a:moveTo>
                  <a:lnTo>
                    <a:pt x="1" y="50340"/>
                  </a:lnTo>
                  <a:cubicBezTo>
                    <a:pt x="7633" y="49578"/>
                    <a:pt x="15931" y="48268"/>
                    <a:pt x="24563" y="46339"/>
                  </a:cubicBezTo>
                  <a:lnTo>
                    <a:pt x="24563" y="4001"/>
                  </a:lnTo>
                  <a:cubicBezTo>
                    <a:pt x="15931" y="2060"/>
                    <a:pt x="7633" y="75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5"/>
            <p:cNvSpPr/>
            <p:nvPr/>
          </p:nvSpPr>
          <p:spPr>
            <a:xfrm>
              <a:off x="5330609" y="2547924"/>
              <a:ext cx="501767" cy="870405"/>
            </a:xfrm>
            <a:custGeom>
              <a:avLst/>
              <a:gdLst/>
              <a:ahLst/>
              <a:cxnLst/>
              <a:rect l="l" t="t" r="r" b="b"/>
              <a:pathLst>
                <a:path w="24408" h="42340" extrusionOk="0">
                  <a:moveTo>
                    <a:pt x="0" y="1"/>
                  </a:moveTo>
                  <a:lnTo>
                    <a:pt x="0" y="42339"/>
                  </a:lnTo>
                  <a:cubicBezTo>
                    <a:pt x="7894" y="40577"/>
                    <a:pt x="16050" y="38291"/>
                    <a:pt x="24229" y="35410"/>
                  </a:cubicBezTo>
                  <a:cubicBezTo>
                    <a:pt x="24277" y="35398"/>
                    <a:pt x="24265" y="35374"/>
                    <a:pt x="24408" y="35362"/>
                  </a:cubicBezTo>
                  <a:lnTo>
                    <a:pt x="24408" y="6966"/>
                  </a:lnTo>
                  <a:cubicBezTo>
                    <a:pt x="24265" y="6954"/>
                    <a:pt x="24277" y="6942"/>
                    <a:pt x="24229" y="6918"/>
                  </a:cubicBezTo>
                  <a:cubicBezTo>
                    <a:pt x="16050" y="4049"/>
                    <a:pt x="7894" y="17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5"/>
            <p:cNvSpPr/>
            <p:nvPr/>
          </p:nvSpPr>
          <p:spPr>
            <a:xfrm rot="5400000">
              <a:off x="2594207" y="2667746"/>
              <a:ext cx="482987" cy="630761"/>
            </a:xfrm>
            <a:custGeom>
              <a:avLst/>
              <a:gdLst/>
              <a:ahLst/>
              <a:cxnLst/>
              <a:rect l="l" t="t" r="r" b="b"/>
              <a:pathLst>
                <a:path w="19823" h="25888" extrusionOk="0">
                  <a:moveTo>
                    <a:pt x="9356" y="1"/>
                  </a:moveTo>
                  <a:cubicBezTo>
                    <a:pt x="9349" y="1"/>
                    <a:pt x="9342" y="1"/>
                    <a:pt x="9335" y="1"/>
                  </a:cubicBezTo>
                  <a:cubicBezTo>
                    <a:pt x="2823" y="1"/>
                    <a:pt x="1" y="4108"/>
                    <a:pt x="13" y="8204"/>
                  </a:cubicBezTo>
                  <a:cubicBezTo>
                    <a:pt x="25" y="13872"/>
                    <a:pt x="2977" y="14562"/>
                    <a:pt x="4359" y="21492"/>
                  </a:cubicBezTo>
                  <a:cubicBezTo>
                    <a:pt x="4436" y="21901"/>
                    <a:pt x="4646" y="22097"/>
                    <a:pt x="4844" y="22097"/>
                  </a:cubicBezTo>
                  <a:cubicBezTo>
                    <a:pt x="5045" y="22097"/>
                    <a:pt x="5234" y="21898"/>
                    <a:pt x="5263" y="21515"/>
                  </a:cubicBezTo>
                  <a:cubicBezTo>
                    <a:pt x="5507" y="18402"/>
                    <a:pt x="6880" y="17284"/>
                    <a:pt x="8156" y="17284"/>
                  </a:cubicBezTo>
                  <a:cubicBezTo>
                    <a:pt x="8875" y="17284"/>
                    <a:pt x="9564" y="17640"/>
                    <a:pt x="10002" y="18194"/>
                  </a:cubicBezTo>
                  <a:cubicBezTo>
                    <a:pt x="11502" y="20075"/>
                    <a:pt x="10788" y="23004"/>
                    <a:pt x="9609" y="25337"/>
                  </a:cubicBezTo>
                  <a:cubicBezTo>
                    <a:pt x="9506" y="25563"/>
                    <a:pt x="9661" y="25887"/>
                    <a:pt x="9851" y="25887"/>
                  </a:cubicBezTo>
                  <a:cubicBezTo>
                    <a:pt x="9881" y="25887"/>
                    <a:pt x="9912" y="25879"/>
                    <a:pt x="9943" y="25861"/>
                  </a:cubicBezTo>
                  <a:cubicBezTo>
                    <a:pt x="12455" y="24409"/>
                    <a:pt x="17336" y="19610"/>
                    <a:pt x="18336" y="13633"/>
                  </a:cubicBezTo>
                  <a:cubicBezTo>
                    <a:pt x="19823" y="4739"/>
                    <a:pt x="14955" y="1"/>
                    <a:pt x="9356" y="1"/>
                  </a:cubicBezTo>
                  <a:close/>
                </a:path>
              </a:pathLst>
            </a:custGeom>
            <a:gradFill>
              <a:gsLst>
                <a:gs pos="0">
                  <a:srgbClr val="FCBD2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B719-C051-4CB6-9015-F982E3084A2B}"/>
              </a:ext>
            </a:extLst>
          </p:cNvPr>
          <p:cNvSpPr>
            <a:spLocks noGrp="1"/>
          </p:cNvSpPr>
          <p:nvPr>
            <p:ph type="title"/>
          </p:nvPr>
        </p:nvSpPr>
        <p:spPr>
          <a:xfrm>
            <a:off x="313762" y="542722"/>
            <a:ext cx="7708500" cy="481200"/>
          </a:xfrm>
        </p:spPr>
        <p:txBody>
          <a:bodyPr/>
          <a:lstStyle/>
          <a:p>
            <a:r>
              <a:rPr lang="en-US" dirty="0"/>
              <a:t>Exploratory Data Analysis using Visualization  </a:t>
            </a:r>
            <a:endParaRPr lang="en-KE" dirty="0"/>
          </a:p>
        </p:txBody>
      </p:sp>
      <p:sp>
        <p:nvSpPr>
          <p:cNvPr id="3" name="Text Placeholder 2">
            <a:extLst>
              <a:ext uri="{FF2B5EF4-FFF2-40B4-BE49-F238E27FC236}">
                <a16:creationId xmlns:a16="http://schemas.microsoft.com/office/drawing/2014/main" id="{3E80160D-8313-462E-8755-8B026CCE9D6D}"/>
              </a:ext>
            </a:extLst>
          </p:cNvPr>
          <p:cNvSpPr>
            <a:spLocks noGrp="1"/>
          </p:cNvSpPr>
          <p:nvPr>
            <p:ph type="body" idx="1"/>
          </p:nvPr>
        </p:nvSpPr>
        <p:spPr>
          <a:xfrm>
            <a:off x="175539" y="1147478"/>
            <a:ext cx="7708500" cy="3453300"/>
          </a:xfrm>
        </p:spPr>
        <p:txBody>
          <a:bodyPr/>
          <a:lstStyle/>
          <a:p>
            <a:r>
              <a:rPr lang="en-US" dirty="0">
                <a:latin typeface="Fira Sans Extra Condensed Light" panose="020B0403050000020004" pitchFamily="34" charset="0"/>
              </a:rPr>
              <a:t>In this section, the </a:t>
            </a:r>
            <a:r>
              <a:rPr lang="en-US" b="1" dirty="0">
                <a:latin typeface="Fira Sans Extra Condensed Light" panose="020B0403050000020004" pitchFamily="34" charset="0"/>
              </a:rPr>
              <a:t>seaborn</a:t>
            </a:r>
            <a:r>
              <a:rPr lang="en-US" dirty="0">
                <a:latin typeface="Fira Sans Extra Condensed Light" panose="020B0403050000020004" pitchFamily="34" charset="0"/>
              </a:rPr>
              <a:t> and </a:t>
            </a:r>
            <a:r>
              <a:rPr lang="en-US" b="1" dirty="0">
                <a:latin typeface="Fira Sans Extra Condensed Light" panose="020B0403050000020004" pitchFamily="34" charset="0"/>
              </a:rPr>
              <a:t>Matplotlib</a:t>
            </a:r>
            <a:r>
              <a:rPr lang="en-US" dirty="0">
                <a:latin typeface="Fira Sans Extra Condensed Light" panose="020B0403050000020004" pitchFamily="34" charset="0"/>
              </a:rPr>
              <a:t> libraries were used to generate graphs and plots that were used to extract further insights from the dataset.</a:t>
            </a:r>
          </a:p>
          <a:p>
            <a:endParaRPr lang="en-US" dirty="0">
              <a:latin typeface="Fira Sans Extra Condensed Light" panose="020B0403050000020004" pitchFamily="34" charset="0"/>
            </a:endParaRPr>
          </a:p>
          <a:p>
            <a:r>
              <a:rPr lang="en-US" dirty="0">
                <a:latin typeface="Fira Sans Extra Condensed Light" panose="020B0403050000020004" pitchFamily="34" charset="0"/>
              </a:rPr>
              <a:t>Scatter plots were used mainly to identify relationships between the predictor variables and the response variable or to observe whether there was any correlation between the predictor variables.</a:t>
            </a:r>
          </a:p>
          <a:p>
            <a:pPr marL="114300" indent="0">
              <a:buNone/>
            </a:pPr>
            <a:endParaRPr lang="en-US" dirty="0">
              <a:latin typeface="Fira Sans Extra Condensed Light" panose="020B0403050000020004" pitchFamily="34" charset="0"/>
            </a:endParaRPr>
          </a:p>
          <a:p>
            <a:r>
              <a:rPr lang="en-US" dirty="0">
                <a:latin typeface="Fira Sans Extra Condensed Light" panose="020B0403050000020004" pitchFamily="34" charset="0"/>
              </a:rPr>
              <a:t>Some of the visualizations were also used to capture any patterns in the data.</a:t>
            </a:r>
          </a:p>
        </p:txBody>
      </p:sp>
    </p:spTree>
    <p:extLst>
      <p:ext uri="{BB962C8B-B14F-4D97-AF65-F5344CB8AC3E}">
        <p14:creationId xmlns:p14="http://schemas.microsoft.com/office/powerpoint/2010/main" val="390952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EC1A-6E33-4C69-911A-37211F3D5F96}"/>
              </a:ext>
            </a:extLst>
          </p:cNvPr>
          <p:cNvSpPr>
            <a:spLocks noGrp="1"/>
          </p:cNvSpPr>
          <p:nvPr>
            <p:ph type="title"/>
          </p:nvPr>
        </p:nvSpPr>
        <p:spPr>
          <a:xfrm>
            <a:off x="398823" y="537175"/>
            <a:ext cx="7708500" cy="481200"/>
          </a:xfrm>
        </p:spPr>
        <p:txBody>
          <a:bodyPr/>
          <a:lstStyle/>
          <a:p>
            <a:r>
              <a:rPr lang="en-US" dirty="0"/>
              <a:t>Exploratory Data Analysis using SQL</a:t>
            </a:r>
            <a:endParaRPr lang="en-KE" dirty="0"/>
          </a:p>
        </p:txBody>
      </p:sp>
      <p:sp>
        <p:nvSpPr>
          <p:cNvPr id="3" name="Text Placeholder 2">
            <a:extLst>
              <a:ext uri="{FF2B5EF4-FFF2-40B4-BE49-F238E27FC236}">
                <a16:creationId xmlns:a16="http://schemas.microsoft.com/office/drawing/2014/main" id="{31103A3B-420B-4953-B482-A91632FDBCD7}"/>
              </a:ext>
            </a:extLst>
          </p:cNvPr>
          <p:cNvSpPr>
            <a:spLocks noGrp="1"/>
          </p:cNvSpPr>
          <p:nvPr>
            <p:ph type="body" idx="1"/>
          </p:nvPr>
        </p:nvSpPr>
        <p:spPr>
          <a:xfrm>
            <a:off x="228702" y="1153025"/>
            <a:ext cx="7708500" cy="3453300"/>
          </a:xfrm>
        </p:spPr>
        <p:txBody>
          <a:bodyPr/>
          <a:lstStyle/>
          <a:p>
            <a:r>
              <a:rPr lang="en-US" b="1" dirty="0">
                <a:latin typeface="Fira Sans Extra Condensed Light" panose="020B0403050000020004" pitchFamily="34" charset="0"/>
              </a:rPr>
              <a:t>SQL (Structured Query Language) </a:t>
            </a:r>
            <a:r>
              <a:rPr lang="en-US" dirty="0">
                <a:latin typeface="Fira Sans Extra Condensed Light" panose="020B0403050000020004" pitchFamily="34" charset="0"/>
              </a:rPr>
              <a:t>was used to query the data that was contained in a SQLite database.</a:t>
            </a:r>
          </a:p>
          <a:p>
            <a:pPr marL="114300" indent="0">
              <a:buNone/>
            </a:pPr>
            <a:endParaRPr lang="en-US" dirty="0">
              <a:latin typeface="Fira Sans Extra Condensed Light" panose="020B0403050000020004" pitchFamily="34" charset="0"/>
            </a:endParaRPr>
          </a:p>
          <a:p>
            <a:r>
              <a:rPr lang="en-US" dirty="0">
                <a:latin typeface="Fira Sans Extra Condensed Light" panose="020B0403050000020004" pitchFamily="34" charset="0"/>
              </a:rPr>
              <a:t>The following are some of the queries that were performed on the data:</a:t>
            </a:r>
          </a:p>
          <a:p>
            <a:pPr lvl="1">
              <a:buFont typeface="Wingdings" panose="05000000000000000000" pitchFamily="2" charset="2"/>
              <a:buChar char="q"/>
            </a:pPr>
            <a:r>
              <a:rPr lang="en-US" dirty="0">
                <a:latin typeface="Fira Sans Extra Condensed Light" panose="020B0403050000020004" pitchFamily="34" charset="0"/>
              </a:rPr>
              <a:t> </a:t>
            </a:r>
            <a:r>
              <a:rPr lang="en-US" sz="1600" b="1" dirty="0">
                <a:latin typeface="Fira Sans Extra Condensed Light" panose="020B0403050000020004" pitchFamily="34" charset="0"/>
              </a:rPr>
              <a:t>Names of the unique launch sites in the space mission.</a:t>
            </a:r>
          </a:p>
          <a:p>
            <a:pPr lvl="1">
              <a:buFont typeface="Wingdings" panose="05000000000000000000" pitchFamily="2" charset="2"/>
              <a:buChar char="q"/>
            </a:pPr>
            <a:r>
              <a:rPr lang="en-US" sz="1600" b="1" dirty="0">
                <a:latin typeface="Fira Sans Extra Condensed Light" panose="020B0403050000020004" pitchFamily="34" charset="0"/>
              </a:rPr>
              <a:t> Top 5 launch sites whose name begin with the string 'CCA’.</a:t>
            </a:r>
          </a:p>
          <a:p>
            <a:pPr lvl="1">
              <a:buFont typeface="Wingdings" panose="05000000000000000000" pitchFamily="2" charset="2"/>
              <a:buChar char="q"/>
            </a:pPr>
            <a:r>
              <a:rPr lang="en-US" sz="1600" b="1" dirty="0">
                <a:latin typeface="Fira Sans Extra Condensed Light" panose="020B0403050000020004" pitchFamily="34" charset="0"/>
              </a:rPr>
              <a:t>Total payload mass carried by boosters launched by NASA (CRS) .</a:t>
            </a:r>
          </a:p>
          <a:p>
            <a:pPr lvl="1">
              <a:buFont typeface="Wingdings" panose="05000000000000000000" pitchFamily="2" charset="2"/>
              <a:buChar char="q"/>
            </a:pPr>
            <a:r>
              <a:rPr lang="en-US" sz="1600" b="1" dirty="0">
                <a:latin typeface="Fira Sans Extra Condensed Light" panose="020B0403050000020004" pitchFamily="34" charset="0"/>
              </a:rPr>
              <a:t>Average payload mass carried by booster version F9 v1.1.</a:t>
            </a:r>
          </a:p>
          <a:p>
            <a:endParaRPr lang="en-KE" dirty="0">
              <a:latin typeface="Fira Sans Extra Condensed Light" panose="020B0403050000020004" pitchFamily="34" charset="0"/>
            </a:endParaRPr>
          </a:p>
        </p:txBody>
      </p:sp>
    </p:spTree>
    <p:extLst>
      <p:ext uri="{BB962C8B-B14F-4D97-AF65-F5344CB8AC3E}">
        <p14:creationId xmlns:p14="http://schemas.microsoft.com/office/powerpoint/2010/main" val="242165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EAC6-4C11-42F6-83A9-D14AFC02AA80}"/>
              </a:ext>
            </a:extLst>
          </p:cNvPr>
          <p:cNvSpPr>
            <a:spLocks noGrp="1"/>
          </p:cNvSpPr>
          <p:nvPr>
            <p:ph type="title"/>
          </p:nvPr>
        </p:nvSpPr>
        <p:spPr>
          <a:xfrm>
            <a:off x="377558" y="537175"/>
            <a:ext cx="7708500" cy="481200"/>
          </a:xfrm>
        </p:spPr>
        <p:txBody>
          <a:bodyPr/>
          <a:lstStyle/>
          <a:p>
            <a:r>
              <a:rPr lang="en-US" dirty="0"/>
              <a:t>Interactive Visual Analytics using Folium</a:t>
            </a:r>
            <a:endParaRPr lang="en-KE" dirty="0"/>
          </a:p>
        </p:txBody>
      </p:sp>
      <p:sp>
        <p:nvSpPr>
          <p:cNvPr id="3" name="Text Placeholder 2">
            <a:extLst>
              <a:ext uri="{FF2B5EF4-FFF2-40B4-BE49-F238E27FC236}">
                <a16:creationId xmlns:a16="http://schemas.microsoft.com/office/drawing/2014/main" id="{7A45D8A7-4C1B-49DC-9A93-DBAC46F63F45}"/>
              </a:ext>
            </a:extLst>
          </p:cNvPr>
          <p:cNvSpPr>
            <a:spLocks noGrp="1"/>
          </p:cNvSpPr>
          <p:nvPr>
            <p:ph type="body" idx="1"/>
          </p:nvPr>
        </p:nvSpPr>
        <p:spPr>
          <a:xfrm>
            <a:off x="218070" y="1153025"/>
            <a:ext cx="7708500" cy="3453300"/>
          </a:xfrm>
        </p:spPr>
        <p:txBody>
          <a:bodyPr/>
          <a:lstStyle/>
          <a:p>
            <a:r>
              <a:rPr lang="en-US" dirty="0">
                <a:latin typeface="Fira Sans Extra Condensed Light" panose="020B0403050000020004" pitchFamily="34" charset="0"/>
              </a:rPr>
              <a:t>Interactive visual analytics add a different dimension when it comes to extracting actionable insights from data.</a:t>
            </a:r>
          </a:p>
          <a:p>
            <a:endParaRPr lang="en-US" dirty="0">
              <a:latin typeface="Fira Sans Extra Condensed Light" panose="020B0403050000020004" pitchFamily="34" charset="0"/>
            </a:endParaRPr>
          </a:p>
          <a:p>
            <a:r>
              <a:rPr lang="en-US" dirty="0">
                <a:latin typeface="Fira Sans Extra Condensed Light" panose="020B0403050000020004" pitchFamily="34" charset="0"/>
              </a:rPr>
              <a:t>In this case, the Folium library was used to create interactive maps that were used to clearly show the locations of the various launch sites relative to key infrastructure such as roads or the proximity of the same sites to various landmarks such as coastlines.</a:t>
            </a:r>
          </a:p>
          <a:p>
            <a:endParaRPr lang="en-US" dirty="0">
              <a:latin typeface="Fira Sans Extra Condensed Light" panose="020B0403050000020004" pitchFamily="34" charset="0"/>
            </a:endParaRPr>
          </a:p>
          <a:p>
            <a:r>
              <a:rPr lang="en-US" dirty="0">
                <a:latin typeface="Fira Sans Extra Condensed Light" panose="020B0403050000020004" pitchFamily="34" charset="0"/>
              </a:rPr>
              <a:t>This was done using markers, clusters, polylines , icons among other features.</a:t>
            </a:r>
            <a:endParaRPr lang="en-KE" dirty="0">
              <a:latin typeface="Fira Sans Extra Condensed Light" panose="020B0403050000020004" pitchFamily="34" charset="0"/>
            </a:endParaRPr>
          </a:p>
        </p:txBody>
      </p:sp>
    </p:spTree>
    <p:extLst>
      <p:ext uri="{BB962C8B-B14F-4D97-AF65-F5344CB8AC3E}">
        <p14:creationId xmlns:p14="http://schemas.microsoft.com/office/powerpoint/2010/main" val="3948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0D4D-5F93-4796-BA52-C42C3226240A}"/>
              </a:ext>
            </a:extLst>
          </p:cNvPr>
          <p:cNvSpPr>
            <a:spLocks noGrp="1"/>
          </p:cNvSpPr>
          <p:nvPr>
            <p:ph type="title"/>
          </p:nvPr>
        </p:nvSpPr>
        <p:spPr>
          <a:xfrm>
            <a:off x="366925" y="537175"/>
            <a:ext cx="7708500" cy="481200"/>
          </a:xfrm>
        </p:spPr>
        <p:txBody>
          <a:bodyPr/>
          <a:lstStyle/>
          <a:p>
            <a:r>
              <a:rPr lang="en-US" dirty="0"/>
              <a:t>Interactive Visual Analytics using </a:t>
            </a:r>
            <a:r>
              <a:rPr lang="en-US" dirty="0" err="1"/>
              <a:t>Plotly</a:t>
            </a:r>
            <a:r>
              <a:rPr lang="en-US" dirty="0"/>
              <a:t> Dash</a:t>
            </a:r>
            <a:endParaRPr lang="en-KE" dirty="0"/>
          </a:p>
        </p:txBody>
      </p:sp>
      <p:sp>
        <p:nvSpPr>
          <p:cNvPr id="3" name="Text Placeholder 2">
            <a:extLst>
              <a:ext uri="{FF2B5EF4-FFF2-40B4-BE49-F238E27FC236}">
                <a16:creationId xmlns:a16="http://schemas.microsoft.com/office/drawing/2014/main" id="{A345F91C-FC9F-4B98-8C74-21D21032B741}"/>
              </a:ext>
            </a:extLst>
          </p:cNvPr>
          <p:cNvSpPr>
            <a:spLocks noGrp="1"/>
          </p:cNvSpPr>
          <p:nvPr>
            <p:ph type="body" idx="1"/>
          </p:nvPr>
        </p:nvSpPr>
        <p:spPr>
          <a:xfrm>
            <a:off x="249967" y="1018375"/>
            <a:ext cx="7708500" cy="3453300"/>
          </a:xfrm>
        </p:spPr>
        <p:txBody>
          <a:bodyPr/>
          <a:lstStyle/>
          <a:p>
            <a:endParaRPr lang="en-US" dirty="0">
              <a:latin typeface="Fira Sans Extra Condensed Light" panose="020B0403050000020004" pitchFamily="34" charset="0"/>
            </a:endParaRPr>
          </a:p>
          <a:p>
            <a:r>
              <a:rPr lang="en-US" dirty="0">
                <a:latin typeface="Fira Sans Extra Condensed Light" panose="020B0403050000020004" pitchFamily="34" charset="0"/>
              </a:rPr>
              <a:t>The Dash library is used to create a dashboard app that consists of various features such as a dropdown for the various launch sites and a range slider that was used to obtain the successful and unsuccessful launches in various payload ranges by booster version.</a:t>
            </a:r>
          </a:p>
          <a:p>
            <a:endParaRPr lang="en-US" dirty="0">
              <a:latin typeface="Fira Sans Extra Condensed Light" panose="020B0403050000020004" pitchFamily="34" charset="0"/>
            </a:endParaRPr>
          </a:p>
          <a:p>
            <a:r>
              <a:rPr lang="en-US" dirty="0">
                <a:latin typeface="Fira Sans Extra Condensed Light" panose="020B0403050000020004" pitchFamily="34" charset="0"/>
              </a:rPr>
              <a:t>The dashboard app consisted of two sections that would display a pie chart and a scatter plot respectively based on the selections from the dropdown and range slider.</a:t>
            </a:r>
          </a:p>
        </p:txBody>
      </p:sp>
    </p:spTree>
    <p:extLst>
      <p:ext uri="{BB962C8B-B14F-4D97-AF65-F5344CB8AC3E}">
        <p14:creationId xmlns:p14="http://schemas.microsoft.com/office/powerpoint/2010/main" val="273916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6392-F43E-4382-9CEB-85950914B3F3}"/>
              </a:ext>
            </a:extLst>
          </p:cNvPr>
          <p:cNvSpPr>
            <a:spLocks noGrp="1"/>
          </p:cNvSpPr>
          <p:nvPr>
            <p:ph type="title"/>
          </p:nvPr>
        </p:nvSpPr>
        <p:spPr>
          <a:xfrm>
            <a:off x="473251" y="542722"/>
            <a:ext cx="7708500" cy="481200"/>
          </a:xfrm>
        </p:spPr>
        <p:txBody>
          <a:bodyPr/>
          <a:lstStyle/>
          <a:p>
            <a:r>
              <a:rPr lang="en-US" dirty="0"/>
              <a:t>Predictive Analysis</a:t>
            </a:r>
            <a:endParaRPr lang="en-KE" dirty="0"/>
          </a:p>
        </p:txBody>
      </p:sp>
      <p:sp>
        <p:nvSpPr>
          <p:cNvPr id="3" name="Text Placeholder 2">
            <a:extLst>
              <a:ext uri="{FF2B5EF4-FFF2-40B4-BE49-F238E27FC236}">
                <a16:creationId xmlns:a16="http://schemas.microsoft.com/office/drawing/2014/main" id="{188D036B-AA73-4C9D-97F1-02BA042CC5FF}"/>
              </a:ext>
            </a:extLst>
          </p:cNvPr>
          <p:cNvSpPr>
            <a:spLocks noGrp="1"/>
          </p:cNvSpPr>
          <p:nvPr>
            <p:ph type="body" idx="1"/>
          </p:nvPr>
        </p:nvSpPr>
        <p:spPr>
          <a:xfrm>
            <a:off x="377558" y="1153025"/>
            <a:ext cx="7708500" cy="3453300"/>
          </a:xfrm>
        </p:spPr>
        <p:txBody>
          <a:bodyPr numCol="2"/>
          <a:lstStyle/>
          <a:p>
            <a:r>
              <a:rPr lang="en-US" dirty="0">
                <a:latin typeface="Fira Sans Extra Condensed Light" panose="020B0403050000020004" pitchFamily="34" charset="0"/>
              </a:rPr>
              <a:t>This is the final and key step in the process and is used to determine whether the first stage of the launch will land.</a:t>
            </a:r>
          </a:p>
          <a:p>
            <a:endParaRPr lang="en-US" dirty="0">
              <a:latin typeface="Fira Sans Extra Condensed Light" panose="020B0403050000020004" pitchFamily="34" charset="0"/>
            </a:endParaRPr>
          </a:p>
          <a:p>
            <a:r>
              <a:rPr lang="en-US" dirty="0">
                <a:latin typeface="Fira Sans Extra Condensed Light" panose="020B0403050000020004" pitchFamily="34" charset="0"/>
              </a:rPr>
              <a:t>Since we want to predict the outcome of a particular activity, classification models were used to predict the launch outcome.</a:t>
            </a:r>
          </a:p>
          <a:p>
            <a:endParaRPr lang="en-US" dirty="0">
              <a:latin typeface="Fira Sans Extra Condensed Light" panose="020B0403050000020004" pitchFamily="34" charset="0"/>
            </a:endParaRPr>
          </a:p>
          <a:p>
            <a:r>
              <a:rPr lang="en-US" dirty="0">
                <a:latin typeface="Fira Sans Extra Condensed Light" panose="020B0403050000020004" pitchFamily="34" charset="0"/>
              </a:rPr>
              <a:t>The following were the classification models used:</a:t>
            </a:r>
          </a:p>
          <a:p>
            <a:pPr lvl="1">
              <a:buFont typeface="Wingdings" panose="05000000000000000000" pitchFamily="2" charset="2"/>
              <a:buChar char="q"/>
            </a:pPr>
            <a:r>
              <a:rPr lang="en-US" sz="1600" b="1" dirty="0">
                <a:latin typeface="Fira Sans Extra Condensed Light" panose="020B0403050000020004" pitchFamily="34" charset="0"/>
              </a:rPr>
              <a:t>Logistic Regression</a:t>
            </a:r>
          </a:p>
          <a:p>
            <a:pPr lvl="1">
              <a:buFont typeface="Wingdings" panose="05000000000000000000" pitchFamily="2" charset="2"/>
              <a:buChar char="q"/>
            </a:pPr>
            <a:r>
              <a:rPr lang="en-US" sz="1600" b="1" dirty="0">
                <a:latin typeface="Fira Sans Extra Condensed Light" panose="020B0403050000020004" pitchFamily="34" charset="0"/>
              </a:rPr>
              <a:t>Support Vector Machines</a:t>
            </a:r>
          </a:p>
          <a:p>
            <a:pPr lvl="1">
              <a:buFont typeface="Wingdings" panose="05000000000000000000" pitchFamily="2" charset="2"/>
              <a:buChar char="q"/>
            </a:pPr>
            <a:r>
              <a:rPr lang="en-US" sz="1600" b="1" dirty="0">
                <a:latin typeface="Fira Sans Extra Condensed Light" panose="020B0403050000020004" pitchFamily="34" charset="0"/>
              </a:rPr>
              <a:t>K Nearest Neighbors</a:t>
            </a:r>
          </a:p>
          <a:p>
            <a:pPr lvl="1">
              <a:buFont typeface="Wingdings" panose="05000000000000000000" pitchFamily="2" charset="2"/>
              <a:buChar char="q"/>
            </a:pPr>
            <a:r>
              <a:rPr lang="en-US" sz="1600" b="1" dirty="0">
                <a:latin typeface="Fira Sans Extra Condensed Light" panose="020B0403050000020004" pitchFamily="34" charset="0"/>
              </a:rPr>
              <a:t>Decision Trees</a:t>
            </a:r>
          </a:p>
          <a:p>
            <a:endParaRPr lang="en-US" dirty="0">
              <a:latin typeface="Fira Sans Extra Condensed Light" panose="020B0403050000020004" pitchFamily="34" charset="0"/>
            </a:endParaRPr>
          </a:p>
        </p:txBody>
      </p:sp>
    </p:spTree>
    <p:extLst>
      <p:ext uri="{BB962C8B-B14F-4D97-AF65-F5344CB8AC3E}">
        <p14:creationId xmlns:p14="http://schemas.microsoft.com/office/powerpoint/2010/main" val="217608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34" name="Google Shape;634;p26"/>
          <p:cNvSpPr txBox="1">
            <a:spLocks noGrp="1"/>
          </p:cNvSpPr>
          <p:nvPr>
            <p:ph type="title"/>
          </p:nvPr>
        </p:nvSpPr>
        <p:spPr>
          <a:xfrm>
            <a:off x="717750" y="439960"/>
            <a:ext cx="77085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Predictive Analysis Process</a:t>
            </a:r>
            <a:endParaRPr dirty="0"/>
          </a:p>
        </p:txBody>
      </p:sp>
      <p:sp>
        <p:nvSpPr>
          <p:cNvPr id="635" name="Google Shape;635;p26"/>
          <p:cNvSpPr/>
          <p:nvPr/>
        </p:nvSpPr>
        <p:spPr>
          <a:xfrm>
            <a:off x="6299228" y="2314384"/>
            <a:ext cx="15443" cy="89474"/>
          </a:xfrm>
          <a:custGeom>
            <a:avLst/>
            <a:gdLst/>
            <a:ahLst/>
            <a:cxnLst/>
            <a:rect l="l" t="t" r="r" b="b"/>
            <a:pathLst>
              <a:path w="703" h="4073" extrusionOk="0">
                <a:moveTo>
                  <a:pt x="703" y="1"/>
                </a:moveTo>
                <a:lnTo>
                  <a:pt x="703" y="1"/>
                </a:lnTo>
                <a:cubicBezTo>
                  <a:pt x="441" y="1358"/>
                  <a:pt x="215" y="2716"/>
                  <a:pt x="0" y="4073"/>
                </a:cubicBezTo>
                <a:cubicBezTo>
                  <a:pt x="215" y="2716"/>
                  <a:pt x="453" y="1358"/>
                  <a:pt x="703" y="1"/>
                </a:cubicBezTo>
                <a:close/>
              </a:path>
            </a:pathLst>
          </a:custGeom>
          <a:solidFill>
            <a:srgbClr val="FFB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6299185" y="2314365"/>
            <a:ext cx="15445" cy="89484"/>
          </a:xfrm>
          <a:custGeom>
            <a:avLst/>
            <a:gdLst/>
            <a:ahLst/>
            <a:cxnLst/>
            <a:rect l="l" t="t" r="r" b="b"/>
            <a:pathLst>
              <a:path w="703" h="4073" extrusionOk="0">
                <a:moveTo>
                  <a:pt x="703" y="0"/>
                </a:moveTo>
                <a:cubicBezTo>
                  <a:pt x="453" y="1346"/>
                  <a:pt x="215" y="2715"/>
                  <a:pt x="0" y="4072"/>
                </a:cubicBezTo>
                <a:cubicBezTo>
                  <a:pt x="215" y="2715"/>
                  <a:pt x="453" y="1358"/>
                  <a:pt x="703" y="0"/>
                </a:cubicBezTo>
                <a:close/>
              </a:path>
            </a:pathLst>
          </a:custGeom>
          <a:solidFill>
            <a:srgbClr val="FFB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Rounded Corners 2">
            <a:extLst>
              <a:ext uri="{FF2B5EF4-FFF2-40B4-BE49-F238E27FC236}">
                <a16:creationId xmlns:a16="http://schemas.microsoft.com/office/drawing/2014/main" id="{D8BC8356-A06D-4B91-81D6-D21F4CB6E912}"/>
              </a:ext>
            </a:extLst>
          </p:cNvPr>
          <p:cNvSpPr/>
          <p:nvPr/>
        </p:nvSpPr>
        <p:spPr>
          <a:xfrm>
            <a:off x="870034" y="1145364"/>
            <a:ext cx="1786269" cy="1041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rPr>
              <a:t>Variable Transformation by feature scaling </a:t>
            </a:r>
            <a:endParaRPr lang="en-KE"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endParaRPr>
          </a:p>
        </p:txBody>
      </p:sp>
      <p:cxnSp>
        <p:nvCxnSpPr>
          <p:cNvPr id="7" name="Straight Arrow Connector 6">
            <a:extLst>
              <a:ext uri="{FF2B5EF4-FFF2-40B4-BE49-F238E27FC236}">
                <a16:creationId xmlns:a16="http://schemas.microsoft.com/office/drawing/2014/main" id="{366DFED2-429F-4309-948E-526F59BDD2EE}"/>
              </a:ext>
            </a:extLst>
          </p:cNvPr>
          <p:cNvCxnSpPr>
            <a:cxnSpLocks/>
          </p:cNvCxnSpPr>
          <p:nvPr/>
        </p:nvCxnSpPr>
        <p:spPr>
          <a:xfrm>
            <a:off x="2671705" y="1666360"/>
            <a:ext cx="829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8" name="Rectangle: Rounded Corners 127">
            <a:extLst>
              <a:ext uri="{FF2B5EF4-FFF2-40B4-BE49-F238E27FC236}">
                <a16:creationId xmlns:a16="http://schemas.microsoft.com/office/drawing/2014/main" id="{D2EF8CF3-6A31-4B46-99F7-44C0B6B971B9}"/>
              </a:ext>
            </a:extLst>
          </p:cNvPr>
          <p:cNvSpPr/>
          <p:nvPr/>
        </p:nvSpPr>
        <p:spPr>
          <a:xfrm>
            <a:off x="3501045" y="1145365"/>
            <a:ext cx="1801671" cy="10419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rPr>
              <a:t>Splitting of the dataset into train and test sets.</a:t>
            </a:r>
            <a:endParaRPr lang="en-KE"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endParaRPr>
          </a:p>
        </p:txBody>
      </p:sp>
      <p:cxnSp>
        <p:nvCxnSpPr>
          <p:cNvPr id="15" name="Straight Arrow Connector 14">
            <a:extLst>
              <a:ext uri="{FF2B5EF4-FFF2-40B4-BE49-F238E27FC236}">
                <a16:creationId xmlns:a16="http://schemas.microsoft.com/office/drawing/2014/main" id="{576449F6-32E3-4868-9EB4-6DF091DA6751}"/>
              </a:ext>
            </a:extLst>
          </p:cNvPr>
          <p:cNvCxnSpPr>
            <a:cxnSpLocks/>
          </p:cNvCxnSpPr>
          <p:nvPr/>
        </p:nvCxnSpPr>
        <p:spPr>
          <a:xfrm flipH="1">
            <a:off x="7022256" y="2187363"/>
            <a:ext cx="1" cy="12256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1" name="Rectangle: Rounded Corners 140">
            <a:extLst>
              <a:ext uri="{FF2B5EF4-FFF2-40B4-BE49-F238E27FC236}">
                <a16:creationId xmlns:a16="http://schemas.microsoft.com/office/drawing/2014/main" id="{8F6EDCE4-9EC9-41B3-886B-1907A89E1FF1}"/>
              </a:ext>
            </a:extLst>
          </p:cNvPr>
          <p:cNvSpPr/>
          <p:nvPr/>
        </p:nvSpPr>
        <p:spPr>
          <a:xfrm>
            <a:off x="6132056" y="1145365"/>
            <a:ext cx="1786269" cy="104199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rPr>
              <a:t>Initialization of the classification models and their parameters.</a:t>
            </a:r>
            <a:endParaRPr lang="en-KE"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endParaRPr>
          </a:p>
        </p:txBody>
      </p:sp>
      <p:cxnSp>
        <p:nvCxnSpPr>
          <p:cNvPr id="144" name="Straight Arrow Connector 143">
            <a:extLst>
              <a:ext uri="{FF2B5EF4-FFF2-40B4-BE49-F238E27FC236}">
                <a16:creationId xmlns:a16="http://schemas.microsoft.com/office/drawing/2014/main" id="{A2D4BE4A-E7BD-4623-9F85-5BCF13AC23E6}"/>
              </a:ext>
            </a:extLst>
          </p:cNvPr>
          <p:cNvCxnSpPr>
            <a:cxnSpLocks/>
          </p:cNvCxnSpPr>
          <p:nvPr/>
        </p:nvCxnSpPr>
        <p:spPr>
          <a:xfrm>
            <a:off x="5302716" y="1666360"/>
            <a:ext cx="829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5" name="Rectangle: Rounded Corners 144">
            <a:extLst>
              <a:ext uri="{FF2B5EF4-FFF2-40B4-BE49-F238E27FC236}">
                <a16:creationId xmlns:a16="http://schemas.microsoft.com/office/drawing/2014/main" id="{20BDF14C-C6FF-4E96-A57F-E1187CB2ADC5}"/>
              </a:ext>
            </a:extLst>
          </p:cNvPr>
          <p:cNvSpPr/>
          <p:nvPr/>
        </p:nvSpPr>
        <p:spPr>
          <a:xfrm>
            <a:off x="6129121" y="3413049"/>
            <a:ext cx="1786269" cy="10419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rPr>
              <a:t>Hyperparameter tuning for each model to obtain the best parameters.</a:t>
            </a:r>
            <a:endParaRPr lang="en-KE"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endParaRPr>
          </a:p>
        </p:txBody>
      </p:sp>
      <p:cxnSp>
        <p:nvCxnSpPr>
          <p:cNvPr id="146" name="Straight Arrow Connector 145">
            <a:extLst>
              <a:ext uri="{FF2B5EF4-FFF2-40B4-BE49-F238E27FC236}">
                <a16:creationId xmlns:a16="http://schemas.microsoft.com/office/drawing/2014/main" id="{27F1FDF8-A171-41C1-886C-7CDB192EEC75}"/>
              </a:ext>
            </a:extLst>
          </p:cNvPr>
          <p:cNvCxnSpPr>
            <a:cxnSpLocks/>
          </p:cNvCxnSpPr>
          <p:nvPr/>
        </p:nvCxnSpPr>
        <p:spPr>
          <a:xfrm flipH="1">
            <a:off x="5302716" y="3934044"/>
            <a:ext cx="829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7" name="Rectangle: Rounded Corners 146">
            <a:extLst>
              <a:ext uri="{FF2B5EF4-FFF2-40B4-BE49-F238E27FC236}">
                <a16:creationId xmlns:a16="http://schemas.microsoft.com/office/drawing/2014/main" id="{C7BDDEEA-5408-4ADE-8536-5D53149D1DA9}"/>
              </a:ext>
            </a:extLst>
          </p:cNvPr>
          <p:cNvSpPr/>
          <p:nvPr/>
        </p:nvSpPr>
        <p:spPr>
          <a:xfrm>
            <a:off x="3501045" y="3413049"/>
            <a:ext cx="1801670" cy="1041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rPr>
              <a:t>Performance metrics for the best models after tuning</a:t>
            </a:r>
            <a:endParaRPr lang="en-KE"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endParaRPr>
          </a:p>
        </p:txBody>
      </p:sp>
      <p:cxnSp>
        <p:nvCxnSpPr>
          <p:cNvPr id="148" name="Straight Arrow Connector 147">
            <a:extLst>
              <a:ext uri="{FF2B5EF4-FFF2-40B4-BE49-F238E27FC236}">
                <a16:creationId xmlns:a16="http://schemas.microsoft.com/office/drawing/2014/main" id="{ABDD3961-1A06-432E-9BBA-31A230B3AFB7}"/>
              </a:ext>
            </a:extLst>
          </p:cNvPr>
          <p:cNvCxnSpPr>
            <a:cxnSpLocks/>
          </p:cNvCxnSpPr>
          <p:nvPr/>
        </p:nvCxnSpPr>
        <p:spPr>
          <a:xfrm flipH="1">
            <a:off x="2656303" y="3934044"/>
            <a:ext cx="829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9" name="Rectangle: Rounded Corners 148">
            <a:extLst>
              <a:ext uri="{FF2B5EF4-FFF2-40B4-BE49-F238E27FC236}">
                <a16:creationId xmlns:a16="http://schemas.microsoft.com/office/drawing/2014/main" id="{EE829225-C3F2-4BDD-91DF-7381E8E9153B}"/>
              </a:ext>
            </a:extLst>
          </p:cNvPr>
          <p:cNvSpPr/>
          <p:nvPr/>
        </p:nvSpPr>
        <p:spPr>
          <a:xfrm>
            <a:off x="870035" y="3413049"/>
            <a:ext cx="1801670" cy="1041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rPr>
              <a:t>Choose the best classification  model .</a:t>
            </a:r>
            <a:endParaRPr lang="en-KE" sz="1600" dirty="0">
              <a:ln w="0"/>
              <a:solidFill>
                <a:schemeClr val="tx1"/>
              </a:solidFill>
              <a:effectLst>
                <a:outerShdw blurRad="38100" dist="19050" dir="2700000" algn="tl" rotWithShape="0">
                  <a:schemeClr val="dk1">
                    <a:alpha val="40000"/>
                  </a:schemeClr>
                </a:outerShdw>
              </a:effectLst>
              <a:latin typeface="Fira Sans Extra Condensed Light" panose="020B04030500000200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1755743" y="2029174"/>
            <a:ext cx="7708500" cy="481200"/>
          </a:xfrm>
          <a:prstGeom prst="rect">
            <a:avLst/>
          </a:prstGeom>
        </p:spPr>
        <p:txBody>
          <a:bodyPr spcFirstLastPara="1" wrap="square" lIns="91425" tIns="91425" rIns="91425" bIns="91425" anchor="ctr" anchorCtr="0">
            <a:noAutofit/>
          </a:bodyPr>
          <a:lstStyle/>
          <a:p>
            <a:pPr algn="ctr"/>
            <a:r>
              <a:rPr lang="en" sz="5000" b="1" u="sng" dirty="0">
                <a:solidFill>
                  <a:schemeClr val="accent6"/>
                </a:solidFill>
              </a:rPr>
              <a:t>EDA RESULTS</a:t>
            </a:r>
            <a:endParaRPr lang="en-US" sz="5000" u="sng" dirty="0"/>
          </a:p>
        </p:txBody>
      </p:sp>
      <p:pic>
        <p:nvPicPr>
          <p:cNvPr id="5" name="Graphic 4" descr="Research with solid fill">
            <a:extLst>
              <a:ext uri="{FF2B5EF4-FFF2-40B4-BE49-F238E27FC236}">
                <a16:creationId xmlns:a16="http://schemas.microsoft.com/office/drawing/2014/main" id="{2D86F9C7-BA70-4565-98C3-FFEC2119D3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72877" y="602145"/>
            <a:ext cx="3507147" cy="3507147"/>
          </a:xfrm>
          <a:prstGeom prst="rect">
            <a:avLst/>
          </a:prstGeom>
        </p:spPr>
      </p:pic>
    </p:spTree>
    <p:extLst>
      <p:ext uri="{BB962C8B-B14F-4D97-AF65-F5344CB8AC3E}">
        <p14:creationId xmlns:p14="http://schemas.microsoft.com/office/powerpoint/2010/main" val="280585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7333-2931-4A50-8718-F2A1D528FB53}"/>
              </a:ext>
            </a:extLst>
          </p:cNvPr>
          <p:cNvSpPr>
            <a:spLocks noGrp="1"/>
          </p:cNvSpPr>
          <p:nvPr>
            <p:ph type="title"/>
          </p:nvPr>
        </p:nvSpPr>
        <p:spPr>
          <a:xfrm>
            <a:off x="499836" y="537175"/>
            <a:ext cx="7708500" cy="481200"/>
          </a:xfrm>
        </p:spPr>
        <p:txBody>
          <a:bodyPr/>
          <a:lstStyle/>
          <a:p>
            <a:r>
              <a:rPr lang="en-US" dirty="0"/>
              <a:t>Exploratory Data Analysis Results</a:t>
            </a:r>
            <a:endParaRPr lang="en-KE" dirty="0"/>
          </a:p>
        </p:txBody>
      </p:sp>
      <p:sp>
        <p:nvSpPr>
          <p:cNvPr id="3" name="Text Placeholder 2">
            <a:extLst>
              <a:ext uri="{FF2B5EF4-FFF2-40B4-BE49-F238E27FC236}">
                <a16:creationId xmlns:a16="http://schemas.microsoft.com/office/drawing/2014/main" id="{752C7AC2-77C6-40CC-A761-F66537C74601}"/>
              </a:ext>
            </a:extLst>
          </p:cNvPr>
          <p:cNvSpPr>
            <a:spLocks noGrp="1"/>
          </p:cNvSpPr>
          <p:nvPr>
            <p:ph type="body" idx="1"/>
          </p:nvPr>
        </p:nvSpPr>
        <p:spPr>
          <a:xfrm>
            <a:off x="398824" y="1153000"/>
            <a:ext cx="7809512" cy="3453325"/>
          </a:xfrm>
        </p:spPr>
        <p:txBody>
          <a:bodyPr/>
          <a:lstStyle/>
          <a:p>
            <a:r>
              <a:rPr lang="en-US" dirty="0">
                <a:latin typeface="Fira Sans Extra Condensed Light" panose="020B0403050000020004" pitchFamily="34" charset="0"/>
              </a:rPr>
              <a:t>There were </a:t>
            </a:r>
            <a:r>
              <a:rPr lang="en-US" b="1" dirty="0">
                <a:latin typeface="Fira Sans Extra Condensed Light" panose="020B0403050000020004" pitchFamily="34" charset="0"/>
              </a:rPr>
              <a:t>four </a:t>
            </a:r>
            <a:r>
              <a:rPr lang="en-US" dirty="0">
                <a:latin typeface="Fira Sans Extra Condensed Light" panose="020B0403050000020004" pitchFamily="34" charset="0"/>
              </a:rPr>
              <a:t>distinct launch sites used in Falcon 9 launches.</a:t>
            </a:r>
          </a:p>
          <a:p>
            <a:r>
              <a:rPr lang="en-US" dirty="0">
                <a:latin typeface="Fira Sans Extra Condensed Light" panose="020B0403050000020004" pitchFamily="34" charset="0"/>
              </a:rPr>
              <a:t>The average payload mass of rockets using the </a:t>
            </a:r>
            <a:r>
              <a:rPr lang="en-US" b="1" dirty="0">
                <a:latin typeface="Fira Sans Extra Condensed Light" panose="020B0403050000020004" pitchFamily="34" charset="0"/>
              </a:rPr>
              <a:t>F9 V1.1 </a:t>
            </a:r>
            <a:r>
              <a:rPr lang="en-US" dirty="0">
                <a:latin typeface="Fira Sans Extra Condensed Light" panose="020B0403050000020004" pitchFamily="34" charset="0"/>
              </a:rPr>
              <a:t>booster version was </a:t>
            </a:r>
            <a:r>
              <a:rPr lang="en-US" b="1" dirty="0">
                <a:latin typeface="Fira Sans Extra Condensed Light" panose="020B0403050000020004" pitchFamily="34" charset="0"/>
              </a:rPr>
              <a:t>2928.4 kg.</a:t>
            </a:r>
          </a:p>
          <a:p>
            <a:r>
              <a:rPr lang="en-US" dirty="0">
                <a:latin typeface="Fira Sans Extra Condensed Light" panose="020B0403050000020004" pitchFamily="34" charset="0"/>
              </a:rPr>
              <a:t>The first successful ground pad landing took place nearly </a:t>
            </a:r>
            <a:r>
              <a:rPr lang="en-US" b="1" dirty="0">
                <a:latin typeface="Fira Sans Extra Condensed Light" panose="020B0403050000020004" pitchFamily="34" charset="0"/>
              </a:rPr>
              <a:t>8 years </a:t>
            </a:r>
            <a:r>
              <a:rPr lang="en-US" dirty="0">
                <a:latin typeface="Fira Sans Extra Condensed Light" panose="020B0403050000020004" pitchFamily="34" charset="0"/>
              </a:rPr>
              <a:t>since the first launch.</a:t>
            </a:r>
          </a:p>
          <a:p>
            <a:r>
              <a:rPr lang="en-US" dirty="0">
                <a:latin typeface="Fira Sans Extra Condensed Light" panose="020B0403050000020004" pitchFamily="34" charset="0"/>
              </a:rPr>
              <a:t>Almost </a:t>
            </a:r>
            <a:r>
              <a:rPr lang="en-US" b="1" dirty="0">
                <a:latin typeface="Fira Sans Extra Condensed Light" panose="020B0403050000020004" pitchFamily="34" charset="0"/>
              </a:rPr>
              <a:t>99%</a:t>
            </a:r>
            <a:r>
              <a:rPr lang="en-US" dirty="0">
                <a:latin typeface="Fira Sans Extra Condensed Light" panose="020B0403050000020004" pitchFamily="34" charset="0"/>
              </a:rPr>
              <a:t> of the missions were successful.</a:t>
            </a:r>
          </a:p>
          <a:p>
            <a:r>
              <a:rPr lang="en-US" dirty="0">
                <a:latin typeface="Fira Sans Extra Condensed Light" panose="020B0403050000020004" pitchFamily="34" charset="0"/>
              </a:rPr>
              <a:t>The number of successful landing outcomes increased from 2013 onwards.</a:t>
            </a:r>
          </a:p>
          <a:p>
            <a:r>
              <a:rPr lang="en-US" dirty="0">
                <a:latin typeface="Fira Sans Extra Condensed Light" panose="020B0403050000020004" pitchFamily="34" charset="0"/>
              </a:rPr>
              <a:t>Most Falcon 9 booster versions were successful at landing in drone ships having payload masses above the average.</a:t>
            </a:r>
          </a:p>
          <a:p>
            <a:r>
              <a:rPr lang="en-US" dirty="0">
                <a:latin typeface="Fira Sans Extra Condensed Light" panose="020B0403050000020004" pitchFamily="34" charset="0"/>
              </a:rPr>
              <a:t>Most of the launch sites were located at a close proximity to the coastlines and far away from critical infrastructure </a:t>
            </a:r>
          </a:p>
        </p:txBody>
      </p:sp>
    </p:spTree>
    <p:extLst>
      <p:ext uri="{BB962C8B-B14F-4D97-AF65-F5344CB8AC3E}">
        <p14:creationId xmlns:p14="http://schemas.microsoft.com/office/powerpoint/2010/main" val="105705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E0B6D3-62BD-415E-80D0-2FC64A45DD97}"/>
              </a:ext>
            </a:extLst>
          </p:cNvPr>
          <p:cNvSpPr>
            <a:spLocks noGrp="1"/>
          </p:cNvSpPr>
          <p:nvPr>
            <p:ph type="body" idx="1"/>
          </p:nvPr>
        </p:nvSpPr>
        <p:spPr>
          <a:xfrm>
            <a:off x="225993" y="770854"/>
            <a:ext cx="8692014" cy="4027093"/>
          </a:xfrm>
        </p:spPr>
        <p:txBody>
          <a:bodyPr/>
          <a:lstStyle/>
          <a:p>
            <a:pPr marL="114300" indent="0" algn="ctr">
              <a:buNone/>
            </a:pPr>
            <a:r>
              <a:rPr lang="en-US" sz="2400" b="1" dirty="0">
                <a:latin typeface="Fira Sans Extra Condensed Light" panose="020B0403050000020004" pitchFamily="34" charset="0"/>
              </a:rPr>
              <a:t>Launch Site vs Flight Number</a:t>
            </a:r>
          </a:p>
          <a:p>
            <a:pPr marL="114300" indent="0">
              <a:buNone/>
            </a:pPr>
            <a:endParaRPr lang="en-US" sz="2400"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r>
              <a:rPr lang="en-US" dirty="0">
                <a:latin typeface="Fira Sans Extra Condensed Light" panose="020B0403050000020004" pitchFamily="34" charset="0"/>
              </a:rPr>
              <a:t>Most launches take place at the </a:t>
            </a:r>
            <a:r>
              <a:rPr lang="en-US" b="1" dirty="0">
                <a:latin typeface="Fira Sans Extra Condensed Light" panose="020B0403050000020004" pitchFamily="34" charset="0"/>
              </a:rPr>
              <a:t>CCAFS SLC 40 </a:t>
            </a:r>
            <a:r>
              <a:rPr lang="en-US" dirty="0">
                <a:latin typeface="Fira Sans Extra Condensed Light" panose="020B0403050000020004" pitchFamily="34" charset="0"/>
              </a:rPr>
              <a:t>most of which are successful  while the</a:t>
            </a:r>
            <a:r>
              <a:rPr lang="en-US" b="1" dirty="0">
                <a:latin typeface="Fira Sans Extra Condensed Light" panose="020B0403050000020004" pitchFamily="34" charset="0"/>
              </a:rPr>
              <a:t> VAFB SLC 4E  </a:t>
            </a:r>
            <a:r>
              <a:rPr lang="en-US" dirty="0">
                <a:latin typeface="Fira Sans Extra Condensed Light" panose="020B0403050000020004" pitchFamily="34" charset="0"/>
              </a:rPr>
              <a:t>has the least amount of launches most of which are successful.</a:t>
            </a:r>
            <a:endParaRPr lang="en-US" b="1" dirty="0">
              <a:latin typeface="Fira Sans Extra Condensed Light" panose="020B0403050000020004" pitchFamily="34" charset="0"/>
            </a:endParaRPr>
          </a:p>
        </p:txBody>
      </p:sp>
      <p:pic>
        <p:nvPicPr>
          <p:cNvPr id="5" name="Picture 4">
            <a:extLst>
              <a:ext uri="{FF2B5EF4-FFF2-40B4-BE49-F238E27FC236}">
                <a16:creationId xmlns:a16="http://schemas.microsoft.com/office/drawing/2014/main" id="{A55732D2-FFA1-497E-9A67-7DF10FCB3481}"/>
              </a:ext>
            </a:extLst>
          </p:cNvPr>
          <p:cNvPicPr>
            <a:picLocks noChangeAspect="1"/>
          </p:cNvPicPr>
          <p:nvPr/>
        </p:nvPicPr>
        <p:blipFill>
          <a:blip r:embed="rId2"/>
          <a:stretch>
            <a:fillRect/>
          </a:stretch>
        </p:blipFill>
        <p:spPr>
          <a:xfrm>
            <a:off x="475858" y="1562252"/>
            <a:ext cx="8192283" cy="2018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a:extLst>
              <a:ext uri="{FF2B5EF4-FFF2-40B4-BE49-F238E27FC236}">
                <a16:creationId xmlns:a16="http://schemas.microsoft.com/office/drawing/2014/main" id="{6ABCE661-F136-4523-B2C3-08457423949D}"/>
              </a:ext>
            </a:extLst>
          </p:cNvPr>
          <p:cNvSpPr>
            <a:spLocks noGrp="1"/>
          </p:cNvSpPr>
          <p:nvPr>
            <p:ph type="title"/>
          </p:nvPr>
        </p:nvSpPr>
        <p:spPr>
          <a:xfrm>
            <a:off x="475858" y="289654"/>
            <a:ext cx="7708500" cy="481200"/>
          </a:xfrm>
        </p:spPr>
        <p:txBody>
          <a:bodyPr/>
          <a:lstStyle/>
          <a:p>
            <a:pPr algn="ctr"/>
            <a:r>
              <a:rPr lang="en-US" dirty="0"/>
              <a:t>EDA USING VISUALIZATION RESULTS</a:t>
            </a:r>
            <a:endParaRPr lang="en-KE" dirty="0"/>
          </a:p>
        </p:txBody>
      </p:sp>
    </p:spTree>
    <p:extLst>
      <p:ext uri="{BB962C8B-B14F-4D97-AF65-F5344CB8AC3E}">
        <p14:creationId xmlns:p14="http://schemas.microsoft.com/office/powerpoint/2010/main" val="108151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B9C422-371C-4BCD-B950-9DC50214A469}"/>
              </a:ext>
            </a:extLst>
          </p:cNvPr>
          <p:cNvSpPr>
            <a:spLocks noGrp="1"/>
          </p:cNvSpPr>
          <p:nvPr>
            <p:ph type="body" idx="1"/>
          </p:nvPr>
        </p:nvSpPr>
        <p:spPr>
          <a:xfrm>
            <a:off x="329609" y="293408"/>
            <a:ext cx="8314662" cy="4556683"/>
          </a:xfrm>
        </p:spPr>
        <p:txBody>
          <a:bodyPr/>
          <a:lstStyle/>
          <a:p>
            <a:pPr marL="114300" indent="0" algn="ctr">
              <a:buNone/>
            </a:pPr>
            <a:r>
              <a:rPr lang="en-US" sz="2400" b="1" dirty="0">
                <a:latin typeface="Fira Sans Extra Condensed Light" panose="020B0403050000020004" pitchFamily="34" charset="0"/>
              </a:rPr>
              <a:t>Success Rate per Orbit type</a:t>
            </a: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r>
              <a:rPr lang="en-US" b="1" dirty="0">
                <a:latin typeface="Fira Sans Extra Condensed Light" panose="020B0403050000020004" pitchFamily="34" charset="0"/>
              </a:rPr>
              <a:t>SS0, HEO, GEO and ES-L1  </a:t>
            </a:r>
            <a:r>
              <a:rPr lang="en-US" dirty="0">
                <a:latin typeface="Fira Sans Extra Condensed Light" panose="020B0403050000020004" pitchFamily="34" charset="0"/>
              </a:rPr>
              <a:t>have the highest success rate when they are used during the launches. </a:t>
            </a:r>
          </a:p>
          <a:p>
            <a:r>
              <a:rPr lang="en-US" dirty="0">
                <a:latin typeface="Fira Sans Extra Condensed Light" panose="020B0403050000020004" pitchFamily="34" charset="0"/>
              </a:rPr>
              <a:t>The</a:t>
            </a:r>
            <a:r>
              <a:rPr lang="en-US" b="1" dirty="0">
                <a:latin typeface="Fira Sans Extra Condensed Light" panose="020B0403050000020004" pitchFamily="34" charset="0"/>
              </a:rPr>
              <a:t> SO </a:t>
            </a:r>
            <a:r>
              <a:rPr lang="en-US" dirty="0">
                <a:latin typeface="Fira Sans Extra Condensed Light" panose="020B0403050000020004" pitchFamily="34" charset="0"/>
              </a:rPr>
              <a:t>orbit type has a </a:t>
            </a:r>
            <a:r>
              <a:rPr lang="en-US" b="1" dirty="0">
                <a:latin typeface="Fira Sans Extra Condensed Light" panose="020B0403050000020004" pitchFamily="34" charset="0"/>
              </a:rPr>
              <a:t>zero success rate </a:t>
            </a:r>
            <a:r>
              <a:rPr lang="en-US" dirty="0">
                <a:latin typeface="Fira Sans Extra Condensed Light" panose="020B0403050000020004" pitchFamily="34" charset="0"/>
              </a:rPr>
              <a:t>when used for Falcon 9 launches.</a:t>
            </a:r>
            <a:endParaRPr lang="en-US" b="1" dirty="0">
              <a:latin typeface="Fira Sans Extra Condensed Light" panose="020B0403050000020004" pitchFamily="34" charset="0"/>
            </a:endParaRPr>
          </a:p>
        </p:txBody>
      </p:sp>
      <p:pic>
        <p:nvPicPr>
          <p:cNvPr id="5" name="Picture 4">
            <a:extLst>
              <a:ext uri="{FF2B5EF4-FFF2-40B4-BE49-F238E27FC236}">
                <a16:creationId xmlns:a16="http://schemas.microsoft.com/office/drawing/2014/main" id="{28D20652-F911-4120-82C9-738C863B435B}"/>
              </a:ext>
            </a:extLst>
          </p:cNvPr>
          <p:cNvPicPr>
            <a:picLocks noChangeAspect="1"/>
          </p:cNvPicPr>
          <p:nvPr/>
        </p:nvPicPr>
        <p:blipFill rotWithShape="1">
          <a:blip r:embed="rId2">
            <a:alphaModFix/>
          </a:blip>
          <a:srcRect r="25835"/>
          <a:stretch/>
        </p:blipFill>
        <p:spPr>
          <a:xfrm>
            <a:off x="1945758" y="885592"/>
            <a:ext cx="5252484" cy="2640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132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3194075" y="440002"/>
            <a:ext cx="2755500" cy="481200"/>
          </a:xfrm>
          <a:prstGeom prst="rect">
            <a:avLst/>
          </a:prstGeom>
        </p:spPr>
        <p:txBody>
          <a:bodyPr spcFirstLastPara="1" wrap="square" lIns="91425" tIns="91425" rIns="91425" bIns="91425" anchor="ctr" anchorCtr="0">
            <a:noAutofit/>
          </a:bodyPr>
          <a:lstStyle/>
          <a:p>
            <a:pPr algn="ctr">
              <a:buClr>
                <a:schemeClr val="dk1"/>
              </a:buClr>
              <a:buSzPts val="1100"/>
            </a:pPr>
            <a:r>
              <a:rPr lang="en" b="1" dirty="0">
                <a:solidFill>
                  <a:schemeClr val="dk1"/>
                </a:solidFill>
              </a:rPr>
              <a:t>TABLE</a:t>
            </a:r>
            <a:r>
              <a:rPr lang="en" dirty="0">
                <a:solidFill>
                  <a:schemeClr val="dk1"/>
                </a:solidFill>
              </a:rPr>
              <a:t> </a:t>
            </a:r>
            <a:r>
              <a:rPr lang="en" b="1" dirty="0">
                <a:solidFill>
                  <a:schemeClr val="dk1"/>
                </a:solidFill>
              </a:rPr>
              <a:t>OF</a:t>
            </a:r>
            <a:r>
              <a:rPr lang="en" dirty="0">
                <a:solidFill>
                  <a:schemeClr val="dk1"/>
                </a:solidFill>
              </a:rPr>
              <a:t> </a:t>
            </a:r>
            <a:r>
              <a:rPr lang="en" b="1" dirty="0">
                <a:solidFill>
                  <a:schemeClr val="dk1"/>
                </a:solidFill>
              </a:rPr>
              <a:t>CONTENTS</a:t>
            </a:r>
          </a:p>
        </p:txBody>
      </p:sp>
      <p:grpSp>
        <p:nvGrpSpPr>
          <p:cNvPr id="134" name="Google Shape;134;p17"/>
          <p:cNvGrpSpPr/>
          <p:nvPr/>
        </p:nvGrpSpPr>
        <p:grpSpPr>
          <a:xfrm>
            <a:off x="4809225" y="3985025"/>
            <a:ext cx="3854201" cy="534900"/>
            <a:chOff x="4571999" y="3918889"/>
            <a:chExt cx="3854201" cy="534900"/>
          </a:xfrm>
        </p:grpSpPr>
        <p:sp>
          <p:nvSpPr>
            <p:cNvPr id="135" name="Google Shape;135;p17"/>
            <p:cNvSpPr/>
            <p:nvPr/>
          </p:nvSpPr>
          <p:spPr>
            <a:xfrm flipH="1">
              <a:off x="4571999" y="3949550"/>
              <a:ext cx="2321275" cy="473600"/>
            </a:xfrm>
            <a:custGeom>
              <a:avLst/>
              <a:gdLst/>
              <a:ahLst/>
              <a:cxnLst/>
              <a:rect l="l" t="t" r="r" b="b"/>
              <a:pathLst>
                <a:path w="76749" h="18944" extrusionOk="0">
                  <a:moveTo>
                    <a:pt x="10264" y="1"/>
                  </a:moveTo>
                  <a:lnTo>
                    <a:pt x="1" y="9466"/>
                  </a:lnTo>
                  <a:lnTo>
                    <a:pt x="10264" y="18944"/>
                  </a:lnTo>
                  <a:lnTo>
                    <a:pt x="76749" y="18944"/>
                  </a:lnTo>
                  <a:lnTo>
                    <a:pt x="76749" y="1"/>
                  </a:lnTo>
                  <a:close/>
                </a:path>
              </a:pathLst>
            </a:custGeom>
            <a:solidFill>
              <a:schemeClr val="accent1"/>
            </a:solidFill>
            <a:ln>
              <a:noFill/>
            </a:ln>
          </p:spPr>
          <p:txBody>
            <a:bodyPr spcFirstLastPara="1" wrap="square" lIns="91425" tIns="91425" rIns="274300" bIns="91425" anchor="ctr" anchorCtr="0">
              <a:noAutofit/>
            </a:bodyPr>
            <a:lstStyle/>
            <a:p>
              <a:pPr marL="0" lvl="0" indent="0" rtl="0">
                <a:spcBef>
                  <a:spcPts val="0"/>
                </a:spcBef>
                <a:spcAft>
                  <a:spcPts val="0"/>
                </a:spcAft>
                <a:buClr>
                  <a:schemeClr val="dk1"/>
                </a:buClr>
                <a:buSzPts val="1100"/>
                <a:buFont typeface="Arial"/>
                <a:buNone/>
              </a:pPr>
              <a:r>
                <a:rPr lang="en" sz="1700" dirty="0">
                  <a:solidFill>
                    <a:srgbClr val="FFFFFF"/>
                  </a:solidFill>
                  <a:latin typeface="Fira Sans Extra Condensed Medium"/>
                </a:rPr>
                <a:t>                       Appendix</a:t>
              </a:r>
            </a:p>
          </p:txBody>
        </p:sp>
        <p:sp>
          <p:nvSpPr>
            <p:cNvPr id="136" name="Google Shape;136;p17"/>
            <p:cNvSpPr txBox="1"/>
            <p:nvPr/>
          </p:nvSpPr>
          <p:spPr>
            <a:xfrm>
              <a:off x="6541600" y="3918889"/>
              <a:ext cx="18846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grpSp>
        <p:nvGrpSpPr>
          <p:cNvPr id="137" name="Google Shape;137;p17"/>
          <p:cNvGrpSpPr/>
          <p:nvPr/>
        </p:nvGrpSpPr>
        <p:grpSpPr>
          <a:xfrm>
            <a:off x="330548" y="3539189"/>
            <a:ext cx="3854200" cy="534900"/>
            <a:chOff x="717800" y="3385964"/>
            <a:chExt cx="3854200" cy="534900"/>
          </a:xfrm>
        </p:grpSpPr>
        <p:sp>
          <p:nvSpPr>
            <p:cNvPr id="138" name="Google Shape;138;p17"/>
            <p:cNvSpPr/>
            <p:nvPr/>
          </p:nvSpPr>
          <p:spPr>
            <a:xfrm>
              <a:off x="2068133" y="3416625"/>
              <a:ext cx="2503867" cy="473600"/>
            </a:xfrm>
            <a:custGeom>
              <a:avLst/>
              <a:gdLst/>
              <a:ahLst/>
              <a:cxnLst/>
              <a:rect l="l" t="t" r="r" b="b"/>
              <a:pathLst>
                <a:path w="76749" h="18944" extrusionOk="0">
                  <a:moveTo>
                    <a:pt x="10264" y="1"/>
                  </a:moveTo>
                  <a:lnTo>
                    <a:pt x="1" y="9466"/>
                  </a:lnTo>
                  <a:lnTo>
                    <a:pt x="10264" y="18944"/>
                  </a:lnTo>
                  <a:lnTo>
                    <a:pt x="76749" y="18944"/>
                  </a:lnTo>
                  <a:lnTo>
                    <a:pt x="76749" y="1"/>
                  </a:lnTo>
                  <a:close/>
                </a:path>
              </a:pathLst>
            </a:custGeom>
            <a:solidFill>
              <a:schemeClr val="accent2"/>
            </a:solidFill>
            <a:ln>
              <a:noFill/>
            </a:ln>
          </p:spPr>
          <p:txBody>
            <a:bodyPr spcFirstLastPara="1" wrap="square" lIns="274300"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rPr>
                <a:t>  Conclusion</a:t>
              </a:r>
            </a:p>
          </p:txBody>
        </p:sp>
        <p:sp>
          <p:nvSpPr>
            <p:cNvPr id="139" name="Google Shape;139;p17"/>
            <p:cNvSpPr txBox="1"/>
            <p:nvPr/>
          </p:nvSpPr>
          <p:spPr>
            <a:xfrm>
              <a:off x="717800" y="3385964"/>
              <a:ext cx="18846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grpSp>
      <p:grpSp>
        <p:nvGrpSpPr>
          <p:cNvPr id="140" name="Google Shape;140;p17"/>
          <p:cNvGrpSpPr/>
          <p:nvPr/>
        </p:nvGrpSpPr>
        <p:grpSpPr>
          <a:xfrm>
            <a:off x="567093" y="2483294"/>
            <a:ext cx="4004732" cy="652397"/>
            <a:chOff x="751203" y="2330907"/>
            <a:chExt cx="3820797" cy="534900"/>
          </a:xfrm>
        </p:grpSpPr>
        <p:sp>
          <p:nvSpPr>
            <p:cNvPr id="141" name="Google Shape;141;p17"/>
            <p:cNvSpPr/>
            <p:nvPr/>
          </p:nvSpPr>
          <p:spPr>
            <a:xfrm>
              <a:off x="1893929" y="2350775"/>
              <a:ext cx="2678071" cy="495166"/>
            </a:xfrm>
            <a:custGeom>
              <a:avLst/>
              <a:gdLst/>
              <a:ahLst/>
              <a:cxnLst/>
              <a:rect l="l" t="t" r="r" b="b"/>
              <a:pathLst>
                <a:path w="76749" h="18944" extrusionOk="0">
                  <a:moveTo>
                    <a:pt x="10264" y="1"/>
                  </a:moveTo>
                  <a:lnTo>
                    <a:pt x="1" y="9466"/>
                  </a:lnTo>
                  <a:lnTo>
                    <a:pt x="10264" y="18944"/>
                  </a:lnTo>
                  <a:lnTo>
                    <a:pt x="76749" y="18944"/>
                  </a:lnTo>
                  <a:lnTo>
                    <a:pt x="76749" y="1"/>
                  </a:lnTo>
                  <a:close/>
                </a:path>
              </a:pathLst>
            </a:custGeom>
            <a:solidFill>
              <a:schemeClr val="accent4"/>
            </a:solidFill>
            <a:ln>
              <a:noFill/>
            </a:ln>
          </p:spPr>
          <p:txBody>
            <a:bodyPr spcFirstLastPara="1" wrap="square" lIns="274300"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rPr>
                <a:t> Methodology</a:t>
              </a:r>
            </a:p>
          </p:txBody>
        </p:sp>
        <p:sp>
          <p:nvSpPr>
            <p:cNvPr id="142" name="Google Shape;142;p17"/>
            <p:cNvSpPr txBox="1"/>
            <p:nvPr/>
          </p:nvSpPr>
          <p:spPr>
            <a:xfrm>
              <a:off x="751203" y="2330907"/>
              <a:ext cx="18846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grpSp>
      <p:grpSp>
        <p:nvGrpSpPr>
          <p:cNvPr id="143" name="Google Shape;143;p17"/>
          <p:cNvGrpSpPr/>
          <p:nvPr/>
        </p:nvGrpSpPr>
        <p:grpSpPr>
          <a:xfrm>
            <a:off x="5032237" y="3054655"/>
            <a:ext cx="3631189" cy="534900"/>
            <a:chOff x="4873924" y="2860929"/>
            <a:chExt cx="3631189" cy="534900"/>
          </a:xfrm>
        </p:grpSpPr>
        <p:sp>
          <p:nvSpPr>
            <p:cNvPr id="144" name="Google Shape;144;p17"/>
            <p:cNvSpPr/>
            <p:nvPr/>
          </p:nvSpPr>
          <p:spPr>
            <a:xfrm flipH="1">
              <a:off x="4873924" y="2883700"/>
              <a:ext cx="2219167" cy="473600"/>
            </a:xfrm>
            <a:custGeom>
              <a:avLst/>
              <a:gdLst/>
              <a:ahLst/>
              <a:cxnLst/>
              <a:rect l="l" t="t" r="r" b="b"/>
              <a:pathLst>
                <a:path w="76749" h="18944" extrusionOk="0">
                  <a:moveTo>
                    <a:pt x="10264" y="1"/>
                  </a:moveTo>
                  <a:lnTo>
                    <a:pt x="1" y="9466"/>
                  </a:lnTo>
                  <a:lnTo>
                    <a:pt x="10264" y="18944"/>
                  </a:lnTo>
                  <a:lnTo>
                    <a:pt x="76749" y="18944"/>
                  </a:lnTo>
                  <a:lnTo>
                    <a:pt x="76749" y="1"/>
                  </a:lnTo>
                  <a:close/>
                </a:path>
              </a:pathLst>
            </a:custGeom>
            <a:solidFill>
              <a:schemeClr val="accent3"/>
            </a:solidFill>
            <a:ln>
              <a:noFill/>
            </a:ln>
          </p:spPr>
          <p:txBody>
            <a:bodyPr spcFirstLastPara="1" wrap="square" lIns="91425" tIns="91425" rIns="274300" bIns="91425" anchor="ctr" anchorCtr="0">
              <a:noAutofit/>
            </a:bodyPr>
            <a:lstStyle/>
            <a:p>
              <a:pPr algn="ctr">
                <a:buClr>
                  <a:schemeClr val="dk1"/>
                </a:buClr>
                <a:buSzPts val="1100"/>
              </a:pPr>
              <a:r>
                <a:rPr lang="en" sz="1700" dirty="0">
                  <a:solidFill>
                    <a:srgbClr val="FFFFFF"/>
                  </a:solidFill>
                  <a:latin typeface="Fira Sans Extra Condensed Medium"/>
                </a:rPr>
                <a:t>      Results</a:t>
              </a:r>
            </a:p>
          </p:txBody>
        </p:sp>
        <p:sp>
          <p:nvSpPr>
            <p:cNvPr id="145" name="Google Shape;145;p17"/>
            <p:cNvSpPr txBox="1"/>
            <p:nvPr/>
          </p:nvSpPr>
          <p:spPr>
            <a:xfrm>
              <a:off x="6620513" y="2860929"/>
              <a:ext cx="18846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sp>
        <p:nvSpPr>
          <p:cNvPr id="147" name="Google Shape;147;p17"/>
          <p:cNvSpPr/>
          <p:nvPr/>
        </p:nvSpPr>
        <p:spPr>
          <a:xfrm>
            <a:off x="1765005" y="1457741"/>
            <a:ext cx="2806995" cy="538298"/>
          </a:xfrm>
          <a:custGeom>
            <a:avLst/>
            <a:gdLst/>
            <a:ahLst/>
            <a:cxnLst/>
            <a:rect l="l" t="t" r="r" b="b"/>
            <a:pathLst>
              <a:path w="76749" h="18944" extrusionOk="0">
                <a:moveTo>
                  <a:pt x="10264" y="1"/>
                </a:moveTo>
                <a:lnTo>
                  <a:pt x="1" y="9466"/>
                </a:lnTo>
                <a:lnTo>
                  <a:pt x="10264" y="18944"/>
                </a:lnTo>
                <a:lnTo>
                  <a:pt x="76749" y="18944"/>
                </a:lnTo>
                <a:lnTo>
                  <a:pt x="76749" y="1"/>
                </a:lnTo>
                <a:close/>
              </a:path>
            </a:pathLst>
          </a:custGeom>
          <a:solidFill>
            <a:schemeClr val="accent6"/>
          </a:solidFill>
          <a:ln>
            <a:noFill/>
          </a:ln>
        </p:spPr>
        <p:txBody>
          <a:bodyPr spcFirstLastPara="1" wrap="square" lIns="274300" tIns="91425" rIns="91425" bIns="91425" anchor="ctr" anchorCtr="0">
            <a:noAutofit/>
          </a:bodyPr>
          <a:lstStyle/>
          <a:p>
            <a:r>
              <a:rPr lang="en" sz="1700" dirty="0">
                <a:solidFill>
                  <a:srgbClr val="FFFFFF"/>
                </a:solidFill>
                <a:latin typeface="Fira Sans Extra Condensed Medium"/>
              </a:rPr>
              <a:t>  Executive Summary</a:t>
            </a:r>
            <a:endParaRPr lang="en-US" dirty="0"/>
          </a:p>
        </p:txBody>
      </p:sp>
      <p:grpSp>
        <p:nvGrpSpPr>
          <p:cNvPr id="149" name="Google Shape;149;p17"/>
          <p:cNvGrpSpPr/>
          <p:nvPr/>
        </p:nvGrpSpPr>
        <p:grpSpPr>
          <a:xfrm>
            <a:off x="4882170" y="1923733"/>
            <a:ext cx="4013184" cy="600855"/>
            <a:chOff x="4571999" y="1796284"/>
            <a:chExt cx="4013184" cy="600855"/>
          </a:xfrm>
        </p:grpSpPr>
        <p:sp>
          <p:nvSpPr>
            <p:cNvPr id="150" name="Google Shape;150;p17"/>
            <p:cNvSpPr/>
            <p:nvPr/>
          </p:nvSpPr>
          <p:spPr>
            <a:xfrm flipH="1">
              <a:off x="4571999" y="1796284"/>
              <a:ext cx="2248329" cy="516732"/>
            </a:xfrm>
            <a:custGeom>
              <a:avLst/>
              <a:gdLst/>
              <a:ahLst/>
              <a:cxnLst/>
              <a:rect l="l" t="t" r="r" b="b"/>
              <a:pathLst>
                <a:path w="76749" h="18944" extrusionOk="0">
                  <a:moveTo>
                    <a:pt x="10264" y="1"/>
                  </a:moveTo>
                  <a:lnTo>
                    <a:pt x="1" y="9466"/>
                  </a:lnTo>
                  <a:lnTo>
                    <a:pt x="10264" y="18944"/>
                  </a:lnTo>
                  <a:lnTo>
                    <a:pt x="76749" y="18944"/>
                  </a:lnTo>
                  <a:lnTo>
                    <a:pt x="76749" y="1"/>
                  </a:lnTo>
                  <a:close/>
                </a:path>
              </a:pathLst>
            </a:custGeom>
            <a:solidFill>
              <a:schemeClr val="accent5"/>
            </a:solidFill>
            <a:ln>
              <a:noFill/>
            </a:ln>
          </p:spPr>
          <p:txBody>
            <a:bodyPr spcFirstLastPara="1" wrap="square" lIns="91425" tIns="91425" rIns="274300" bIns="91425" anchor="ctr" anchorCtr="0">
              <a:noAutofit/>
            </a:bodyPr>
            <a:lstStyle/>
            <a:p>
              <a:pPr marL="0" lvl="0" indent="0" algn="r" rtl="0">
                <a:spcBef>
                  <a:spcPts val="0"/>
                </a:spcBef>
                <a:spcAft>
                  <a:spcPts val="0"/>
                </a:spcAft>
                <a:buClr>
                  <a:schemeClr val="dk1"/>
                </a:buClr>
                <a:buSzPts val="1100"/>
                <a:buFont typeface="Arial"/>
                <a:buNone/>
              </a:pPr>
              <a:r>
                <a:rPr lang="en" sz="1700" dirty="0">
                  <a:solidFill>
                    <a:srgbClr val="FFFFFF"/>
                  </a:solidFill>
                  <a:latin typeface="Fira Sans Extra Condensed Medium"/>
                </a:rPr>
                <a:t>Introduction</a:t>
              </a:r>
            </a:p>
          </p:txBody>
        </p:sp>
        <p:sp>
          <p:nvSpPr>
            <p:cNvPr id="151" name="Google Shape;151;p17"/>
            <p:cNvSpPr txBox="1"/>
            <p:nvPr/>
          </p:nvSpPr>
          <p:spPr>
            <a:xfrm>
              <a:off x="6700583" y="1862239"/>
              <a:ext cx="18846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grpSp>
        <p:nvGrpSpPr>
          <p:cNvPr id="152" name="Google Shape;152;p17"/>
          <p:cNvGrpSpPr/>
          <p:nvPr/>
        </p:nvGrpSpPr>
        <p:grpSpPr>
          <a:xfrm>
            <a:off x="3450664" y="1371403"/>
            <a:ext cx="1994206" cy="3477044"/>
            <a:chOff x="3816399" y="1282574"/>
            <a:chExt cx="1511212" cy="2932242"/>
          </a:xfrm>
        </p:grpSpPr>
        <p:sp>
          <p:nvSpPr>
            <p:cNvPr id="153" name="Google Shape;153;p17"/>
            <p:cNvSpPr/>
            <p:nvPr/>
          </p:nvSpPr>
          <p:spPr>
            <a:xfrm>
              <a:off x="4218509" y="3541355"/>
              <a:ext cx="706702" cy="326199"/>
            </a:xfrm>
            <a:custGeom>
              <a:avLst/>
              <a:gdLst/>
              <a:ahLst/>
              <a:cxnLst/>
              <a:rect l="l" t="t" r="r" b="b"/>
              <a:pathLst>
                <a:path w="29945" h="13822" extrusionOk="0">
                  <a:moveTo>
                    <a:pt x="1" y="1"/>
                  </a:moveTo>
                  <a:cubicBezTo>
                    <a:pt x="1584" y="7692"/>
                    <a:pt x="3894" y="11645"/>
                    <a:pt x="5037" y="13252"/>
                  </a:cubicBezTo>
                  <a:cubicBezTo>
                    <a:pt x="5303" y="13618"/>
                    <a:pt x="5703" y="13822"/>
                    <a:pt x="6102" y="13822"/>
                  </a:cubicBezTo>
                  <a:cubicBezTo>
                    <a:pt x="6275" y="13822"/>
                    <a:pt x="6447" y="13784"/>
                    <a:pt x="6609" y="13705"/>
                  </a:cubicBezTo>
                  <a:cubicBezTo>
                    <a:pt x="7966" y="13038"/>
                    <a:pt x="10907" y="11883"/>
                    <a:pt x="14979" y="11883"/>
                  </a:cubicBezTo>
                  <a:cubicBezTo>
                    <a:pt x="19051" y="11883"/>
                    <a:pt x="21991" y="13038"/>
                    <a:pt x="23337" y="13705"/>
                  </a:cubicBezTo>
                  <a:cubicBezTo>
                    <a:pt x="23502" y="13784"/>
                    <a:pt x="23676" y="13822"/>
                    <a:pt x="23848" y="13822"/>
                  </a:cubicBezTo>
                  <a:cubicBezTo>
                    <a:pt x="24248" y="13822"/>
                    <a:pt x="24642" y="13618"/>
                    <a:pt x="24908" y="13252"/>
                  </a:cubicBezTo>
                  <a:cubicBezTo>
                    <a:pt x="26063" y="11645"/>
                    <a:pt x="28361" y="7692"/>
                    <a:pt x="29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3868392" y="2209730"/>
              <a:ext cx="384420" cy="382721"/>
            </a:xfrm>
            <a:custGeom>
              <a:avLst/>
              <a:gdLst/>
              <a:ahLst/>
              <a:cxnLst/>
              <a:rect l="l" t="t" r="r" b="b"/>
              <a:pathLst>
                <a:path w="16289" h="16217" extrusionOk="0">
                  <a:moveTo>
                    <a:pt x="7823" y="0"/>
                  </a:moveTo>
                  <a:cubicBezTo>
                    <a:pt x="3370" y="0"/>
                    <a:pt x="0" y="3739"/>
                    <a:pt x="298" y="8263"/>
                  </a:cubicBezTo>
                  <a:cubicBezTo>
                    <a:pt x="584" y="12692"/>
                    <a:pt x="4310" y="16216"/>
                    <a:pt x="8609" y="16216"/>
                  </a:cubicBezTo>
                  <a:cubicBezTo>
                    <a:pt x="12907" y="16216"/>
                    <a:pt x="16288" y="12692"/>
                    <a:pt x="16157" y="8263"/>
                  </a:cubicBezTo>
                  <a:cubicBezTo>
                    <a:pt x="16014" y="3739"/>
                    <a:pt x="12288" y="0"/>
                    <a:pt x="7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3926827" y="2157997"/>
              <a:ext cx="226513" cy="470867"/>
            </a:xfrm>
            <a:custGeom>
              <a:avLst/>
              <a:gdLst/>
              <a:ahLst/>
              <a:cxnLst/>
              <a:rect l="l" t="t" r="r" b="b"/>
              <a:pathLst>
                <a:path w="9598" h="19952" extrusionOk="0">
                  <a:moveTo>
                    <a:pt x="6361" y="1"/>
                  </a:moveTo>
                  <a:cubicBezTo>
                    <a:pt x="4333" y="1"/>
                    <a:pt x="1999" y="4010"/>
                    <a:pt x="1013" y="9252"/>
                  </a:cubicBezTo>
                  <a:cubicBezTo>
                    <a:pt x="1" y="14682"/>
                    <a:pt x="834" y="19397"/>
                    <a:pt x="2846" y="19909"/>
                  </a:cubicBezTo>
                  <a:cubicBezTo>
                    <a:pt x="2964" y="19938"/>
                    <a:pt x="3082" y="19952"/>
                    <a:pt x="3202" y="19952"/>
                  </a:cubicBezTo>
                  <a:cubicBezTo>
                    <a:pt x="5146" y="19952"/>
                    <a:pt x="7435" y="16214"/>
                    <a:pt x="8466" y="11146"/>
                  </a:cubicBezTo>
                  <a:cubicBezTo>
                    <a:pt x="9597" y="5621"/>
                    <a:pt x="8835" y="597"/>
                    <a:pt x="6740" y="49"/>
                  </a:cubicBezTo>
                  <a:cubicBezTo>
                    <a:pt x="6615" y="17"/>
                    <a:pt x="6489" y="1"/>
                    <a:pt x="6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4890941" y="2209730"/>
              <a:ext cx="384680" cy="382721"/>
            </a:xfrm>
            <a:custGeom>
              <a:avLst/>
              <a:gdLst/>
              <a:ahLst/>
              <a:cxnLst/>
              <a:rect l="l" t="t" r="r" b="b"/>
              <a:pathLst>
                <a:path w="16300" h="16217" extrusionOk="0">
                  <a:moveTo>
                    <a:pt x="8466" y="0"/>
                  </a:moveTo>
                  <a:cubicBezTo>
                    <a:pt x="4001" y="0"/>
                    <a:pt x="274" y="3739"/>
                    <a:pt x="143" y="8263"/>
                  </a:cubicBezTo>
                  <a:cubicBezTo>
                    <a:pt x="0" y="12692"/>
                    <a:pt x="3382" y="16216"/>
                    <a:pt x="7692" y="16216"/>
                  </a:cubicBezTo>
                  <a:cubicBezTo>
                    <a:pt x="11990" y="16216"/>
                    <a:pt x="15705" y="12692"/>
                    <a:pt x="16002" y="8263"/>
                  </a:cubicBezTo>
                  <a:cubicBezTo>
                    <a:pt x="16300" y="3739"/>
                    <a:pt x="12930" y="0"/>
                    <a:pt x="8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4990678" y="2157997"/>
              <a:ext cx="226513" cy="470867"/>
            </a:xfrm>
            <a:custGeom>
              <a:avLst/>
              <a:gdLst/>
              <a:ahLst/>
              <a:cxnLst/>
              <a:rect l="l" t="t" r="r" b="b"/>
              <a:pathLst>
                <a:path w="9598" h="19952" extrusionOk="0">
                  <a:moveTo>
                    <a:pt x="3237" y="1"/>
                  </a:moveTo>
                  <a:cubicBezTo>
                    <a:pt x="3109" y="1"/>
                    <a:pt x="2983" y="17"/>
                    <a:pt x="2858" y="49"/>
                  </a:cubicBezTo>
                  <a:cubicBezTo>
                    <a:pt x="763" y="597"/>
                    <a:pt x="1" y="5621"/>
                    <a:pt x="1120" y="11146"/>
                  </a:cubicBezTo>
                  <a:cubicBezTo>
                    <a:pt x="2163" y="16214"/>
                    <a:pt x="4442" y="19952"/>
                    <a:pt x="6384" y="19952"/>
                  </a:cubicBezTo>
                  <a:cubicBezTo>
                    <a:pt x="6504" y="19952"/>
                    <a:pt x="6623" y="19938"/>
                    <a:pt x="6740" y="19909"/>
                  </a:cubicBezTo>
                  <a:cubicBezTo>
                    <a:pt x="8764" y="19397"/>
                    <a:pt x="9597" y="14682"/>
                    <a:pt x="8573" y="9252"/>
                  </a:cubicBezTo>
                  <a:cubicBezTo>
                    <a:pt x="7599" y="4010"/>
                    <a:pt x="5265" y="1"/>
                    <a:pt x="32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3816399" y="3172687"/>
              <a:ext cx="454937" cy="1042129"/>
            </a:xfrm>
            <a:custGeom>
              <a:avLst/>
              <a:gdLst/>
              <a:ahLst/>
              <a:cxnLst/>
              <a:rect l="l" t="t" r="r" b="b"/>
              <a:pathLst>
                <a:path w="19277" h="44158" extrusionOk="0">
                  <a:moveTo>
                    <a:pt x="10931" y="1"/>
                  </a:moveTo>
                  <a:cubicBezTo>
                    <a:pt x="10931" y="1"/>
                    <a:pt x="1298" y="10169"/>
                    <a:pt x="572" y="19170"/>
                  </a:cubicBezTo>
                  <a:cubicBezTo>
                    <a:pt x="1" y="26266"/>
                    <a:pt x="10347" y="38851"/>
                    <a:pt x="14776" y="43875"/>
                  </a:cubicBezTo>
                  <a:cubicBezTo>
                    <a:pt x="14952" y="44072"/>
                    <a:pt x="15164" y="44158"/>
                    <a:pt x="15372" y="44158"/>
                  </a:cubicBezTo>
                  <a:cubicBezTo>
                    <a:pt x="15856" y="44158"/>
                    <a:pt x="16313" y="43690"/>
                    <a:pt x="16205" y="43066"/>
                  </a:cubicBezTo>
                  <a:cubicBezTo>
                    <a:pt x="15300" y="38053"/>
                    <a:pt x="13479" y="28183"/>
                    <a:pt x="12657" y="25075"/>
                  </a:cubicBezTo>
                  <a:cubicBezTo>
                    <a:pt x="11538" y="20849"/>
                    <a:pt x="19277" y="14753"/>
                    <a:pt x="19277" y="14753"/>
                  </a:cubicBezTo>
                  <a:lnTo>
                    <a:pt x="109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4872674" y="3172687"/>
              <a:ext cx="454937" cy="1042129"/>
            </a:xfrm>
            <a:custGeom>
              <a:avLst/>
              <a:gdLst/>
              <a:ahLst/>
              <a:cxnLst/>
              <a:rect l="l" t="t" r="r" b="b"/>
              <a:pathLst>
                <a:path w="19277" h="44158" extrusionOk="0">
                  <a:moveTo>
                    <a:pt x="8335" y="1"/>
                  </a:moveTo>
                  <a:lnTo>
                    <a:pt x="0" y="14753"/>
                  </a:lnTo>
                  <a:cubicBezTo>
                    <a:pt x="0" y="14753"/>
                    <a:pt x="7739" y="20849"/>
                    <a:pt x="6620" y="25075"/>
                  </a:cubicBezTo>
                  <a:cubicBezTo>
                    <a:pt x="5787" y="28183"/>
                    <a:pt x="3977" y="38053"/>
                    <a:pt x="3072" y="43066"/>
                  </a:cubicBezTo>
                  <a:cubicBezTo>
                    <a:pt x="2955" y="43690"/>
                    <a:pt x="3416" y="44158"/>
                    <a:pt x="3899" y="44158"/>
                  </a:cubicBezTo>
                  <a:cubicBezTo>
                    <a:pt x="4106" y="44158"/>
                    <a:pt x="4317" y="44072"/>
                    <a:pt x="4489" y="43875"/>
                  </a:cubicBezTo>
                  <a:cubicBezTo>
                    <a:pt x="8918" y="38851"/>
                    <a:pt x="19277" y="26266"/>
                    <a:pt x="18705" y="19170"/>
                  </a:cubicBezTo>
                  <a:cubicBezTo>
                    <a:pt x="17967" y="10169"/>
                    <a:pt x="8335" y="1"/>
                    <a:pt x="8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3984720" y="1282574"/>
              <a:ext cx="1174548" cy="2409938"/>
            </a:xfrm>
            <a:custGeom>
              <a:avLst/>
              <a:gdLst/>
              <a:ahLst/>
              <a:cxnLst/>
              <a:rect l="l" t="t" r="r" b="b"/>
              <a:pathLst>
                <a:path w="49769" h="102116" extrusionOk="0">
                  <a:moveTo>
                    <a:pt x="24879" y="1"/>
                  </a:moveTo>
                  <a:cubicBezTo>
                    <a:pt x="24319" y="1"/>
                    <a:pt x="23759" y="245"/>
                    <a:pt x="23325" y="733"/>
                  </a:cubicBezTo>
                  <a:cubicBezTo>
                    <a:pt x="17884" y="6805"/>
                    <a:pt x="1" y="29343"/>
                    <a:pt x="1" y="63621"/>
                  </a:cubicBezTo>
                  <a:cubicBezTo>
                    <a:pt x="1" y="88160"/>
                    <a:pt x="5847" y="97114"/>
                    <a:pt x="8394" y="101102"/>
                  </a:cubicBezTo>
                  <a:cubicBezTo>
                    <a:pt x="8808" y="101755"/>
                    <a:pt x="9450" y="102116"/>
                    <a:pt x="10112" y="102116"/>
                  </a:cubicBezTo>
                  <a:cubicBezTo>
                    <a:pt x="10403" y="102116"/>
                    <a:pt x="10698" y="102046"/>
                    <a:pt x="10978" y="101900"/>
                  </a:cubicBezTo>
                  <a:cubicBezTo>
                    <a:pt x="13252" y="100733"/>
                    <a:pt x="18158" y="98709"/>
                    <a:pt x="24885" y="98709"/>
                  </a:cubicBezTo>
                  <a:cubicBezTo>
                    <a:pt x="31612" y="98709"/>
                    <a:pt x="36517" y="100733"/>
                    <a:pt x="38791" y="101900"/>
                  </a:cubicBezTo>
                  <a:cubicBezTo>
                    <a:pt x="39071" y="102046"/>
                    <a:pt x="39365" y="102116"/>
                    <a:pt x="39655" y="102116"/>
                  </a:cubicBezTo>
                  <a:cubicBezTo>
                    <a:pt x="40313" y="102116"/>
                    <a:pt x="40950" y="101755"/>
                    <a:pt x="41363" y="101102"/>
                  </a:cubicBezTo>
                  <a:cubicBezTo>
                    <a:pt x="43911" y="97114"/>
                    <a:pt x="49769" y="88160"/>
                    <a:pt x="49769" y="63621"/>
                  </a:cubicBezTo>
                  <a:cubicBezTo>
                    <a:pt x="49769" y="29343"/>
                    <a:pt x="31886" y="6805"/>
                    <a:pt x="26432" y="733"/>
                  </a:cubicBezTo>
                  <a:cubicBezTo>
                    <a:pt x="25998" y="245"/>
                    <a:pt x="25438" y="1"/>
                    <a:pt x="24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3992319" y="2163071"/>
              <a:ext cx="1159374" cy="435845"/>
            </a:xfrm>
            <a:custGeom>
              <a:avLst/>
              <a:gdLst/>
              <a:ahLst/>
              <a:cxnLst/>
              <a:rect l="l" t="t" r="r" b="b"/>
              <a:pathLst>
                <a:path w="49126" h="18468" extrusionOk="0">
                  <a:moveTo>
                    <a:pt x="24289" y="1"/>
                  </a:moveTo>
                  <a:cubicBezTo>
                    <a:pt x="16955" y="1"/>
                    <a:pt x="9823" y="394"/>
                    <a:pt x="3012" y="1144"/>
                  </a:cubicBezTo>
                  <a:cubicBezTo>
                    <a:pt x="1584" y="6430"/>
                    <a:pt x="500" y="12205"/>
                    <a:pt x="0" y="18420"/>
                  </a:cubicBezTo>
                  <a:cubicBezTo>
                    <a:pt x="7787" y="17705"/>
                    <a:pt x="15919" y="17324"/>
                    <a:pt x="24289" y="17324"/>
                  </a:cubicBezTo>
                  <a:cubicBezTo>
                    <a:pt x="32849" y="17324"/>
                    <a:pt x="41172" y="17729"/>
                    <a:pt x="49125" y="18467"/>
                  </a:cubicBezTo>
                  <a:cubicBezTo>
                    <a:pt x="48625" y="12252"/>
                    <a:pt x="47554" y="6490"/>
                    <a:pt x="46125" y="1203"/>
                  </a:cubicBezTo>
                  <a:cubicBezTo>
                    <a:pt x="39136" y="417"/>
                    <a:pt x="31825" y="1"/>
                    <a:pt x="24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4191250" y="1282574"/>
              <a:ext cx="761218" cy="555402"/>
            </a:xfrm>
            <a:custGeom>
              <a:avLst/>
              <a:gdLst/>
              <a:ahLst/>
              <a:cxnLst/>
              <a:rect l="l" t="t" r="r" b="b"/>
              <a:pathLst>
                <a:path w="32255" h="23534" extrusionOk="0">
                  <a:moveTo>
                    <a:pt x="16090" y="1"/>
                  </a:moveTo>
                  <a:cubicBezTo>
                    <a:pt x="15529" y="1"/>
                    <a:pt x="14967" y="245"/>
                    <a:pt x="14526" y="733"/>
                  </a:cubicBezTo>
                  <a:cubicBezTo>
                    <a:pt x="11657" y="3924"/>
                    <a:pt x="5347" y="11698"/>
                    <a:pt x="1" y="23343"/>
                  </a:cubicBezTo>
                  <a:cubicBezTo>
                    <a:pt x="5073" y="21795"/>
                    <a:pt x="10359" y="20973"/>
                    <a:pt x="15812" y="20973"/>
                  </a:cubicBezTo>
                  <a:cubicBezTo>
                    <a:pt x="21491" y="20973"/>
                    <a:pt x="27004" y="21866"/>
                    <a:pt x="32255" y="23533"/>
                  </a:cubicBezTo>
                  <a:cubicBezTo>
                    <a:pt x="26897" y="11782"/>
                    <a:pt x="20527" y="3947"/>
                    <a:pt x="17646" y="733"/>
                  </a:cubicBezTo>
                  <a:cubicBezTo>
                    <a:pt x="17211" y="245"/>
                    <a:pt x="16652" y="1"/>
                    <a:pt x="16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4270218" y="2070910"/>
              <a:ext cx="604136" cy="604136"/>
            </a:xfrm>
            <a:custGeom>
              <a:avLst/>
              <a:gdLst/>
              <a:ahLst/>
              <a:cxnLst/>
              <a:rect l="l" t="t" r="r" b="b"/>
              <a:pathLst>
                <a:path w="25599" h="25599" extrusionOk="0">
                  <a:moveTo>
                    <a:pt x="12800" y="0"/>
                  </a:moveTo>
                  <a:cubicBezTo>
                    <a:pt x="5727" y="0"/>
                    <a:pt x="0" y="5727"/>
                    <a:pt x="0" y="12800"/>
                  </a:cubicBezTo>
                  <a:cubicBezTo>
                    <a:pt x="0" y="19860"/>
                    <a:pt x="5727" y="25599"/>
                    <a:pt x="12800" y="25599"/>
                  </a:cubicBezTo>
                  <a:cubicBezTo>
                    <a:pt x="19872" y="25599"/>
                    <a:pt x="25599" y="19860"/>
                    <a:pt x="25599" y="12800"/>
                  </a:cubicBezTo>
                  <a:cubicBezTo>
                    <a:pt x="25599" y="5727"/>
                    <a:pt x="19872" y="0"/>
                    <a:pt x="12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4354520" y="2154929"/>
              <a:ext cx="435538" cy="435821"/>
            </a:xfrm>
            <a:custGeom>
              <a:avLst/>
              <a:gdLst/>
              <a:ahLst/>
              <a:cxnLst/>
              <a:rect l="l" t="t" r="r" b="b"/>
              <a:pathLst>
                <a:path w="18455" h="18467" extrusionOk="0">
                  <a:moveTo>
                    <a:pt x="9228" y="0"/>
                  </a:moveTo>
                  <a:cubicBezTo>
                    <a:pt x="4132" y="0"/>
                    <a:pt x="0" y="4144"/>
                    <a:pt x="0" y="9240"/>
                  </a:cubicBezTo>
                  <a:cubicBezTo>
                    <a:pt x="0" y="14335"/>
                    <a:pt x="4132" y="18467"/>
                    <a:pt x="9228" y="18467"/>
                  </a:cubicBezTo>
                  <a:cubicBezTo>
                    <a:pt x="14323" y="18467"/>
                    <a:pt x="18455" y="14335"/>
                    <a:pt x="18455" y="9240"/>
                  </a:cubicBezTo>
                  <a:cubicBezTo>
                    <a:pt x="18455" y="4144"/>
                    <a:pt x="14323" y="0"/>
                    <a:pt x="92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4425039" y="3202472"/>
              <a:ext cx="295897" cy="923916"/>
            </a:xfrm>
            <a:custGeom>
              <a:avLst/>
              <a:gdLst/>
              <a:ahLst/>
              <a:cxnLst/>
              <a:rect l="l" t="t" r="r" b="b"/>
              <a:pathLst>
                <a:path w="12538" h="39149" extrusionOk="0">
                  <a:moveTo>
                    <a:pt x="6275" y="1"/>
                  </a:moveTo>
                  <a:cubicBezTo>
                    <a:pt x="2822" y="1"/>
                    <a:pt x="1" y="5525"/>
                    <a:pt x="5442" y="38398"/>
                  </a:cubicBezTo>
                  <a:cubicBezTo>
                    <a:pt x="5525" y="38898"/>
                    <a:pt x="5897" y="39148"/>
                    <a:pt x="6269" y="39148"/>
                  </a:cubicBezTo>
                  <a:cubicBezTo>
                    <a:pt x="6641" y="39148"/>
                    <a:pt x="7013" y="38898"/>
                    <a:pt x="7097" y="38398"/>
                  </a:cubicBezTo>
                  <a:cubicBezTo>
                    <a:pt x="12538" y="5525"/>
                    <a:pt x="9728" y="1"/>
                    <a:pt x="62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2CA963-C386-4682-97A0-21B9EDF5EA8F}"/>
              </a:ext>
            </a:extLst>
          </p:cNvPr>
          <p:cNvSpPr>
            <a:spLocks noGrp="1"/>
          </p:cNvSpPr>
          <p:nvPr>
            <p:ph type="body" idx="1"/>
          </p:nvPr>
        </p:nvSpPr>
        <p:spPr>
          <a:xfrm>
            <a:off x="159489" y="217336"/>
            <a:ext cx="8346558" cy="4769334"/>
          </a:xfrm>
        </p:spPr>
        <p:txBody>
          <a:bodyPr/>
          <a:lstStyle/>
          <a:p>
            <a:pPr marL="114300" indent="0" algn="ctr">
              <a:buNone/>
            </a:pPr>
            <a:r>
              <a:rPr lang="en-US" sz="2400" b="1" dirty="0">
                <a:latin typeface="Fira Sans Extra Condensed Light" panose="020B0403050000020004" pitchFamily="34" charset="0"/>
              </a:rPr>
              <a:t>Orbit Type vs Payload Mass</a:t>
            </a: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r>
              <a:rPr lang="en-US" dirty="0">
                <a:latin typeface="Fira Sans Extra Condensed Light" panose="020B0403050000020004" pitchFamily="34" charset="0"/>
              </a:rPr>
              <a:t>The payload mass range for rockets launched in the GTO orbit  is </a:t>
            </a:r>
            <a:r>
              <a:rPr lang="en-US" b="1" dirty="0">
                <a:latin typeface="Fira Sans Extra Condensed Light" panose="020B0403050000020004" pitchFamily="34" charset="0"/>
              </a:rPr>
              <a:t>2000 – 8000 kg.</a:t>
            </a:r>
          </a:p>
          <a:p>
            <a:r>
              <a:rPr lang="en-US" dirty="0">
                <a:latin typeface="Fira Sans Extra Condensed Light" panose="020B0403050000020004" pitchFamily="34" charset="0"/>
              </a:rPr>
              <a:t>The </a:t>
            </a:r>
            <a:r>
              <a:rPr lang="en-US" b="1" dirty="0">
                <a:latin typeface="Fira Sans Extra Condensed Light" panose="020B0403050000020004" pitchFamily="34" charset="0"/>
              </a:rPr>
              <a:t>VLEO</a:t>
            </a:r>
            <a:r>
              <a:rPr lang="en-US" dirty="0">
                <a:latin typeface="Fira Sans Extra Condensed Light" panose="020B0403050000020004" pitchFamily="34" charset="0"/>
              </a:rPr>
              <a:t> orbit type is used when rockets contain </a:t>
            </a:r>
            <a:r>
              <a:rPr lang="en-US" b="1" dirty="0">
                <a:latin typeface="Fira Sans Extra Condensed Light" panose="020B0403050000020004" pitchFamily="34" charset="0"/>
              </a:rPr>
              <a:t>heavy payloads.</a:t>
            </a:r>
          </a:p>
          <a:p>
            <a:r>
              <a:rPr lang="en-US" dirty="0">
                <a:latin typeface="Fira Sans Extra Condensed Light" panose="020B0403050000020004" pitchFamily="34" charset="0"/>
              </a:rPr>
              <a:t>The </a:t>
            </a:r>
            <a:r>
              <a:rPr lang="en-US" b="1" dirty="0">
                <a:latin typeface="Fira Sans Extra Condensed Light" panose="020B0403050000020004" pitchFamily="34" charset="0"/>
              </a:rPr>
              <a:t>ES-L1</a:t>
            </a:r>
            <a:r>
              <a:rPr lang="en-US" dirty="0">
                <a:latin typeface="Fira Sans Extra Condensed Light" panose="020B0403050000020004" pitchFamily="34" charset="0"/>
              </a:rPr>
              <a:t> and </a:t>
            </a:r>
            <a:r>
              <a:rPr lang="en-US" b="1" dirty="0">
                <a:latin typeface="Fira Sans Extra Condensed Light" panose="020B0403050000020004" pitchFamily="34" charset="0"/>
              </a:rPr>
              <a:t>HEO</a:t>
            </a:r>
            <a:r>
              <a:rPr lang="en-US" dirty="0">
                <a:latin typeface="Fira Sans Extra Condensed Light" panose="020B0403050000020004" pitchFamily="34" charset="0"/>
              </a:rPr>
              <a:t> orbit types are the </a:t>
            </a:r>
            <a:r>
              <a:rPr lang="en-US" b="1" dirty="0">
                <a:latin typeface="Fira Sans Extra Condensed Light" panose="020B0403050000020004" pitchFamily="34" charset="0"/>
              </a:rPr>
              <a:t>least utilized </a:t>
            </a:r>
            <a:r>
              <a:rPr lang="en-US" dirty="0">
                <a:latin typeface="Fira Sans Extra Condensed Light" panose="020B0403050000020004" pitchFamily="34" charset="0"/>
              </a:rPr>
              <a:t>orbit types.</a:t>
            </a: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KE" sz="2400" b="1" dirty="0">
              <a:latin typeface="Fira Sans Extra Condensed Light" panose="020B0403050000020004" pitchFamily="34" charset="0"/>
            </a:endParaRPr>
          </a:p>
        </p:txBody>
      </p:sp>
      <p:pic>
        <p:nvPicPr>
          <p:cNvPr id="7" name="Picture 6">
            <a:extLst>
              <a:ext uri="{FF2B5EF4-FFF2-40B4-BE49-F238E27FC236}">
                <a16:creationId xmlns:a16="http://schemas.microsoft.com/office/drawing/2014/main" id="{FE02010A-277A-4508-BCF4-0B302C3BFB1C}"/>
              </a:ext>
            </a:extLst>
          </p:cNvPr>
          <p:cNvPicPr>
            <a:picLocks noChangeAspect="1"/>
          </p:cNvPicPr>
          <p:nvPr/>
        </p:nvPicPr>
        <p:blipFill>
          <a:blip r:embed="rId2"/>
          <a:stretch>
            <a:fillRect/>
          </a:stretch>
        </p:blipFill>
        <p:spPr>
          <a:xfrm>
            <a:off x="1623393" y="858468"/>
            <a:ext cx="5418749" cy="2786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9232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C60689-3C6C-4F92-A426-669AD5408844}"/>
              </a:ext>
            </a:extLst>
          </p:cNvPr>
          <p:cNvSpPr>
            <a:spLocks noGrp="1"/>
          </p:cNvSpPr>
          <p:nvPr>
            <p:ph type="body" idx="1"/>
          </p:nvPr>
        </p:nvSpPr>
        <p:spPr>
          <a:xfrm>
            <a:off x="138225" y="314672"/>
            <a:ext cx="8612372" cy="4682629"/>
          </a:xfrm>
        </p:spPr>
        <p:txBody>
          <a:bodyPr/>
          <a:lstStyle/>
          <a:p>
            <a:pPr marL="114300" indent="0" algn="ctr">
              <a:buNone/>
            </a:pPr>
            <a:r>
              <a:rPr lang="en-US" sz="2400" b="1" dirty="0">
                <a:latin typeface="Fira Sans Extra Condensed Light" panose="020B0403050000020004" pitchFamily="34" charset="0"/>
              </a:rPr>
              <a:t>Average Success Rate by Year</a:t>
            </a: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pPr marL="114300" indent="0">
              <a:buNone/>
            </a:pPr>
            <a:endParaRPr lang="en-US" b="1" dirty="0">
              <a:latin typeface="Fira Sans Extra Condensed Light" panose="020B0403050000020004" pitchFamily="34" charset="0"/>
            </a:endParaRPr>
          </a:p>
          <a:p>
            <a:r>
              <a:rPr lang="en-US" dirty="0">
                <a:latin typeface="Fira Sans Extra Condensed Light" panose="020B0403050000020004" pitchFamily="34" charset="0"/>
              </a:rPr>
              <a:t>The average success rate of the rocket launches increases drastically </a:t>
            </a:r>
            <a:r>
              <a:rPr lang="en-US" b="1" dirty="0">
                <a:latin typeface="Fira Sans Extra Condensed Light" panose="020B0403050000020004" pitchFamily="34" charset="0"/>
              </a:rPr>
              <a:t>after 2013 </a:t>
            </a:r>
            <a:r>
              <a:rPr lang="en-US" dirty="0">
                <a:latin typeface="Fira Sans Extra Condensed Light" panose="020B0403050000020004" pitchFamily="34" charset="0"/>
              </a:rPr>
              <a:t>as shown by the sharp increase in slope of the graph.</a:t>
            </a:r>
          </a:p>
          <a:p>
            <a:r>
              <a:rPr lang="en-US" dirty="0">
                <a:latin typeface="Fira Sans Extra Condensed Light" panose="020B0403050000020004" pitchFamily="34" charset="0"/>
              </a:rPr>
              <a:t>The stagnation between </a:t>
            </a:r>
            <a:r>
              <a:rPr lang="en-US" b="1" dirty="0">
                <a:latin typeface="Fira Sans Extra Condensed Light" panose="020B0403050000020004" pitchFamily="34" charset="0"/>
              </a:rPr>
              <a:t>2010 – 2013 </a:t>
            </a:r>
            <a:r>
              <a:rPr lang="en-US" dirty="0">
                <a:latin typeface="Fira Sans Extra Condensed Light" panose="020B0403050000020004" pitchFamily="34" charset="0"/>
              </a:rPr>
              <a:t>can be attributed to the various </a:t>
            </a:r>
            <a:r>
              <a:rPr lang="en-US" b="1" dirty="0">
                <a:latin typeface="Fira Sans Extra Condensed Light" panose="020B0403050000020004" pitchFamily="34" charset="0"/>
              </a:rPr>
              <a:t>launch failures </a:t>
            </a:r>
            <a:r>
              <a:rPr lang="en-US" dirty="0">
                <a:latin typeface="Fira Sans Extra Condensed Light" panose="020B0403050000020004" pitchFamily="34" charset="0"/>
              </a:rPr>
              <a:t>when SpaceX started out experiments on reusable rockets</a:t>
            </a:r>
            <a:r>
              <a:rPr lang="en-US" b="1" dirty="0">
                <a:latin typeface="Fira Sans Extra Condensed Light" panose="020B0403050000020004" pitchFamily="34" charset="0"/>
              </a:rPr>
              <a:t>.</a:t>
            </a:r>
          </a:p>
          <a:p>
            <a:pPr marL="114300" indent="0">
              <a:buNone/>
            </a:pPr>
            <a:endParaRPr lang="en-US"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endParaRPr lang="en-US" sz="2400" b="1" dirty="0">
              <a:latin typeface="Fira Sans Extra Condensed Light" panose="020B0403050000020004" pitchFamily="34" charset="0"/>
            </a:endParaRPr>
          </a:p>
          <a:p>
            <a:pPr marL="114300" indent="0">
              <a:buNone/>
            </a:pPr>
            <a:r>
              <a:rPr lang="en-US" sz="2400" dirty="0">
                <a:latin typeface="Fira Sans Extra Condensed Light" panose="020B0403050000020004" pitchFamily="34" charset="0"/>
              </a:rPr>
              <a:t>.</a:t>
            </a:r>
          </a:p>
          <a:p>
            <a:pPr marL="114300" indent="0">
              <a:buNone/>
            </a:pPr>
            <a:endParaRPr lang="en-KE" sz="2400" dirty="0">
              <a:latin typeface="Fira Sans Extra Condensed Light" panose="020B0403050000020004" pitchFamily="34" charset="0"/>
            </a:endParaRPr>
          </a:p>
        </p:txBody>
      </p:sp>
      <p:pic>
        <p:nvPicPr>
          <p:cNvPr id="5" name="Picture 4">
            <a:extLst>
              <a:ext uri="{FF2B5EF4-FFF2-40B4-BE49-F238E27FC236}">
                <a16:creationId xmlns:a16="http://schemas.microsoft.com/office/drawing/2014/main" id="{A559DE90-9FBB-40E8-A52E-9C44BE9A479F}"/>
              </a:ext>
            </a:extLst>
          </p:cNvPr>
          <p:cNvPicPr>
            <a:picLocks noChangeAspect="1"/>
          </p:cNvPicPr>
          <p:nvPr/>
        </p:nvPicPr>
        <p:blipFill>
          <a:blip r:embed="rId2"/>
          <a:stretch>
            <a:fillRect/>
          </a:stretch>
        </p:blipFill>
        <p:spPr>
          <a:xfrm>
            <a:off x="1855382" y="838642"/>
            <a:ext cx="5178057" cy="2719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077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5DA0-7B53-47A7-A16B-84EAB1B9C75B}"/>
              </a:ext>
            </a:extLst>
          </p:cNvPr>
          <p:cNvSpPr>
            <a:spLocks noGrp="1"/>
          </p:cNvSpPr>
          <p:nvPr>
            <p:ph type="title"/>
          </p:nvPr>
        </p:nvSpPr>
        <p:spPr>
          <a:xfrm>
            <a:off x="717750" y="232972"/>
            <a:ext cx="7708500" cy="481200"/>
          </a:xfrm>
        </p:spPr>
        <p:txBody>
          <a:bodyPr/>
          <a:lstStyle/>
          <a:p>
            <a:pPr algn="ctr"/>
            <a:r>
              <a:rPr lang="en-US" dirty="0"/>
              <a:t>EDA USING SQL RESULTS</a:t>
            </a:r>
            <a:endParaRPr lang="en-KE" dirty="0"/>
          </a:p>
        </p:txBody>
      </p:sp>
      <p:sp>
        <p:nvSpPr>
          <p:cNvPr id="4" name="Text Placeholder 3">
            <a:extLst>
              <a:ext uri="{FF2B5EF4-FFF2-40B4-BE49-F238E27FC236}">
                <a16:creationId xmlns:a16="http://schemas.microsoft.com/office/drawing/2014/main" id="{94FEEAB1-24B2-46B3-84DC-8C7B6F7BA225}"/>
              </a:ext>
            </a:extLst>
          </p:cNvPr>
          <p:cNvSpPr>
            <a:spLocks noGrp="1"/>
          </p:cNvSpPr>
          <p:nvPr>
            <p:ph type="body" idx="1"/>
          </p:nvPr>
        </p:nvSpPr>
        <p:spPr>
          <a:xfrm>
            <a:off x="311700" y="1626781"/>
            <a:ext cx="3999900" cy="2942094"/>
          </a:xfrm>
        </p:spPr>
        <p:txBody>
          <a:bodyPr/>
          <a:lstStyle/>
          <a:p>
            <a:pPr marL="139700" indent="0">
              <a:buNone/>
            </a:pPr>
            <a:r>
              <a:rPr lang="en-US" sz="1800" dirty="0">
                <a:latin typeface="Fira Sans Extra Condensed Light" panose="020B0403050000020004" pitchFamily="34" charset="0"/>
              </a:rPr>
              <a:t>The launch sites that were mainly used include:</a:t>
            </a:r>
          </a:p>
          <a:p>
            <a:pPr lvl="1">
              <a:lnSpc>
                <a:spcPct val="100000"/>
              </a:lnSpc>
              <a:buFont typeface="Wingdings" panose="05000000000000000000" pitchFamily="2" charset="2"/>
              <a:buChar char="v"/>
            </a:pPr>
            <a:r>
              <a:rPr lang="en-US" sz="1800" b="1" dirty="0">
                <a:latin typeface="Fira Sans Extra Condensed Light" panose="020B0403050000020004" pitchFamily="34" charset="0"/>
              </a:rPr>
              <a:t>CCAFS LC-40</a:t>
            </a:r>
          </a:p>
          <a:p>
            <a:pPr lvl="1">
              <a:lnSpc>
                <a:spcPct val="100000"/>
              </a:lnSpc>
              <a:buFont typeface="Wingdings" panose="05000000000000000000" pitchFamily="2" charset="2"/>
              <a:buChar char="v"/>
            </a:pPr>
            <a:r>
              <a:rPr lang="en-US" sz="1800" b="1" dirty="0">
                <a:latin typeface="Fira Sans Extra Condensed Light" panose="020B0403050000020004" pitchFamily="34" charset="0"/>
              </a:rPr>
              <a:t>CCAFS SLC-40</a:t>
            </a:r>
          </a:p>
          <a:p>
            <a:pPr lvl="1">
              <a:lnSpc>
                <a:spcPct val="100000"/>
              </a:lnSpc>
              <a:buFont typeface="Wingdings" panose="05000000000000000000" pitchFamily="2" charset="2"/>
              <a:buChar char="v"/>
            </a:pPr>
            <a:r>
              <a:rPr lang="en-US" sz="1800" b="1" dirty="0">
                <a:latin typeface="Fira Sans Extra Condensed Light" panose="020B0403050000020004" pitchFamily="34" charset="0"/>
              </a:rPr>
              <a:t>VAFB SLC-4E</a:t>
            </a:r>
          </a:p>
          <a:p>
            <a:pPr lvl="1">
              <a:lnSpc>
                <a:spcPct val="100000"/>
              </a:lnSpc>
              <a:buFont typeface="Wingdings" panose="05000000000000000000" pitchFamily="2" charset="2"/>
              <a:buChar char="v"/>
            </a:pPr>
            <a:r>
              <a:rPr lang="en-US" sz="1800" b="1" dirty="0">
                <a:latin typeface="Fira Sans Extra Condensed Light" panose="020B0403050000020004" pitchFamily="34" charset="0"/>
              </a:rPr>
              <a:t>KSC LC-39A</a:t>
            </a:r>
          </a:p>
        </p:txBody>
      </p:sp>
      <p:sp>
        <p:nvSpPr>
          <p:cNvPr id="7" name="Title 1">
            <a:extLst>
              <a:ext uri="{FF2B5EF4-FFF2-40B4-BE49-F238E27FC236}">
                <a16:creationId xmlns:a16="http://schemas.microsoft.com/office/drawing/2014/main" id="{2398C911-DE25-4030-9068-4A7DD6CF98C6}"/>
              </a:ext>
            </a:extLst>
          </p:cNvPr>
          <p:cNvSpPr txBox="1">
            <a:spLocks/>
          </p:cNvSpPr>
          <p:nvPr/>
        </p:nvSpPr>
        <p:spPr>
          <a:xfrm>
            <a:off x="717750" y="860293"/>
            <a:ext cx="7708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US" b="1" dirty="0">
                <a:latin typeface="Fira Sans Extra Condensed Light" panose="020B0403050000020004" pitchFamily="34" charset="0"/>
              </a:rPr>
              <a:t>Launch Sites Used</a:t>
            </a:r>
            <a:endParaRPr lang="en-KE" b="1" dirty="0">
              <a:latin typeface="Fira Sans Extra Condensed Light" panose="020B0403050000020004" pitchFamily="34" charset="0"/>
            </a:endParaRPr>
          </a:p>
        </p:txBody>
      </p:sp>
      <p:graphicFrame>
        <p:nvGraphicFramePr>
          <p:cNvPr id="10" name="Table 9">
            <a:extLst>
              <a:ext uri="{FF2B5EF4-FFF2-40B4-BE49-F238E27FC236}">
                <a16:creationId xmlns:a16="http://schemas.microsoft.com/office/drawing/2014/main" id="{80FB992A-920D-465E-923C-57670EAE2DD3}"/>
              </a:ext>
            </a:extLst>
          </p:cNvPr>
          <p:cNvGraphicFramePr>
            <a:graphicFrameLocks noGrp="1"/>
          </p:cNvGraphicFramePr>
          <p:nvPr>
            <p:extLst>
              <p:ext uri="{D42A27DB-BD31-4B8C-83A1-F6EECF244321}">
                <p14:modId xmlns:p14="http://schemas.microsoft.com/office/powerpoint/2010/main" val="3566961728"/>
              </p:ext>
            </p:extLst>
          </p:nvPr>
        </p:nvGraphicFramePr>
        <p:xfrm>
          <a:off x="5419893" y="1951933"/>
          <a:ext cx="2611403" cy="2501455"/>
        </p:xfrm>
        <a:graphic>
          <a:graphicData uri="http://schemas.openxmlformats.org/drawingml/2006/table">
            <a:tbl>
              <a:tblPr firstRow="1" bandRow="1">
                <a:tableStyleId>{073A0DAA-6AF3-43AB-8588-CEC1D06C72B9}</a:tableStyleId>
              </a:tblPr>
              <a:tblGrid>
                <a:gridCol w="2611403">
                  <a:extLst>
                    <a:ext uri="{9D8B030D-6E8A-4147-A177-3AD203B41FA5}">
                      <a16:colId xmlns:a16="http://schemas.microsoft.com/office/drawing/2014/main" val="1051577736"/>
                    </a:ext>
                  </a:extLst>
                </a:gridCol>
              </a:tblGrid>
              <a:tr h="500291">
                <a:tc>
                  <a:txBody>
                    <a:bodyPr/>
                    <a:lstStyle/>
                    <a:p>
                      <a:pPr algn="ctr"/>
                      <a:r>
                        <a:rPr lang="en-US" sz="1800" dirty="0">
                          <a:latin typeface="Fira Sans Extra Condensed Light" panose="020B0403050000020004" pitchFamily="34" charset="0"/>
                        </a:rPr>
                        <a:t>Launch Site</a:t>
                      </a:r>
                      <a:endParaRPr lang="en-KE" sz="1800" dirty="0">
                        <a:latin typeface="Fira Sans Extra Condensed Light" panose="020B0403050000020004" pitchFamily="34" charset="0"/>
                      </a:endParaRPr>
                    </a:p>
                  </a:txBody>
                  <a:tcPr anchor="ctr"/>
                </a:tc>
                <a:extLst>
                  <a:ext uri="{0D108BD9-81ED-4DB2-BD59-A6C34878D82A}">
                    <a16:rowId xmlns:a16="http://schemas.microsoft.com/office/drawing/2014/main" val="54793885"/>
                  </a:ext>
                </a:extLst>
              </a:tr>
              <a:tr h="500291">
                <a:tc>
                  <a:txBody>
                    <a:bodyPr/>
                    <a:lstStyle/>
                    <a:p>
                      <a:pPr algn="ctr"/>
                      <a:r>
                        <a:rPr lang="en-US" sz="1600" b="1" dirty="0">
                          <a:latin typeface="Fira Sans Extra Condensed Light" panose="020B0403050000020004" pitchFamily="34" charset="0"/>
                        </a:rPr>
                        <a:t>CCAFS LC-40</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3001761067"/>
                  </a:ext>
                </a:extLst>
              </a:tr>
              <a:tr h="500291">
                <a:tc>
                  <a:txBody>
                    <a:bodyPr/>
                    <a:lstStyle/>
                    <a:p>
                      <a:pPr algn="ctr"/>
                      <a:r>
                        <a:rPr lang="en-US" sz="1600" b="1" dirty="0">
                          <a:latin typeface="Fira Sans Extra Condensed Light" panose="020B0403050000020004" pitchFamily="34" charset="0"/>
                        </a:rPr>
                        <a:t>VAFB SLC-4E</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2962668323"/>
                  </a:ext>
                </a:extLst>
              </a:tr>
              <a:tr h="500291">
                <a:tc>
                  <a:txBody>
                    <a:bodyPr/>
                    <a:lstStyle/>
                    <a:p>
                      <a:pPr algn="ctr"/>
                      <a:r>
                        <a:rPr lang="en-US" sz="1600" b="1" dirty="0">
                          <a:latin typeface="Fira Sans Extra Condensed Light" panose="020B0403050000020004" pitchFamily="34" charset="0"/>
                        </a:rPr>
                        <a:t>KSC LC-39A</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3208276020"/>
                  </a:ext>
                </a:extLst>
              </a:tr>
              <a:tr h="500291">
                <a:tc>
                  <a:txBody>
                    <a:bodyPr/>
                    <a:lstStyle/>
                    <a:p>
                      <a:pPr algn="ctr"/>
                      <a:r>
                        <a:rPr lang="en-US" sz="1600" b="1" dirty="0">
                          <a:latin typeface="Fira Sans Extra Condensed Light" panose="020B0403050000020004" pitchFamily="34" charset="0"/>
                        </a:rPr>
                        <a:t>CCAFS SLC-40</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2198822882"/>
                  </a:ext>
                </a:extLst>
              </a:tr>
            </a:tbl>
          </a:graphicData>
        </a:graphic>
      </p:graphicFrame>
    </p:spTree>
    <p:extLst>
      <p:ext uri="{BB962C8B-B14F-4D97-AF65-F5344CB8AC3E}">
        <p14:creationId xmlns:p14="http://schemas.microsoft.com/office/powerpoint/2010/main" val="3632081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03CD2E-4339-4EEC-BF01-AA30EC209F23}"/>
              </a:ext>
            </a:extLst>
          </p:cNvPr>
          <p:cNvSpPr>
            <a:spLocks noGrp="1"/>
          </p:cNvSpPr>
          <p:nvPr>
            <p:ph type="body" idx="1"/>
          </p:nvPr>
        </p:nvSpPr>
        <p:spPr>
          <a:xfrm>
            <a:off x="311699" y="1494028"/>
            <a:ext cx="8438895" cy="3416400"/>
          </a:xfrm>
        </p:spPr>
        <p:txBody>
          <a:bodyPr/>
          <a:lstStyle/>
          <a:p>
            <a:r>
              <a:rPr lang="en-US" sz="1800" dirty="0">
                <a:latin typeface="Fira Sans Extra Condensed Light" panose="020B0403050000020004" pitchFamily="34" charset="0"/>
              </a:rPr>
              <a:t>The total payload mass carried by NASA (CRS) is </a:t>
            </a:r>
            <a:r>
              <a:rPr lang="en-US" sz="1800" b="1" dirty="0">
                <a:latin typeface="Fira Sans Extra Condensed Light" panose="020B0403050000020004" pitchFamily="34" charset="0"/>
              </a:rPr>
              <a:t>45596 kg .</a:t>
            </a:r>
          </a:p>
          <a:p>
            <a:pPr marL="139700" indent="0">
              <a:buNone/>
            </a:pPr>
            <a:r>
              <a:rPr lang="en-US" sz="1800" b="1" dirty="0">
                <a:latin typeface="Fira Sans Extra Condensed Light" panose="020B0403050000020004" pitchFamily="34" charset="0"/>
              </a:rPr>
              <a:t> </a:t>
            </a:r>
          </a:p>
          <a:p>
            <a:pPr marL="139700" indent="0">
              <a:buNone/>
            </a:pPr>
            <a:endParaRPr lang="en-KE" sz="1800" dirty="0">
              <a:latin typeface="Fira Sans Extra Condensed Light" panose="020B0403050000020004" pitchFamily="34" charset="0"/>
            </a:endParaRPr>
          </a:p>
        </p:txBody>
      </p:sp>
      <p:sp>
        <p:nvSpPr>
          <p:cNvPr id="7" name="Title 1">
            <a:extLst>
              <a:ext uri="{FF2B5EF4-FFF2-40B4-BE49-F238E27FC236}">
                <a16:creationId xmlns:a16="http://schemas.microsoft.com/office/drawing/2014/main" id="{3F69725E-A562-4542-92BB-00CF8737D3FC}"/>
              </a:ext>
            </a:extLst>
          </p:cNvPr>
          <p:cNvSpPr>
            <a:spLocks noGrp="1"/>
          </p:cNvSpPr>
          <p:nvPr>
            <p:ph type="title"/>
          </p:nvPr>
        </p:nvSpPr>
        <p:spPr>
          <a:xfrm>
            <a:off x="717750" y="211807"/>
            <a:ext cx="7708500" cy="481200"/>
          </a:xfrm>
        </p:spPr>
        <p:txBody>
          <a:bodyPr/>
          <a:lstStyle/>
          <a:p>
            <a:pPr algn="ctr"/>
            <a:r>
              <a:rPr lang="en-US" dirty="0"/>
              <a:t>EDA USING SQL RESULTS</a:t>
            </a:r>
            <a:endParaRPr lang="en-KE" dirty="0"/>
          </a:p>
        </p:txBody>
      </p:sp>
      <p:sp>
        <p:nvSpPr>
          <p:cNvPr id="8" name="Title 1">
            <a:extLst>
              <a:ext uri="{FF2B5EF4-FFF2-40B4-BE49-F238E27FC236}">
                <a16:creationId xmlns:a16="http://schemas.microsoft.com/office/drawing/2014/main" id="{FB427B5F-4385-4128-90C6-2D035C792D8E}"/>
              </a:ext>
            </a:extLst>
          </p:cNvPr>
          <p:cNvSpPr txBox="1">
            <a:spLocks/>
          </p:cNvSpPr>
          <p:nvPr/>
        </p:nvSpPr>
        <p:spPr>
          <a:xfrm>
            <a:off x="717750" y="863550"/>
            <a:ext cx="7708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US" b="1" dirty="0">
                <a:latin typeface="Fira Sans Extra Condensed Light" panose="020B0403050000020004" pitchFamily="34" charset="0"/>
              </a:rPr>
              <a:t>Payload Mass carried by NASA(CRS) launches</a:t>
            </a:r>
            <a:endParaRPr lang="en-KE" b="1" dirty="0">
              <a:latin typeface="Fira Sans Extra Condensed Light" panose="020B0403050000020004" pitchFamily="34" charset="0"/>
            </a:endParaRPr>
          </a:p>
        </p:txBody>
      </p:sp>
      <p:graphicFrame>
        <p:nvGraphicFramePr>
          <p:cNvPr id="16" name="Table 15">
            <a:extLst>
              <a:ext uri="{FF2B5EF4-FFF2-40B4-BE49-F238E27FC236}">
                <a16:creationId xmlns:a16="http://schemas.microsoft.com/office/drawing/2014/main" id="{F8717BEF-AB46-4B2C-9EBE-EB1C70640163}"/>
              </a:ext>
            </a:extLst>
          </p:cNvPr>
          <p:cNvGraphicFramePr>
            <a:graphicFrameLocks noGrp="1"/>
          </p:cNvGraphicFramePr>
          <p:nvPr>
            <p:extLst>
              <p:ext uri="{D42A27DB-BD31-4B8C-83A1-F6EECF244321}">
                <p14:modId xmlns:p14="http://schemas.microsoft.com/office/powerpoint/2010/main" val="2542821604"/>
              </p:ext>
            </p:extLst>
          </p:nvPr>
        </p:nvGraphicFramePr>
        <p:xfrm>
          <a:off x="2866003" y="2200771"/>
          <a:ext cx="3411994" cy="741958"/>
        </p:xfrm>
        <a:graphic>
          <a:graphicData uri="http://schemas.openxmlformats.org/drawingml/2006/table">
            <a:tbl>
              <a:tblPr firstRow="1" bandRow="1">
                <a:tableStyleId>{073A0DAA-6AF3-43AB-8588-CEC1D06C72B9}</a:tableStyleId>
              </a:tblPr>
              <a:tblGrid>
                <a:gridCol w="1705997">
                  <a:extLst>
                    <a:ext uri="{9D8B030D-6E8A-4147-A177-3AD203B41FA5}">
                      <a16:colId xmlns:a16="http://schemas.microsoft.com/office/drawing/2014/main" val="1051577736"/>
                    </a:ext>
                  </a:extLst>
                </a:gridCol>
                <a:gridCol w="1705997">
                  <a:extLst>
                    <a:ext uri="{9D8B030D-6E8A-4147-A177-3AD203B41FA5}">
                      <a16:colId xmlns:a16="http://schemas.microsoft.com/office/drawing/2014/main" val="3752985173"/>
                    </a:ext>
                  </a:extLst>
                </a:gridCol>
              </a:tblGrid>
              <a:tr h="370979">
                <a:tc>
                  <a:txBody>
                    <a:bodyPr/>
                    <a:lstStyle/>
                    <a:p>
                      <a:pPr algn="ctr"/>
                      <a:r>
                        <a:rPr lang="en-US" sz="1800" dirty="0">
                          <a:latin typeface="Fira Sans Extra Condensed Light" panose="020B0403050000020004" pitchFamily="34" charset="0"/>
                        </a:rPr>
                        <a:t>Customer</a:t>
                      </a:r>
                      <a:endParaRPr lang="en-KE" sz="1800" dirty="0">
                        <a:latin typeface="Fira Sans Extra Condensed Light" panose="020B0403050000020004" pitchFamily="34" charset="0"/>
                      </a:endParaRPr>
                    </a:p>
                  </a:txBody>
                  <a:tcPr anchor="ctr"/>
                </a:tc>
                <a:tc>
                  <a:txBody>
                    <a:bodyPr/>
                    <a:lstStyle/>
                    <a:p>
                      <a:pPr algn="ctr"/>
                      <a:r>
                        <a:rPr lang="en-US" sz="1800" dirty="0">
                          <a:latin typeface="Fira Sans Extra Condensed Light" panose="020B0403050000020004" pitchFamily="34" charset="0"/>
                        </a:rPr>
                        <a:t>Total mass</a:t>
                      </a:r>
                      <a:endParaRPr lang="en-KE" sz="1800" dirty="0">
                        <a:latin typeface="Fira Sans Extra Condensed Light" panose="020B0403050000020004" pitchFamily="34" charset="0"/>
                      </a:endParaRPr>
                    </a:p>
                  </a:txBody>
                  <a:tcPr anchor="ctr"/>
                </a:tc>
                <a:extLst>
                  <a:ext uri="{0D108BD9-81ED-4DB2-BD59-A6C34878D82A}">
                    <a16:rowId xmlns:a16="http://schemas.microsoft.com/office/drawing/2014/main" val="54793885"/>
                  </a:ext>
                </a:extLst>
              </a:tr>
              <a:tr h="370979">
                <a:tc>
                  <a:txBody>
                    <a:bodyPr/>
                    <a:lstStyle/>
                    <a:p>
                      <a:pPr algn="ctr"/>
                      <a:r>
                        <a:rPr lang="en-US" sz="1600" b="1" dirty="0">
                          <a:latin typeface="Fira Sans Extra Condensed Light" panose="020B0403050000020004" pitchFamily="34" charset="0"/>
                        </a:rPr>
                        <a:t>NASA (CRS)</a:t>
                      </a:r>
                      <a:endParaRPr lang="en-KE" sz="1600" b="1" dirty="0">
                        <a:latin typeface="Fira Sans Extra Condensed Light" panose="020B0403050000020004" pitchFamily="34" charset="0"/>
                      </a:endParaRPr>
                    </a:p>
                  </a:txBody>
                  <a:tcPr anchor="ctr"/>
                </a:tc>
                <a:tc>
                  <a:txBody>
                    <a:bodyPr/>
                    <a:lstStyle/>
                    <a:p>
                      <a:pPr algn="ctr"/>
                      <a:r>
                        <a:rPr lang="en-US" sz="1600" b="1" dirty="0">
                          <a:latin typeface="Fira Sans Extra Condensed Light" panose="020B0403050000020004" pitchFamily="34" charset="0"/>
                        </a:rPr>
                        <a:t>45596</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3001761067"/>
                  </a:ext>
                </a:extLst>
              </a:tr>
            </a:tbl>
          </a:graphicData>
        </a:graphic>
      </p:graphicFrame>
    </p:spTree>
    <p:extLst>
      <p:ext uri="{BB962C8B-B14F-4D97-AF65-F5344CB8AC3E}">
        <p14:creationId xmlns:p14="http://schemas.microsoft.com/office/powerpoint/2010/main" val="819769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3E2652-5213-4A59-AAC3-8C5BDBB9C06A}"/>
              </a:ext>
            </a:extLst>
          </p:cNvPr>
          <p:cNvSpPr>
            <a:spLocks noGrp="1"/>
          </p:cNvSpPr>
          <p:nvPr>
            <p:ph type="body" idx="1"/>
          </p:nvPr>
        </p:nvSpPr>
        <p:spPr>
          <a:xfrm>
            <a:off x="368501" y="1515293"/>
            <a:ext cx="8406998" cy="3416400"/>
          </a:xfrm>
        </p:spPr>
        <p:txBody>
          <a:bodyPr/>
          <a:lstStyle/>
          <a:p>
            <a:r>
              <a:rPr lang="en-US" sz="1800" dirty="0">
                <a:latin typeface="Fira Sans Extra Condensed Light" panose="020B0403050000020004" pitchFamily="34" charset="0"/>
              </a:rPr>
              <a:t>The average payload mass carried by </a:t>
            </a:r>
            <a:r>
              <a:rPr lang="en-US" sz="1800" b="1" dirty="0">
                <a:latin typeface="Fira Sans Extra Condensed Light" panose="020B0403050000020004" pitchFamily="34" charset="0"/>
              </a:rPr>
              <a:t>F9 v1.1 </a:t>
            </a:r>
            <a:r>
              <a:rPr lang="en-US" sz="1800" dirty="0">
                <a:latin typeface="Fira Sans Extra Condensed Light" panose="020B0403050000020004" pitchFamily="34" charset="0"/>
              </a:rPr>
              <a:t>boosters is </a:t>
            </a:r>
            <a:r>
              <a:rPr lang="en-US" sz="1800" b="1" dirty="0">
                <a:latin typeface="Fira Sans Extra Condensed Light" panose="020B0403050000020004" pitchFamily="34" charset="0"/>
              </a:rPr>
              <a:t>2928.4 kg</a:t>
            </a:r>
            <a:endParaRPr lang="en-KE" sz="1800" b="1" dirty="0">
              <a:latin typeface="Fira Sans Extra Condensed Light" panose="020B0403050000020004" pitchFamily="34" charset="0"/>
            </a:endParaRPr>
          </a:p>
        </p:txBody>
      </p:sp>
      <p:sp>
        <p:nvSpPr>
          <p:cNvPr id="5" name="Title 1">
            <a:extLst>
              <a:ext uri="{FF2B5EF4-FFF2-40B4-BE49-F238E27FC236}">
                <a16:creationId xmlns:a16="http://schemas.microsoft.com/office/drawing/2014/main" id="{48DED1A3-CCD9-4F75-94EB-6EA018D30C36}"/>
              </a:ext>
            </a:extLst>
          </p:cNvPr>
          <p:cNvSpPr>
            <a:spLocks noGrp="1"/>
          </p:cNvSpPr>
          <p:nvPr>
            <p:ph type="title"/>
          </p:nvPr>
        </p:nvSpPr>
        <p:spPr>
          <a:xfrm>
            <a:off x="717750" y="211807"/>
            <a:ext cx="7708500" cy="481200"/>
          </a:xfrm>
        </p:spPr>
        <p:txBody>
          <a:bodyPr/>
          <a:lstStyle/>
          <a:p>
            <a:pPr algn="ctr"/>
            <a:r>
              <a:rPr lang="en-US" dirty="0"/>
              <a:t>EDA USING SQL RESULTS</a:t>
            </a:r>
            <a:endParaRPr lang="en-KE" dirty="0"/>
          </a:p>
        </p:txBody>
      </p:sp>
      <p:sp>
        <p:nvSpPr>
          <p:cNvPr id="6" name="Title 1">
            <a:extLst>
              <a:ext uri="{FF2B5EF4-FFF2-40B4-BE49-F238E27FC236}">
                <a16:creationId xmlns:a16="http://schemas.microsoft.com/office/drawing/2014/main" id="{5F62DDBF-B19E-4499-9747-496D40AA8DA9}"/>
              </a:ext>
            </a:extLst>
          </p:cNvPr>
          <p:cNvSpPr txBox="1">
            <a:spLocks/>
          </p:cNvSpPr>
          <p:nvPr/>
        </p:nvSpPr>
        <p:spPr>
          <a:xfrm>
            <a:off x="717750" y="863550"/>
            <a:ext cx="7708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US" b="1" dirty="0">
                <a:latin typeface="Fira Sans Extra Condensed Light" panose="020B0403050000020004" pitchFamily="34" charset="0"/>
              </a:rPr>
              <a:t>Average Payload Mass carried by F9 V1.1 boosters</a:t>
            </a:r>
            <a:endParaRPr lang="en-KE" b="1" dirty="0">
              <a:latin typeface="Fira Sans Extra Condensed Light" panose="020B0403050000020004" pitchFamily="34" charset="0"/>
            </a:endParaRPr>
          </a:p>
        </p:txBody>
      </p:sp>
      <p:graphicFrame>
        <p:nvGraphicFramePr>
          <p:cNvPr id="9" name="Table 8">
            <a:extLst>
              <a:ext uri="{FF2B5EF4-FFF2-40B4-BE49-F238E27FC236}">
                <a16:creationId xmlns:a16="http://schemas.microsoft.com/office/drawing/2014/main" id="{B39EB60F-031B-4F50-8E8D-943DF3EC0AB5}"/>
              </a:ext>
            </a:extLst>
          </p:cNvPr>
          <p:cNvGraphicFramePr>
            <a:graphicFrameLocks noGrp="1"/>
          </p:cNvGraphicFramePr>
          <p:nvPr>
            <p:extLst>
              <p:ext uri="{D42A27DB-BD31-4B8C-83A1-F6EECF244321}">
                <p14:modId xmlns:p14="http://schemas.microsoft.com/office/powerpoint/2010/main" val="1744195415"/>
              </p:ext>
            </p:extLst>
          </p:nvPr>
        </p:nvGraphicFramePr>
        <p:xfrm>
          <a:off x="2866003" y="2200771"/>
          <a:ext cx="3411994" cy="741958"/>
        </p:xfrm>
        <a:graphic>
          <a:graphicData uri="http://schemas.openxmlformats.org/drawingml/2006/table">
            <a:tbl>
              <a:tblPr firstRow="1" bandRow="1">
                <a:tableStyleId>{073A0DAA-6AF3-43AB-8588-CEC1D06C72B9}</a:tableStyleId>
              </a:tblPr>
              <a:tblGrid>
                <a:gridCol w="1705997">
                  <a:extLst>
                    <a:ext uri="{9D8B030D-6E8A-4147-A177-3AD203B41FA5}">
                      <a16:colId xmlns:a16="http://schemas.microsoft.com/office/drawing/2014/main" val="1051577736"/>
                    </a:ext>
                  </a:extLst>
                </a:gridCol>
                <a:gridCol w="1705997">
                  <a:extLst>
                    <a:ext uri="{9D8B030D-6E8A-4147-A177-3AD203B41FA5}">
                      <a16:colId xmlns:a16="http://schemas.microsoft.com/office/drawing/2014/main" val="3752985173"/>
                    </a:ext>
                  </a:extLst>
                </a:gridCol>
              </a:tblGrid>
              <a:tr h="370979">
                <a:tc>
                  <a:txBody>
                    <a:bodyPr/>
                    <a:lstStyle/>
                    <a:p>
                      <a:pPr algn="ctr"/>
                      <a:r>
                        <a:rPr lang="en-US" sz="1800" dirty="0">
                          <a:latin typeface="Fira Sans Extra Condensed Light" panose="020B0403050000020004" pitchFamily="34" charset="0"/>
                        </a:rPr>
                        <a:t>Booster Version</a:t>
                      </a:r>
                      <a:endParaRPr lang="en-KE" sz="1800" dirty="0">
                        <a:latin typeface="Fira Sans Extra Condensed Light" panose="020B0403050000020004" pitchFamily="34" charset="0"/>
                      </a:endParaRPr>
                    </a:p>
                  </a:txBody>
                  <a:tcPr anchor="ctr"/>
                </a:tc>
                <a:tc>
                  <a:txBody>
                    <a:bodyPr/>
                    <a:lstStyle/>
                    <a:p>
                      <a:pPr algn="ctr"/>
                      <a:r>
                        <a:rPr lang="en-US" sz="1800" dirty="0">
                          <a:latin typeface="Fira Sans Extra Condensed Light" panose="020B0403050000020004" pitchFamily="34" charset="0"/>
                        </a:rPr>
                        <a:t>Average mass</a:t>
                      </a:r>
                      <a:endParaRPr lang="en-KE" sz="1800" dirty="0">
                        <a:latin typeface="Fira Sans Extra Condensed Light" panose="020B0403050000020004" pitchFamily="34" charset="0"/>
                      </a:endParaRPr>
                    </a:p>
                  </a:txBody>
                  <a:tcPr anchor="ctr"/>
                </a:tc>
                <a:extLst>
                  <a:ext uri="{0D108BD9-81ED-4DB2-BD59-A6C34878D82A}">
                    <a16:rowId xmlns:a16="http://schemas.microsoft.com/office/drawing/2014/main" val="54793885"/>
                  </a:ext>
                </a:extLst>
              </a:tr>
              <a:tr h="370979">
                <a:tc>
                  <a:txBody>
                    <a:bodyPr/>
                    <a:lstStyle/>
                    <a:p>
                      <a:pPr algn="ctr"/>
                      <a:r>
                        <a:rPr lang="en-US" sz="1600" b="1" dirty="0">
                          <a:latin typeface="Fira Sans Extra Condensed Light" panose="020B0403050000020004" pitchFamily="34" charset="0"/>
                        </a:rPr>
                        <a:t>F9 v1.1</a:t>
                      </a:r>
                      <a:endParaRPr lang="en-KE" sz="1600" b="1" dirty="0">
                        <a:latin typeface="Fira Sans Extra Condensed Light" panose="020B0403050000020004" pitchFamily="34" charset="0"/>
                      </a:endParaRPr>
                    </a:p>
                  </a:txBody>
                  <a:tcPr anchor="ctr"/>
                </a:tc>
                <a:tc>
                  <a:txBody>
                    <a:bodyPr/>
                    <a:lstStyle/>
                    <a:p>
                      <a:pPr algn="ctr"/>
                      <a:r>
                        <a:rPr lang="en-US" sz="1600" b="1" dirty="0">
                          <a:latin typeface="Fira Sans Extra Condensed Light" panose="020B0403050000020004" pitchFamily="34" charset="0"/>
                        </a:rPr>
                        <a:t>2928.4</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3001761067"/>
                  </a:ext>
                </a:extLst>
              </a:tr>
            </a:tbl>
          </a:graphicData>
        </a:graphic>
      </p:graphicFrame>
    </p:spTree>
    <p:extLst>
      <p:ext uri="{BB962C8B-B14F-4D97-AF65-F5344CB8AC3E}">
        <p14:creationId xmlns:p14="http://schemas.microsoft.com/office/powerpoint/2010/main" val="2741227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39E606-9BB1-4D3B-81AD-616967D85255}"/>
              </a:ext>
            </a:extLst>
          </p:cNvPr>
          <p:cNvSpPr>
            <a:spLocks noGrp="1"/>
          </p:cNvSpPr>
          <p:nvPr>
            <p:ph type="body" idx="1"/>
          </p:nvPr>
        </p:nvSpPr>
        <p:spPr>
          <a:xfrm>
            <a:off x="343598" y="1471127"/>
            <a:ext cx="8502690" cy="3416400"/>
          </a:xfrm>
        </p:spPr>
        <p:txBody>
          <a:bodyPr/>
          <a:lstStyle/>
          <a:p>
            <a:r>
              <a:rPr lang="en-US" sz="1800" dirty="0">
                <a:latin typeface="Fira Sans Extra Condensed Light" panose="020B0403050000020004" pitchFamily="34" charset="0"/>
              </a:rPr>
              <a:t>The first successful ground pad landing occurred on </a:t>
            </a:r>
            <a:r>
              <a:rPr lang="en-US" sz="1800" b="1" dirty="0">
                <a:latin typeface="Fira Sans Extra Condensed Light" panose="020B0403050000020004" pitchFamily="34" charset="0"/>
              </a:rPr>
              <a:t>01-05-2017 </a:t>
            </a:r>
          </a:p>
          <a:p>
            <a:endParaRPr lang="en-KE" sz="1800" b="1" dirty="0">
              <a:latin typeface="Fira Sans Extra Condensed Light" panose="020B0403050000020004" pitchFamily="34" charset="0"/>
            </a:endParaRPr>
          </a:p>
        </p:txBody>
      </p:sp>
      <p:sp>
        <p:nvSpPr>
          <p:cNvPr id="5" name="Title 1">
            <a:extLst>
              <a:ext uri="{FF2B5EF4-FFF2-40B4-BE49-F238E27FC236}">
                <a16:creationId xmlns:a16="http://schemas.microsoft.com/office/drawing/2014/main" id="{02C80D12-FE11-4DA9-9AE9-96437414C666}"/>
              </a:ext>
            </a:extLst>
          </p:cNvPr>
          <p:cNvSpPr>
            <a:spLocks noGrp="1"/>
          </p:cNvSpPr>
          <p:nvPr>
            <p:ph type="title"/>
          </p:nvPr>
        </p:nvSpPr>
        <p:spPr>
          <a:xfrm>
            <a:off x="717750" y="211807"/>
            <a:ext cx="7708500" cy="481200"/>
          </a:xfrm>
        </p:spPr>
        <p:txBody>
          <a:bodyPr/>
          <a:lstStyle/>
          <a:p>
            <a:pPr algn="ctr"/>
            <a:r>
              <a:rPr lang="en-US" dirty="0"/>
              <a:t>EDA USING SQL RESULTS</a:t>
            </a:r>
            <a:endParaRPr lang="en-KE" dirty="0"/>
          </a:p>
        </p:txBody>
      </p:sp>
      <p:sp>
        <p:nvSpPr>
          <p:cNvPr id="6" name="Title 1">
            <a:extLst>
              <a:ext uri="{FF2B5EF4-FFF2-40B4-BE49-F238E27FC236}">
                <a16:creationId xmlns:a16="http://schemas.microsoft.com/office/drawing/2014/main" id="{2B2782E3-EE9C-49C1-B625-C0B799D01449}"/>
              </a:ext>
            </a:extLst>
          </p:cNvPr>
          <p:cNvSpPr txBox="1">
            <a:spLocks/>
          </p:cNvSpPr>
          <p:nvPr/>
        </p:nvSpPr>
        <p:spPr>
          <a:xfrm>
            <a:off x="717750" y="863550"/>
            <a:ext cx="7708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US" b="1" dirty="0">
                <a:latin typeface="Fira Sans Extra Condensed Light" panose="020B0403050000020004" pitchFamily="34" charset="0"/>
              </a:rPr>
              <a:t>First Successful landing on a Ground Pad</a:t>
            </a:r>
            <a:endParaRPr lang="en-KE" b="1" dirty="0">
              <a:latin typeface="Fira Sans Extra Condensed Light" panose="020B0403050000020004" pitchFamily="34" charset="0"/>
            </a:endParaRPr>
          </a:p>
        </p:txBody>
      </p:sp>
      <p:graphicFrame>
        <p:nvGraphicFramePr>
          <p:cNvPr id="9" name="Table 8">
            <a:extLst>
              <a:ext uri="{FF2B5EF4-FFF2-40B4-BE49-F238E27FC236}">
                <a16:creationId xmlns:a16="http://schemas.microsoft.com/office/drawing/2014/main" id="{8EC726E5-2AD3-4EA2-B7E4-A9AB2C5B9A68}"/>
              </a:ext>
            </a:extLst>
          </p:cNvPr>
          <p:cNvGraphicFramePr>
            <a:graphicFrameLocks noGrp="1"/>
          </p:cNvGraphicFramePr>
          <p:nvPr>
            <p:extLst>
              <p:ext uri="{D42A27DB-BD31-4B8C-83A1-F6EECF244321}">
                <p14:modId xmlns:p14="http://schemas.microsoft.com/office/powerpoint/2010/main" val="1257350333"/>
              </p:ext>
            </p:extLst>
          </p:nvPr>
        </p:nvGraphicFramePr>
        <p:xfrm>
          <a:off x="3097193" y="2122870"/>
          <a:ext cx="2314353" cy="741958"/>
        </p:xfrm>
        <a:graphic>
          <a:graphicData uri="http://schemas.openxmlformats.org/drawingml/2006/table">
            <a:tbl>
              <a:tblPr firstRow="1" bandRow="1">
                <a:tableStyleId>{073A0DAA-6AF3-43AB-8588-CEC1D06C72B9}</a:tableStyleId>
              </a:tblPr>
              <a:tblGrid>
                <a:gridCol w="2314353">
                  <a:extLst>
                    <a:ext uri="{9D8B030D-6E8A-4147-A177-3AD203B41FA5}">
                      <a16:colId xmlns:a16="http://schemas.microsoft.com/office/drawing/2014/main" val="1051577736"/>
                    </a:ext>
                  </a:extLst>
                </a:gridCol>
              </a:tblGrid>
              <a:tr h="370979">
                <a:tc>
                  <a:txBody>
                    <a:bodyPr/>
                    <a:lstStyle/>
                    <a:p>
                      <a:pPr algn="ctr"/>
                      <a:r>
                        <a:rPr lang="en-US" sz="1800" dirty="0">
                          <a:latin typeface="Fira Sans Extra Condensed Light" panose="020B0403050000020004" pitchFamily="34" charset="0"/>
                        </a:rPr>
                        <a:t>MIN(“Date”)</a:t>
                      </a:r>
                      <a:endParaRPr lang="en-KE" sz="1800" dirty="0">
                        <a:latin typeface="Fira Sans Extra Condensed Light" panose="020B0403050000020004" pitchFamily="34" charset="0"/>
                      </a:endParaRPr>
                    </a:p>
                  </a:txBody>
                  <a:tcPr anchor="ctr"/>
                </a:tc>
                <a:extLst>
                  <a:ext uri="{0D108BD9-81ED-4DB2-BD59-A6C34878D82A}">
                    <a16:rowId xmlns:a16="http://schemas.microsoft.com/office/drawing/2014/main" val="54793885"/>
                  </a:ext>
                </a:extLst>
              </a:tr>
              <a:tr h="370979">
                <a:tc>
                  <a:txBody>
                    <a:bodyPr/>
                    <a:lstStyle/>
                    <a:p>
                      <a:pPr algn="ctr"/>
                      <a:r>
                        <a:rPr lang="en-US" sz="1600" b="1" dirty="0">
                          <a:latin typeface="Fira Sans Extra Condensed Light" panose="020B0403050000020004" pitchFamily="34" charset="0"/>
                        </a:rPr>
                        <a:t>01-05-2017</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3001761067"/>
                  </a:ext>
                </a:extLst>
              </a:tr>
            </a:tbl>
          </a:graphicData>
        </a:graphic>
      </p:graphicFrame>
    </p:spTree>
    <p:extLst>
      <p:ext uri="{BB962C8B-B14F-4D97-AF65-F5344CB8AC3E}">
        <p14:creationId xmlns:p14="http://schemas.microsoft.com/office/powerpoint/2010/main" val="210083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A3811E-5C2B-4398-AE61-9C635E6E4888}"/>
              </a:ext>
            </a:extLst>
          </p:cNvPr>
          <p:cNvSpPr>
            <a:spLocks noGrp="1"/>
          </p:cNvSpPr>
          <p:nvPr>
            <p:ph type="body" idx="1"/>
          </p:nvPr>
        </p:nvSpPr>
        <p:spPr>
          <a:xfrm>
            <a:off x="439290" y="1632251"/>
            <a:ext cx="8470793" cy="3416400"/>
          </a:xfrm>
        </p:spPr>
        <p:txBody>
          <a:bodyPr/>
          <a:lstStyle/>
          <a:p>
            <a:r>
              <a:rPr lang="en-US" sz="1800" dirty="0">
                <a:latin typeface="Fira Sans Extra Condensed Light" panose="020B0403050000020004" pitchFamily="34" charset="0"/>
              </a:rPr>
              <a:t>The booster versions with a </a:t>
            </a:r>
            <a:r>
              <a:rPr lang="en-US" sz="1800" b="1" dirty="0">
                <a:latin typeface="Fira Sans Extra Condensed Light" panose="020B0403050000020004" pitchFamily="34" charset="0"/>
              </a:rPr>
              <a:t>successful </a:t>
            </a:r>
            <a:r>
              <a:rPr lang="en-US" sz="1800" dirty="0">
                <a:latin typeface="Fira Sans Extra Condensed Light" panose="020B0403050000020004" pitchFamily="34" charset="0"/>
              </a:rPr>
              <a:t>landing outcome on a </a:t>
            </a:r>
            <a:r>
              <a:rPr lang="en-US" sz="1800" b="1" dirty="0">
                <a:latin typeface="Fira Sans Extra Condensed Light" panose="020B0403050000020004" pitchFamily="34" charset="0"/>
              </a:rPr>
              <a:t>drone ship </a:t>
            </a:r>
            <a:r>
              <a:rPr lang="en-US" sz="1800" dirty="0">
                <a:latin typeface="Fira Sans Extra Condensed Light" panose="020B0403050000020004" pitchFamily="34" charset="0"/>
              </a:rPr>
              <a:t>and a payload mass between </a:t>
            </a:r>
            <a:r>
              <a:rPr lang="en-US" sz="1800" b="1" dirty="0">
                <a:latin typeface="Fira Sans Extra Condensed Light" panose="020B0403050000020004" pitchFamily="34" charset="0"/>
              </a:rPr>
              <a:t>4000 and 6000 kg </a:t>
            </a:r>
            <a:r>
              <a:rPr lang="en-US" sz="1800" dirty="0">
                <a:latin typeface="Fira Sans Extra Condensed Light" panose="020B0403050000020004" pitchFamily="34" charset="0"/>
              </a:rPr>
              <a:t>are as shown below.</a:t>
            </a:r>
          </a:p>
          <a:p>
            <a:endParaRPr lang="en-KE" sz="1800" dirty="0">
              <a:latin typeface="Fira Sans Extra Condensed Light" panose="020B0403050000020004" pitchFamily="34" charset="0"/>
            </a:endParaRPr>
          </a:p>
        </p:txBody>
      </p:sp>
      <p:sp>
        <p:nvSpPr>
          <p:cNvPr id="5" name="Title 1">
            <a:extLst>
              <a:ext uri="{FF2B5EF4-FFF2-40B4-BE49-F238E27FC236}">
                <a16:creationId xmlns:a16="http://schemas.microsoft.com/office/drawing/2014/main" id="{399155C5-2F16-488C-83DD-3F17E318FC20}"/>
              </a:ext>
            </a:extLst>
          </p:cNvPr>
          <p:cNvSpPr>
            <a:spLocks noGrp="1"/>
          </p:cNvSpPr>
          <p:nvPr>
            <p:ph type="title"/>
          </p:nvPr>
        </p:nvSpPr>
        <p:spPr>
          <a:xfrm>
            <a:off x="717750" y="211807"/>
            <a:ext cx="7708500" cy="481200"/>
          </a:xfrm>
        </p:spPr>
        <p:txBody>
          <a:bodyPr/>
          <a:lstStyle/>
          <a:p>
            <a:pPr algn="ctr"/>
            <a:r>
              <a:rPr lang="en-US" dirty="0"/>
              <a:t>EDA USING SQL RESULTS</a:t>
            </a:r>
            <a:endParaRPr lang="en-KE" dirty="0"/>
          </a:p>
        </p:txBody>
      </p:sp>
      <p:sp>
        <p:nvSpPr>
          <p:cNvPr id="6" name="Title 1">
            <a:extLst>
              <a:ext uri="{FF2B5EF4-FFF2-40B4-BE49-F238E27FC236}">
                <a16:creationId xmlns:a16="http://schemas.microsoft.com/office/drawing/2014/main" id="{7C52F56B-745F-4184-AB1C-28F94D7EC771}"/>
              </a:ext>
            </a:extLst>
          </p:cNvPr>
          <p:cNvSpPr txBox="1">
            <a:spLocks/>
          </p:cNvSpPr>
          <p:nvPr/>
        </p:nvSpPr>
        <p:spPr>
          <a:xfrm>
            <a:off x="717750" y="863550"/>
            <a:ext cx="7708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US" b="1" dirty="0">
                <a:latin typeface="Fira Sans Extra Condensed Light" panose="020B0403050000020004" pitchFamily="34" charset="0"/>
              </a:rPr>
              <a:t>Boosters with a successful landing outcome on a drone ship and a Payload mass between 4000 – 6000 kg</a:t>
            </a:r>
            <a:endParaRPr lang="en-KE" b="1" dirty="0">
              <a:latin typeface="Fira Sans Extra Condensed Light" panose="020B0403050000020004" pitchFamily="34" charset="0"/>
            </a:endParaRPr>
          </a:p>
        </p:txBody>
      </p:sp>
      <p:graphicFrame>
        <p:nvGraphicFramePr>
          <p:cNvPr id="9" name="Table 8">
            <a:extLst>
              <a:ext uri="{FF2B5EF4-FFF2-40B4-BE49-F238E27FC236}">
                <a16:creationId xmlns:a16="http://schemas.microsoft.com/office/drawing/2014/main" id="{61E8EC9E-5DDD-4DD6-B072-3A6A7CDB5F77}"/>
              </a:ext>
            </a:extLst>
          </p:cNvPr>
          <p:cNvGraphicFramePr>
            <a:graphicFrameLocks noGrp="1"/>
          </p:cNvGraphicFramePr>
          <p:nvPr>
            <p:extLst>
              <p:ext uri="{D42A27DB-BD31-4B8C-83A1-F6EECF244321}">
                <p14:modId xmlns:p14="http://schemas.microsoft.com/office/powerpoint/2010/main" val="1848801642"/>
              </p:ext>
            </p:extLst>
          </p:nvPr>
        </p:nvGraphicFramePr>
        <p:xfrm>
          <a:off x="3414823" y="2571750"/>
          <a:ext cx="2314353" cy="1854895"/>
        </p:xfrm>
        <a:graphic>
          <a:graphicData uri="http://schemas.openxmlformats.org/drawingml/2006/table">
            <a:tbl>
              <a:tblPr firstRow="1" bandRow="1">
                <a:tableStyleId>{073A0DAA-6AF3-43AB-8588-CEC1D06C72B9}</a:tableStyleId>
              </a:tblPr>
              <a:tblGrid>
                <a:gridCol w="2314353">
                  <a:extLst>
                    <a:ext uri="{9D8B030D-6E8A-4147-A177-3AD203B41FA5}">
                      <a16:colId xmlns:a16="http://schemas.microsoft.com/office/drawing/2014/main" val="1051577736"/>
                    </a:ext>
                  </a:extLst>
                </a:gridCol>
              </a:tblGrid>
              <a:tr h="370979">
                <a:tc>
                  <a:txBody>
                    <a:bodyPr/>
                    <a:lstStyle/>
                    <a:p>
                      <a:pPr algn="ctr"/>
                      <a:r>
                        <a:rPr lang="en-US" sz="1800" dirty="0">
                          <a:latin typeface="Fira Sans Extra Condensed Light" panose="020B0403050000020004" pitchFamily="34" charset="0"/>
                        </a:rPr>
                        <a:t>Booster Version</a:t>
                      </a:r>
                      <a:endParaRPr lang="en-KE" sz="1800" dirty="0">
                        <a:latin typeface="Fira Sans Extra Condensed Light" panose="020B0403050000020004" pitchFamily="34" charset="0"/>
                      </a:endParaRPr>
                    </a:p>
                  </a:txBody>
                  <a:tcPr anchor="ctr"/>
                </a:tc>
                <a:extLst>
                  <a:ext uri="{0D108BD9-81ED-4DB2-BD59-A6C34878D82A}">
                    <a16:rowId xmlns:a16="http://schemas.microsoft.com/office/drawing/2014/main" val="54793885"/>
                  </a:ext>
                </a:extLst>
              </a:tr>
              <a:tr h="370979">
                <a:tc>
                  <a:txBody>
                    <a:bodyPr/>
                    <a:lstStyle/>
                    <a:p>
                      <a:pPr algn="ctr"/>
                      <a:r>
                        <a:rPr lang="en-US" sz="1600" b="1" dirty="0">
                          <a:latin typeface="Fira Sans Extra Condensed Light" panose="020B0403050000020004" pitchFamily="34" charset="0"/>
                        </a:rPr>
                        <a:t>F9 FT B1022</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3001761067"/>
                  </a:ext>
                </a:extLst>
              </a:tr>
              <a:tr h="370979">
                <a:tc>
                  <a:txBody>
                    <a:bodyPr/>
                    <a:lstStyle/>
                    <a:p>
                      <a:pPr algn="ctr"/>
                      <a:r>
                        <a:rPr lang="en-US" sz="1600" b="1" dirty="0">
                          <a:latin typeface="Fira Sans Extra Condensed Light" panose="020B0403050000020004" pitchFamily="34" charset="0"/>
                        </a:rPr>
                        <a:t>F9 FT B1026</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2962668323"/>
                  </a:ext>
                </a:extLst>
              </a:tr>
              <a:tr h="370979">
                <a:tc>
                  <a:txBody>
                    <a:bodyPr/>
                    <a:lstStyle/>
                    <a:p>
                      <a:pPr algn="ctr"/>
                      <a:r>
                        <a:rPr lang="en-US" sz="1600" b="1" dirty="0">
                          <a:latin typeface="Fira Sans Extra Condensed Light" panose="020B0403050000020004" pitchFamily="34" charset="0"/>
                        </a:rPr>
                        <a:t>F9 FT B1021.2</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3208276020"/>
                  </a:ext>
                </a:extLst>
              </a:tr>
              <a:tr h="370979">
                <a:tc>
                  <a:txBody>
                    <a:bodyPr/>
                    <a:lstStyle/>
                    <a:p>
                      <a:pPr algn="ctr"/>
                      <a:r>
                        <a:rPr lang="en-US" sz="1600" b="1" dirty="0">
                          <a:latin typeface="Fira Sans Extra Condensed Light" panose="020B0403050000020004" pitchFamily="34" charset="0"/>
                        </a:rPr>
                        <a:t>F9 FT B1031.2</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2198822882"/>
                  </a:ext>
                </a:extLst>
              </a:tr>
            </a:tbl>
          </a:graphicData>
        </a:graphic>
      </p:graphicFrame>
    </p:spTree>
    <p:extLst>
      <p:ext uri="{BB962C8B-B14F-4D97-AF65-F5344CB8AC3E}">
        <p14:creationId xmlns:p14="http://schemas.microsoft.com/office/powerpoint/2010/main" val="1063787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D794B7-523E-4A8B-B4DA-0C6CEB5C7DA5}"/>
              </a:ext>
            </a:extLst>
          </p:cNvPr>
          <p:cNvSpPr>
            <a:spLocks noGrp="1"/>
          </p:cNvSpPr>
          <p:nvPr>
            <p:ph type="body" idx="1"/>
          </p:nvPr>
        </p:nvSpPr>
        <p:spPr>
          <a:xfrm>
            <a:off x="364862" y="1515293"/>
            <a:ext cx="8438895" cy="3416400"/>
          </a:xfrm>
        </p:spPr>
        <p:txBody>
          <a:bodyPr/>
          <a:lstStyle/>
          <a:p>
            <a:r>
              <a:rPr lang="en-US" sz="1800" dirty="0">
                <a:latin typeface="Fira Sans Extra Condensed Light" panose="020B0403050000020004" pitchFamily="34" charset="0"/>
              </a:rPr>
              <a:t>The proportion of </a:t>
            </a:r>
            <a:r>
              <a:rPr lang="en-US" sz="1800" b="1" dirty="0">
                <a:latin typeface="Fira Sans Extra Condensed Light" panose="020B0403050000020004" pitchFamily="34" charset="0"/>
              </a:rPr>
              <a:t>successful</a:t>
            </a:r>
            <a:r>
              <a:rPr lang="en-US" sz="1800" dirty="0">
                <a:latin typeface="Fira Sans Extra Condensed Light" panose="020B0403050000020004" pitchFamily="34" charset="0"/>
              </a:rPr>
              <a:t> and </a:t>
            </a:r>
            <a:r>
              <a:rPr lang="en-US" sz="1800" b="1" dirty="0">
                <a:latin typeface="Fira Sans Extra Condensed Light" panose="020B0403050000020004" pitchFamily="34" charset="0"/>
              </a:rPr>
              <a:t>unsuccessful</a:t>
            </a:r>
            <a:r>
              <a:rPr lang="en-US" sz="1800" dirty="0">
                <a:latin typeface="Fira Sans Extra Condensed Light" panose="020B0403050000020004" pitchFamily="34" charset="0"/>
              </a:rPr>
              <a:t> landing outcomes is as shown below:</a:t>
            </a:r>
          </a:p>
          <a:p>
            <a:endParaRPr lang="en-KE" sz="1800" dirty="0">
              <a:latin typeface="Fira Sans Extra Condensed Light" panose="020B0403050000020004" pitchFamily="34" charset="0"/>
            </a:endParaRPr>
          </a:p>
        </p:txBody>
      </p:sp>
      <p:sp>
        <p:nvSpPr>
          <p:cNvPr id="5" name="Title 1">
            <a:extLst>
              <a:ext uri="{FF2B5EF4-FFF2-40B4-BE49-F238E27FC236}">
                <a16:creationId xmlns:a16="http://schemas.microsoft.com/office/drawing/2014/main" id="{1F75DD11-9155-4815-B6E7-EA9732C7BF84}"/>
              </a:ext>
            </a:extLst>
          </p:cNvPr>
          <p:cNvSpPr>
            <a:spLocks noGrp="1"/>
          </p:cNvSpPr>
          <p:nvPr>
            <p:ph type="title"/>
          </p:nvPr>
        </p:nvSpPr>
        <p:spPr>
          <a:xfrm>
            <a:off x="717750" y="211807"/>
            <a:ext cx="7708500" cy="481200"/>
          </a:xfrm>
        </p:spPr>
        <p:txBody>
          <a:bodyPr/>
          <a:lstStyle/>
          <a:p>
            <a:pPr algn="ctr"/>
            <a:r>
              <a:rPr lang="en-US" dirty="0"/>
              <a:t>EDA USING SQL RESULTS</a:t>
            </a:r>
            <a:endParaRPr lang="en-KE" dirty="0"/>
          </a:p>
        </p:txBody>
      </p:sp>
      <p:sp>
        <p:nvSpPr>
          <p:cNvPr id="6" name="Title 1">
            <a:extLst>
              <a:ext uri="{FF2B5EF4-FFF2-40B4-BE49-F238E27FC236}">
                <a16:creationId xmlns:a16="http://schemas.microsoft.com/office/drawing/2014/main" id="{7FB41462-B3CE-48EF-BCD0-AE01DFD9ECF2}"/>
              </a:ext>
            </a:extLst>
          </p:cNvPr>
          <p:cNvSpPr txBox="1">
            <a:spLocks/>
          </p:cNvSpPr>
          <p:nvPr/>
        </p:nvSpPr>
        <p:spPr>
          <a:xfrm>
            <a:off x="717750" y="863550"/>
            <a:ext cx="7708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US" b="1" dirty="0">
                <a:latin typeface="Fira Sans Extra Condensed Light" panose="020B0403050000020004" pitchFamily="34" charset="0"/>
              </a:rPr>
              <a:t>Proportion of successes and failures in landing outcome  </a:t>
            </a:r>
            <a:endParaRPr lang="en-KE" b="1" dirty="0">
              <a:latin typeface="Fira Sans Extra Condensed Light" panose="020B0403050000020004" pitchFamily="34" charset="0"/>
            </a:endParaRPr>
          </a:p>
        </p:txBody>
      </p:sp>
      <p:graphicFrame>
        <p:nvGraphicFramePr>
          <p:cNvPr id="9" name="Table 9">
            <a:extLst>
              <a:ext uri="{FF2B5EF4-FFF2-40B4-BE49-F238E27FC236}">
                <a16:creationId xmlns:a16="http://schemas.microsoft.com/office/drawing/2014/main" id="{FA4D18D6-BB4A-4EF1-90D4-10E32ED559FF}"/>
              </a:ext>
            </a:extLst>
          </p:cNvPr>
          <p:cNvGraphicFramePr>
            <a:graphicFrameLocks noGrp="1"/>
          </p:cNvGraphicFramePr>
          <p:nvPr>
            <p:extLst>
              <p:ext uri="{D42A27DB-BD31-4B8C-83A1-F6EECF244321}">
                <p14:modId xmlns:p14="http://schemas.microsoft.com/office/powerpoint/2010/main" val="2925023093"/>
              </p:ext>
            </p:extLst>
          </p:nvPr>
        </p:nvGraphicFramePr>
        <p:xfrm>
          <a:off x="2138462" y="2167036"/>
          <a:ext cx="4867076" cy="1737360"/>
        </p:xfrm>
        <a:graphic>
          <a:graphicData uri="http://schemas.openxmlformats.org/drawingml/2006/table">
            <a:tbl>
              <a:tblPr firstRow="1" bandRow="1">
                <a:tableStyleId>{073A0DAA-6AF3-43AB-8588-CEC1D06C72B9}</a:tableStyleId>
              </a:tblPr>
              <a:tblGrid>
                <a:gridCol w="2433538">
                  <a:extLst>
                    <a:ext uri="{9D8B030D-6E8A-4147-A177-3AD203B41FA5}">
                      <a16:colId xmlns:a16="http://schemas.microsoft.com/office/drawing/2014/main" val="1429641640"/>
                    </a:ext>
                  </a:extLst>
                </a:gridCol>
                <a:gridCol w="2433538">
                  <a:extLst>
                    <a:ext uri="{9D8B030D-6E8A-4147-A177-3AD203B41FA5}">
                      <a16:colId xmlns:a16="http://schemas.microsoft.com/office/drawing/2014/main" val="87491891"/>
                    </a:ext>
                  </a:extLst>
                </a:gridCol>
              </a:tblGrid>
              <a:tr h="309130">
                <a:tc>
                  <a:txBody>
                    <a:bodyPr/>
                    <a:lstStyle/>
                    <a:p>
                      <a:pPr algn="ctr"/>
                      <a:r>
                        <a:rPr lang="en-US" sz="1800" b="1" dirty="0">
                          <a:latin typeface="Fira Sans Extra Condensed Light" panose="020B0403050000020004" pitchFamily="34" charset="0"/>
                        </a:rPr>
                        <a:t>Mission Outcome</a:t>
                      </a:r>
                      <a:endParaRPr lang="en-KE" sz="1800" b="1" dirty="0">
                        <a:latin typeface="Fira Sans Extra Condensed Light" panose="020B0403050000020004" pitchFamily="34" charset="0"/>
                      </a:endParaRPr>
                    </a:p>
                  </a:txBody>
                  <a:tcPr anchor="ctr"/>
                </a:tc>
                <a:tc>
                  <a:txBody>
                    <a:bodyPr/>
                    <a:lstStyle/>
                    <a:p>
                      <a:pPr algn="ctr"/>
                      <a:r>
                        <a:rPr lang="en-US" sz="1800" b="1" dirty="0">
                          <a:latin typeface="Fira Sans Extra Condensed Light" panose="020B0403050000020004" pitchFamily="34" charset="0"/>
                        </a:rPr>
                        <a:t>Total outcomes</a:t>
                      </a:r>
                      <a:endParaRPr lang="en-KE" sz="1800" b="1" dirty="0">
                        <a:latin typeface="Fira Sans Extra Condensed Light" panose="020B0403050000020004" pitchFamily="34" charset="0"/>
                      </a:endParaRPr>
                    </a:p>
                  </a:txBody>
                  <a:tcPr anchor="ctr"/>
                </a:tc>
                <a:extLst>
                  <a:ext uri="{0D108BD9-81ED-4DB2-BD59-A6C34878D82A}">
                    <a16:rowId xmlns:a16="http://schemas.microsoft.com/office/drawing/2014/main" val="1783756540"/>
                  </a:ext>
                </a:extLst>
              </a:tr>
              <a:tr h="309130">
                <a:tc>
                  <a:txBody>
                    <a:bodyPr/>
                    <a:lstStyle/>
                    <a:p>
                      <a:pPr algn="ctr"/>
                      <a:r>
                        <a:rPr lang="en-US" sz="1800" b="1" dirty="0">
                          <a:latin typeface="Fira Sans Extra Condensed Light" panose="020B0403050000020004" pitchFamily="34" charset="0"/>
                        </a:rPr>
                        <a:t>Failure (in flight)</a:t>
                      </a:r>
                      <a:endParaRPr lang="en-KE" sz="1800" b="1" dirty="0">
                        <a:latin typeface="Fira Sans Extra Condensed Light" panose="020B0403050000020004" pitchFamily="34" charset="0"/>
                      </a:endParaRPr>
                    </a:p>
                  </a:txBody>
                  <a:tcPr anchor="ctr"/>
                </a:tc>
                <a:tc>
                  <a:txBody>
                    <a:bodyPr/>
                    <a:lstStyle/>
                    <a:p>
                      <a:pPr algn="ctr"/>
                      <a:r>
                        <a:rPr lang="en-US" sz="1800" b="1" dirty="0">
                          <a:latin typeface="Fira Sans Extra Condensed Light" panose="020B0403050000020004" pitchFamily="34" charset="0"/>
                        </a:rPr>
                        <a:t>1</a:t>
                      </a:r>
                      <a:endParaRPr lang="en-KE" sz="1800" b="1" dirty="0">
                        <a:latin typeface="Fira Sans Extra Condensed Light" panose="020B0403050000020004" pitchFamily="34" charset="0"/>
                      </a:endParaRPr>
                    </a:p>
                  </a:txBody>
                  <a:tcPr anchor="ctr"/>
                </a:tc>
                <a:extLst>
                  <a:ext uri="{0D108BD9-81ED-4DB2-BD59-A6C34878D82A}">
                    <a16:rowId xmlns:a16="http://schemas.microsoft.com/office/drawing/2014/main" val="2208342587"/>
                  </a:ext>
                </a:extLst>
              </a:tr>
              <a:tr h="309130">
                <a:tc>
                  <a:txBody>
                    <a:bodyPr/>
                    <a:lstStyle/>
                    <a:p>
                      <a:pPr algn="ctr"/>
                      <a:r>
                        <a:rPr lang="en-US" sz="1800" b="1" dirty="0">
                          <a:latin typeface="Fira Sans Extra Condensed Light" panose="020B0403050000020004" pitchFamily="34" charset="0"/>
                        </a:rPr>
                        <a:t>Success</a:t>
                      </a:r>
                      <a:endParaRPr lang="en-KE" sz="1800" b="1" dirty="0">
                        <a:latin typeface="Fira Sans Extra Condensed Light" panose="020B0403050000020004" pitchFamily="34" charset="0"/>
                      </a:endParaRPr>
                    </a:p>
                  </a:txBody>
                  <a:tcPr anchor="ctr"/>
                </a:tc>
                <a:tc>
                  <a:txBody>
                    <a:bodyPr/>
                    <a:lstStyle/>
                    <a:p>
                      <a:pPr algn="ctr"/>
                      <a:r>
                        <a:rPr lang="en-US" sz="1800" b="1" dirty="0">
                          <a:latin typeface="Fira Sans Extra Condensed Light" panose="020B0403050000020004" pitchFamily="34" charset="0"/>
                        </a:rPr>
                        <a:t>99</a:t>
                      </a:r>
                      <a:endParaRPr lang="en-KE" sz="1800" b="1" dirty="0">
                        <a:latin typeface="Fira Sans Extra Condensed Light" panose="020B0403050000020004" pitchFamily="34" charset="0"/>
                      </a:endParaRPr>
                    </a:p>
                  </a:txBody>
                  <a:tcPr anchor="ctr"/>
                </a:tc>
                <a:extLst>
                  <a:ext uri="{0D108BD9-81ED-4DB2-BD59-A6C34878D82A}">
                    <a16:rowId xmlns:a16="http://schemas.microsoft.com/office/drawing/2014/main" val="1646860185"/>
                  </a:ext>
                </a:extLst>
              </a:tr>
              <a:tr h="309130">
                <a:tc>
                  <a:txBody>
                    <a:bodyPr/>
                    <a:lstStyle/>
                    <a:p>
                      <a:pPr algn="ctr"/>
                      <a:r>
                        <a:rPr lang="en-US" sz="1800" b="1" dirty="0">
                          <a:latin typeface="Fira Sans Extra Condensed Light" panose="020B0403050000020004" pitchFamily="34" charset="0"/>
                        </a:rPr>
                        <a:t>Success (payload status unclear).</a:t>
                      </a:r>
                      <a:endParaRPr lang="en-KE" sz="1800" b="1" dirty="0">
                        <a:latin typeface="Fira Sans Extra Condensed Light" panose="020B0403050000020004" pitchFamily="34" charset="0"/>
                      </a:endParaRPr>
                    </a:p>
                  </a:txBody>
                  <a:tcPr anchor="ctr"/>
                </a:tc>
                <a:tc>
                  <a:txBody>
                    <a:bodyPr/>
                    <a:lstStyle/>
                    <a:p>
                      <a:pPr algn="ctr"/>
                      <a:r>
                        <a:rPr lang="en-US" sz="1800" b="1" dirty="0">
                          <a:latin typeface="Fira Sans Extra Condensed Light" panose="020B0403050000020004" pitchFamily="34" charset="0"/>
                        </a:rPr>
                        <a:t>1</a:t>
                      </a:r>
                      <a:endParaRPr lang="en-KE" sz="1800" b="1" dirty="0">
                        <a:latin typeface="Fira Sans Extra Condensed Light" panose="020B0403050000020004" pitchFamily="34" charset="0"/>
                      </a:endParaRPr>
                    </a:p>
                  </a:txBody>
                  <a:tcPr anchor="ctr"/>
                </a:tc>
                <a:extLst>
                  <a:ext uri="{0D108BD9-81ED-4DB2-BD59-A6C34878D82A}">
                    <a16:rowId xmlns:a16="http://schemas.microsoft.com/office/drawing/2014/main" val="317388250"/>
                  </a:ext>
                </a:extLst>
              </a:tr>
            </a:tbl>
          </a:graphicData>
        </a:graphic>
      </p:graphicFrame>
    </p:spTree>
    <p:extLst>
      <p:ext uri="{BB962C8B-B14F-4D97-AF65-F5344CB8AC3E}">
        <p14:creationId xmlns:p14="http://schemas.microsoft.com/office/powerpoint/2010/main" val="2926187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A6D7EA-6581-4FAB-BB44-BB6DBE8EED5C}"/>
              </a:ext>
            </a:extLst>
          </p:cNvPr>
          <p:cNvSpPr>
            <a:spLocks noGrp="1"/>
          </p:cNvSpPr>
          <p:nvPr>
            <p:ph type="body" idx="1"/>
          </p:nvPr>
        </p:nvSpPr>
        <p:spPr>
          <a:xfrm>
            <a:off x="364862" y="1515293"/>
            <a:ext cx="8481426" cy="3416400"/>
          </a:xfrm>
        </p:spPr>
        <p:txBody>
          <a:bodyPr/>
          <a:lstStyle/>
          <a:p>
            <a:r>
              <a:rPr lang="en-US" sz="1800" dirty="0">
                <a:latin typeface="Fira Sans Extra Condensed Light" panose="020B0403050000020004" pitchFamily="34" charset="0"/>
              </a:rPr>
              <a:t>The booster versions that carry the maximum payload mass recorded are as shown below:</a:t>
            </a:r>
          </a:p>
          <a:p>
            <a:endParaRPr lang="en-KE" sz="1800" dirty="0">
              <a:latin typeface="Fira Sans Extra Condensed Light" panose="020B0403050000020004" pitchFamily="34" charset="0"/>
            </a:endParaRPr>
          </a:p>
        </p:txBody>
      </p:sp>
      <p:sp>
        <p:nvSpPr>
          <p:cNvPr id="5" name="Title 1">
            <a:extLst>
              <a:ext uri="{FF2B5EF4-FFF2-40B4-BE49-F238E27FC236}">
                <a16:creationId xmlns:a16="http://schemas.microsoft.com/office/drawing/2014/main" id="{2F533EC3-AD3B-41F6-9423-0072C40EB89C}"/>
              </a:ext>
            </a:extLst>
          </p:cNvPr>
          <p:cNvSpPr>
            <a:spLocks noGrp="1"/>
          </p:cNvSpPr>
          <p:nvPr>
            <p:ph type="title"/>
          </p:nvPr>
        </p:nvSpPr>
        <p:spPr>
          <a:xfrm>
            <a:off x="717750" y="211807"/>
            <a:ext cx="7708500" cy="481200"/>
          </a:xfrm>
        </p:spPr>
        <p:txBody>
          <a:bodyPr/>
          <a:lstStyle/>
          <a:p>
            <a:pPr algn="ctr"/>
            <a:r>
              <a:rPr lang="en-US" dirty="0"/>
              <a:t>EDA USING SQL RESULTS</a:t>
            </a:r>
            <a:endParaRPr lang="en-KE" dirty="0"/>
          </a:p>
        </p:txBody>
      </p:sp>
      <p:sp>
        <p:nvSpPr>
          <p:cNvPr id="6" name="Title 1">
            <a:extLst>
              <a:ext uri="{FF2B5EF4-FFF2-40B4-BE49-F238E27FC236}">
                <a16:creationId xmlns:a16="http://schemas.microsoft.com/office/drawing/2014/main" id="{8DFB2629-5E1E-4D70-90F9-D545A6AB8A9C}"/>
              </a:ext>
            </a:extLst>
          </p:cNvPr>
          <p:cNvSpPr txBox="1">
            <a:spLocks/>
          </p:cNvSpPr>
          <p:nvPr/>
        </p:nvSpPr>
        <p:spPr>
          <a:xfrm>
            <a:off x="717750" y="863550"/>
            <a:ext cx="7708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US" b="1" dirty="0">
                <a:latin typeface="Fira Sans Extra Condensed Light" panose="020B0403050000020004" pitchFamily="34" charset="0"/>
              </a:rPr>
              <a:t>Booster Versions that carry the maximum Payload mass</a:t>
            </a:r>
            <a:endParaRPr lang="en-KE" b="1" dirty="0">
              <a:latin typeface="Fira Sans Extra Condensed Light" panose="020B0403050000020004" pitchFamily="34" charset="0"/>
            </a:endParaRPr>
          </a:p>
        </p:txBody>
      </p:sp>
      <p:graphicFrame>
        <p:nvGraphicFramePr>
          <p:cNvPr id="9" name="Table 9">
            <a:extLst>
              <a:ext uri="{FF2B5EF4-FFF2-40B4-BE49-F238E27FC236}">
                <a16:creationId xmlns:a16="http://schemas.microsoft.com/office/drawing/2014/main" id="{4F69B7E1-ED58-464C-BAA9-FCE6864193CF}"/>
              </a:ext>
            </a:extLst>
          </p:cNvPr>
          <p:cNvGraphicFramePr>
            <a:graphicFrameLocks noGrp="1"/>
          </p:cNvGraphicFramePr>
          <p:nvPr>
            <p:extLst>
              <p:ext uri="{D42A27DB-BD31-4B8C-83A1-F6EECF244321}">
                <p14:modId xmlns:p14="http://schemas.microsoft.com/office/powerpoint/2010/main" val="47846846"/>
              </p:ext>
            </p:extLst>
          </p:nvPr>
        </p:nvGraphicFramePr>
        <p:xfrm>
          <a:off x="1524000" y="2007042"/>
          <a:ext cx="2314353" cy="2596853"/>
        </p:xfrm>
        <a:graphic>
          <a:graphicData uri="http://schemas.openxmlformats.org/drawingml/2006/table">
            <a:tbl>
              <a:tblPr firstRow="1" bandRow="1">
                <a:tableStyleId>{073A0DAA-6AF3-43AB-8588-CEC1D06C72B9}</a:tableStyleId>
              </a:tblPr>
              <a:tblGrid>
                <a:gridCol w="2314353">
                  <a:extLst>
                    <a:ext uri="{9D8B030D-6E8A-4147-A177-3AD203B41FA5}">
                      <a16:colId xmlns:a16="http://schemas.microsoft.com/office/drawing/2014/main" val="1496131970"/>
                    </a:ext>
                  </a:extLst>
                </a:gridCol>
              </a:tblGrid>
              <a:tr h="370979">
                <a:tc>
                  <a:txBody>
                    <a:bodyPr/>
                    <a:lstStyle/>
                    <a:p>
                      <a:pPr algn="ctr"/>
                      <a:r>
                        <a:rPr lang="en-US" sz="1800" dirty="0">
                          <a:latin typeface="Fira Sans Extra Condensed Light" panose="020B0403050000020004" pitchFamily="34" charset="0"/>
                        </a:rPr>
                        <a:t>Booster Version</a:t>
                      </a:r>
                      <a:endParaRPr lang="en-KE" sz="1800" dirty="0">
                        <a:latin typeface="Fira Sans Extra Condensed Light" panose="020B0403050000020004" pitchFamily="34" charset="0"/>
                      </a:endParaRPr>
                    </a:p>
                  </a:txBody>
                  <a:tcPr anchor="ctr"/>
                </a:tc>
                <a:extLst>
                  <a:ext uri="{0D108BD9-81ED-4DB2-BD59-A6C34878D82A}">
                    <a16:rowId xmlns:a16="http://schemas.microsoft.com/office/drawing/2014/main" val="3468193232"/>
                  </a:ext>
                </a:extLst>
              </a:tr>
              <a:tr h="370979">
                <a:tc>
                  <a:txBody>
                    <a:bodyPr/>
                    <a:lstStyle/>
                    <a:p>
                      <a:pPr algn="ctr"/>
                      <a:r>
                        <a:rPr lang="en-US" sz="1600" b="1" dirty="0">
                          <a:latin typeface="Fira Sans Extra Condensed Light" panose="020B0403050000020004" pitchFamily="34" charset="0"/>
                        </a:rPr>
                        <a:t>F9 B5 B1048.4</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2072807008"/>
                  </a:ext>
                </a:extLst>
              </a:tr>
              <a:tr h="370979">
                <a:tc>
                  <a:txBody>
                    <a:bodyPr/>
                    <a:lstStyle/>
                    <a:p>
                      <a:pPr algn="ctr"/>
                      <a:r>
                        <a:rPr lang="en-US" sz="1600" b="1" dirty="0">
                          <a:latin typeface="Fira Sans Extra Condensed Light" panose="020B0403050000020004" pitchFamily="34" charset="0"/>
                        </a:rPr>
                        <a:t>F9 B5 B1049.4</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924229074"/>
                  </a:ext>
                </a:extLst>
              </a:tr>
              <a:tr h="370979">
                <a:tc>
                  <a:txBody>
                    <a:bodyPr/>
                    <a:lstStyle/>
                    <a:p>
                      <a:pPr algn="ctr"/>
                      <a:r>
                        <a:rPr lang="en-US" sz="1600" b="1" dirty="0">
                          <a:latin typeface="Fira Sans Extra Condensed Light" panose="020B0403050000020004" pitchFamily="34" charset="0"/>
                        </a:rPr>
                        <a:t>F9 B5 B1051.3</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4137119934"/>
                  </a:ext>
                </a:extLst>
              </a:tr>
              <a:tr h="370979">
                <a:tc>
                  <a:txBody>
                    <a:bodyPr/>
                    <a:lstStyle/>
                    <a:p>
                      <a:pPr algn="ctr"/>
                      <a:r>
                        <a:rPr lang="en-US" sz="1600" b="1" dirty="0">
                          <a:latin typeface="Fira Sans Extra Condensed Light" panose="020B0403050000020004" pitchFamily="34" charset="0"/>
                        </a:rPr>
                        <a:t>F9 B5 B1056.4</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2467584658"/>
                  </a:ext>
                </a:extLst>
              </a:tr>
              <a:tr h="370979">
                <a:tc>
                  <a:txBody>
                    <a:bodyPr/>
                    <a:lstStyle/>
                    <a:p>
                      <a:pPr algn="ctr"/>
                      <a:r>
                        <a:rPr lang="en-US" sz="1600" b="1" dirty="0">
                          <a:latin typeface="Fira Sans Extra Condensed Light" panose="020B0403050000020004" pitchFamily="34" charset="0"/>
                        </a:rPr>
                        <a:t>F9 B5 B1048.5</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1204871901"/>
                  </a:ext>
                </a:extLst>
              </a:tr>
              <a:tr h="370979">
                <a:tc>
                  <a:txBody>
                    <a:bodyPr/>
                    <a:lstStyle/>
                    <a:p>
                      <a:pPr algn="ctr"/>
                      <a:r>
                        <a:rPr lang="en-US" sz="1600" b="1" dirty="0">
                          <a:latin typeface="Fira Sans Extra Condensed Light" panose="020B0403050000020004" pitchFamily="34" charset="0"/>
                        </a:rPr>
                        <a:t>F9 B5 B1051.4</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800680107"/>
                  </a:ext>
                </a:extLst>
              </a:tr>
            </a:tbl>
          </a:graphicData>
        </a:graphic>
      </p:graphicFrame>
      <p:graphicFrame>
        <p:nvGraphicFramePr>
          <p:cNvPr id="10" name="Table 9">
            <a:extLst>
              <a:ext uri="{FF2B5EF4-FFF2-40B4-BE49-F238E27FC236}">
                <a16:creationId xmlns:a16="http://schemas.microsoft.com/office/drawing/2014/main" id="{0CF0AF53-DA8A-4EDD-8C5B-C8B36E565987}"/>
              </a:ext>
            </a:extLst>
          </p:cNvPr>
          <p:cNvGraphicFramePr>
            <a:graphicFrameLocks noGrp="1"/>
          </p:cNvGraphicFramePr>
          <p:nvPr>
            <p:extLst>
              <p:ext uri="{D42A27DB-BD31-4B8C-83A1-F6EECF244321}">
                <p14:modId xmlns:p14="http://schemas.microsoft.com/office/powerpoint/2010/main" val="1831585588"/>
              </p:ext>
            </p:extLst>
          </p:nvPr>
        </p:nvGraphicFramePr>
        <p:xfrm>
          <a:off x="4997491" y="2007041"/>
          <a:ext cx="2314353" cy="2596853"/>
        </p:xfrm>
        <a:graphic>
          <a:graphicData uri="http://schemas.openxmlformats.org/drawingml/2006/table">
            <a:tbl>
              <a:tblPr firstRow="1" bandRow="1">
                <a:tableStyleId>{073A0DAA-6AF3-43AB-8588-CEC1D06C72B9}</a:tableStyleId>
              </a:tblPr>
              <a:tblGrid>
                <a:gridCol w="2314353">
                  <a:extLst>
                    <a:ext uri="{9D8B030D-6E8A-4147-A177-3AD203B41FA5}">
                      <a16:colId xmlns:a16="http://schemas.microsoft.com/office/drawing/2014/main" val="1496131970"/>
                    </a:ext>
                  </a:extLst>
                </a:gridCol>
              </a:tblGrid>
              <a:tr h="370979">
                <a:tc>
                  <a:txBody>
                    <a:bodyPr/>
                    <a:lstStyle/>
                    <a:p>
                      <a:pPr algn="ctr"/>
                      <a:r>
                        <a:rPr lang="en-US" sz="1800" dirty="0">
                          <a:latin typeface="Fira Sans Extra Condensed Light" panose="020B0403050000020004" pitchFamily="34" charset="0"/>
                        </a:rPr>
                        <a:t>Booster Version</a:t>
                      </a:r>
                      <a:endParaRPr lang="en-KE" sz="1800" dirty="0">
                        <a:latin typeface="Fira Sans Extra Condensed Light" panose="020B0403050000020004" pitchFamily="34" charset="0"/>
                      </a:endParaRPr>
                    </a:p>
                  </a:txBody>
                  <a:tcPr anchor="ctr"/>
                </a:tc>
                <a:extLst>
                  <a:ext uri="{0D108BD9-81ED-4DB2-BD59-A6C34878D82A}">
                    <a16:rowId xmlns:a16="http://schemas.microsoft.com/office/drawing/2014/main" val="3468193232"/>
                  </a:ext>
                </a:extLst>
              </a:tr>
              <a:tr h="370979">
                <a:tc>
                  <a:txBody>
                    <a:bodyPr/>
                    <a:lstStyle/>
                    <a:p>
                      <a:pPr algn="ctr"/>
                      <a:r>
                        <a:rPr lang="en-US" sz="1600" b="1" dirty="0">
                          <a:latin typeface="Fira Sans Extra Condensed Light" panose="020B0403050000020004" pitchFamily="34" charset="0"/>
                        </a:rPr>
                        <a:t>F9 B5 B1049.5</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2072807008"/>
                  </a:ext>
                </a:extLst>
              </a:tr>
              <a:tr h="370979">
                <a:tc>
                  <a:txBody>
                    <a:bodyPr/>
                    <a:lstStyle/>
                    <a:p>
                      <a:pPr algn="ctr"/>
                      <a:r>
                        <a:rPr lang="en-US" sz="1600" b="1" dirty="0">
                          <a:latin typeface="Fira Sans Extra Condensed Light" panose="020B0403050000020004" pitchFamily="34" charset="0"/>
                        </a:rPr>
                        <a:t>F9 B5 B1060.2</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924229074"/>
                  </a:ext>
                </a:extLst>
              </a:tr>
              <a:tr h="370979">
                <a:tc>
                  <a:txBody>
                    <a:bodyPr/>
                    <a:lstStyle/>
                    <a:p>
                      <a:pPr algn="ctr"/>
                      <a:r>
                        <a:rPr lang="en-US" sz="1600" b="1" dirty="0">
                          <a:latin typeface="Fira Sans Extra Condensed Light" panose="020B0403050000020004" pitchFamily="34" charset="0"/>
                        </a:rPr>
                        <a:t>F9 B5 B1058.3</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4137119934"/>
                  </a:ext>
                </a:extLst>
              </a:tr>
              <a:tr h="370979">
                <a:tc>
                  <a:txBody>
                    <a:bodyPr/>
                    <a:lstStyle/>
                    <a:p>
                      <a:pPr algn="ctr"/>
                      <a:r>
                        <a:rPr lang="en-US" sz="1600" b="1" dirty="0">
                          <a:latin typeface="Fira Sans Extra Condensed Light" panose="020B0403050000020004" pitchFamily="34" charset="0"/>
                        </a:rPr>
                        <a:t>F9 B5 B1051.6</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2467584658"/>
                  </a:ext>
                </a:extLst>
              </a:tr>
              <a:tr h="370979">
                <a:tc>
                  <a:txBody>
                    <a:bodyPr/>
                    <a:lstStyle/>
                    <a:p>
                      <a:pPr algn="ctr"/>
                      <a:r>
                        <a:rPr lang="en-US" sz="1600" b="1" dirty="0">
                          <a:latin typeface="Fira Sans Extra Condensed Light" panose="020B0403050000020004" pitchFamily="34" charset="0"/>
                        </a:rPr>
                        <a:t>F9 B5 B1060.3</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1204871901"/>
                  </a:ext>
                </a:extLst>
              </a:tr>
              <a:tr h="370979">
                <a:tc>
                  <a:txBody>
                    <a:bodyPr/>
                    <a:lstStyle/>
                    <a:p>
                      <a:pPr algn="ctr"/>
                      <a:r>
                        <a:rPr lang="en-US" sz="1600" b="1" dirty="0">
                          <a:latin typeface="Fira Sans Extra Condensed Light" panose="020B0403050000020004" pitchFamily="34" charset="0"/>
                        </a:rPr>
                        <a:t>F9 B5 B1049.7</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800680107"/>
                  </a:ext>
                </a:extLst>
              </a:tr>
            </a:tbl>
          </a:graphicData>
        </a:graphic>
      </p:graphicFrame>
    </p:spTree>
    <p:extLst>
      <p:ext uri="{BB962C8B-B14F-4D97-AF65-F5344CB8AC3E}">
        <p14:creationId xmlns:p14="http://schemas.microsoft.com/office/powerpoint/2010/main" val="732507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5D9BE5-98AE-45F3-950E-6DEDE90067CA}"/>
              </a:ext>
            </a:extLst>
          </p:cNvPr>
          <p:cNvSpPr>
            <a:spLocks noGrp="1"/>
          </p:cNvSpPr>
          <p:nvPr>
            <p:ph type="body" idx="1"/>
          </p:nvPr>
        </p:nvSpPr>
        <p:spPr>
          <a:xfrm>
            <a:off x="311699" y="1515293"/>
            <a:ext cx="8502691" cy="3416400"/>
          </a:xfrm>
        </p:spPr>
        <p:txBody>
          <a:bodyPr/>
          <a:lstStyle/>
          <a:p>
            <a:r>
              <a:rPr lang="en-US" sz="1800" dirty="0">
                <a:latin typeface="Fira Sans Extra Condensed Light" panose="020B0403050000020004" pitchFamily="34" charset="0"/>
              </a:rPr>
              <a:t>The launch sites where there were failed landings on drone ships and their booster versions are shown below:</a:t>
            </a:r>
          </a:p>
          <a:p>
            <a:endParaRPr lang="en-KE" sz="1800" dirty="0">
              <a:latin typeface="Fira Sans Extra Condensed Light" panose="020B0403050000020004" pitchFamily="34" charset="0"/>
            </a:endParaRPr>
          </a:p>
        </p:txBody>
      </p:sp>
      <p:sp>
        <p:nvSpPr>
          <p:cNvPr id="5" name="Title 1">
            <a:extLst>
              <a:ext uri="{FF2B5EF4-FFF2-40B4-BE49-F238E27FC236}">
                <a16:creationId xmlns:a16="http://schemas.microsoft.com/office/drawing/2014/main" id="{2071A337-9337-459A-9342-D57C3A4579A9}"/>
              </a:ext>
            </a:extLst>
          </p:cNvPr>
          <p:cNvSpPr>
            <a:spLocks noGrp="1"/>
          </p:cNvSpPr>
          <p:nvPr>
            <p:ph type="title"/>
          </p:nvPr>
        </p:nvSpPr>
        <p:spPr>
          <a:xfrm>
            <a:off x="717750" y="211807"/>
            <a:ext cx="7708500" cy="481200"/>
          </a:xfrm>
        </p:spPr>
        <p:txBody>
          <a:bodyPr/>
          <a:lstStyle/>
          <a:p>
            <a:pPr algn="ctr"/>
            <a:r>
              <a:rPr lang="en-US" dirty="0"/>
              <a:t>EDA USING SQL RESULTS</a:t>
            </a:r>
            <a:endParaRPr lang="en-KE" dirty="0"/>
          </a:p>
        </p:txBody>
      </p:sp>
      <p:sp>
        <p:nvSpPr>
          <p:cNvPr id="6" name="Title 1">
            <a:extLst>
              <a:ext uri="{FF2B5EF4-FFF2-40B4-BE49-F238E27FC236}">
                <a16:creationId xmlns:a16="http://schemas.microsoft.com/office/drawing/2014/main" id="{BBC58139-4689-419F-9D5B-880633E77F31}"/>
              </a:ext>
            </a:extLst>
          </p:cNvPr>
          <p:cNvSpPr txBox="1">
            <a:spLocks/>
          </p:cNvSpPr>
          <p:nvPr/>
        </p:nvSpPr>
        <p:spPr>
          <a:xfrm>
            <a:off x="717750" y="863550"/>
            <a:ext cx="7708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US" b="1" dirty="0">
                <a:latin typeface="Fira Sans Extra Condensed Light" panose="020B0403050000020004" pitchFamily="34" charset="0"/>
              </a:rPr>
              <a:t>Booster Versions that failed to land on a drone ship in 2015</a:t>
            </a:r>
            <a:endParaRPr lang="en-KE" b="1" dirty="0">
              <a:latin typeface="Fira Sans Extra Condensed Light" panose="020B0403050000020004" pitchFamily="34" charset="0"/>
            </a:endParaRPr>
          </a:p>
        </p:txBody>
      </p:sp>
      <p:graphicFrame>
        <p:nvGraphicFramePr>
          <p:cNvPr id="7" name="Table 7">
            <a:extLst>
              <a:ext uri="{FF2B5EF4-FFF2-40B4-BE49-F238E27FC236}">
                <a16:creationId xmlns:a16="http://schemas.microsoft.com/office/drawing/2014/main" id="{4518549C-1189-465A-8E25-55568BCB3878}"/>
              </a:ext>
            </a:extLst>
          </p:cNvPr>
          <p:cNvGraphicFramePr>
            <a:graphicFrameLocks noGrp="1"/>
          </p:cNvGraphicFramePr>
          <p:nvPr>
            <p:extLst>
              <p:ext uri="{D42A27DB-BD31-4B8C-83A1-F6EECF244321}">
                <p14:modId xmlns:p14="http://schemas.microsoft.com/office/powerpoint/2010/main" val="2216228842"/>
              </p:ext>
            </p:extLst>
          </p:nvPr>
        </p:nvGraphicFramePr>
        <p:xfrm>
          <a:off x="2488952" y="2571750"/>
          <a:ext cx="4166096" cy="1125726"/>
        </p:xfrm>
        <a:graphic>
          <a:graphicData uri="http://schemas.openxmlformats.org/drawingml/2006/table">
            <a:tbl>
              <a:tblPr firstRow="1" bandRow="1">
                <a:tableStyleId>{073A0DAA-6AF3-43AB-8588-CEC1D06C72B9}</a:tableStyleId>
              </a:tblPr>
              <a:tblGrid>
                <a:gridCol w="2083048">
                  <a:extLst>
                    <a:ext uri="{9D8B030D-6E8A-4147-A177-3AD203B41FA5}">
                      <a16:colId xmlns:a16="http://schemas.microsoft.com/office/drawing/2014/main" val="3421398736"/>
                    </a:ext>
                  </a:extLst>
                </a:gridCol>
                <a:gridCol w="2083048">
                  <a:extLst>
                    <a:ext uri="{9D8B030D-6E8A-4147-A177-3AD203B41FA5}">
                      <a16:colId xmlns:a16="http://schemas.microsoft.com/office/drawing/2014/main" val="1768732578"/>
                    </a:ext>
                  </a:extLst>
                </a:gridCol>
              </a:tblGrid>
              <a:tr h="375242">
                <a:tc>
                  <a:txBody>
                    <a:bodyPr/>
                    <a:lstStyle/>
                    <a:p>
                      <a:pPr algn="ctr"/>
                      <a:r>
                        <a:rPr lang="en-US" sz="1800" b="1" dirty="0">
                          <a:latin typeface="Fira Sans Extra Condensed Light" panose="020B0403050000020004" pitchFamily="34" charset="0"/>
                        </a:rPr>
                        <a:t>Booster Version</a:t>
                      </a:r>
                      <a:endParaRPr lang="en-KE" sz="1800" b="1" dirty="0">
                        <a:latin typeface="Fira Sans Extra Condensed Light" panose="020B0403050000020004" pitchFamily="34" charset="0"/>
                      </a:endParaRPr>
                    </a:p>
                  </a:txBody>
                  <a:tcPr anchor="ctr"/>
                </a:tc>
                <a:tc>
                  <a:txBody>
                    <a:bodyPr/>
                    <a:lstStyle/>
                    <a:p>
                      <a:pPr algn="ctr"/>
                      <a:r>
                        <a:rPr lang="en-US" sz="1800" b="1" dirty="0">
                          <a:latin typeface="Fira Sans Extra Condensed Light" panose="020B0403050000020004" pitchFamily="34" charset="0"/>
                        </a:rPr>
                        <a:t>Launch Site</a:t>
                      </a:r>
                      <a:endParaRPr lang="en-KE" sz="1800" b="1" dirty="0">
                        <a:latin typeface="Fira Sans Extra Condensed Light" panose="020B0403050000020004" pitchFamily="34" charset="0"/>
                      </a:endParaRPr>
                    </a:p>
                  </a:txBody>
                  <a:tcPr anchor="ctr"/>
                </a:tc>
                <a:extLst>
                  <a:ext uri="{0D108BD9-81ED-4DB2-BD59-A6C34878D82A}">
                    <a16:rowId xmlns:a16="http://schemas.microsoft.com/office/drawing/2014/main" val="1722822708"/>
                  </a:ext>
                </a:extLst>
              </a:tr>
              <a:tr h="375242">
                <a:tc>
                  <a:txBody>
                    <a:bodyPr/>
                    <a:lstStyle/>
                    <a:p>
                      <a:pPr algn="ctr"/>
                      <a:r>
                        <a:rPr lang="en-US" sz="1800" b="1" dirty="0">
                          <a:latin typeface="Fira Sans Extra Condensed Light" panose="020B0403050000020004" pitchFamily="34" charset="0"/>
                        </a:rPr>
                        <a:t>F9 v1.1 B1012</a:t>
                      </a:r>
                      <a:endParaRPr lang="en-KE" sz="1800" b="1" dirty="0">
                        <a:latin typeface="Fira Sans Extra Condensed Light" panose="020B0403050000020004" pitchFamily="34" charset="0"/>
                      </a:endParaRPr>
                    </a:p>
                  </a:txBody>
                  <a:tcPr anchor="ctr"/>
                </a:tc>
                <a:tc>
                  <a:txBody>
                    <a:bodyPr/>
                    <a:lstStyle/>
                    <a:p>
                      <a:pPr algn="ctr"/>
                      <a:r>
                        <a:rPr lang="en-US" sz="1800" b="1" dirty="0">
                          <a:latin typeface="Fira Sans Extra Condensed Light" panose="020B0403050000020004" pitchFamily="34" charset="0"/>
                        </a:rPr>
                        <a:t>CCAFS LC-40</a:t>
                      </a:r>
                      <a:endParaRPr lang="en-KE" sz="1800" b="1" dirty="0">
                        <a:latin typeface="Fira Sans Extra Condensed Light" panose="020B0403050000020004" pitchFamily="34" charset="0"/>
                      </a:endParaRPr>
                    </a:p>
                  </a:txBody>
                  <a:tcPr anchor="ctr"/>
                </a:tc>
                <a:extLst>
                  <a:ext uri="{0D108BD9-81ED-4DB2-BD59-A6C34878D82A}">
                    <a16:rowId xmlns:a16="http://schemas.microsoft.com/office/drawing/2014/main" val="1099089230"/>
                  </a:ext>
                </a:extLst>
              </a:tr>
              <a:tr h="375242">
                <a:tc>
                  <a:txBody>
                    <a:bodyPr/>
                    <a:lstStyle/>
                    <a:p>
                      <a:pPr algn="ctr"/>
                      <a:r>
                        <a:rPr lang="en-US" sz="1800" b="1" dirty="0">
                          <a:latin typeface="Fira Sans Extra Condensed Light" panose="020B0403050000020004" pitchFamily="34" charset="0"/>
                        </a:rPr>
                        <a:t>F9 v1.1 B1015</a:t>
                      </a:r>
                      <a:endParaRPr lang="en-KE" sz="1800" b="1" dirty="0">
                        <a:latin typeface="Fira Sans Extra Condensed Light" panose="020B0403050000020004" pitchFamily="34" charset="0"/>
                      </a:endParaRPr>
                    </a:p>
                  </a:txBody>
                  <a:tcPr anchor="ctr"/>
                </a:tc>
                <a:tc>
                  <a:txBody>
                    <a:bodyPr/>
                    <a:lstStyle/>
                    <a:p>
                      <a:pPr algn="ctr"/>
                      <a:r>
                        <a:rPr lang="en-US" sz="1800" b="1" dirty="0">
                          <a:latin typeface="Fira Sans Extra Condensed Light" panose="020B0403050000020004" pitchFamily="34" charset="0"/>
                        </a:rPr>
                        <a:t>CCAFS LC-40</a:t>
                      </a:r>
                      <a:endParaRPr lang="en-KE" sz="1800" b="1" dirty="0">
                        <a:latin typeface="Fira Sans Extra Condensed Light" panose="020B0403050000020004" pitchFamily="34" charset="0"/>
                      </a:endParaRPr>
                    </a:p>
                  </a:txBody>
                  <a:tcPr anchor="ctr"/>
                </a:tc>
                <a:extLst>
                  <a:ext uri="{0D108BD9-81ED-4DB2-BD59-A6C34878D82A}">
                    <a16:rowId xmlns:a16="http://schemas.microsoft.com/office/drawing/2014/main" val="4211168318"/>
                  </a:ext>
                </a:extLst>
              </a:tr>
            </a:tbl>
          </a:graphicData>
        </a:graphic>
      </p:graphicFrame>
    </p:spTree>
    <p:extLst>
      <p:ext uri="{BB962C8B-B14F-4D97-AF65-F5344CB8AC3E}">
        <p14:creationId xmlns:p14="http://schemas.microsoft.com/office/powerpoint/2010/main" val="400506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F187-7076-44E3-8990-16278DEC5A18}"/>
              </a:ext>
            </a:extLst>
          </p:cNvPr>
          <p:cNvSpPr>
            <a:spLocks noGrp="1"/>
          </p:cNvSpPr>
          <p:nvPr>
            <p:ph type="title"/>
          </p:nvPr>
        </p:nvSpPr>
        <p:spPr/>
        <p:txBody>
          <a:bodyPr/>
          <a:lstStyle/>
          <a:p>
            <a:pPr algn="ctr"/>
            <a:r>
              <a:rPr lang="en-US" b="1" dirty="0"/>
              <a:t>INTRODUCTION</a:t>
            </a:r>
            <a:endParaRPr lang="en-KE" b="1" dirty="0"/>
          </a:p>
        </p:txBody>
      </p:sp>
      <p:sp>
        <p:nvSpPr>
          <p:cNvPr id="3" name="TextBox 2">
            <a:extLst>
              <a:ext uri="{FF2B5EF4-FFF2-40B4-BE49-F238E27FC236}">
                <a16:creationId xmlns:a16="http://schemas.microsoft.com/office/drawing/2014/main" id="{EAD97DD3-B781-4CE6-9F8B-924A70FAB5BE}"/>
              </a:ext>
            </a:extLst>
          </p:cNvPr>
          <p:cNvSpPr txBox="1"/>
          <p:nvPr/>
        </p:nvSpPr>
        <p:spPr>
          <a:xfrm>
            <a:off x="717800" y="1265275"/>
            <a:ext cx="7852042"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Fira Sans Extra Condensed Light" panose="020B0403050000020004" pitchFamily="34" charset="0"/>
              </a:rPr>
              <a:t>Normally, rockets are destroyed during their first space flight. Making rockets practically reusable has drawn interest and support from all over the world in an effort to dramatically lower the cost of space exploration. </a:t>
            </a:r>
          </a:p>
          <a:p>
            <a:endParaRPr lang="en-US" sz="2000" dirty="0">
              <a:latin typeface="Fira Sans Extra Condensed Light" panose="020B0403050000020004" pitchFamily="34" charset="0"/>
            </a:endParaRPr>
          </a:p>
          <a:p>
            <a:pPr marL="342900" indent="-342900">
              <a:buFont typeface="Arial" panose="020B0604020202020204" pitchFamily="34" charset="0"/>
              <a:buChar char="•"/>
            </a:pPr>
            <a:r>
              <a:rPr lang="en-US" sz="2000" dirty="0">
                <a:latin typeface="Fira Sans Extra Condensed Light" panose="020B0403050000020004" pitchFamily="34" charset="0"/>
              </a:rPr>
              <a:t>Commercial aerospace firms like SpaceX have made major advancements in developing the technologies related to this phenomenon. Due to how reasonably priced rocket launches wind up being, this has proven to be convenient. This means that the cost can be calculated if it can be determined whether the first stage will land. </a:t>
            </a:r>
            <a:endParaRPr lang="en-KE" sz="2000" dirty="0">
              <a:latin typeface="Fira Sans Extra Condensed Light" panose="020B0403050000020004" pitchFamily="34" charset="0"/>
            </a:endParaRPr>
          </a:p>
        </p:txBody>
      </p:sp>
    </p:spTree>
    <p:extLst>
      <p:ext uri="{BB962C8B-B14F-4D97-AF65-F5344CB8AC3E}">
        <p14:creationId xmlns:p14="http://schemas.microsoft.com/office/powerpoint/2010/main" val="1582578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58E369-EB86-4435-AE49-9286E96C125F}"/>
              </a:ext>
            </a:extLst>
          </p:cNvPr>
          <p:cNvSpPr>
            <a:spLocks noGrp="1"/>
          </p:cNvSpPr>
          <p:nvPr>
            <p:ph type="body" idx="1"/>
          </p:nvPr>
        </p:nvSpPr>
        <p:spPr>
          <a:xfrm>
            <a:off x="534984" y="1397758"/>
            <a:ext cx="8151816" cy="3273014"/>
          </a:xfrm>
        </p:spPr>
        <p:txBody>
          <a:bodyPr/>
          <a:lstStyle/>
          <a:p>
            <a:r>
              <a:rPr lang="en-US" sz="1800" dirty="0">
                <a:latin typeface="Fira Sans Extra Condensed Light" panose="020B0403050000020004" pitchFamily="34" charset="0"/>
              </a:rPr>
              <a:t>Ranking the all the possible outcomes by count between </a:t>
            </a:r>
            <a:r>
              <a:rPr lang="en-US" sz="1800" b="1" dirty="0">
                <a:latin typeface="Fira Sans Extra Condensed Light" panose="020B0403050000020004" pitchFamily="34" charset="0"/>
              </a:rPr>
              <a:t>04-06-2010</a:t>
            </a:r>
            <a:r>
              <a:rPr lang="en-US" sz="1800" dirty="0">
                <a:latin typeface="Fira Sans Extra Condensed Light" panose="020B0403050000020004" pitchFamily="34" charset="0"/>
              </a:rPr>
              <a:t> and </a:t>
            </a:r>
            <a:r>
              <a:rPr lang="en-US" sz="1800" b="1" dirty="0">
                <a:latin typeface="Fira Sans Extra Condensed Light" panose="020B0403050000020004" pitchFamily="34" charset="0"/>
              </a:rPr>
              <a:t>20-03-2017 </a:t>
            </a:r>
            <a:r>
              <a:rPr lang="en-US" sz="1800" dirty="0">
                <a:latin typeface="Fira Sans Extra Condensed Light" panose="020B0403050000020004" pitchFamily="34" charset="0"/>
              </a:rPr>
              <a:t>yields</a:t>
            </a:r>
            <a:r>
              <a:rPr lang="en-US" sz="1800" b="1" dirty="0">
                <a:latin typeface="Fira Sans Extra Condensed Light" panose="020B0403050000020004" pitchFamily="34" charset="0"/>
              </a:rPr>
              <a:t>:</a:t>
            </a:r>
          </a:p>
          <a:p>
            <a:endParaRPr lang="en-KE" sz="1800" b="1" dirty="0">
              <a:latin typeface="Fira Sans Extra Condensed Light" panose="020B0403050000020004" pitchFamily="34" charset="0"/>
            </a:endParaRPr>
          </a:p>
        </p:txBody>
      </p:sp>
      <p:sp>
        <p:nvSpPr>
          <p:cNvPr id="5" name="Title 1">
            <a:extLst>
              <a:ext uri="{FF2B5EF4-FFF2-40B4-BE49-F238E27FC236}">
                <a16:creationId xmlns:a16="http://schemas.microsoft.com/office/drawing/2014/main" id="{B97E7243-0B46-435B-8C68-54939AD879C9}"/>
              </a:ext>
            </a:extLst>
          </p:cNvPr>
          <p:cNvSpPr>
            <a:spLocks noGrp="1"/>
          </p:cNvSpPr>
          <p:nvPr>
            <p:ph type="title"/>
          </p:nvPr>
        </p:nvSpPr>
        <p:spPr>
          <a:xfrm>
            <a:off x="756642" y="93904"/>
            <a:ext cx="7708500" cy="481200"/>
          </a:xfrm>
        </p:spPr>
        <p:txBody>
          <a:bodyPr/>
          <a:lstStyle/>
          <a:p>
            <a:pPr algn="ctr"/>
            <a:r>
              <a:rPr lang="en-US" dirty="0"/>
              <a:t>EDA USING SQL RESULTS</a:t>
            </a:r>
            <a:endParaRPr lang="en-KE" dirty="0"/>
          </a:p>
        </p:txBody>
      </p:sp>
      <p:sp>
        <p:nvSpPr>
          <p:cNvPr id="6" name="Title 1">
            <a:extLst>
              <a:ext uri="{FF2B5EF4-FFF2-40B4-BE49-F238E27FC236}">
                <a16:creationId xmlns:a16="http://schemas.microsoft.com/office/drawing/2014/main" id="{A30C0F5A-C638-43B9-A31A-6FBBBBEF8239}"/>
              </a:ext>
            </a:extLst>
          </p:cNvPr>
          <p:cNvSpPr txBox="1">
            <a:spLocks/>
          </p:cNvSpPr>
          <p:nvPr/>
        </p:nvSpPr>
        <p:spPr>
          <a:xfrm>
            <a:off x="717750" y="686048"/>
            <a:ext cx="7708500" cy="6994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algn="ctr"/>
            <a:r>
              <a:rPr lang="en-US" b="1" dirty="0">
                <a:latin typeface="Fira Sans Extra Condensed Light" panose="020B0403050000020004" pitchFamily="34" charset="0"/>
              </a:rPr>
              <a:t>Total possible outcomes ranked by count between 04-06-2010 and 20-03-2017 </a:t>
            </a:r>
            <a:endParaRPr lang="en-KE" b="1" dirty="0">
              <a:latin typeface="Fira Sans Extra Condensed Light" panose="020B0403050000020004" pitchFamily="34" charset="0"/>
            </a:endParaRPr>
          </a:p>
        </p:txBody>
      </p:sp>
      <p:graphicFrame>
        <p:nvGraphicFramePr>
          <p:cNvPr id="9" name="Table 9">
            <a:extLst>
              <a:ext uri="{FF2B5EF4-FFF2-40B4-BE49-F238E27FC236}">
                <a16:creationId xmlns:a16="http://schemas.microsoft.com/office/drawing/2014/main" id="{5D08F181-CDA8-4856-AAEC-87D859B5352C}"/>
              </a:ext>
            </a:extLst>
          </p:cNvPr>
          <p:cNvGraphicFramePr>
            <a:graphicFrameLocks noGrp="1"/>
          </p:cNvGraphicFramePr>
          <p:nvPr>
            <p:extLst>
              <p:ext uri="{D42A27DB-BD31-4B8C-83A1-F6EECF244321}">
                <p14:modId xmlns:p14="http://schemas.microsoft.com/office/powerpoint/2010/main" val="1659712700"/>
              </p:ext>
            </p:extLst>
          </p:nvPr>
        </p:nvGraphicFramePr>
        <p:xfrm>
          <a:off x="2502086" y="2099043"/>
          <a:ext cx="4139828" cy="2869560"/>
        </p:xfrm>
        <a:graphic>
          <a:graphicData uri="http://schemas.openxmlformats.org/drawingml/2006/table">
            <a:tbl>
              <a:tblPr firstRow="1" bandRow="1">
                <a:tableStyleId>{073A0DAA-6AF3-43AB-8588-CEC1D06C72B9}</a:tableStyleId>
              </a:tblPr>
              <a:tblGrid>
                <a:gridCol w="2069914">
                  <a:extLst>
                    <a:ext uri="{9D8B030D-6E8A-4147-A177-3AD203B41FA5}">
                      <a16:colId xmlns:a16="http://schemas.microsoft.com/office/drawing/2014/main" val="3393274759"/>
                    </a:ext>
                  </a:extLst>
                </a:gridCol>
                <a:gridCol w="2069914">
                  <a:extLst>
                    <a:ext uri="{9D8B030D-6E8A-4147-A177-3AD203B41FA5}">
                      <a16:colId xmlns:a16="http://schemas.microsoft.com/office/drawing/2014/main" val="1068719344"/>
                    </a:ext>
                  </a:extLst>
                </a:gridCol>
              </a:tblGrid>
              <a:tr h="318840">
                <a:tc>
                  <a:txBody>
                    <a:bodyPr/>
                    <a:lstStyle/>
                    <a:p>
                      <a:pPr algn="ctr"/>
                      <a:r>
                        <a:rPr lang="en-US" sz="1400" b="1" dirty="0">
                          <a:latin typeface="Fira Sans Extra Condensed Light" panose="020B0403050000020004" pitchFamily="34" charset="0"/>
                        </a:rPr>
                        <a:t>Landing Outcome</a:t>
                      </a:r>
                      <a:endParaRPr lang="en-KE" sz="1400" b="1" dirty="0">
                        <a:latin typeface="Fira Sans Extra Condensed Light" panose="020B0403050000020004" pitchFamily="34" charset="0"/>
                      </a:endParaRPr>
                    </a:p>
                  </a:txBody>
                  <a:tcPr anchor="ctr"/>
                </a:tc>
                <a:tc>
                  <a:txBody>
                    <a:bodyPr/>
                    <a:lstStyle/>
                    <a:p>
                      <a:pPr algn="ctr"/>
                      <a:r>
                        <a:rPr lang="en-US" sz="1400" b="1" dirty="0">
                          <a:latin typeface="Fira Sans Extra Condensed Light" panose="020B0403050000020004" pitchFamily="34" charset="0"/>
                        </a:rPr>
                        <a:t>Total count</a:t>
                      </a:r>
                      <a:endParaRPr lang="en-KE" sz="1400" b="1" dirty="0">
                        <a:latin typeface="Fira Sans Extra Condensed Light" panose="020B0403050000020004" pitchFamily="34" charset="0"/>
                      </a:endParaRPr>
                    </a:p>
                  </a:txBody>
                  <a:tcPr anchor="ctr"/>
                </a:tc>
                <a:extLst>
                  <a:ext uri="{0D108BD9-81ED-4DB2-BD59-A6C34878D82A}">
                    <a16:rowId xmlns:a16="http://schemas.microsoft.com/office/drawing/2014/main" val="3720326101"/>
                  </a:ext>
                </a:extLst>
              </a:tr>
              <a:tr h="318840">
                <a:tc>
                  <a:txBody>
                    <a:bodyPr/>
                    <a:lstStyle/>
                    <a:p>
                      <a:pPr algn="ctr"/>
                      <a:r>
                        <a:rPr lang="en-US" sz="1400" b="1" dirty="0">
                          <a:latin typeface="Fira Sans Extra Condensed Light" panose="020B0403050000020004" pitchFamily="34" charset="0"/>
                        </a:rPr>
                        <a:t>Success</a:t>
                      </a:r>
                      <a:endParaRPr lang="en-KE" sz="1400" b="1" dirty="0">
                        <a:latin typeface="Fira Sans Extra Condensed Light" panose="020B0403050000020004" pitchFamily="34" charset="0"/>
                      </a:endParaRPr>
                    </a:p>
                  </a:txBody>
                  <a:tcPr anchor="ctr"/>
                </a:tc>
                <a:tc>
                  <a:txBody>
                    <a:bodyPr/>
                    <a:lstStyle/>
                    <a:p>
                      <a:pPr algn="ctr"/>
                      <a:r>
                        <a:rPr lang="en-US" sz="1400" b="1" dirty="0">
                          <a:latin typeface="Fira Sans Extra Condensed Light" panose="020B0403050000020004" pitchFamily="34" charset="0"/>
                        </a:rPr>
                        <a:t>20</a:t>
                      </a:r>
                      <a:endParaRPr lang="en-KE" sz="1400" b="1" dirty="0">
                        <a:latin typeface="Fira Sans Extra Condensed Light" panose="020B0403050000020004" pitchFamily="34" charset="0"/>
                      </a:endParaRPr>
                    </a:p>
                  </a:txBody>
                  <a:tcPr anchor="ctr"/>
                </a:tc>
                <a:extLst>
                  <a:ext uri="{0D108BD9-81ED-4DB2-BD59-A6C34878D82A}">
                    <a16:rowId xmlns:a16="http://schemas.microsoft.com/office/drawing/2014/main" val="2104476386"/>
                  </a:ext>
                </a:extLst>
              </a:tr>
              <a:tr h="318840">
                <a:tc>
                  <a:txBody>
                    <a:bodyPr/>
                    <a:lstStyle/>
                    <a:p>
                      <a:pPr algn="ctr"/>
                      <a:r>
                        <a:rPr lang="en-US" sz="1400" b="1" dirty="0">
                          <a:latin typeface="Fira Sans Extra Condensed Light" panose="020B0403050000020004" pitchFamily="34" charset="0"/>
                        </a:rPr>
                        <a:t>No attempt</a:t>
                      </a:r>
                      <a:endParaRPr lang="en-KE" sz="1400" b="1" dirty="0">
                        <a:latin typeface="Fira Sans Extra Condensed Light" panose="020B0403050000020004" pitchFamily="34" charset="0"/>
                      </a:endParaRPr>
                    </a:p>
                  </a:txBody>
                  <a:tcPr anchor="ctr"/>
                </a:tc>
                <a:tc>
                  <a:txBody>
                    <a:bodyPr/>
                    <a:lstStyle/>
                    <a:p>
                      <a:pPr algn="ctr"/>
                      <a:r>
                        <a:rPr lang="en-US" sz="1400" b="1" dirty="0">
                          <a:latin typeface="Fira Sans Extra Condensed Light" panose="020B0403050000020004" pitchFamily="34" charset="0"/>
                        </a:rPr>
                        <a:t>11</a:t>
                      </a:r>
                      <a:endParaRPr lang="en-KE" sz="1400" b="1" dirty="0">
                        <a:latin typeface="Fira Sans Extra Condensed Light" panose="020B0403050000020004" pitchFamily="34" charset="0"/>
                      </a:endParaRPr>
                    </a:p>
                  </a:txBody>
                  <a:tcPr anchor="ctr"/>
                </a:tc>
                <a:extLst>
                  <a:ext uri="{0D108BD9-81ED-4DB2-BD59-A6C34878D82A}">
                    <a16:rowId xmlns:a16="http://schemas.microsoft.com/office/drawing/2014/main" val="2999380275"/>
                  </a:ext>
                </a:extLst>
              </a:tr>
              <a:tr h="318840">
                <a:tc>
                  <a:txBody>
                    <a:bodyPr/>
                    <a:lstStyle/>
                    <a:p>
                      <a:pPr algn="ctr"/>
                      <a:r>
                        <a:rPr lang="en-US" sz="1400" b="1" dirty="0">
                          <a:latin typeface="Fira Sans Extra Condensed Light" panose="020B0403050000020004" pitchFamily="34" charset="0"/>
                        </a:rPr>
                        <a:t>Success (drone ship)</a:t>
                      </a:r>
                      <a:endParaRPr lang="en-KE" sz="1400" b="1" dirty="0">
                        <a:latin typeface="Fira Sans Extra Condensed Light" panose="020B0403050000020004" pitchFamily="34" charset="0"/>
                      </a:endParaRPr>
                    </a:p>
                  </a:txBody>
                  <a:tcPr anchor="ctr"/>
                </a:tc>
                <a:tc>
                  <a:txBody>
                    <a:bodyPr/>
                    <a:lstStyle/>
                    <a:p>
                      <a:pPr algn="ctr"/>
                      <a:r>
                        <a:rPr lang="en-US" sz="1400" b="1" dirty="0">
                          <a:latin typeface="Fira Sans Extra Condensed Light" panose="020B0403050000020004" pitchFamily="34" charset="0"/>
                        </a:rPr>
                        <a:t>8</a:t>
                      </a:r>
                      <a:endParaRPr lang="en-KE" sz="1400" b="1" dirty="0">
                        <a:latin typeface="Fira Sans Extra Condensed Light" panose="020B0403050000020004" pitchFamily="34" charset="0"/>
                      </a:endParaRPr>
                    </a:p>
                  </a:txBody>
                  <a:tcPr anchor="ctr"/>
                </a:tc>
                <a:extLst>
                  <a:ext uri="{0D108BD9-81ED-4DB2-BD59-A6C34878D82A}">
                    <a16:rowId xmlns:a16="http://schemas.microsoft.com/office/drawing/2014/main" val="825383369"/>
                  </a:ext>
                </a:extLst>
              </a:tr>
              <a:tr h="318840">
                <a:tc>
                  <a:txBody>
                    <a:bodyPr/>
                    <a:lstStyle/>
                    <a:p>
                      <a:pPr algn="ctr"/>
                      <a:r>
                        <a:rPr lang="en-US" sz="1400" b="1" dirty="0">
                          <a:latin typeface="Fira Sans Extra Condensed Light" panose="020B0403050000020004" pitchFamily="34" charset="0"/>
                        </a:rPr>
                        <a:t>Success (ground pad)</a:t>
                      </a:r>
                      <a:endParaRPr lang="en-KE" sz="1400" b="1" dirty="0">
                        <a:latin typeface="Fira Sans Extra Condensed Light" panose="020B0403050000020004" pitchFamily="34" charset="0"/>
                      </a:endParaRPr>
                    </a:p>
                  </a:txBody>
                  <a:tcPr anchor="ctr"/>
                </a:tc>
                <a:tc>
                  <a:txBody>
                    <a:bodyPr/>
                    <a:lstStyle/>
                    <a:p>
                      <a:pPr algn="ctr"/>
                      <a:r>
                        <a:rPr lang="en-US" sz="1400" b="1" dirty="0">
                          <a:latin typeface="Fira Sans Extra Condensed Light" panose="020B0403050000020004" pitchFamily="34" charset="0"/>
                        </a:rPr>
                        <a:t>6</a:t>
                      </a:r>
                      <a:endParaRPr lang="en-KE" sz="1400" b="1" dirty="0">
                        <a:latin typeface="Fira Sans Extra Condensed Light" panose="020B0403050000020004" pitchFamily="34" charset="0"/>
                      </a:endParaRPr>
                    </a:p>
                  </a:txBody>
                  <a:tcPr anchor="ctr"/>
                </a:tc>
                <a:extLst>
                  <a:ext uri="{0D108BD9-81ED-4DB2-BD59-A6C34878D82A}">
                    <a16:rowId xmlns:a16="http://schemas.microsoft.com/office/drawing/2014/main" val="347752010"/>
                  </a:ext>
                </a:extLst>
              </a:tr>
              <a:tr h="318840">
                <a:tc>
                  <a:txBody>
                    <a:bodyPr/>
                    <a:lstStyle/>
                    <a:p>
                      <a:pPr algn="ctr"/>
                      <a:r>
                        <a:rPr lang="en-US" sz="1400" b="1" dirty="0">
                          <a:latin typeface="Fira Sans Extra Condensed Light" panose="020B0403050000020004" pitchFamily="34" charset="0"/>
                        </a:rPr>
                        <a:t>Failure (drone ship)</a:t>
                      </a:r>
                      <a:endParaRPr lang="en-KE" sz="1400" b="1" dirty="0">
                        <a:latin typeface="Fira Sans Extra Condensed Light" panose="020B0403050000020004" pitchFamily="34" charset="0"/>
                      </a:endParaRPr>
                    </a:p>
                  </a:txBody>
                  <a:tcPr anchor="ctr"/>
                </a:tc>
                <a:tc>
                  <a:txBody>
                    <a:bodyPr/>
                    <a:lstStyle/>
                    <a:p>
                      <a:pPr algn="ctr"/>
                      <a:r>
                        <a:rPr lang="en-US" sz="1400" b="1" dirty="0">
                          <a:latin typeface="Fira Sans Extra Condensed Light" panose="020B0403050000020004" pitchFamily="34" charset="0"/>
                        </a:rPr>
                        <a:t>4</a:t>
                      </a:r>
                      <a:endParaRPr lang="en-KE" sz="1400" b="1" dirty="0">
                        <a:latin typeface="Fira Sans Extra Condensed Light" panose="020B0403050000020004" pitchFamily="34" charset="0"/>
                      </a:endParaRPr>
                    </a:p>
                  </a:txBody>
                  <a:tcPr anchor="ctr"/>
                </a:tc>
                <a:extLst>
                  <a:ext uri="{0D108BD9-81ED-4DB2-BD59-A6C34878D82A}">
                    <a16:rowId xmlns:a16="http://schemas.microsoft.com/office/drawing/2014/main" val="1795518076"/>
                  </a:ext>
                </a:extLst>
              </a:tr>
              <a:tr h="318840">
                <a:tc>
                  <a:txBody>
                    <a:bodyPr/>
                    <a:lstStyle/>
                    <a:p>
                      <a:pPr algn="ctr"/>
                      <a:r>
                        <a:rPr lang="en-US" sz="1400" b="1" dirty="0">
                          <a:latin typeface="Fira Sans Extra Condensed Light" panose="020B0403050000020004" pitchFamily="34" charset="0"/>
                        </a:rPr>
                        <a:t>Failure</a:t>
                      </a:r>
                      <a:endParaRPr lang="en-KE" sz="1400" b="1" dirty="0">
                        <a:latin typeface="Fira Sans Extra Condensed Light" panose="020B0403050000020004" pitchFamily="34" charset="0"/>
                      </a:endParaRPr>
                    </a:p>
                  </a:txBody>
                  <a:tcPr anchor="ctr"/>
                </a:tc>
                <a:tc>
                  <a:txBody>
                    <a:bodyPr/>
                    <a:lstStyle/>
                    <a:p>
                      <a:pPr algn="ctr"/>
                      <a:r>
                        <a:rPr lang="en-US" sz="1400" b="1" dirty="0">
                          <a:latin typeface="Fira Sans Extra Condensed Light" panose="020B0403050000020004" pitchFamily="34" charset="0"/>
                        </a:rPr>
                        <a:t>3</a:t>
                      </a:r>
                      <a:endParaRPr lang="en-KE" sz="1400" b="1" dirty="0">
                        <a:latin typeface="Fira Sans Extra Condensed Light" panose="020B0403050000020004" pitchFamily="34" charset="0"/>
                      </a:endParaRPr>
                    </a:p>
                  </a:txBody>
                  <a:tcPr anchor="ctr"/>
                </a:tc>
                <a:extLst>
                  <a:ext uri="{0D108BD9-81ED-4DB2-BD59-A6C34878D82A}">
                    <a16:rowId xmlns:a16="http://schemas.microsoft.com/office/drawing/2014/main" val="2090494235"/>
                  </a:ext>
                </a:extLst>
              </a:tr>
              <a:tr h="318840">
                <a:tc>
                  <a:txBody>
                    <a:bodyPr/>
                    <a:lstStyle/>
                    <a:p>
                      <a:pPr algn="ctr"/>
                      <a:r>
                        <a:rPr lang="en-US" sz="1400" b="1" dirty="0">
                          <a:latin typeface="Fira Sans Extra Condensed Light" panose="020B0403050000020004" pitchFamily="34" charset="0"/>
                        </a:rPr>
                        <a:t>Controlled (ocean)</a:t>
                      </a:r>
                      <a:endParaRPr lang="en-KE" sz="1400" b="1" dirty="0">
                        <a:latin typeface="Fira Sans Extra Condensed Light" panose="020B0403050000020004" pitchFamily="34" charset="0"/>
                      </a:endParaRPr>
                    </a:p>
                  </a:txBody>
                  <a:tcPr anchor="ctr"/>
                </a:tc>
                <a:tc>
                  <a:txBody>
                    <a:bodyPr/>
                    <a:lstStyle/>
                    <a:p>
                      <a:pPr algn="ctr"/>
                      <a:r>
                        <a:rPr lang="en-US" sz="1400" b="1" dirty="0">
                          <a:latin typeface="Fira Sans Extra Condensed Light" panose="020B0403050000020004" pitchFamily="34" charset="0"/>
                        </a:rPr>
                        <a:t>3</a:t>
                      </a:r>
                      <a:endParaRPr lang="en-KE" sz="1400" b="1" dirty="0">
                        <a:latin typeface="Fira Sans Extra Condensed Light" panose="020B0403050000020004" pitchFamily="34" charset="0"/>
                      </a:endParaRPr>
                    </a:p>
                  </a:txBody>
                  <a:tcPr anchor="ctr"/>
                </a:tc>
                <a:extLst>
                  <a:ext uri="{0D108BD9-81ED-4DB2-BD59-A6C34878D82A}">
                    <a16:rowId xmlns:a16="http://schemas.microsoft.com/office/drawing/2014/main" val="2155314579"/>
                  </a:ext>
                </a:extLst>
              </a:tr>
              <a:tr h="318840">
                <a:tc>
                  <a:txBody>
                    <a:bodyPr/>
                    <a:lstStyle/>
                    <a:p>
                      <a:pPr algn="ctr"/>
                      <a:r>
                        <a:rPr lang="en-US" sz="1400" b="1" dirty="0">
                          <a:latin typeface="Fira Sans Extra Condensed Light" panose="020B0403050000020004" pitchFamily="34" charset="0"/>
                        </a:rPr>
                        <a:t>Failure (parachute)</a:t>
                      </a:r>
                      <a:endParaRPr lang="en-KE" sz="1400" b="1" dirty="0">
                        <a:latin typeface="Fira Sans Extra Condensed Light" panose="020B0403050000020004" pitchFamily="34" charset="0"/>
                      </a:endParaRPr>
                    </a:p>
                  </a:txBody>
                  <a:tcPr anchor="ctr"/>
                </a:tc>
                <a:tc>
                  <a:txBody>
                    <a:bodyPr/>
                    <a:lstStyle/>
                    <a:p>
                      <a:pPr algn="ctr"/>
                      <a:r>
                        <a:rPr lang="en-US" sz="1400" b="1" dirty="0">
                          <a:latin typeface="Fira Sans Extra Condensed Light" panose="020B0403050000020004" pitchFamily="34" charset="0"/>
                        </a:rPr>
                        <a:t>2</a:t>
                      </a:r>
                      <a:endParaRPr lang="en-KE" sz="1400" b="1" dirty="0">
                        <a:latin typeface="Fira Sans Extra Condensed Light" panose="020B0403050000020004" pitchFamily="34" charset="0"/>
                      </a:endParaRPr>
                    </a:p>
                  </a:txBody>
                  <a:tcPr anchor="ctr"/>
                </a:tc>
                <a:extLst>
                  <a:ext uri="{0D108BD9-81ED-4DB2-BD59-A6C34878D82A}">
                    <a16:rowId xmlns:a16="http://schemas.microsoft.com/office/drawing/2014/main" val="4202646140"/>
                  </a:ext>
                </a:extLst>
              </a:tr>
            </a:tbl>
          </a:graphicData>
        </a:graphic>
      </p:graphicFrame>
    </p:spTree>
    <p:extLst>
      <p:ext uri="{BB962C8B-B14F-4D97-AF65-F5344CB8AC3E}">
        <p14:creationId xmlns:p14="http://schemas.microsoft.com/office/powerpoint/2010/main" val="1330723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1094731" y="2168431"/>
            <a:ext cx="7708500" cy="481200"/>
          </a:xfrm>
          <a:prstGeom prst="rect">
            <a:avLst/>
          </a:prstGeom>
        </p:spPr>
        <p:txBody>
          <a:bodyPr spcFirstLastPara="1" wrap="square" lIns="91425" tIns="91425" rIns="91425" bIns="91425" anchor="ctr" anchorCtr="0">
            <a:noAutofit/>
          </a:bodyPr>
          <a:lstStyle/>
          <a:p>
            <a:pPr algn="ctr"/>
            <a:r>
              <a:rPr lang="en" sz="5000" b="1" u="sng" dirty="0">
                <a:solidFill>
                  <a:schemeClr val="accent6"/>
                </a:solidFill>
              </a:rPr>
              <a:t>INTERACTIVE VISUAL</a:t>
            </a:r>
            <a:br>
              <a:rPr lang="en" sz="5000" b="1" u="sng" dirty="0">
                <a:solidFill>
                  <a:schemeClr val="accent6"/>
                </a:solidFill>
              </a:rPr>
            </a:br>
            <a:r>
              <a:rPr lang="en" sz="5000" b="1" u="sng" dirty="0">
                <a:solidFill>
                  <a:schemeClr val="accent6"/>
                </a:solidFill>
              </a:rPr>
              <a:t>ANALYTICS USING</a:t>
            </a:r>
            <a:br>
              <a:rPr lang="en" sz="5000" b="1" u="sng" dirty="0">
                <a:solidFill>
                  <a:schemeClr val="accent6"/>
                </a:solidFill>
              </a:rPr>
            </a:br>
            <a:r>
              <a:rPr lang="en" sz="5000" b="1" u="sng" dirty="0">
                <a:solidFill>
                  <a:schemeClr val="accent6"/>
                </a:solidFill>
              </a:rPr>
              <a:t>FOLIUM </a:t>
            </a:r>
            <a:endParaRPr lang="en-US" sz="5000" u="sng" dirty="0"/>
          </a:p>
        </p:txBody>
      </p:sp>
      <p:pic>
        <p:nvPicPr>
          <p:cNvPr id="6" name="Graphic 5" descr="Earth globe: Africa and Europe with solid fill">
            <a:extLst>
              <a:ext uri="{FF2B5EF4-FFF2-40B4-BE49-F238E27FC236}">
                <a16:creationId xmlns:a16="http://schemas.microsoft.com/office/drawing/2014/main" id="{8BEE2AE7-B8E2-45E5-8A0E-467D0EA744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2502" y="1720476"/>
            <a:ext cx="3264641" cy="3264641"/>
          </a:xfrm>
          <a:prstGeom prst="rect">
            <a:avLst/>
          </a:prstGeom>
        </p:spPr>
      </p:pic>
    </p:spTree>
    <p:extLst>
      <p:ext uri="{BB962C8B-B14F-4D97-AF65-F5344CB8AC3E}">
        <p14:creationId xmlns:p14="http://schemas.microsoft.com/office/powerpoint/2010/main" val="848362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itle 3">
            <a:extLst>
              <a:ext uri="{FF2B5EF4-FFF2-40B4-BE49-F238E27FC236}">
                <a16:creationId xmlns:a16="http://schemas.microsoft.com/office/drawing/2014/main" id="{D6B3F82C-D6FD-42CB-AF83-8BBFE97F9B8C}"/>
              </a:ext>
            </a:extLst>
          </p:cNvPr>
          <p:cNvSpPr>
            <a:spLocks noGrp="1"/>
          </p:cNvSpPr>
          <p:nvPr>
            <p:ph type="title"/>
          </p:nvPr>
        </p:nvSpPr>
        <p:spPr/>
        <p:txBody>
          <a:bodyPr/>
          <a:lstStyle/>
          <a:p>
            <a:pPr algn="ctr"/>
            <a:r>
              <a:rPr lang="en-US" dirty="0"/>
              <a:t>General location of launch sites</a:t>
            </a:r>
            <a:endParaRPr lang="en-KE" dirty="0"/>
          </a:p>
        </p:txBody>
      </p:sp>
      <p:sp>
        <p:nvSpPr>
          <p:cNvPr id="5" name="Text Placeholder 4">
            <a:extLst>
              <a:ext uri="{FF2B5EF4-FFF2-40B4-BE49-F238E27FC236}">
                <a16:creationId xmlns:a16="http://schemas.microsoft.com/office/drawing/2014/main" id="{32D242A2-D872-4B9B-917B-6F5D2F51C745}"/>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Fira Sans Extra Condensed Light" panose="020B0403050000020004" pitchFamily="34" charset="0"/>
              </a:rPr>
              <a:t>All the launch sites are located at or near coastlines as shown above to ensure safety of people and avoidance of critical infrastructure damage.</a:t>
            </a:r>
            <a:endParaRPr lang="en-KE" dirty="0">
              <a:latin typeface="Fira Sans Extra Condensed Light" panose="020B0403050000020004" pitchFamily="34" charset="0"/>
            </a:endParaRPr>
          </a:p>
        </p:txBody>
      </p:sp>
      <p:pic>
        <p:nvPicPr>
          <p:cNvPr id="7" name="Picture 6">
            <a:extLst>
              <a:ext uri="{FF2B5EF4-FFF2-40B4-BE49-F238E27FC236}">
                <a16:creationId xmlns:a16="http://schemas.microsoft.com/office/drawing/2014/main" id="{5371518D-3058-42FD-8BAC-25BA7B67FC76}"/>
              </a:ext>
            </a:extLst>
          </p:cNvPr>
          <p:cNvPicPr>
            <a:picLocks noChangeAspect="1"/>
          </p:cNvPicPr>
          <p:nvPr/>
        </p:nvPicPr>
        <p:blipFill>
          <a:blip r:embed="rId3"/>
          <a:stretch>
            <a:fillRect/>
          </a:stretch>
        </p:blipFill>
        <p:spPr>
          <a:xfrm>
            <a:off x="1470752" y="1055928"/>
            <a:ext cx="6202495" cy="3031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7404C7-3D12-413E-A831-24374D0BD350}"/>
              </a:ext>
            </a:extLst>
          </p:cNvPr>
          <p:cNvSpPr>
            <a:spLocks noGrp="1"/>
          </p:cNvSpPr>
          <p:nvPr>
            <p:ph type="body" idx="1"/>
          </p:nvPr>
        </p:nvSpPr>
        <p:spPr>
          <a:xfrm>
            <a:off x="508479" y="392836"/>
            <a:ext cx="7708500" cy="4410518"/>
          </a:xfrm>
        </p:spPr>
        <p:txBody>
          <a:bodyPr/>
          <a:lstStyle/>
          <a:p>
            <a:r>
              <a:rPr lang="en-US" dirty="0">
                <a:latin typeface="Fira Sans Extra Condensed Light" panose="020B0403050000020004" pitchFamily="34" charset="0"/>
              </a:rPr>
              <a:t>Upon further analysis, it is observed that most of the launch sites are located at or near the </a:t>
            </a:r>
            <a:r>
              <a:rPr lang="en-US" b="1" dirty="0">
                <a:latin typeface="Fira Sans Extra Condensed Light" panose="020B0403050000020004" pitchFamily="34" charset="0"/>
              </a:rPr>
              <a:t>coastline of Florida </a:t>
            </a:r>
            <a:r>
              <a:rPr lang="en-US" dirty="0">
                <a:latin typeface="Fira Sans Extra Condensed Light" panose="020B0403050000020004" pitchFamily="34" charset="0"/>
              </a:rPr>
              <a:t>(46)</a:t>
            </a:r>
            <a:r>
              <a:rPr lang="en-US" b="1" dirty="0">
                <a:latin typeface="Fira Sans Extra Condensed Light" panose="020B0403050000020004" pitchFamily="34" charset="0"/>
              </a:rPr>
              <a:t> </a:t>
            </a:r>
            <a:r>
              <a:rPr lang="en-US" dirty="0">
                <a:latin typeface="Fira Sans Extra Condensed Light" panose="020B0403050000020004" pitchFamily="34" charset="0"/>
              </a:rPr>
              <a:t>while the rest are found on the </a:t>
            </a:r>
            <a:r>
              <a:rPr lang="en-US" b="1" dirty="0">
                <a:latin typeface="Fira Sans Extra Condensed Light" panose="020B0403050000020004" pitchFamily="34" charset="0"/>
              </a:rPr>
              <a:t>coast of California </a:t>
            </a:r>
            <a:r>
              <a:rPr lang="en-US" dirty="0">
                <a:latin typeface="Fira Sans Extra Condensed Light" panose="020B0403050000020004" pitchFamily="34" charset="0"/>
              </a:rPr>
              <a:t>(10) as shown below.</a:t>
            </a:r>
            <a:endParaRPr lang="en-US" b="1" dirty="0">
              <a:latin typeface="Fira Sans Extra Condensed Light" panose="020B0403050000020004" pitchFamily="34" charset="0"/>
            </a:endParaRPr>
          </a:p>
          <a:p>
            <a:endParaRPr lang="en-KE" b="1" dirty="0">
              <a:latin typeface="Fira Sans Extra Condensed Light" panose="020B0403050000020004" pitchFamily="34" charset="0"/>
            </a:endParaRPr>
          </a:p>
        </p:txBody>
      </p:sp>
      <p:pic>
        <p:nvPicPr>
          <p:cNvPr id="5" name="Picture 4">
            <a:extLst>
              <a:ext uri="{FF2B5EF4-FFF2-40B4-BE49-F238E27FC236}">
                <a16:creationId xmlns:a16="http://schemas.microsoft.com/office/drawing/2014/main" id="{03FDF5EB-0CB7-475F-B906-E07748A10325}"/>
              </a:ext>
            </a:extLst>
          </p:cNvPr>
          <p:cNvPicPr>
            <a:picLocks noChangeAspect="1"/>
          </p:cNvPicPr>
          <p:nvPr/>
        </p:nvPicPr>
        <p:blipFill>
          <a:blip r:embed="rId2"/>
          <a:stretch>
            <a:fillRect/>
          </a:stretch>
        </p:blipFill>
        <p:spPr>
          <a:xfrm>
            <a:off x="1010093" y="1540228"/>
            <a:ext cx="7206886" cy="3399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9230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602B-FAF3-4237-A8A5-7EB360192C8A}"/>
              </a:ext>
            </a:extLst>
          </p:cNvPr>
          <p:cNvSpPr>
            <a:spLocks noGrp="1"/>
          </p:cNvSpPr>
          <p:nvPr>
            <p:ph type="title"/>
          </p:nvPr>
        </p:nvSpPr>
        <p:spPr/>
        <p:txBody>
          <a:bodyPr/>
          <a:lstStyle/>
          <a:p>
            <a:r>
              <a:rPr lang="en-US" dirty="0"/>
              <a:t>Proximity analysis on the Launch Sites.</a:t>
            </a:r>
            <a:endParaRPr lang="en-KE" dirty="0"/>
          </a:p>
        </p:txBody>
      </p:sp>
      <p:sp>
        <p:nvSpPr>
          <p:cNvPr id="3" name="Text Placeholder 2">
            <a:extLst>
              <a:ext uri="{FF2B5EF4-FFF2-40B4-BE49-F238E27FC236}">
                <a16:creationId xmlns:a16="http://schemas.microsoft.com/office/drawing/2014/main" id="{AC7D0B0B-69B7-46F5-9D9E-E36648FAA48C}"/>
              </a:ext>
            </a:extLst>
          </p:cNvPr>
          <p:cNvSpPr>
            <a:spLocks noGrp="1"/>
          </p:cNvSpPr>
          <p:nvPr>
            <p:ph type="body" idx="1"/>
          </p:nvPr>
        </p:nvSpPr>
        <p:spPr/>
        <p:txBody>
          <a:bodyPr/>
          <a:lstStyle/>
          <a:p>
            <a:r>
              <a:rPr lang="en-US" dirty="0">
                <a:latin typeface="Fira Sans Extra Condensed Light" panose="020B0403050000020004" pitchFamily="34" charset="0"/>
              </a:rPr>
              <a:t>Proximity analysis was carried out by computing the distance between the launch sites and critical infrastructure such as roads , railways and buildings using the </a:t>
            </a:r>
            <a:r>
              <a:rPr lang="en-US" b="1" dirty="0">
                <a:latin typeface="Fira Sans Extra Condensed Light" panose="020B0403050000020004" pitchFamily="34" charset="0"/>
              </a:rPr>
              <a:t>haversine distance </a:t>
            </a:r>
            <a:r>
              <a:rPr lang="en-US" dirty="0">
                <a:latin typeface="Fira Sans Extra Condensed Light" panose="020B0403050000020004" pitchFamily="34" charset="0"/>
              </a:rPr>
              <a:t>and drawing a line between the launch sites and the various structures.</a:t>
            </a:r>
          </a:p>
          <a:p>
            <a:r>
              <a:rPr lang="en-US" dirty="0">
                <a:latin typeface="Fira Sans Extra Condensed Light" panose="020B0403050000020004" pitchFamily="34" charset="0"/>
              </a:rPr>
              <a:t>Upon performing this computation and visualizing it on the map, it can be concluded that the launch sites are located as far as possible from populated areas  and key infrastructure as said earlier.</a:t>
            </a:r>
          </a:p>
          <a:p>
            <a:r>
              <a:rPr lang="en-US" dirty="0">
                <a:latin typeface="Fira Sans Extra Condensed Light" panose="020B0403050000020004" pitchFamily="34" charset="0"/>
              </a:rPr>
              <a:t>An example of this can be seen on the next slide.</a:t>
            </a:r>
          </a:p>
        </p:txBody>
      </p:sp>
    </p:spTree>
    <p:extLst>
      <p:ext uri="{BB962C8B-B14F-4D97-AF65-F5344CB8AC3E}">
        <p14:creationId xmlns:p14="http://schemas.microsoft.com/office/powerpoint/2010/main" val="1323959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944AF8-8995-420B-9131-E866F55D1F43}"/>
              </a:ext>
            </a:extLst>
          </p:cNvPr>
          <p:cNvSpPr>
            <a:spLocks noGrp="1"/>
          </p:cNvSpPr>
          <p:nvPr>
            <p:ph type="body" idx="1"/>
          </p:nvPr>
        </p:nvSpPr>
        <p:spPr>
          <a:xfrm>
            <a:off x="717750" y="845099"/>
            <a:ext cx="7708500" cy="401397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Fira Sans Extra Condensed Light" panose="020B0403050000020004" pitchFamily="34" charset="0"/>
              </a:rPr>
              <a:t>From the above graphic, it can be seen that the launch sites are located as far as possible from populated areas.</a:t>
            </a:r>
            <a:endParaRPr lang="en-KE" dirty="0">
              <a:latin typeface="Fira Sans Extra Condensed Light" panose="020B0403050000020004" pitchFamily="34" charset="0"/>
            </a:endParaRPr>
          </a:p>
        </p:txBody>
      </p:sp>
      <p:pic>
        <p:nvPicPr>
          <p:cNvPr id="5" name="Picture 4">
            <a:extLst>
              <a:ext uri="{FF2B5EF4-FFF2-40B4-BE49-F238E27FC236}">
                <a16:creationId xmlns:a16="http://schemas.microsoft.com/office/drawing/2014/main" id="{4C3D5046-931D-4400-B8E2-6F1AFE25B7B8}"/>
              </a:ext>
            </a:extLst>
          </p:cNvPr>
          <p:cNvPicPr>
            <a:picLocks noChangeAspect="1"/>
          </p:cNvPicPr>
          <p:nvPr/>
        </p:nvPicPr>
        <p:blipFill>
          <a:blip r:embed="rId2"/>
          <a:stretch>
            <a:fillRect/>
          </a:stretch>
        </p:blipFill>
        <p:spPr>
          <a:xfrm>
            <a:off x="1286539" y="433827"/>
            <a:ext cx="6570921" cy="3301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3470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530B5E-D54B-4059-ABE0-A61B0B417136}"/>
              </a:ext>
            </a:extLst>
          </p:cNvPr>
          <p:cNvSpPr>
            <a:spLocks noGrp="1"/>
          </p:cNvSpPr>
          <p:nvPr>
            <p:ph type="body" idx="1"/>
          </p:nvPr>
        </p:nvSpPr>
        <p:spPr>
          <a:xfrm>
            <a:off x="622107" y="674534"/>
            <a:ext cx="7708500" cy="3453300"/>
          </a:xfrm>
        </p:spPr>
        <p:txBody>
          <a:bodyPr/>
          <a:lstStyle/>
          <a:p>
            <a:r>
              <a:rPr lang="en-US" dirty="0">
                <a:latin typeface="Fira Sans Extra Condensed Light" panose="020B0403050000020004" pitchFamily="34" charset="0"/>
              </a:rPr>
              <a:t>Markers and icons with special color coding were used to represent the landing outcomes in the various launch sites with green and red used to show successful and unsuccessful landing outcomes respectively as shown below.</a:t>
            </a:r>
          </a:p>
          <a:p>
            <a:endParaRPr lang="en-KE" dirty="0">
              <a:latin typeface="Fira Sans Extra Condensed Light" panose="020B0403050000020004" pitchFamily="34" charset="0"/>
            </a:endParaRPr>
          </a:p>
        </p:txBody>
      </p:sp>
      <p:pic>
        <p:nvPicPr>
          <p:cNvPr id="4" name="Picture 3">
            <a:extLst>
              <a:ext uri="{FF2B5EF4-FFF2-40B4-BE49-F238E27FC236}">
                <a16:creationId xmlns:a16="http://schemas.microsoft.com/office/drawing/2014/main" id="{276737B5-99D5-447D-97B1-6A42F22C7F2C}"/>
              </a:ext>
            </a:extLst>
          </p:cNvPr>
          <p:cNvPicPr>
            <a:picLocks noChangeAspect="1"/>
          </p:cNvPicPr>
          <p:nvPr/>
        </p:nvPicPr>
        <p:blipFill>
          <a:blip r:embed="rId2"/>
          <a:stretch>
            <a:fillRect/>
          </a:stretch>
        </p:blipFill>
        <p:spPr>
          <a:xfrm>
            <a:off x="3261750" y="1944489"/>
            <a:ext cx="2429214" cy="2524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93131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1094731" y="2168431"/>
            <a:ext cx="7708500" cy="481200"/>
          </a:xfrm>
          <a:prstGeom prst="rect">
            <a:avLst/>
          </a:prstGeom>
        </p:spPr>
        <p:txBody>
          <a:bodyPr spcFirstLastPara="1" wrap="square" lIns="91425" tIns="91425" rIns="91425" bIns="91425" anchor="ctr" anchorCtr="0">
            <a:noAutofit/>
          </a:bodyPr>
          <a:lstStyle/>
          <a:p>
            <a:pPr algn="ctr"/>
            <a:r>
              <a:rPr lang="en" sz="5000" b="1" u="sng" dirty="0">
                <a:solidFill>
                  <a:schemeClr val="accent6"/>
                </a:solidFill>
              </a:rPr>
              <a:t>INTERACTIVE VISUAL</a:t>
            </a:r>
            <a:br>
              <a:rPr lang="en" sz="5000" b="1" u="sng" dirty="0">
                <a:solidFill>
                  <a:schemeClr val="accent6"/>
                </a:solidFill>
              </a:rPr>
            </a:br>
            <a:r>
              <a:rPr lang="en" sz="5000" b="1" u="sng" dirty="0">
                <a:solidFill>
                  <a:schemeClr val="accent6"/>
                </a:solidFill>
              </a:rPr>
              <a:t>ANALYTICS USING</a:t>
            </a:r>
            <a:br>
              <a:rPr lang="en" sz="5000" b="1" u="sng" dirty="0">
                <a:solidFill>
                  <a:schemeClr val="accent6"/>
                </a:solidFill>
              </a:rPr>
            </a:br>
            <a:r>
              <a:rPr lang="en" sz="5000" b="1" u="sng" dirty="0">
                <a:solidFill>
                  <a:schemeClr val="accent6"/>
                </a:solidFill>
              </a:rPr>
              <a:t>PLOTLY DASH </a:t>
            </a:r>
            <a:endParaRPr lang="en-US" sz="5000" u="sng" dirty="0"/>
          </a:p>
        </p:txBody>
      </p:sp>
      <p:pic>
        <p:nvPicPr>
          <p:cNvPr id="3" name="Graphic 2" descr="Presentation with pie chart with solid fill">
            <a:extLst>
              <a:ext uri="{FF2B5EF4-FFF2-40B4-BE49-F238E27FC236}">
                <a16:creationId xmlns:a16="http://schemas.microsoft.com/office/drawing/2014/main" id="{B61F225F-CB26-4E59-AFD8-4C96BF6F4C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1972" y="2049108"/>
            <a:ext cx="3094392" cy="3094392"/>
          </a:xfrm>
          <a:prstGeom prst="rect">
            <a:avLst/>
          </a:prstGeom>
        </p:spPr>
      </p:pic>
    </p:spTree>
    <p:extLst>
      <p:ext uri="{BB962C8B-B14F-4D97-AF65-F5344CB8AC3E}">
        <p14:creationId xmlns:p14="http://schemas.microsoft.com/office/powerpoint/2010/main" val="2158932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8145-730F-40C6-9A10-4853E9544F5E}"/>
              </a:ext>
            </a:extLst>
          </p:cNvPr>
          <p:cNvSpPr>
            <a:spLocks noGrp="1"/>
          </p:cNvSpPr>
          <p:nvPr>
            <p:ph type="title"/>
          </p:nvPr>
        </p:nvSpPr>
        <p:spPr/>
        <p:txBody>
          <a:bodyPr/>
          <a:lstStyle/>
          <a:p>
            <a:pPr algn="ctr"/>
            <a:r>
              <a:rPr lang="en-US" dirty="0"/>
              <a:t>Launch Success Rate by Launch Site</a:t>
            </a:r>
            <a:endParaRPr lang="en-KE" dirty="0"/>
          </a:p>
        </p:txBody>
      </p:sp>
      <p:sp>
        <p:nvSpPr>
          <p:cNvPr id="3" name="Text Placeholder 2">
            <a:extLst>
              <a:ext uri="{FF2B5EF4-FFF2-40B4-BE49-F238E27FC236}">
                <a16:creationId xmlns:a16="http://schemas.microsoft.com/office/drawing/2014/main" id="{270B2D1D-F2A6-4CFC-96B0-EEE132FBBCB1}"/>
              </a:ext>
            </a:extLst>
          </p:cNvPr>
          <p:cNvSpPr>
            <a:spLocks noGrp="1"/>
          </p:cNvSpPr>
          <p:nvPr>
            <p:ph type="body" idx="1"/>
          </p:nvPr>
        </p:nvSpPr>
        <p:spPr>
          <a:xfrm>
            <a:off x="368501" y="1018375"/>
            <a:ext cx="8406998" cy="366407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dirty="0">
                <a:latin typeface="Fira Sans Extra Condensed Light" panose="020B0403050000020004" pitchFamily="34" charset="0"/>
              </a:rPr>
              <a:t>The </a:t>
            </a:r>
            <a:r>
              <a:rPr lang="en-US" sz="1800" b="1" dirty="0">
                <a:latin typeface="Fira Sans Extra Condensed Light" panose="020B0403050000020004" pitchFamily="34" charset="0"/>
              </a:rPr>
              <a:t>KSC LC-39A  </a:t>
            </a:r>
            <a:r>
              <a:rPr lang="en-US" sz="1800" dirty="0">
                <a:latin typeface="Fira Sans Extra Condensed Light" panose="020B0403050000020004" pitchFamily="34" charset="0"/>
              </a:rPr>
              <a:t>launch site accounts for </a:t>
            </a:r>
            <a:r>
              <a:rPr lang="en-US" sz="1800" b="1" dirty="0">
                <a:latin typeface="Fira Sans Extra Condensed Light" panose="020B0403050000020004" pitchFamily="34" charset="0"/>
              </a:rPr>
              <a:t>41.7% </a:t>
            </a:r>
            <a:r>
              <a:rPr lang="en-US" sz="1800" dirty="0">
                <a:latin typeface="Fira Sans Extra Condensed Light" panose="020B0403050000020004" pitchFamily="34" charset="0"/>
              </a:rPr>
              <a:t>of the successful outcomes achieved in all sites</a:t>
            </a:r>
            <a:endParaRPr lang="en-KE" sz="1800" dirty="0">
              <a:latin typeface="Fira Sans Extra Condensed Light" panose="020B0403050000020004" pitchFamily="34" charset="0"/>
            </a:endParaRPr>
          </a:p>
        </p:txBody>
      </p:sp>
      <p:pic>
        <p:nvPicPr>
          <p:cNvPr id="6" name="Picture 5">
            <a:extLst>
              <a:ext uri="{FF2B5EF4-FFF2-40B4-BE49-F238E27FC236}">
                <a16:creationId xmlns:a16="http://schemas.microsoft.com/office/drawing/2014/main" id="{434C2801-B29B-41A3-B929-A7843C5E4FC1}"/>
              </a:ext>
            </a:extLst>
          </p:cNvPr>
          <p:cNvPicPr>
            <a:picLocks noChangeAspect="1"/>
          </p:cNvPicPr>
          <p:nvPr/>
        </p:nvPicPr>
        <p:blipFill>
          <a:blip r:embed="rId2"/>
          <a:stretch>
            <a:fillRect/>
          </a:stretch>
        </p:blipFill>
        <p:spPr>
          <a:xfrm>
            <a:off x="241052" y="1112826"/>
            <a:ext cx="8661896" cy="3012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7781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1A07D0-3BFA-490E-B8F6-52A051D64037}"/>
              </a:ext>
            </a:extLst>
          </p:cNvPr>
          <p:cNvSpPr>
            <a:spLocks noGrp="1"/>
          </p:cNvSpPr>
          <p:nvPr>
            <p:ph type="body" idx="1"/>
          </p:nvPr>
        </p:nvSpPr>
        <p:spPr>
          <a:xfrm>
            <a:off x="531627" y="863550"/>
            <a:ext cx="8250865" cy="3867938"/>
          </a:xfrm>
        </p:spPr>
        <p:txBody>
          <a:bodyPr/>
          <a:lstStyle/>
          <a:p>
            <a:r>
              <a:rPr lang="en-US" sz="1800" dirty="0">
                <a:latin typeface="Fira Sans Extra Condensed Light" panose="020B0403050000020004" pitchFamily="34" charset="0"/>
              </a:rPr>
              <a:t>The same launch site has a success rate of </a:t>
            </a:r>
            <a:r>
              <a:rPr lang="en-US" sz="1800" b="1" dirty="0">
                <a:latin typeface="Fira Sans Extra Condensed Light" panose="020B0403050000020004" pitchFamily="34" charset="0"/>
              </a:rPr>
              <a:t>76.9%</a:t>
            </a:r>
            <a:r>
              <a:rPr lang="en-US" sz="1800" dirty="0">
                <a:latin typeface="Fira Sans Extra Condensed Light" panose="020B0403050000020004" pitchFamily="34" charset="0"/>
              </a:rPr>
              <a:t> in its launches as shown in the pie chart below:</a:t>
            </a:r>
          </a:p>
          <a:p>
            <a:endParaRPr lang="en-KE" sz="1800" dirty="0">
              <a:latin typeface="Fira Sans Extra Condensed Light" panose="020B0403050000020004" pitchFamily="34" charset="0"/>
            </a:endParaRPr>
          </a:p>
        </p:txBody>
      </p:sp>
      <p:pic>
        <p:nvPicPr>
          <p:cNvPr id="6" name="Picture 5">
            <a:extLst>
              <a:ext uri="{FF2B5EF4-FFF2-40B4-BE49-F238E27FC236}">
                <a16:creationId xmlns:a16="http://schemas.microsoft.com/office/drawing/2014/main" id="{5CCB77DF-BB02-42C0-A11B-77F0DB91093D}"/>
              </a:ext>
            </a:extLst>
          </p:cNvPr>
          <p:cNvPicPr>
            <a:picLocks noChangeAspect="1"/>
          </p:cNvPicPr>
          <p:nvPr/>
        </p:nvPicPr>
        <p:blipFill>
          <a:blip r:embed="rId2"/>
          <a:stretch>
            <a:fillRect/>
          </a:stretch>
        </p:blipFill>
        <p:spPr>
          <a:xfrm>
            <a:off x="446567" y="1719189"/>
            <a:ext cx="8250865" cy="3012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798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05295F-57BC-4CDE-8C9B-EEB21D63E9F3}"/>
              </a:ext>
            </a:extLst>
          </p:cNvPr>
          <p:cNvSpPr>
            <a:spLocks noGrp="1"/>
          </p:cNvSpPr>
          <p:nvPr>
            <p:ph type="title"/>
          </p:nvPr>
        </p:nvSpPr>
        <p:spPr>
          <a:xfrm>
            <a:off x="542260" y="1015639"/>
            <a:ext cx="7708500" cy="536713"/>
          </a:xfrm>
        </p:spPr>
        <p:txBody>
          <a:bodyPr/>
          <a:lstStyle/>
          <a:p>
            <a:pPr algn="ctr"/>
            <a:r>
              <a:rPr lang="en-US" dirty="0"/>
              <a:t> </a:t>
            </a:r>
            <a:r>
              <a:rPr lang="en-US" b="1" dirty="0"/>
              <a:t>PROJECT OBJECTIVES</a:t>
            </a:r>
            <a:endParaRPr lang="en-KE" b="1" dirty="0"/>
          </a:p>
        </p:txBody>
      </p:sp>
      <p:sp>
        <p:nvSpPr>
          <p:cNvPr id="4" name="Text Placeholder 3">
            <a:extLst>
              <a:ext uri="{FF2B5EF4-FFF2-40B4-BE49-F238E27FC236}">
                <a16:creationId xmlns:a16="http://schemas.microsoft.com/office/drawing/2014/main" id="{033688AB-3E3A-4820-8BCD-E07C2E204326}"/>
              </a:ext>
            </a:extLst>
          </p:cNvPr>
          <p:cNvSpPr>
            <a:spLocks noGrp="1"/>
          </p:cNvSpPr>
          <p:nvPr>
            <p:ph type="body" idx="1"/>
          </p:nvPr>
        </p:nvSpPr>
        <p:spPr>
          <a:xfrm>
            <a:off x="542260" y="1754372"/>
            <a:ext cx="7884040" cy="2586114"/>
          </a:xfrm>
        </p:spPr>
        <p:txBody>
          <a:bodyPr/>
          <a:lstStyle/>
          <a:p>
            <a:r>
              <a:rPr lang="en-US" dirty="0">
                <a:latin typeface="Fira Sans Extra Condensed Light" panose="020B0403050000020004" pitchFamily="34" charset="0"/>
              </a:rPr>
              <a:t>Build an interactive dashboard to extract actionable insights from the collected data</a:t>
            </a:r>
          </a:p>
          <a:p>
            <a:pPr marL="114300" indent="0">
              <a:buNone/>
            </a:pPr>
            <a:endParaRPr lang="en-US" dirty="0">
              <a:latin typeface="Fira Sans Extra Condensed Light" panose="020B0403050000020004" pitchFamily="34" charset="0"/>
            </a:endParaRPr>
          </a:p>
          <a:p>
            <a:r>
              <a:rPr lang="en-US" dirty="0">
                <a:latin typeface="Fira Sans Extra Condensed Light" panose="020B0403050000020004" pitchFamily="34" charset="0"/>
              </a:rPr>
              <a:t>Extract data using the SpaceX REST API and populate it into a Pandas </a:t>
            </a:r>
            <a:r>
              <a:rPr lang="en-US" dirty="0" err="1">
                <a:latin typeface="Fira Sans Extra Condensed Light" panose="020B0403050000020004" pitchFamily="34" charset="0"/>
              </a:rPr>
              <a:t>DataFrame</a:t>
            </a:r>
            <a:r>
              <a:rPr lang="en-US" dirty="0">
                <a:latin typeface="Fira Sans Extra Condensed Light" panose="020B0403050000020004" pitchFamily="34" charset="0"/>
              </a:rPr>
              <a:t>. </a:t>
            </a:r>
          </a:p>
          <a:p>
            <a:pPr marL="114300" indent="0">
              <a:buNone/>
            </a:pPr>
            <a:endParaRPr lang="en-US" dirty="0">
              <a:latin typeface="Fira Sans Extra Condensed Light" panose="020B0403050000020004" pitchFamily="34" charset="0"/>
            </a:endParaRPr>
          </a:p>
          <a:p>
            <a:r>
              <a:rPr lang="en-US" dirty="0">
                <a:latin typeface="Fira Sans Extra Condensed Light" panose="020B0403050000020004" pitchFamily="34" charset="0"/>
              </a:rPr>
              <a:t>Train a classification model to determine whether the first stage of the launch will land  instead of using rocket science</a:t>
            </a:r>
          </a:p>
          <a:p>
            <a:endParaRPr lang="en-KE" dirty="0">
              <a:latin typeface="Fira Sans Extra Condensed Light" panose="020B0403050000020004" pitchFamily="34" charset="0"/>
            </a:endParaRPr>
          </a:p>
        </p:txBody>
      </p:sp>
    </p:spTree>
    <p:extLst>
      <p:ext uri="{BB962C8B-B14F-4D97-AF65-F5344CB8AC3E}">
        <p14:creationId xmlns:p14="http://schemas.microsoft.com/office/powerpoint/2010/main" val="1388803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ECF0-30CD-495F-A7BA-5FC7D1E27706}"/>
              </a:ext>
            </a:extLst>
          </p:cNvPr>
          <p:cNvSpPr>
            <a:spLocks noGrp="1"/>
          </p:cNvSpPr>
          <p:nvPr>
            <p:ph type="title"/>
          </p:nvPr>
        </p:nvSpPr>
        <p:spPr>
          <a:xfrm>
            <a:off x="717750" y="329842"/>
            <a:ext cx="7708500" cy="481200"/>
          </a:xfrm>
        </p:spPr>
        <p:txBody>
          <a:bodyPr/>
          <a:lstStyle/>
          <a:p>
            <a:pPr algn="ctr"/>
            <a:r>
              <a:rPr lang="en-US" dirty="0"/>
              <a:t>Scatter plot of Outcome against Payload mass</a:t>
            </a:r>
            <a:endParaRPr lang="en-KE" dirty="0"/>
          </a:p>
        </p:txBody>
      </p:sp>
      <p:sp>
        <p:nvSpPr>
          <p:cNvPr id="3" name="Text Placeholder 2">
            <a:extLst>
              <a:ext uri="{FF2B5EF4-FFF2-40B4-BE49-F238E27FC236}">
                <a16:creationId xmlns:a16="http://schemas.microsoft.com/office/drawing/2014/main" id="{B600019D-75B7-4AD1-91B3-FF256A01A733}"/>
              </a:ext>
            </a:extLst>
          </p:cNvPr>
          <p:cNvSpPr>
            <a:spLocks noGrp="1"/>
          </p:cNvSpPr>
          <p:nvPr>
            <p:ph type="body" idx="1"/>
          </p:nvPr>
        </p:nvSpPr>
        <p:spPr>
          <a:xfrm>
            <a:off x="164806" y="1018373"/>
            <a:ext cx="7820244" cy="391513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sz="1800" dirty="0">
                <a:latin typeface="Fira Sans Extra Condensed Light" panose="020B0403050000020004" pitchFamily="34" charset="0"/>
              </a:rPr>
              <a:t>From the scatter plot for launch site </a:t>
            </a:r>
            <a:r>
              <a:rPr lang="en-US" sz="1800" b="1" dirty="0">
                <a:latin typeface="Fira Sans Extra Condensed Light" panose="020B0403050000020004" pitchFamily="34" charset="0"/>
              </a:rPr>
              <a:t>KSC LC-39A, </a:t>
            </a:r>
            <a:r>
              <a:rPr lang="en-US" sz="1800" dirty="0">
                <a:latin typeface="Fira Sans Extra Condensed Light" panose="020B0403050000020004" pitchFamily="34" charset="0"/>
              </a:rPr>
              <a:t>it can be concluded that rockets launched from this location succeed when the payload mass is between </a:t>
            </a:r>
            <a:r>
              <a:rPr lang="en-US" sz="1800" b="1" dirty="0">
                <a:latin typeface="Fira Sans Extra Condensed Light" panose="020B0403050000020004" pitchFamily="34" charset="0"/>
              </a:rPr>
              <a:t>0 – 5500 kg </a:t>
            </a:r>
            <a:endParaRPr lang="en-KE" sz="1800" b="1" dirty="0">
              <a:latin typeface="Fira Sans Extra Condensed Light" panose="020B0403050000020004" pitchFamily="34" charset="0"/>
            </a:endParaRPr>
          </a:p>
        </p:txBody>
      </p:sp>
      <p:pic>
        <p:nvPicPr>
          <p:cNvPr id="6" name="Picture 5">
            <a:extLst>
              <a:ext uri="{FF2B5EF4-FFF2-40B4-BE49-F238E27FC236}">
                <a16:creationId xmlns:a16="http://schemas.microsoft.com/office/drawing/2014/main" id="{7E251629-2F75-4A06-BCDB-041DE7A76B8F}"/>
              </a:ext>
            </a:extLst>
          </p:cNvPr>
          <p:cNvPicPr>
            <a:picLocks noChangeAspect="1"/>
          </p:cNvPicPr>
          <p:nvPr/>
        </p:nvPicPr>
        <p:blipFill>
          <a:blip r:embed="rId2"/>
          <a:stretch>
            <a:fillRect/>
          </a:stretch>
        </p:blipFill>
        <p:spPr>
          <a:xfrm>
            <a:off x="287079" y="880152"/>
            <a:ext cx="8569842" cy="3012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666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077D9CD-9786-4F16-BA84-F80FB9DAEF5B}"/>
              </a:ext>
            </a:extLst>
          </p:cNvPr>
          <p:cNvSpPr>
            <a:spLocks noGrp="1"/>
          </p:cNvSpPr>
          <p:nvPr>
            <p:ph type="body" idx="1"/>
          </p:nvPr>
        </p:nvSpPr>
        <p:spPr>
          <a:xfrm>
            <a:off x="441353" y="663902"/>
            <a:ext cx="7708500" cy="3453300"/>
          </a:xfrm>
        </p:spPr>
        <p:txBody>
          <a:bodyPr/>
          <a:lstStyle/>
          <a:p>
            <a:r>
              <a:rPr lang="en-US" dirty="0">
                <a:latin typeface="Fira Sans Extra Condensed Light" panose="020B0403050000020004" pitchFamily="34" charset="0"/>
              </a:rPr>
              <a:t>From the scatter plot for all sites, most of the launching outcomes were unsuccessful as in the figure below.</a:t>
            </a:r>
          </a:p>
          <a:p>
            <a:endParaRPr lang="en-KE" dirty="0">
              <a:latin typeface="Fira Sans Extra Condensed Light" panose="020B0403050000020004" pitchFamily="34" charset="0"/>
            </a:endParaRPr>
          </a:p>
        </p:txBody>
      </p:sp>
      <p:pic>
        <p:nvPicPr>
          <p:cNvPr id="8" name="Picture 7">
            <a:extLst>
              <a:ext uri="{FF2B5EF4-FFF2-40B4-BE49-F238E27FC236}">
                <a16:creationId xmlns:a16="http://schemas.microsoft.com/office/drawing/2014/main" id="{AA8CCD7A-B466-46E3-B1A6-0188D028A382}"/>
              </a:ext>
            </a:extLst>
          </p:cNvPr>
          <p:cNvPicPr>
            <a:picLocks noChangeAspect="1"/>
          </p:cNvPicPr>
          <p:nvPr/>
        </p:nvPicPr>
        <p:blipFill>
          <a:blip r:embed="rId2"/>
          <a:stretch>
            <a:fillRect/>
          </a:stretch>
        </p:blipFill>
        <p:spPr>
          <a:xfrm>
            <a:off x="441353" y="1565330"/>
            <a:ext cx="8548577" cy="3012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8811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1094731" y="2168431"/>
            <a:ext cx="7708500" cy="481200"/>
          </a:xfrm>
          <a:prstGeom prst="rect">
            <a:avLst/>
          </a:prstGeom>
        </p:spPr>
        <p:txBody>
          <a:bodyPr spcFirstLastPara="1" wrap="square" lIns="91425" tIns="91425" rIns="91425" bIns="91425" anchor="ctr" anchorCtr="0">
            <a:noAutofit/>
          </a:bodyPr>
          <a:lstStyle/>
          <a:p>
            <a:pPr algn="ctr"/>
            <a:r>
              <a:rPr lang="en" sz="5000" b="1" u="sng" dirty="0">
                <a:solidFill>
                  <a:schemeClr val="accent6"/>
                </a:solidFill>
              </a:rPr>
              <a:t>PREDICTIVE </a:t>
            </a:r>
            <a:br>
              <a:rPr lang="en" sz="5000" b="1" u="sng" dirty="0">
                <a:solidFill>
                  <a:schemeClr val="accent6"/>
                </a:solidFill>
              </a:rPr>
            </a:br>
            <a:r>
              <a:rPr lang="en" sz="5000" b="1" u="sng" dirty="0">
                <a:solidFill>
                  <a:schemeClr val="accent6"/>
                </a:solidFill>
              </a:rPr>
              <a:t>ANALYSIS</a:t>
            </a:r>
            <a:endParaRPr lang="en-US" sz="5000" u="sng" dirty="0"/>
          </a:p>
        </p:txBody>
      </p:sp>
      <p:pic>
        <p:nvPicPr>
          <p:cNvPr id="3" name="Graphic 2" descr="Brain in head with solid fill">
            <a:extLst>
              <a:ext uri="{FF2B5EF4-FFF2-40B4-BE49-F238E27FC236}">
                <a16:creationId xmlns:a16="http://schemas.microsoft.com/office/drawing/2014/main" id="{F662AE01-CF64-4137-9903-207F85D087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0344" y="1070696"/>
            <a:ext cx="3157870" cy="3157870"/>
          </a:xfrm>
          <a:prstGeom prst="rect">
            <a:avLst/>
          </a:prstGeom>
        </p:spPr>
      </p:pic>
    </p:spTree>
    <p:extLst>
      <p:ext uri="{BB962C8B-B14F-4D97-AF65-F5344CB8AC3E}">
        <p14:creationId xmlns:p14="http://schemas.microsoft.com/office/powerpoint/2010/main" val="3852251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BA5D6F-A822-47CE-B051-C9E280AF9E2F}"/>
              </a:ext>
            </a:extLst>
          </p:cNvPr>
          <p:cNvSpPr>
            <a:spLocks noGrp="1"/>
          </p:cNvSpPr>
          <p:nvPr>
            <p:ph type="body" idx="1"/>
          </p:nvPr>
        </p:nvSpPr>
        <p:spPr>
          <a:xfrm>
            <a:off x="717750" y="845100"/>
            <a:ext cx="7708500" cy="3453300"/>
          </a:xfrm>
        </p:spPr>
        <p:txBody>
          <a:bodyPr/>
          <a:lstStyle/>
          <a:p>
            <a:r>
              <a:rPr lang="en-US" dirty="0">
                <a:latin typeface="Fira Sans Extra Condensed Light" panose="020B0403050000020004" pitchFamily="34" charset="0"/>
              </a:rPr>
              <a:t>After exhaustive analysis of the dataset, predictive analysis was carried out to </a:t>
            </a:r>
            <a:r>
              <a:rPr lang="en-US" b="1" dirty="0">
                <a:latin typeface="Fira Sans Extra Condensed Light" panose="020B0403050000020004" pitchFamily="34" charset="0"/>
              </a:rPr>
              <a:t>find out whether the first stage will land.</a:t>
            </a:r>
          </a:p>
          <a:p>
            <a:pPr marL="114300" indent="0">
              <a:buNone/>
            </a:pPr>
            <a:endParaRPr lang="en-US" b="1" dirty="0">
              <a:latin typeface="Fira Sans Extra Condensed Light" panose="020B0403050000020004" pitchFamily="34" charset="0"/>
            </a:endParaRPr>
          </a:p>
          <a:p>
            <a:r>
              <a:rPr lang="en-US" dirty="0">
                <a:latin typeface="Fira Sans Extra Condensed Light" panose="020B0403050000020004" pitchFamily="34" charset="0"/>
              </a:rPr>
              <a:t>The predictive analysis process was as outlined in the predictive analysis slide of the methodology section.</a:t>
            </a:r>
          </a:p>
          <a:p>
            <a:endParaRPr lang="en-US" dirty="0">
              <a:latin typeface="Fira Sans Extra Condensed Light" panose="020B0403050000020004" pitchFamily="34" charset="0"/>
            </a:endParaRPr>
          </a:p>
          <a:p>
            <a:r>
              <a:rPr lang="en-US" dirty="0">
                <a:latin typeface="Fira Sans Extra Condensed Light" panose="020B0403050000020004" pitchFamily="34" charset="0"/>
              </a:rPr>
              <a:t>The said process was applied using </a:t>
            </a:r>
            <a:r>
              <a:rPr lang="en-US" b="1" dirty="0">
                <a:latin typeface="Fira Sans Extra Condensed Light" panose="020B0403050000020004" pitchFamily="34" charset="0"/>
              </a:rPr>
              <a:t>four</a:t>
            </a:r>
            <a:r>
              <a:rPr lang="en-US" dirty="0">
                <a:latin typeface="Fira Sans Extra Condensed Light" panose="020B0403050000020004" pitchFamily="34" charset="0"/>
              </a:rPr>
              <a:t> classification algorithms namely:</a:t>
            </a:r>
          </a:p>
          <a:p>
            <a:pPr lvl="1">
              <a:buFont typeface="Wingdings" panose="05000000000000000000" pitchFamily="2" charset="2"/>
              <a:buChar char="q"/>
            </a:pPr>
            <a:r>
              <a:rPr lang="en-US" sz="1600" b="1" dirty="0">
                <a:latin typeface="Fira Sans Extra Condensed Light" panose="020B0403050000020004" pitchFamily="34" charset="0"/>
              </a:rPr>
              <a:t>Logistic Regression                                           </a:t>
            </a:r>
          </a:p>
          <a:p>
            <a:pPr lvl="1">
              <a:buFont typeface="Wingdings" panose="05000000000000000000" pitchFamily="2" charset="2"/>
              <a:buChar char="q"/>
            </a:pPr>
            <a:r>
              <a:rPr lang="en-US" sz="1600" b="1" dirty="0">
                <a:latin typeface="Fira Sans Extra Condensed Light" panose="020B0403050000020004" pitchFamily="34" charset="0"/>
              </a:rPr>
              <a:t>Support Vector Machines</a:t>
            </a:r>
          </a:p>
          <a:p>
            <a:pPr marL="596900" lvl="1" indent="0">
              <a:buNone/>
            </a:pPr>
            <a:endParaRPr lang="en-US" sz="1600" dirty="0">
              <a:latin typeface="Fira Sans Extra Condensed Light" panose="020B0403050000020004" pitchFamily="34" charset="0"/>
            </a:endParaRPr>
          </a:p>
          <a:p>
            <a:endParaRPr lang="en-US" dirty="0">
              <a:latin typeface="Fira Sans Extra Condensed Light" panose="020B0403050000020004" pitchFamily="34" charset="0"/>
            </a:endParaRPr>
          </a:p>
          <a:p>
            <a:endParaRPr lang="en-KE" dirty="0">
              <a:latin typeface="Fira Sans Extra Condensed Light" panose="020B0403050000020004" pitchFamily="34" charset="0"/>
            </a:endParaRPr>
          </a:p>
        </p:txBody>
      </p:sp>
      <p:sp>
        <p:nvSpPr>
          <p:cNvPr id="8" name="TextBox 7">
            <a:extLst>
              <a:ext uri="{FF2B5EF4-FFF2-40B4-BE49-F238E27FC236}">
                <a16:creationId xmlns:a16="http://schemas.microsoft.com/office/drawing/2014/main" id="{A967E690-BDD5-4478-8427-C5106633B753}"/>
              </a:ext>
            </a:extLst>
          </p:cNvPr>
          <p:cNvSpPr txBox="1"/>
          <p:nvPr/>
        </p:nvSpPr>
        <p:spPr>
          <a:xfrm>
            <a:off x="4572000" y="3370520"/>
            <a:ext cx="2838893" cy="830997"/>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Fira Sans Extra Condensed Light" panose="020B0403050000020004" pitchFamily="34" charset="0"/>
              </a:rPr>
              <a:t> </a:t>
            </a:r>
            <a:r>
              <a:rPr lang="en-US" sz="1600" b="1" dirty="0">
                <a:latin typeface="Fira Sans Extra Condensed Light" panose="020B0403050000020004" pitchFamily="34" charset="0"/>
              </a:rPr>
              <a:t>K-nearest neighbors</a:t>
            </a:r>
          </a:p>
          <a:p>
            <a:pPr marL="285750" indent="-285750">
              <a:buFont typeface="Wingdings" panose="05000000000000000000" pitchFamily="2" charset="2"/>
              <a:buChar char="q"/>
            </a:pPr>
            <a:endParaRPr lang="en-US" sz="1600" b="1" dirty="0">
              <a:latin typeface="Fira Sans Extra Condensed Light" panose="020B0403050000020004" pitchFamily="34" charset="0"/>
            </a:endParaRPr>
          </a:p>
          <a:p>
            <a:pPr marL="285750" indent="-285750">
              <a:buFont typeface="Wingdings" panose="05000000000000000000" pitchFamily="2" charset="2"/>
              <a:buChar char="q"/>
            </a:pPr>
            <a:r>
              <a:rPr lang="en-US" sz="1600" b="1" dirty="0">
                <a:latin typeface="Fira Sans Extra Condensed Light" panose="020B0403050000020004" pitchFamily="34" charset="0"/>
              </a:rPr>
              <a:t>Decision Trees</a:t>
            </a:r>
            <a:endParaRPr lang="en-KE" sz="1600" b="1" dirty="0">
              <a:latin typeface="Fira Sans Extra Condensed Light" panose="020B0403050000020004" pitchFamily="34" charset="0"/>
            </a:endParaRPr>
          </a:p>
        </p:txBody>
      </p:sp>
    </p:spTree>
    <p:extLst>
      <p:ext uri="{BB962C8B-B14F-4D97-AF65-F5344CB8AC3E}">
        <p14:creationId xmlns:p14="http://schemas.microsoft.com/office/powerpoint/2010/main" val="1522470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2BD1-E51B-4DEE-954D-1898112DCC8F}"/>
              </a:ext>
            </a:extLst>
          </p:cNvPr>
          <p:cNvSpPr>
            <a:spLocks noGrp="1"/>
          </p:cNvSpPr>
          <p:nvPr>
            <p:ph type="title"/>
          </p:nvPr>
        </p:nvSpPr>
        <p:spPr>
          <a:xfrm>
            <a:off x="311700" y="574625"/>
            <a:ext cx="7708500" cy="481200"/>
          </a:xfrm>
        </p:spPr>
        <p:txBody>
          <a:bodyPr/>
          <a:lstStyle/>
          <a:p>
            <a:r>
              <a:rPr lang="en-US" dirty="0"/>
              <a:t>Logistic Regression</a:t>
            </a:r>
            <a:endParaRPr lang="en-KE" dirty="0"/>
          </a:p>
        </p:txBody>
      </p:sp>
      <p:sp>
        <p:nvSpPr>
          <p:cNvPr id="3" name="Text Placeholder 2">
            <a:extLst>
              <a:ext uri="{FF2B5EF4-FFF2-40B4-BE49-F238E27FC236}">
                <a16:creationId xmlns:a16="http://schemas.microsoft.com/office/drawing/2014/main" id="{B1E40395-7132-4818-8185-E5D73CF98F7E}"/>
              </a:ext>
            </a:extLst>
          </p:cNvPr>
          <p:cNvSpPr>
            <a:spLocks noGrp="1"/>
          </p:cNvSpPr>
          <p:nvPr>
            <p:ph type="body" idx="1"/>
          </p:nvPr>
        </p:nvSpPr>
        <p:spPr>
          <a:xfrm>
            <a:off x="226638" y="1152475"/>
            <a:ext cx="4164607" cy="3416400"/>
          </a:xfrm>
        </p:spPr>
        <p:txBody>
          <a:bodyPr/>
          <a:lstStyle/>
          <a:p>
            <a:r>
              <a:rPr lang="en-US" sz="1800" b="1" dirty="0">
                <a:latin typeface="Fira Sans Extra Condensed Light" panose="020B0403050000020004" pitchFamily="34" charset="0"/>
              </a:rPr>
              <a:t>Model features and parameters</a:t>
            </a:r>
            <a:r>
              <a:rPr lang="en-US" b="1" dirty="0">
                <a:latin typeface="Fira Sans Extra Condensed Light" panose="020B0403050000020004" pitchFamily="34" charset="0"/>
              </a:rPr>
              <a:t>:</a:t>
            </a:r>
          </a:p>
          <a:p>
            <a:pPr lvl="1">
              <a:buFont typeface="Wingdings" panose="05000000000000000000" pitchFamily="2" charset="2"/>
              <a:buChar char="q"/>
            </a:pPr>
            <a:r>
              <a:rPr lang="en-US" sz="1600" b="1" dirty="0">
                <a:latin typeface="Fira Sans Extra Condensed Light" panose="020B0403050000020004" pitchFamily="34" charset="0"/>
              </a:rPr>
              <a:t>Model:  </a:t>
            </a:r>
            <a:r>
              <a:rPr lang="en-US" sz="1600" b="1" dirty="0" err="1">
                <a:latin typeface="Fira Sans Extra Condensed Light" panose="020B0403050000020004" pitchFamily="34" charset="0"/>
              </a:rPr>
              <a:t>LogisticRegression</a:t>
            </a:r>
            <a:r>
              <a:rPr lang="en-US" sz="1600" b="1" dirty="0">
                <a:latin typeface="Fira Sans Extra Condensed Light" panose="020B0403050000020004" pitchFamily="34" charset="0"/>
              </a:rPr>
              <a:t>()</a:t>
            </a:r>
          </a:p>
          <a:p>
            <a:pPr lvl="1">
              <a:buFont typeface="Wingdings" panose="05000000000000000000" pitchFamily="2" charset="2"/>
              <a:buChar char="q"/>
            </a:pPr>
            <a:r>
              <a:rPr lang="en-US" sz="1600" b="1" dirty="0">
                <a:latin typeface="Fira Sans Extra Condensed Light" panose="020B0403050000020004" pitchFamily="34" charset="0"/>
              </a:rPr>
              <a:t>Solver: </a:t>
            </a:r>
            <a:r>
              <a:rPr lang="en-US" sz="1600" b="1" dirty="0" err="1">
                <a:latin typeface="Fira Sans Extra Condensed Light" panose="020B0403050000020004" pitchFamily="34" charset="0"/>
              </a:rPr>
              <a:t>lbfgs</a:t>
            </a:r>
            <a:endParaRPr lang="en-US" sz="1600" b="1" dirty="0">
              <a:latin typeface="Fira Sans Extra Condensed Light" panose="020B0403050000020004" pitchFamily="34" charset="0"/>
            </a:endParaRPr>
          </a:p>
          <a:p>
            <a:pPr lvl="1">
              <a:buFont typeface="Wingdings" panose="05000000000000000000" pitchFamily="2" charset="2"/>
              <a:buChar char="q"/>
            </a:pPr>
            <a:r>
              <a:rPr lang="en-US" sz="1600" b="1" dirty="0">
                <a:latin typeface="Fira Sans Extra Condensed Light" panose="020B0403050000020004" pitchFamily="34" charset="0"/>
              </a:rPr>
              <a:t>Penalty: L2 (Ridge)</a:t>
            </a:r>
          </a:p>
          <a:p>
            <a:pPr lvl="1">
              <a:buFont typeface="Wingdings" panose="05000000000000000000" pitchFamily="2" charset="2"/>
              <a:buChar char="q"/>
            </a:pPr>
            <a:r>
              <a:rPr lang="en-US" sz="1600" b="1" dirty="0">
                <a:latin typeface="Fira Sans Extra Condensed Light" panose="020B0403050000020004" pitchFamily="34" charset="0"/>
              </a:rPr>
              <a:t>Regularization strength, C :  [0.01, 0.1, 1] </a:t>
            </a:r>
          </a:p>
          <a:p>
            <a:pPr marL="609600" lvl="1" indent="0">
              <a:buNone/>
            </a:pPr>
            <a:endParaRPr lang="en-US" sz="1600" b="1" dirty="0">
              <a:latin typeface="Fira Sans Extra Condensed Light" panose="020B0403050000020004" pitchFamily="34" charset="0"/>
            </a:endParaRPr>
          </a:p>
          <a:p>
            <a:pPr marL="609600" lvl="1" indent="0">
              <a:buNone/>
            </a:pPr>
            <a:r>
              <a:rPr lang="en-US" sz="1600" b="1" dirty="0">
                <a:latin typeface="Fira Sans Extra Condensed Light" panose="020B0403050000020004" pitchFamily="34" charset="0"/>
              </a:rPr>
              <a:t> </a:t>
            </a:r>
          </a:p>
        </p:txBody>
      </p:sp>
      <p:graphicFrame>
        <p:nvGraphicFramePr>
          <p:cNvPr id="6" name="Table 6">
            <a:extLst>
              <a:ext uri="{FF2B5EF4-FFF2-40B4-BE49-F238E27FC236}">
                <a16:creationId xmlns:a16="http://schemas.microsoft.com/office/drawing/2014/main" id="{5DFC0987-03E2-4635-9974-5AF7F397CEAF}"/>
              </a:ext>
            </a:extLst>
          </p:cNvPr>
          <p:cNvGraphicFramePr>
            <a:graphicFrameLocks noGrp="1"/>
          </p:cNvGraphicFramePr>
          <p:nvPr>
            <p:extLst>
              <p:ext uri="{D42A27DB-BD31-4B8C-83A1-F6EECF244321}">
                <p14:modId xmlns:p14="http://schemas.microsoft.com/office/powerpoint/2010/main" val="2363463496"/>
              </p:ext>
            </p:extLst>
          </p:nvPr>
        </p:nvGraphicFramePr>
        <p:xfrm>
          <a:off x="574158" y="3991025"/>
          <a:ext cx="3997842" cy="670560"/>
        </p:xfrm>
        <a:graphic>
          <a:graphicData uri="http://schemas.openxmlformats.org/drawingml/2006/table">
            <a:tbl>
              <a:tblPr firstRow="1" bandRow="1">
                <a:tableStyleId>{073A0DAA-6AF3-43AB-8588-CEC1D06C72B9}</a:tableStyleId>
              </a:tblPr>
              <a:tblGrid>
                <a:gridCol w="1998921">
                  <a:extLst>
                    <a:ext uri="{9D8B030D-6E8A-4147-A177-3AD203B41FA5}">
                      <a16:colId xmlns:a16="http://schemas.microsoft.com/office/drawing/2014/main" val="3863358838"/>
                    </a:ext>
                  </a:extLst>
                </a:gridCol>
                <a:gridCol w="1998921">
                  <a:extLst>
                    <a:ext uri="{9D8B030D-6E8A-4147-A177-3AD203B41FA5}">
                      <a16:colId xmlns:a16="http://schemas.microsoft.com/office/drawing/2014/main" val="1358689010"/>
                    </a:ext>
                  </a:extLst>
                </a:gridCol>
              </a:tblGrid>
              <a:tr h="240600">
                <a:tc>
                  <a:txBody>
                    <a:bodyPr/>
                    <a:lstStyle/>
                    <a:p>
                      <a:pPr algn="ctr"/>
                      <a:r>
                        <a:rPr lang="en-US" sz="1600" dirty="0">
                          <a:latin typeface="Fira Sans Extra Condensed Light" panose="020B0403050000020004" pitchFamily="34" charset="0"/>
                        </a:rPr>
                        <a:t>Validation score</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Test score</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2973468085"/>
                  </a:ext>
                </a:extLst>
              </a:tr>
              <a:tr h="240600">
                <a:tc>
                  <a:txBody>
                    <a:bodyPr/>
                    <a:lstStyle/>
                    <a:p>
                      <a:pPr algn="ctr"/>
                      <a:r>
                        <a:rPr lang="en-US" sz="1600" dirty="0">
                          <a:latin typeface="Fira Sans Extra Condensed Light" panose="020B0403050000020004" pitchFamily="34" charset="0"/>
                        </a:rPr>
                        <a:t>0.8464</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0.8333</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1126460152"/>
                  </a:ext>
                </a:extLst>
              </a:tr>
            </a:tbl>
          </a:graphicData>
        </a:graphic>
      </p:graphicFrame>
      <p:pic>
        <p:nvPicPr>
          <p:cNvPr id="8" name="Picture 7">
            <a:extLst>
              <a:ext uri="{FF2B5EF4-FFF2-40B4-BE49-F238E27FC236}">
                <a16:creationId xmlns:a16="http://schemas.microsoft.com/office/drawing/2014/main" id="{24BEB594-F296-4E9C-9570-2ECFEEFD1F3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4" b="97168" l="3390" r="97740">
                        <a14:foregroundMark x1="5273" y1="9586" x2="5273" y2="9586"/>
                        <a14:foregroundMark x1="5273" y1="9586" x2="6780" y2="16122"/>
                        <a14:foregroundMark x1="1883" y1="39651" x2="3013" y2="57516"/>
                        <a14:foregroundMark x1="3013" y1="57516" x2="2260" y2="40523"/>
                        <a14:foregroundMark x1="2260" y1="40523" x2="4143" y2="57081"/>
                        <a14:foregroundMark x1="4143" y1="57081" x2="1883" y2="36819"/>
                        <a14:foregroundMark x1="1883" y1="36819" x2="3390" y2="53813"/>
                        <a14:foregroundMark x1="3390" y1="53813" x2="3578" y2="53595"/>
                        <a14:foregroundMark x1="6968" y1="67756" x2="7345" y2="73856"/>
                        <a14:foregroundMark x1="5838" y1="70588" x2="6215" y2="67756"/>
                        <a14:foregroundMark x1="6968" y1="31373" x2="5838" y2="18301"/>
                        <a14:foregroundMark x1="35028" y1="5011" x2="54237" y2="3268"/>
                        <a14:foregroundMark x1="54237" y1="3268" x2="40301" y2="6754"/>
                        <a14:foregroundMark x1="40301" y1="6754" x2="55744" y2="3922"/>
                        <a14:foregroundMark x1="55744" y1="3922" x2="41055" y2="2397"/>
                        <a14:foregroundMark x1="41055" y1="2397" x2="58569" y2="1743"/>
                        <a14:foregroundMark x1="58569" y1="1743" x2="37288" y2="4793"/>
                        <a14:foregroundMark x1="37288" y1="4793" x2="37476" y2="6100"/>
                        <a14:foregroundMark x1="44256" y1="3922" x2="60829" y2="1307"/>
                        <a14:foregroundMark x1="60829" y1="1307" x2="71375" y2="2832"/>
                        <a14:foregroundMark x1="32957" y1="91721" x2="29567" y2="90196"/>
                        <a14:foregroundMark x1="30697" y1="91939" x2="22976" y2="91939"/>
                        <a14:foregroundMark x1="29002" y1="91939" x2="43503" y2="93464"/>
                        <a14:foregroundMark x1="43503" y1="93464" x2="43315" y2="95861"/>
                        <a14:foregroundMark x1="43315" y1="96514" x2="58569" y2="95643"/>
                        <a14:foregroundMark x1="58569" y1="95643" x2="42185" y2="97168"/>
                        <a14:foregroundMark x1="42185" y1="97168" x2="27119" y2="92157"/>
                        <a14:foregroundMark x1="27119" y1="92157" x2="25612" y2="92593"/>
                        <a14:foregroundMark x1="63465" y1="91939" x2="67797" y2="92375"/>
                        <a14:foregroundMark x1="67043" y1="92375" x2="66478" y2="93464"/>
                        <a14:foregroundMark x1="63653" y1="92375" x2="57815" y2="95207"/>
                        <a14:foregroundMark x1="67985" y1="92375" x2="64972" y2="89760"/>
                        <a14:foregroundMark x1="71186" y1="90632" x2="69492" y2="94118"/>
                        <a14:foregroundMark x1="91149" y1="8715" x2="94539" y2="34423"/>
                        <a14:foregroundMark x1="94539" y1="34423" x2="93032" y2="18519"/>
                        <a14:foregroundMark x1="93032" y1="18519" x2="94915" y2="75163"/>
                        <a14:foregroundMark x1="94915" y1="75163" x2="99247" y2="59477"/>
                        <a14:foregroundMark x1="99247" y1="59477" x2="94350" y2="77342"/>
                        <a14:foregroundMark x1="94350" y1="77342" x2="92090" y2="51634"/>
                        <a14:foregroundMark x1="92090" y1="51634" x2="90960" y2="68627"/>
                        <a14:foregroundMark x1="90960" y1="68627" x2="92655" y2="7625"/>
                        <a14:foregroundMark x1="92655" y1="7625" x2="94162" y2="33769"/>
                        <a14:foregroundMark x1="94162" y1="33769" x2="87947" y2="16993"/>
                        <a14:foregroundMark x1="87947" y1="16993" x2="93220" y2="39216"/>
                        <a14:foregroundMark x1="93220" y1="39216" x2="88889" y2="63399"/>
                        <a14:foregroundMark x1="88889" y1="63399" x2="93597" y2="82353"/>
                        <a14:foregroundMark x1="93597" y1="82353" x2="89454" y2="8497"/>
                        <a14:foregroundMark x1="89454" y1="8497" x2="98493" y2="22658"/>
                        <a14:foregroundMark x1="98493" y1="22658" x2="91525" y2="7625"/>
                        <a14:foregroundMark x1="91525" y1="7625" x2="96610" y2="8932"/>
                        <a14:foregroundMark x1="89266" y1="7625" x2="98870" y2="23094"/>
                        <a14:foregroundMark x1="98870" y1="23094" x2="97552" y2="78867"/>
                        <a14:foregroundMark x1="97552" y1="78867" x2="97740" y2="50763"/>
                        <a14:foregroundMark x1="97740" y1="50763" x2="88512" y2="35512"/>
                        <a14:foregroundMark x1="88512" y1="35512" x2="90395" y2="18519"/>
                        <a14:foregroundMark x1="90395" y1="18519" x2="92090" y2="34205"/>
                        <a14:foregroundMark x1="94727" y1="86928" x2="96610" y2="87800"/>
                        <a14:foregroundMark x1="92090" y1="89107" x2="96045" y2="90196"/>
                        <a14:foregroundMark x1="35405" y1="3922" x2="35782" y2="4793"/>
                        <a14:foregroundMark x1="32392" y1="5664" x2="35970" y2="5447"/>
                      </a14:backgroundRemoval>
                    </a14:imgEffect>
                  </a14:imgLayer>
                </a14:imgProps>
              </a:ext>
            </a:extLst>
          </a:blip>
          <a:stretch>
            <a:fillRect/>
          </a:stretch>
        </p:blipFill>
        <p:spPr>
          <a:xfrm>
            <a:off x="4945103" y="1055825"/>
            <a:ext cx="3452956" cy="2984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4507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2BD1-E51B-4DEE-954D-1898112DCC8F}"/>
              </a:ext>
            </a:extLst>
          </p:cNvPr>
          <p:cNvSpPr>
            <a:spLocks noGrp="1"/>
          </p:cNvSpPr>
          <p:nvPr>
            <p:ph type="title"/>
          </p:nvPr>
        </p:nvSpPr>
        <p:spPr>
          <a:xfrm>
            <a:off x="311700" y="574625"/>
            <a:ext cx="7708500" cy="481200"/>
          </a:xfrm>
        </p:spPr>
        <p:txBody>
          <a:bodyPr/>
          <a:lstStyle/>
          <a:p>
            <a:r>
              <a:rPr lang="en-US" dirty="0"/>
              <a:t>Support Vector Machines</a:t>
            </a:r>
            <a:endParaRPr lang="en-KE" dirty="0"/>
          </a:p>
        </p:txBody>
      </p:sp>
      <p:sp>
        <p:nvSpPr>
          <p:cNvPr id="3" name="Text Placeholder 2">
            <a:extLst>
              <a:ext uri="{FF2B5EF4-FFF2-40B4-BE49-F238E27FC236}">
                <a16:creationId xmlns:a16="http://schemas.microsoft.com/office/drawing/2014/main" id="{B1E40395-7132-4818-8185-E5D73CF98F7E}"/>
              </a:ext>
            </a:extLst>
          </p:cNvPr>
          <p:cNvSpPr>
            <a:spLocks noGrp="1"/>
          </p:cNvSpPr>
          <p:nvPr>
            <p:ph type="body" idx="1"/>
          </p:nvPr>
        </p:nvSpPr>
        <p:spPr>
          <a:xfrm>
            <a:off x="226638" y="1152475"/>
            <a:ext cx="4664339" cy="3416400"/>
          </a:xfrm>
        </p:spPr>
        <p:txBody>
          <a:bodyPr/>
          <a:lstStyle/>
          <a:p>
            <a:r>
              <a:rPr lang="en-US" sz="1800" b="1" dirty="0">
                <a:latin typeface="Fira Sans Extra Condensed Light" panose="020B0403050000020004" pitchFamily="34" charset="0"/>
              </a:rPr>
              <a:t>Model features and parameters</a:t>
            </a:r>
            <a:r>
              <a:rPr lang="en-US" b="1" dirty="0">
                <a:latin typeface="Fira Sans Extra Condensed Light" panose="020B0403050000020004" pitchFamily="34" charset="0"/>
              </a:rPr>
              <a:t>:</a:t>
            </a:r>
          </a:p>
          <a:p>
            <a:pPr lvl="1">
              <a:buFont typeface="Wingdings" panose="05000000000000000000" pitchFamily="2" charset="2"/>
              <a:buChar char="q"/>
            </a:pPr>
            <a:r>
              <a:rPr lang="en-US" sz="1600" b="1" dirty="0">
                <a:latin typeface="Fira Sans Extra Condensed Light" panose="020B0403050000020004" pitchFamily="34" charset="0"/>
              </a:rPr>
              <a:t>Model:  SVC()</a:t>
            </a:r>
          </a:p>
          <a:p>
            <a:pPr lvl="1">
              <a:buFont typeface="Wingdings" panose="05000000000000000000" pitchFamily="2" charset="2"/>
              <a:buChar char="q"/>
            </a:pPr>
            <a:r>
              <a:rPr lang="en-US" sz="1600" b="1" dirty="0">
                <a:latin typeface="Fira Sans Extra Condensed Light" panose="020B0403050000020004" pitchFamily="34" charset="0"/>
              </a:rPr>
              <a:t>Kernels: [linear, poly, sigmoid, </a:t>
            </a:r>
            <a:r>
              <a:rPr lang="en-US" sz="1600" b="1" dirty="0" err="1">
                <a:latin typeface="Fira Sans Extra Condensed Light" panose="020B0403050000020004" pitchFamily="34" charset="0"/>
              </a:rPr>
              <a:t>rbf</a:t>
            </a:r>
            <a:r>
              <a:rPr lang="en-US" sz="1600" b="1" dirty="0">
                <a:latin typeface="Fira Sans Extra Condensed Light" panose="020B0403050000020004" pitchFamily="34" charset="0"/>
              </a:rPr>
              <a:t>]</a:t>
            </a:r>
          </a:p>
          <a:p>
            <a:pPr lvl="1">
              <a:buFont typeface="Wingdings" panose="05000000000000000000" pitchFamily="2" charset="2"/>
              <a:buChar char="q"/>
            </a:pPr>
            <a:r>
              <a:rPr lang="en-US" sz="1600" b="1" dirty="0">
                <a:latin typeface="Fira Sans Extra Condensed Light" panose="020B0403050000020004" pitchFamily="34" charset="0"/>
              </a:rPr>
              <a:t>Gamma: </a:t>
            </a:r>
            <a:r>
              <a:rPr lang="en-US" sz="1600" b="1" dirty="0" err="1">
                <a:latin typeface="Fira Sans Extra Condensed Light" panose="020B0403050000020004" pitchFamily="34" charset="0"/>
              </a:rPr>
              <a:t>np.logspace</a:t>
            </a:r>
            <a:r>
              <a:rPr lang="en-US" sz="1600" b="1" dirty="0">
                <a:latin typeface="Fira Sans Extra Condensed Light" panose="020B0403050000020004" pitchFamily="34" charset="0"/>
              </a:rPr>
              <a:t>(-3, 3, 5)</a:t>
            </a:r>
          </a:p>
          <a:p>
            <a:pPr lvl="1">
              <a:buFont typeface="Wingdings" panose="05000000000000000000" pitchFamily="2" charset="2"/>
              <a:buChar char="q"/>
            </a:pPr>
            <a:r>
              <a:rPr lang="en-US" sz="1600" b="1" dirty="0">
                <a:latin typeface="Fira Sans Extra Condensed Light" panose="020B0403050000020004" pitchFamily="34" charset="0"/>
              </a:rPr>
              <a:t>Regularization strength, C: </a:t>
            </a:r>
            <a:r>
              <a:rPr lang="en-US" sz="1600" b="1" dirty="0" err="1">
                <a:latin typeface="Fira Sans Extra Condensed Light" panose="020B0403050000020004" pitchFamily="34" charset="0"/>
              </a:rPr>
              <a:t>np.logspace</a:t>
            </a:r>
            <a:r>
              <a:rPr lang="en-US" sz="1600" b="1" dirty="0">
                <a:latin typeface="Fira Sans Extra Condensed Light" panose="020B0403050000020004" pitchFamily="34" charset="0"/>
              </a:rPr>
              <a:t>(-3, 3, 5)</a:t>
            </a:r>
          </a:p>
          <a:p>
            <a:pPr marL="609600" lvl="1" indent="0">
              <a:buNone/>
            </a:pPr>
            <a:endParaRPr lang="en-US" sz="1600" b="1" dirty="0">
              <a:latin typeface="Fira Sans Extra Condensed Light" panose="020B0403050000020004" pitchFamily="34" charset="0"/>
            </a:endParaRPr>
          </a:p>
          <a:p>
            <a:pPr marL="609600" lvl="1" indent="0">
              <a:buNone/>
            </a:pPr>
            <a:r>
              <a:rPr lang="en-US" sz="1600" b="1" dirty="0">
                <a:latin typeface="Fira Sans Extra Condensed Light" panose="020B0403050000020004" pitchFamily="34" charset="0"/>
              </a:rPr>
              <a:t> </a:t>
            </a:r>
          </a:p>
        </p:txBody>
      </p:sp>
      <p:graphicFrame>
        <p:nvGraphicFramePr>
          <p:cNvPr id="6" name="Table 6">
            <a:extLst>
              <a:ext uri="{FF2B5EF4-FFF2-40B4-BE49-F238E27FC236}">
                <a16:creationId xmlns:a16="http://schemas.microsoft.com/office/drawing/2014/main" id="{5DFC0987-03E2-4635-9974-5AF7F397CEAF}"/>
              </a:ext>
            </a:extLst>
          </p:cNvPr>
          <p:cNvGraphicFramePr>
            <a:graphicFrameLocks noGrp="1"/>
          </p:cNvGraphicFramePr>
          <p:nvPr>
            <p:extLst>
              <p:ext uri="{D42A27DB-BD31-4B8C-83A1-F6EECF244321}">
                <p14:modId xmlns:p14="http://schemas.microsoft.com/office/powerpoint/2010/main" val="2108254589"/>
              </p:ext>
            </p:extLst>
          </p:nvPr>
        </p:nvGraphicFramePr>
        <p:xfrm>
          <a:off x="818706" y="3801954"/>
          <a:ext cx="3997842" cy="670560"/>
        </p:xfrm>
        <a:graphic>
          <a:graphicData uri="http://schemas.openxmlformats.org/drawingml/2006/table">
            <a:tbl>
              <a:tblPr firstRow="1" bandRow="1">
                <a:tableStyleId>{073A0DAA-6AF3-43AB-8588-CEC1D06C72B9}</a:tableStyleId>
              </a:tblPr>
              <a:tblGrid>
                <a:gridCol w="1998921">
                  <a:extLst>
                    <a:ext uri="{9D8B030D-6E8A-4147-A177-3AD203B41FA5}">
                      <a16:colId xmlns:a16="http://schemas.microsoft.com/office/drawing/2014/main" val="3863358838"/>
                    </a:ext>
                  </a:extLst>
                </a:gridCol>
                <a:gridCol w="1998921">
                  <a:extLst>
                    <a:ext uri="{9D8B030D-6E8A-4147-A177-3AD203B41FA5}">
                      <a16:colId xmlns:a16="http://schemas.microsoft.com/office/drawing/2014/main" val="1358689010"/>
                    </a:ext>
                  </a:extLst>
                </a:gridCol>
              </a:tblGrid>
              <a:tr h="240600">
                <a:tc>
                  <a:txBody>
                    <a:bodyPr/>
                    <a:lstStyle/>
                    <a:p>
                      <a:pPr algn="ctr"/>
                      <a:r>
                        <a:rPr lang="en-US" sz="1600" dirty="0">
                          <a:latin typeface="Fira Sans Extra Condensed Light" panose="020B0403050000020004" pitchFamily="34" charset="0"/>
                        </a:rPr>
                        <a:t>Validation score</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Test score</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2973468085"/>
                  </a:ext>
                </a:extLst>
              </a:tr>
              <a:tr h="240600">
                <a:tc>
                  <a:txBody>
                    <a:bodyPr/>
                    <a:lstStyle/>
                    <a:p>
                      <a:pPr algn="ctr"/>
                      <a:r>
                        <a:rPr lang="en-US" sz="1600" dirty="0">
                          <a:latin typeface="Fira Sans Extra Condensed Light" panose="020B0403050000020004" pitchFamily="34" charset="0"/>
                        </a:rPr>
                        <a:t>0.8482</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0.8333</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1126460152"/>
                  </a:ext>
                </a:extLst>
              </a:tr>
            </a:tbl>
          </a:graphicData>
        </a:graphic>
      </p:graphicFrame>
      <p:pic>
        <p:nvPicPr>
          <p:cNvPr id="8" name="Picture 7">
            <a:extLst>
              <a:ext uri="{FF2B5EF4-FFF2-40B4-BE49-F238E27FC236}">
                <a16:creationId xmlns:a16="http://schemas.microsoft.com/office/drawing/2014/main" id="{24BEB594-F296-4E9C-9570-2ECFEEFD1F3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4" b="97168" l="3390" r="97740">
                        <a14:foregroundMark x1="5273" y1="9586" x2="5273" y2="9586"/>
                        <a14:foregroundMark x1="5273" y1="9586" x2="6780" y2="16122"/>
                        <a14:foregroundMark x1="1883" y1="39651" x2="3013" y2="57516"/>
                        <a14:foregroundMark x1="3013" y1="57516" x2="2260" y2="40523"/>
                        <a14:foregroundMark x1="2260" y1="40523" x2="4143" y2="57081"/>
                        <a14:foregroundMark x1="4143" y1="57081" x2="1883" y2="36819"/>
                        <a14:foregroundMark x1="1883" y1="36819" x2="3390" y2="53813"/>
                        <a14:foregroundMark x1="3390" y1="53813" x2="3578" y2="53595"/>
                        <a14:foregroundMark x1="6968" y1="67756" x2="7345" y2="73856"/>
                        <a14:foregroundMark x1="5838" y1="70588" x2="6215" y2="67756"/>
                        <a14:foregroundMark x1="6968" y1="31373" x2="5838" y2="18301"/>
                        <a14:foregroundMark x1="35028" y1="5011" x2="54237" y2="3268"/>
                        <a14:foregroundMark x1="54237" y1="3268" x2="40301" y2="6754"/>
                        <a14:foregroundMark x1="40301" y1="6754" x2="55744" y2="3922"/>
                        <a14:foregroundMark x1="55744" y1="3922" x2="41055" y2="2397"/>
                        <a14:foregroundMark x1="41055" y1="2397" x2="58569" y2="1743"/>
                        <a14:foregroundMark x1="58569" y1="1743" x2="37288" y2="4793"/>
                        <a14:foregroundMark x1="37288" y1="4793" x2="37476" y2="6100"/>
                        <a14:foregroundMark x1="44256" y1="3922" x2="60829" y2="1307"/>
                        <a14:foregroundMark x1="60829" y1="1307" x2="71375" y2="2832"/>
                        <a14:foregroundMark x1="32957" y1="91721" x2="29567" y2="90196"/>
                        <a14:foregroundMark x1="30697" y1="91939" x2="22976" y2="91939"/>
                        <a14:foregroundMark x1="29002" y1="91939" x2="43503" y2="93464"/>
                        <a14:foregroundMark x1="43503" y1="93464" x2="43315" y2="95861"/>
                        <a14:foregroundMark x1="43315" y1="96514" x2="58569" y2="95643"/>
                        <a14:foregroundMark x1="58569" y1="95643" x2="42185" y2="97168"/>
                        <a14:foregroundMark x1="42185" y1="97168" x2="27119" y2="92157"/>
                        <a14:foregroundMark x1="27119" y1="92157" x2="25612" y2="92593"/>
                        <a14:foregroundMark x1="63465" y1="91939" x2="67797" y2="92375"/>
                        <a14:foregroundMark x1="67043" y1="92375" x2="66478" y2="93464"/>
                        <a14:foregroundMark x1="63653" y1="92375" x2="57815" y2="95207"/>
                        <a14:foregroundMark x1="67985" y1="92375" x2="64972" y2="89760"/>
                        <a14:foregroundMark x1="71186" y1="90632" x2="69492" y2="94118"/>
                        <a14:foregroundMark x1="91149" y1="8715" x2="94539" y2="34423"/>
                        <a14:foregroundMark x1="94539" y1="34423" x2="93032" y2="18519"/>
                        <a14:foregroundMark x1="93032" y1="18519" x2="94915" y2="75163"/>
                        <a14:foregroundMark x1="94915" y1="75163" x2="99247" y2="59477"/>
                        <a14:foregroundMark x1="99247" y1="59477" x2="94350" y2="77342"/>
                        <a14:foregroundMark x1="94350" y1="77342" x2="92090" y2="51634"/>
                        <a14:foregroundMark x1="92090" y1="51634" x2="90960" y2="68627"/>
                        <a14:foregroundMark x1="90960" y1="68627" x2="92655" y2="7625"/>
                        <a14:foregroundMark x1="92655" y1="7625" x2="94162" y2="33769"/>
                        <a14:foregroundMark x1="94162" y1="33769" x2="87947" y2="16993"/>
                        <a14:foregroundMark x1="87947" y1="16993" x2="93220" y2="39216"/>
                        <a14:foregroundMark x1="93220" y1="39216" x2="88889" y2="63399"/>
                        <a14:foregroundMark x1="88889" y1="63399" x2="93597" y2="82353"/>
                        <a14:foregroundMark x1="93597" y1="82353" x2="89454" y2="8497"/>
                        <a14:foregroundMark x1="89454" y1="8497" x2="98493" y2="22658"/>
                        <a14:foregroundMark x1="98493" y1="22658" x2="91525" y2="7625"/>
                        <a14:foregroundMark x1="91525" y1="7625" x2="96610" y2="8932"/>
                        <a14:foregroundMark x1="89266" y1="7625" x2="98870" y2="23094"/>
                        <a14:foregroundMark x1="98870" y1="23094" x2="97552" y2="78867"/>
                        <a14:foregroundMark x1="97552" y1="78867" x2="97740" y2="50763"/>
                        <a14:foregroundMark x1="97740" y1="50763" x2="88512" y2="35512"/>
                        <a14:foregroundMark x1="88512" y1="35512" x2="90395" y2="18519"/>
                        <a14:foregroundMark x1="90395" y1="18519" x2="92090" y2="34205"/>
                        <a14:foregroundMark x1="94727" y1="86928" x2="96610" y2="87800"/>
                        <a14:foregroundMark x1="92090" y1="89107" x2="96045" y2="90196"/>
                        <a14:foregroundMark x1="35405" y1="3922" x2="35782" y2="4793"/>
                        <a14:foregroundMark x1="32392" y1="5664" x2="35970" y2="5447"/>
                      </a14:backgroundRemoval>
                    </a14:imgEffect>
                  </a14:imgLayer>
                </a14:imgProps>
              </a:ext>
            </a:extLst>
          </a:blip>
          <a:stretch>
            <a:fillRect/>
          </a:stretch>
        </p:blipFill>
        <p:spPr>
          <a:xfrm>
            <a:off x="5264080" y="1152475"/>
            <a:ext cx="3452956" cy="2984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0976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2BD1-E51B-4DEE-954D-1898112DCC8F}"/>
              </a:ext>
            </a:extLst>
          </p:cNvPr>
          <p:cNvSpPr>
            <a:spLocks noGrp="1"/>
          </p:cNvSpPr>
          <p:nvPr>
            <p:ph type="title"/>
          </p:nvPr>
        </p:nvSpPr>
        <p:spPr>
          <a:xfrm>
            <a:off x="311700" y="574625"/>
            <a:ext cx="7708500" cy="481200"/>
          </a:xfrm>
        </p:spPr>
        <p:txBody>
          <a:bodyPr/>
          <a:lstStyle/>
          <a:p>
            <a:r>
              <a:rPr lang="en-US" dirty="0"/>
              <a:t>Decision Tree</a:t>
            </a:r>
            <a:endParaRPr lang="en-KE" dirty="0"/>
          </a:p>
        </p:txBody>
      </p:sp>
      <p:sp>
        <p:nvSpPr>
          <p:cNvPr id="3" name="Text Placeholder 2">
            <a:extLst>
              <a:ext uri="{FF2B5EF4-FFF2-40B4-BE49-F238E27FC236}">
                <a16:creationId xmlns:a16="http://schemas.microsoft.com/office/drawing/2014/main" id="{B1E40395-7132-4818-8185-E5D73CF98F7E}"/>
              </a:ext>
            </a:extLst>
          </p:cNvPr>
          <p:cNvSpPr>
            <a:spLocks noGrp="1"/>
          </p:cNvSpPr>
          <p:nvPr>
            <p:ph type="body" idx="1"/>
          </p:nvPr>
        </p:nvSpPr>
        <p:spPr>
          <a:xfrm>
            <a:off x="226638" y="1152475"/>
            <a:ext cx="4664339" cy="3416400"/>
          </a:xfrm>
        </p:spPr>
        <p:txBody>
          <a:bodyPr/>
          <a:lstStyle/>
          <a:p>
            <a:r>
              <a:rPr lang="en-US" sz="1800" b="1" dirty="0">
                <a:latin typeface="Fira Sans Extra Condensed Light" panose="020B0403050000020004" pitchFamily="34" charset="0"/>
              </a:rPr>
              <a:t>Model features and parameters</a:t>
            </a:r>
            <a:r>
              <a:rPr lang="en-US" b="1" dirty="0">
                <a:latin typeface="Fira Sans Extra Condensed Light" panose="020B0403050000020004" pitchFamily="34" charset="0"/>
              </a:rPr>
              <a:t>:</a:t>
            </a:r>
          </a:p>
          <a:p>
            <a:pPr marL="609600" lvl="1" indent="0">
              <a:buNone/>
            </a:pPr>
            <a:endParaRPr lang="en-US" sz="1600" b="1" dirty="0">
              <a:latin typeface="Fira Sans Extra Condensed Light" panose="020B0403050000020004" pitchFamily="34" charset="0"/>
            </a:endParaRPr>
          </a:p>
          <a:p>
            <a:pPr marL="609600" lvl="1" indent="0">
              <a:buNone/>
            </a:pPr>
            <a:r>
              <a:rPr lang="en-US" sz="1600" b="1" dirty="0">
                <a:latin typeface="Fira Sans Extra Condensed Light" panose="020B0403050000020004" pitchFamily="34" charset="0"/>
              </a:rPr>
              <a:t> </a:t>
            </a:r>
          </a:p>
        </p:txBody>
      </p:sp>
      <p:graphicFrame>
        <p:nvGraphicFramePr>
          <p:cNvPr id="6" name="Table 6">
            <a:extLst>
              <a:ext uri="{FF2B5EF4-FFF2-40B4-BE49-F238E27FC236}">
                <a16:creationId xmlns:a16="http://schemas.microsoft.com/office/drawing/2014/main" id="{5DFC0987-03E2-4635-9974-5AF7F397CEAF}"/>
              </a:ext>
            </a:extLst>
          </p:cNvPr>
          <p:cNvGraphicFramePr>
            <a:graphicFrameLocks noGrp="1"/>
          </p:cNvGraphicFramePr>
          <p:nvPr>
            <p:extLst>
              <p:ext uri="{D42A27DB-BD31-4B8C-83A1-F6EECF244321}">
                <p14:modId xmlns:p14="http://schemas.microsoft.com/office/powerpoint/2010/main" val="1192492990"/>
              </p:ext>
            </p:extLst>
          </p:nvPr>
        </p:nvGraphicFramePr>
        <p:xfrm>
          <a:off x="4719194" y="4330245"/>
          <a:ext cx="3997842" cy="670560"/>
        </p:xfrm>
        <a:graphic>
          <a:graphicData uri="http://schemas.openxmlformats.org/drawingml/2006/table">
            <a:tbl>
              <a:tblPr firstRow="1" bandRow="1">
                <a:tableStyleId>{073A0DAA-6AF3-43AB-8588-CEC1D06C72B9}</a:tableStyleId>
              </a:tblPr>
              <a:tblGrid>
                <a:gridCol w="1998921">
                  <a:extLst>
                    <a:ext uri="{9D8B030D-6E8A-4147-A177-3AD203B41FA5}">
                      <a16:colId xmlns:a16="http://schemas.microsoft.com/office/drawing/2014/main" val="3863358838"/>
                    </a:ext>
                  </a:extLst>
                </a:gridCol>
                <a:gridCol w="1998921">
                  <a:extLst>
                    <a:ext uri="{9D8B030D-6E8A-4147-A177-3AD203B41FA5}">
                      <a16:colId xmlns:a16="http://schemas.microsoft.com/office/drawing/2014/main" val="1358689010"/>
                    </a:ext>
                  </a:extLst>
                </a:gridCol>
              </a:tblGrid>
              <a:tr h="240600">
                <a:tc>
                  <a:txBody>
                    <a:bodyPr/>
                    <a:lstStyle/>
                    <a:p>
                      <a:pPr algn="ctr"/>
                      <a:r>
                        <a:rPr lang="en-US" sz="1600" dirty="0">
                          <a:latin typeface="Fira Sans Extra Condensed Light" panose="020B0403050000020004" pitchFamily="34" charset="0"/>
                        </a:rPr>
                        <a:t>Validation score</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Test score</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2973468085"/>
                  </a:ext>
                </a:extLst>
              </a:tr>
              <a:tr h="240600">
                <a:tc>
                  <a:txBody>
                    <a:bodyPr/>
                    <a:lstStyle/>
                    <a:p>
                      <a:pPr algn="ctr"/>
                      <a:r>
                        <a:rPr lang="en-US" sz="1600" dirty="0">
                          <a:latin typeface="Fira Sans Extra Condensed Light" panose="020B0403050000020004" pitchFamily="34" charset="0"/>
                        </a:rPr>
                        <a:t>0.8893</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0.9444</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1126460152"/>
                  </a:ext>
                </a:extLst>
              </a:tr>
            </a:tbl>
          </a:graphicData>
        </a:graphic>
      </p:graphicFrame>
      <p:pic>
        <p:nvPicPr>
          <p:cNvPr id="8" name="Picture 7">
            <a:extLst>
              <a:ext uri="{FF2B5EF4-FFF2-40B4-BE49-F238E27FC236}">
                <a16:creationId xmlns:a16="http://schemas.microsoft.com/office/drawing/2014/main" id="{24BEB594-F296-4E9C-9570-2ECFEEFD1F3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4" b="97168" l="3390" r="97740">
                        <a14:foregroundMark x1="5273" y1="9586" x2="5273" y2="9586"/>
                        <a14:foregroundMark x1="5273" y1="9586" x2="6780" y2="16122"/>
                        <a14:foregroundMark x1="1883" y1="39651" x2="3013" y2="57516"/>
                        <a14:foregroundMark x1="3013" y1="57516" x2="2260" y2="40523"/>
                        <a14:foregroundMark x1="2260" y1="40523" x2="4143" y2="57081"/>
                        <a14:foregroundMark x1="4143" y1="57081" x2="1883" y2="36819"/>
                        <a14:foregroundMark x1="1883" y1="36819" x2="3390" y2="53813"/>
                        <a14:foregroundMark x1="3390" y1="53813" x2="3578" y2="53595"/>
                        <a14:foregroundMark x1="6968" y1="67756" x2="7345" y2="73856"/>
                        <a14:foregroundMark x1="5838" y1="70588" x2="6215" y2="67756"/>
                        <a14:foregroundMark x1="6968" y1="31373" x2="5838" y2="18301"/>
                        <a14:foregroundMark x1="35028" y1="5011" x2="54237" y2="3268"/>
                        <a14:foregroundMark x1="54237" y1="3268" x2="40301" y2="6754"/>
                        <a14:foregroundMark x1="40301" y1="6754" x2="55744" y2="3922"/>
                        <a14:foregroundMark x1="55744" y1="3922" x2="41055" y2="2397"/>
                        <a14:foregroundMark x1="41055" y1="2397" x2="58569" y2="1743"/>
                        <a14:foregroundMark x1="58569" y1="1743" x2="37288" y2="4793"/>
                        <a14:foregroundMark x1="37288" y1="4793" x2="37476" y2="6100"/>
                        <a14:foregroundMark x1="44256" y1="3922" x2="60829" y2="1307"/>
                        <a14:foregroundMark x1="60829" y1="1307" x2="71375" y2="2832"/>
                        <a14:foregroundMark x1="32957" y1="91721" x2="29567" y2="90196"/>
                        <a14:foregroundMark x1="30697" y1="91939" x2="22976" y2="91939"/>
                        <a14:foregroundMark x1="29002" y1="91939" x2="43503" y2="93464"/>
                        <a14:foregroundMark x1="43503" y1="93464" x2="43315" y2="95861"/>
                        <a14:foregroundMark x1="43315" y1="96514" x2="58569" y2="95643"/>
                        <a14:foregroundMark x1="58569" y1="95643" x2="42185" y2="97168"/>
                        <a14:foregroundMark x1="42185" y1="97168" x2="27119" y2="92157"/>
                        <a14:foregroundMark x1="27119" y1="92157" x2="25612" y2="92593"/>
                        <a14:foregroundMark x1="63465" y1="91939" x2="67797" y2="92375"/>
                        <a14:foregroundMark x1="67043" y1="92375" x2="66478" y2="93464"/>
                        <a14:foregroundMark x1="63653" y1="92375" x2="57815" y2="95207"/>
                        <a14:foregroundMark x1="67985" y1="92375" x2="64972" y2="89760"/>
                        <a14:foregroundMark x1="71186" y1="90632" x2="69492" y2="94118"/>
                        <a14:foregroundMark x1="91149" y1="8715" x2="94539" y2="34423"/>
                        <a14:foregroundMark x1="94539" y1="34423" x2="93032" y2="18519"/>
                        <a14:foregroundMark x1="93032" y1="18519" x2="94915" y2="75163"/>
                        <a14:foregroundMark x1="94915" y1="75163" x2="99247" y2="59477"/>
                        <a14:foregroundMark x1="99247" y1="59477" x2="94350" y2="77342"/>
                        <a14:foregroundMark x1="94350" y1="77342" x2="92090" y2="51634"/>
                        <a14:foregroundMark x1="92090" y1="51634" x2="90960" y2="68627"/>
                        <a14:foregroundMark x1="90960" y1="68627" x2="92655" y2="7625"/>
                        <a14:foregroundMark x1="92655" y1="7625" x2="94162" y2="33769"/>
                        <a14:foregroundMark x1="94162" y1="33769" x2="87947" y2="16993"/>
                        <a14:foregroundMark x1="87947" y1="16993" x2="93220" y2="39216"/>
                        <a14:foregroundMark x1="93220" y1="39216" x2="88889" y2="63399"/>
                        <a14:foregroundMark x1="88889" y1="63399" x2="93597" y2="82353"/>
                        <a14:foregroundMark x1="93597" y1="82353" x2="89454" y2="8497"/>
                        <a14:foregroundMark x1="89454" y1="8497" x2="98493" y2="22658"/>
                        <a14:foregroundMark x1="98493" y1="22658" x2="91525" y2="7625"/>
                        <a14:foregroundMark x1="91525" y1="7625" x2="96610" y2="8932"/>
                        <a14:foregroundMark x1="89266" y1="7625" x2="98870" y2="23094"/>
                        <a14:foregroundMark x1="98870" y1="23094" x2="97552" y2="78867"/>
                        <a14:foregroundMark x1="97552" y1="78867" x2="97740" y2="50763"/>
                        <a14:foregroundMark x1="97740" y1="50763" x2="88512" y2="35512"/>
                        <a14:foregroundMark x1="88512" y1="35512" x2="90395" y2="18519"/>
                        <a14:foregroundMark x1="90395" y1="18519" x2="92090" y2="34205"/>
                        <a14:foregroundMark x1="94727" y1="86928" x2="96610" y2="87800"/>
                        <a14:foregroundMark x1="92090" y1="89107" x2="96045" y2="90196"/>
                        <a14:foregroundMark x1="35405" y1="3922" x2="35782" y2="4793"/>
                        <a14:foregroundMark x1="32392" y1="5664" x2="35970" y2="5447"/>
                      </a14:backgroundRemoval>
                    </a14:imgEffect>
                  </a14:imgLayer>
                </a14:imgProps>
              </a:ext>
            </a:extLst>
          </a:blip>
          <a:stretch>
            <a:fillRect/>
          </a:stretch>
        </p:blipFill>
        <p:spPr>
          <a:xfrm>
            <a:off x="5264080" y="985685"/>
            <a:ext cx="3452956" cy="2984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4" name="Table 4">
            <a:extLst>
              <a:ext uri="{FF2B5EF4-FFF2-40B4-BE49-F238E27FC236}">
                <a16:creationId xmlns:a16="http://schemas.microsoft.com/office/drawing/2014/main" id="{770FECCA-BBD3-4826-BF7E-BE5E30FCBF32}"/>
              </a:ext>
            </a:extLst>
          </p:cNvPr>
          <p:cNvGraphicFramePr>
            <a:graphicFrameLocks noGrp="1"/>
          </p:cNvGraphicFramePr>
          <p:nvPr>
            <p:extLst>
              <p:ext uri="{D42A27DB-BD31-4B8C-83A1-F6EECF244321}">
                <p14:modId xmlns:p14="http://schemas.microsoft.com/office/powerpoint/2010/main" val="1561201263"/>
              </p:ext>
            </p:extLst>
          </p:nvPr>
        </p:nvGraphicFramePr>
        <p:xfrm>
          <a:off x="348249" y="1602155"/>
          <a:ext cx="4076558" cy="2966720"/>
        </p:xfrm>
        <a:graphic>
          <a:graphicData uri="http://schemas.openxmlformats.org/drawingml/2006/table">
            <a:tbl>
              <a:tblPr firstRow="1" bandRow="1">
                <a:tableStyleId>{073A0DAA-6AF3-43AB-8588-CEC1D06C72B9}</a:tableStyleId>
              </a:tblPr>
              <a:tblGrid>
                <a:gridCol w="2038279">
                  <a:extLst>
                    <a:ext uri="{9D8B030D-6E8A-4147-A177-3AD203B41FA5}">
                      <a16:colId xmlns:a16="http://schemas.microsoft.com/office/drawing/2014/main" val="3693476079"/>
                    </a:ext>
                  </a:extLst>
                </a:gridCol>
                <a:gridCol w="2038279">
                  <a:extLst>
                    <a:ext uri="{9D8B030D-6E8A-4147-A177-3AD203B41FA5}">
                      <a16:colId xmlns:a16="http://schemas.microsoft.com/office/drawing/2014/main" val="3832343336"/>
                    </a:ext>
                  </a:extLst>
                </a:gridCol>
              </a:tblGrid>
              <a:tr h="370840">
                <a:tc>
                  <a:txBody>
                    <a:bodyPr/>
                    <a:lstStyle/>
                    <a:p>
                      <a:pPr algn="ctr"/>
                      <a:r>
                        <a:rPr lang="en-US" sz="1600" dirty="0">
                          <a:latin typeface="Fira Sans Extra Condensed Light" panose="020B0403050000020004" pitchFamily="34" charset="0"/>
                        </a:rPr>
                        <a:t>Feature / Parameter</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Value</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3959614476"/>
                  </a:ext>
                </a:extLst>
              </a:tr>
              <a:tr h="370840">
                <a:tc>
                  <a:txBody>
                    <a:bodyPr/>
                    <a:lstStyle/>
                    <a:p>
                      <a:pPr algn="ctr"/>
                      <a:r>
                        <a:rPr lang="en-US" sz="1600" dirty="0">
                          <a:latin typeface="Fira Sans Extra Condensed Light" panose="020B0403050000020004" pitchFamily="34" charset="0"/>
                        </a:rPr>
                        <a:t>Model</a:t>
                      </a:r>
                      <a:endParaRPr lang="en-KE" sz="1600" dirty="0">
                        <a:latin typeface="Fira Sans Extra Condensed Light" panose="020B0403050000020004" pitchFamily="34" charset="0"/>
                      </a:endParaRPr>
                    </a:p>
                  </a:txBody>
                  <a:tcPr anchor="ctr"/>
                </a:tc>
                <a:tc>
                  <a:txBody>
                    <a:bodyPr/>
                    <a:lstStyle/>
                    <a:p>
                      <a:pPr algn="ctr"/>
                      <a:r>
                        <a:rPr lang="en-US" sz="1600" dirty="0" err="1">
                          <a:latin typeface="Fira Sans Extra Condensed Light" panose="020B0403050000020004" pitchFamily="34" charset="0"/>
                        </a:rPr>
                        <a:t>DecisionTreeClassifier</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1892181243"/>
                  </a:ext>
                </a:extLst>
              </a:tr>
              <a:tr h="370840">
                <a:tc>
                  <a:txBody>
                    <a:bodyPr/>
                    <a:lstStyle/>
                    <a:p>
                      <a:pPr algn="ctr"/>
                      <a:r>
                        <a:rPr lang="en-US" sz="1600" dirty="0">
                          <a:latin typeface="Fira Sans Extra Condensed Light" panose="020B0403050000020004" pitchFamily="34" charset="0"/>
                        </a:rPr>
                        <a:t>Max features</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[‘auto’, ‘sqrt’]</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1866804163"/>
                  </a:ext>
                </a:extLst>
              </a:tr>
              <a:tr h="370840">
                <a:tc>
                  <a:txBody>
                    <a:bodyPr/>
                    <a:lstStyle/>
                    <a:p>
                      <a:pPr algn="ctr"/>
                      <a:r>
                        <a:rPr lang="en-US" sz="1600" dirty="0">
                          <a:latin typeface="Fira Sans Extra Condensed Light" panose="020B0403050000020004" pitchFamily="34" charset="0"/>
                        </a:rPr>
                        <a:t>Splitter</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[‘best’, ‘random’]</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421605380"/>
                  </a:ext>
                </a:extLst>
              </a:tr>
              <a:tr h="370840">
                <a:tc>
                  <a:txBody>
                    <a:bodyPr/>
                    <a:lstStyle/>
                    <a:p>
                      <a:pPr algn="ctr"/>
                      <a:r>
                        <a:rPr lang="en-US" sz="1600" dirty="0">
                          <a:latin typeface="Fira Sans Extra Condensed Light" panose="020B0403050000020004" pitchFamily="34" charset="0"/>
                        </a:rPr>
                        <a:t>Criterion</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[‘entropy’, ‘</a:t>
                      </a:r>
                      <a:r>
                        <a:rPr lang="en-US" sz="1600" dirty="0" err="1">
                          <a:latin typeface="Fira Sans Extra Condensed Light" panose="020B0403050000020004" pitchFamily="34" charset="0"/>
                        </a:rPr>
                        <a:t>gini</a:t>
                      </a:r>
                      <a:r>
                        <a:rPr lang="en-US" sz="1600" dirty="0">
                          <a:latin typeface="Fira Sans Extra Condensed Light" panose="020B0403050000020004" pitchFamily="34" charset="0"/>
                        </a:rPr>
                        <a:t>’]</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1198012573"/>
                  </a:ext>
                </a:extLst>
              </a:tr>
              <a:tr h="370840">
                <a:tc>
                  <a:txBody>
                    <a:bodyPr/>
                    <a:lstStyle/>
                    <a:p>
                      <a:pPr algn="ctr"/>
                      <a:r>
                        <a:rPr lang="en-US" sz="1600" dirty="0">
                          <a:latin typeface="Fira Sans Extra Condensed Light" panose="020B0403050000020004" pitchFamily="34" charset="0"/>
                        </a:rPr>
                        <a:t>Min samples leaf</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(1, 2, 4)</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3909348296"/>
                  </a:ext>
                </a:extLst>
              </a:tr>
              <a:tr h="370840">
                <a:tc>
                  <a:txBody>
                    <a:bodyPr/>
                    <a:lstStyle/>
                    <a:p>
                      <a:pPr algn="ctr"/>
                      <a:r>
                        <a:rPr lang="en-US" sz="1600" dirty="0">
                          <a:latin typeface="Fira Sans Extra Condensed Light" panose="020B0403050000020004" pitchFamily="34" charset="0"/>
                        </a:rPr>
                        <a:t>Min samples split</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(2, 5, 10)</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4104797964"/>
                  </a:ext>
                </a:extLst>
              </a:tr>
              <a:tr h="370840">
                <a:tc>
                  <a:txBody>
                    <a:bodyPr/>
                    <a:lstStyle/>
                    <a:p>
                      <a:pPr algn="ctr"/>
                      <a:r>
                        <a:rPr lang="en-US" sz="1600" dirty="0" err="1">
                          <a:latin typeface="Fira Sans Extra Condensed Light" panose="020B0403050000020004" pitchFamily="34" charset="0"/>
                        </a:rPr>
                        <a:t>Max_depth</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[2*n for n in range(1,10) ]</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2246129577"/>
                  </a:ext>
                </a:extLst>
              </a:tr>
            </a:tbl>
          </a:graphicData>
        </a:graphic>
      </p:graphicFrame>
    </p:spTree>
    <p:extLst>
      <p:ext uri="{BB962C8B-B14F-4D97-AF65-F5344CB8AC3E}">
        <p14:creationId xmlns:p14="http://schemas.microsoft.com/office/powerpoint/2010/main" val="3933502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2BD1-E51B-4DEE-954D-1898112DCC8F}"/>
              </a:ext>
            </a:extLst>
          </p:cNvPr>
          <p:cNvSpPr>
            <a:spLocks noGrp="1"/>
          </p:cNvSpPr>
          <p:nvPr>
            <p:ph type="title"/>
          </p:nvPr>
        </p:nvSpPr>
        <p:spPr>
          <a:xfrm>
            <a:off x="311700" y="574625"/>
            <a:ext cx="7708500" cy="481200"/>
          </a:xfrm>
        </p:spPr>
        <p:txBody>
          <a:bodyPr/>
          <a:lstStyle/>
          <a:p>
            <a:r>
              <a:rPr lang="en-US" dirty="0"/>
              <a:t>K-Nearest Neighbors</a:t>
            </a:r>
            <a:endParaRPr lang="en-KE" dirty="0"/>
          </a:p>
        </p:txBody>
      </p:sp>
      <p:sp>
        <p:nvSpPr>
          <p:cNvPr id="3" name="Text Placeholder 2">
            <a:extLst>
              <a:ext uri="{FF2B5EF4-FFF2-40B4-BE49-F238E27FC236}">
                <a16:creationId xmlns:a16="http://schemas.microsoft.com/office/drawing/2014/main" id="{B1E40395-7132-4818-8185-E5D73CF98F7E}"/>
              </a:ext>
            </a:extLst>
          </p:cNvPr>
          <p:cNvSpPr>
            <a:spLocks noGrp="1"/>
          </p:cNvSpPr>
          <p:nvPr>
            <p:ph type="body" idx="1"/>
          </p:nvPr>
        </p:nvSpPr>
        <p:spPr>
          <a:xfrm>
            <a:off x="226638" y="1152475"/>
            <a:ext cx="4664339" cy="3416400"/>
          </a:xfrm>
        </p:spPr>
        <p:txBody>
          <a:bodyPr/>
          <a:lstStyle/>
          <a:p>
            <a:r>
              <a:rPr lang="en-US" sz="1800" b="1" dirty="0">
                <a:latin typeface="Fira Sans Extra Condensed Light" panose="020B0403050000020004" pitchFamily="34" charset="0"/>
              </a:rPr>
              <a:t>Model features and parameters</a:t>
            </a:r>
            <a:r>
              <a:rPr lang="en-US" b="1" dirty="0">
                <a:latin typeface="Fira Sans Extra Condensed Light" panose="020B0403050000020004" pitchFamily="34" charset="0"/>
              </a:rPr>
              <a:t>:</a:t>
            </a:r>
          </a:p>
          <a:p>
            <a:pPr lvl="1">
              <a:buFont typeface="Wingdings" panose="05000000000000000000" pitchFamily="2" charset="2"/>
              <a:buChar char="q"/>
            </a:pPr>
            <a:r>
              <a:rPr lang="en-US" sz="1600" b="1" dirty="0">
                <a:latin typeface="Fira Sans Extra Condensed Light" panose="020B0403050000020004" pitchFamily="34" charset="0"/>
              </a:rPr>
              <a:t>Model:  </a:t>
            </a:r>
            <a:r>
              <a:rPr lang="en-US" sz="1600" b="1" dirty="0" err="1">
                <a:latin typeface="Fira Sans Extra Condensed Light" panose="020B0403050000020004" pitchFamily="34" charset="0"/>
              </a:rPr>
              <a:t>KNeighborsClassifier</a:t>
            </a:r>
            <a:r>
              <a:rPr lang="en-US" sz="1600" b="1" dirty="0">
                <a:latin typeface="Fira Sans Extra Condensed Light" panose="020B0403050000020004" pitchFamily="34" charset="0"/>
              </a:rPr>
              <a:t>()</a:t>
            </a:r>
          </a:p>
          <a:p>
            <a:pPr lvl="1">
              <a:buFont typeface="Wingdings" panose="05000000000000000000" pitchFamily="2" charset="2"/>
              <a:buChar char="q"/>
            </a:pPr>
            <a:r>
              <a:rPr lang="en-US" sz="1600" b="1" dirty="0" err="1">
                <a:latin typeface="Fira Sans Extra Condensed Light" panose="020B0403050000020004" pitchFamily="34" charset="0"/>
              </a:rPr>
              <a:t>n_neighbors</a:t>
            </a:r>
            <a:r>
              <a:rPr lang="en-US" sz="1600" b="1" dirty="0">
                <a:latin typeface="Fira Sans Extra Condensed Light" panose="020B0403050000020004" pitchFamily="34" charset="0"/>
              </a:rPr>
              <a:t>: range(1,11)</a:t>
            </a:r>
          </a:p>
          <a:p>
            <a:pPr lvl="1">
              <a:buFont typeface="Wingdings" panose="05000000000000000000" pitchFamily="2" charset="2"/>
              <a:buChar char="q"/>
            </a:pPr>
            <a:r>
              <a:rPr lang="en-US" sz="1600" b="1" dirty="0">
                <a:latin typeface="Fira Sans Extra Condensed Light" panose="020B0403050000020004" pitchFamily="34" charset="0"/>
              </a:rPr>
              <a:t>Algorithm: [‘</a:t>
            </a:r>
            <a:r>
              <a:rPr lang="en-US" sz="1600" b="1" dirty="0" err="1">
                <a:latin typeface="Fira Sans Extra Condensed Light" panose="020B0403050000020004" pitchFamily="34" charset="0"/>
              </a:rPr>
              <a:t>ball_tree</a:t>
            </a:r>
            <a:r>
              <a:rPr lang="en-US" sz="1600" b="1" dirty="0">
                <a:latin typeface="Fira Sans Extra Condensed Light" panose="020B0403050000020004" pitchFamily="34" charset="0"/>
              </a:rPr>
              <a:t>’, ‘</a:t>
            </a:r>
            <a:r>
              <a:rPr lang="en-US" sz="1600" b="1" dirty="0" err="1">
                <a:latin typeface="Fira Sans Extra Condensed Light" panose="020B0403050000020004" pitchFamily="34" charset="0"/>
              </a:rPr>
              <a:t>kd_tree</a:t>
            </a:r>
            <a:r>
              <a:rPr lang="en-US" sz="1600" b="1" dirty="0">
                <a:latin typeface="Fira Sans Extra Condensed Light" panose="020B0403050000020004" pitchFamily="34" charset="0"/>
              </a:rPr>
              <a:t>’, ‘auto’, ‘brute’]</a:t>
            </a:r>
          </a:p>
          <a:p>
            <a:pPr lvl="1">
              <a:buFont typeface="Wingdings" panose="05000000000000000000" pitchFamily="2" charset="2"/>
              <a:buChar char="q"/>
            </a:pPr>
            <a:r>
              <a:rPr lang="en-US" sz="1600" b="1" dirty="0">
                <a:latin typeface="Fira Sans Extra Condensed Light" panose="020B0403050000020004" pitchFamily="34" charset="0"/>
              </a:rPr>
              <a:t>p: [1, 2]</a:t>
            </a:r>
          </a:p>
          <a:p>
            <a:pPr marL="609600" lvl="1" indent="0">
              <a:buNone/>
            </a:pPr>
            <a:endParaRPr lang="en-US" sz="1600" b="1" dirty="0">
              <a:latin typeface="Fira Sans Extra Condensed Light" panose="020B0403050000020004" pitchFamily="34" charset="0"/>
            </a:endParaRPr>
          </a:p>
          <a:p>
            <a:pPr marL="609600" lvl="1" indent="0">
              <a:buNone/>
            </a:pPr>
            <a:r>
              <a:rPr lang="en-US" sz="1600" b="1" dirty="0">
                <a:latin typeface="Fira Sans Extra Condensed Light" panose="020B0403050000020004" pitchFamily="34" charset="0"/>
              </a:rPr>
              <a:t> </a:t>
            </a:r>
          </a:p>
        </p:txBody>
      </p:sp>
      <p:graphicFrame>
        <p:nvGraphicFramePr>
          <p:cNvPr id="6" name="Table 6">
            <a:extLst>
              <a:ext uri="{FF2B5EF4-FFF2-40B4-BE49-F238E27FC236}">
                <a16:creationId xmlns:a16="http://schemas.microsoft.com/office/drawing/2014/main" id="{5DFC0987-03E2-4635-9974-5AF7F397CEAF}"/>
              </a:ext>
            </a:extLst>
          </p:cNvPr>
          <p:cNvGraphicFramePr>
            <a:graphicFrameLocks noGrp="1"/>
          </p:cNvGraphicFramePr>
          <p:nvPr>
            <p:extLst>
              <p:ext uri="{D42A27DB-BD31-4B8C-83A1-F6EECF244321}">
                <p14:modId xmlns:p14="http://schemas.microsoft.com/office/powerpoint/2010/main" val="1067879805"/>
              </p:ext>
            </p:extLst>
          </p:nvPr>
        </p:nvGraphicFramePr>
        <p:xfrm>
          <a:off x="818706" y="3801954"/>
          <a:ext cx="3997842" cy="670560"/>
        </p:xfrm>
        <a:graphic>
          <a:graphicData uri="http://schemas.openxmlformats.org/drawingml/2006/table">
            <a:tbl>
              <a:tblPr firstRow="1" bandRow="1">
                <a:tableStyleId>{073A0DAA-6AF3-43AB-8588-CEC1D06C72B9}</a:tableStyleId>
              </a:tblPr>
              <a:tblGrid>
                <a:gridCol w="1998921">
                  <a:extLst>
                    <a:ext uri="{9D8B030D-6E8A-4147-A177-3AD203B41FA5}">
                      <a16:colId xmlns:a16="http://schemas.microsoft.com/office/drawing/2014/main" val="3863358838"/>
                    </a:ext>
                  </a:extLst>
                </a:gridCol>
                <a:gridCol w="1998921">
                  <a:extLst>
                    <a:ext uri="{9D8B030D-6E8A-4147-A177-3AD203B41FA5}">
                      <a16:colId xmlns:a16="http://schemas.microsoft.com/office/drawing/2014/main" val="1358689010"/>
                    </a:ext>
                  </a:extLst>
                </a:gridCol>
              </a:tblGrid>
              <a:tr h="240600">
                <a:tc>
                  <a:txBody>
                    <a:bodyPr/>
                    <a:lstStyle/>
                    <a:p>
                      <a:pPr algn="ctr"/>
                      <a:r>
                        <a:rPr lang="en-US" sz="1600" dirty="0">
                          <a:latin typeface="Fira Sans Extra Condensed Light" panose="020B0403050000020004" pitchFamily="34" charset="0"/>
                        </a:rPr>
                        <a:t>Validation score</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Test score</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2973468085"/>
                  </a:ext>
                </a:extLst>
              </a:tr>
              <a:tr h="240600">
                <a:tc>
                  <a:txBody>
                    <a:bodyPr/>
                    <a:lstStyle/>
                    <a:p>
                      <a:pPr algn="ctr"/>
                      <a:r>
                        <a:rPr lang="en-US" sz="1600" dirty="0">
                          <a:latin typeface="Fira Sans Extra Condensed Light" panose="020B0403050000020004" pitchFamily="34" charset="0"/>
                        </a:rPr>
                        <a:t>0.8482</a:t>
                      </a:r>
                      <a:endParaRPr lang="en-KE" sz="1600"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0.8333</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1126460152"/>
                  </a:ext>
                </a:extLst>
              </a:tr>
            </a:tbl>
          </a:graphicData>
        </a:graphic>
      </p:graphicFrame>
      <p:pic>
        <p:nvPicPr>
          <p:cNvPr id="8" name="Picture 7">
            <a:extLst>
              <a:ext uri="{FF2B5EF4-FFF2-40B4-BE49-F238E27FC236}">
                <a16:creationId xmlns:a16="http://schemas.microsoft.com/office/drawing/2014/main" id="{24BEB594-F296-4E9C-9570-2ECFEEFD1F3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4" b="97168" l="3390" r="97740">
                        <a14:foregroundMark x1="5273" y1="9586" x2="5273" y2="9586"/>
                        <a14:foregroundMark x1="5273" y1="9586" x2="6780" y2="16122"/>
                        <a14:foregroundMark x1="1883" y1="39651" x2="3013" y2="57516"/>
                        <a14:foregroundMark x1="3013" y1="57516" x2="2260" y2="40523"/>
                        <a14:foregroundMark x1="2260" y1="40523" x2="4143" y2="57081"/>
                        <a14:foregroundMark x1="4143" y1="57081" x2="1883" y2="36819"/>
                        <a14:foregroundMark x1="1883" y1="36819" x2="3390" y2="53813"/>
                        <a14:foregroundMark x1="3390" y1="53813" x2="3578" y2="53595"/>
                        <a14:foregroundMark x1="6968" y1="67756" x2="7345" y2="73856"/>
                        <a14:foregroundMark x1="5838" y1="70588" x2="6215" y2="67756"/>
                        <a14:foregroundMark x1="6968" y1="31373" x2="5838" y2="18301"/>
                        <a14:foregroundMark x1="35028" y1="5011" x2="54237" y2="3268"/>
                        <a14:foregroundMark x1="54237" y1="3268" x2="40301" y2="6754"/>
                        <a14:foregroundMark x1="40301" y1="6754" x2="55744" y2="3922"/>
                        <a14:foregroundMark x1="55744" y1="3922" x2="41055" y2="2397"/>
                        <a14:foregroundMark x1="41055" y1="2397" x2="58569" y2="1743"/>
                        <a14:foregroundMark x1="58569" y1="1743" x2="37288" y2="4793"/>
                        <a14:foregroundMark x1="37288" y1="4793" x2="37476" y2="6100"/>
                        <a14:foregroundMark x1="44256" y1="3922" x2="60829" y2="1307"/>
                        <a14:foregroundMark x1="60829" y1="1307" x2="71375" y2="2832"/>
                        <a14:foregroundMark x1="32957" y1="91721" x2="29567" y2="90196"/>
                        <a14:foregroundMark x1="30697" y1="91939" x2="22976" y2="91939"/>
                        <a14:foregroundMark x1="29002" y1="91939" x2="43503" y2="93464"/>
                        <a14:foregroundMark x1="43503" y1="93464" x2="43315" y2="95861"/>
                        <a14:foregroundMark x1="43315" y1="96514" x2="58569" y2="95643"/>
                        <a14:foregroundMark x1="58569" y1="95643" x2="42185" y2="97168"/>
                        <a14:foregroundMark x1="42185" y1="97168" x2="27119" y2="92157"/>
                        <a14:foregroundMark x1="27119" y1="92157" x2="25612" y2="92593"/>
                        <a14:foregroundMark x1="63465" y1="91939" x2="67797" y2="92375"/>
                        <a14:foregroundMark x1="67043" y1="92375" x2="66478" y2="93464"/>
                        <a14:foregroundMark x1="63653" y1="92375" x2="57815" y2="95207"/>
                        <a14:foregroundMark x1="67985" y1="92375" x2="64972" y2="89760"/>
                        <a14:foregroundMark x1="71186" y1="90632" x2="69492" y2="94118"/>
                        <a14:foregroundMark x1="91149" y1="8715" x2="94539" y2="34423"/>
                        <a14:foregroundMark x1="94539" y1="34423" x2="93032" y2="18519"/>
                        <a14:foregroundMark x1="93032" y1="18519" x2="94915" y2="75163"/>
                        <a14:foregroundMark x1="94915" y1="75163" x2="99247" y2="59477"/>
                        <a14:foregroundMark x1="99247" y1="59477" x2="94350" y2="77342"/>
                        <a14:foregroundMark x1="94350" y1="77342" x2="92090" y2="51634"/>
                        <a14:foregroundMark x1="92090" y1="51634" x2="90960" y2="68627"/>
                        <a14:foregroundMark x1="90960" y1="68627" x2="92655" y2="7625"/>
                        <a14:foregroundMark x1="92655" y1="7625" x2="94162" y2="33769"/>
                        <a14:foregroundMark x1="94162" y1="33769" x2="87947" y2="16993"/>
                        <a14:foregroundMark x1="87947" y1="16993" x2="93220" y2="39216"/>
                        <a14:foregroundMark x1="93220" y1="39216" x2="88889" y2="63399"/>
                        <a14:foregroundMark x1="88889" y1="63399" x2="93597" y2="82353"/>
                        <a14:foregroundMark x1="93597" y1="82353" x2="89454" y2="8497"/>
                        <a14:foregroundMark x1="89454" y1="8497" x2="98493" y2="22658"/>
                        <a14:foregroundMark x1="98493" y1="22658" x2="91525" y2="7625"/>
                        <a14:foregroundMark x1="91525" y1="7625" x2="96610" y2="8932"/>
                        <a14:foregroundMark x1="89266" y1="7625" x2="98870" y2="23094"/>
                        <a14:foregroundMark x1="98870" y1="23094" x2="97552" y2="78867"/>
                        <a14:foregroundMark x1="97552" y1="78867" x2="97740" y2="50763"/>
                        <a14:foregroundMark x1="97740" y1="50763" x2="88512" y2="35512"/>
                        <a14:foregroundMark x1="88512" y1="35512" x2="90395" y2="18519"/>
                        <a14:foregroundMark x1="90395" y1="18519" x2="92090" y2="34205"/>
                        <a14:foregroundMark x1="94727" y1="86928" x2="96610" y2="87800"/>
                        <a14:foregroundMark x1="92090" y1="89107" x2="96045" y2="90196"/>
                        <a14:foregroundMark x1="35405" y1="3922" x2="35782" y2="4793"/>
                        <a14:foregroundMark x1="32392" y1="5664" x2="35970" y2="5447"/>
                      </a14:backgroundRemoval>
                    </a14:imgEffect>
                  </a14:imgLayer>
                </a14:imgProps>
              </a:ext>
            </a:extLst>
          </a:blip>
          <a:stretch>
            <a:fillRect/>
          </a:stretch>
        </p:blipFill>
        <p:spPr>
          <a:xfrm>
            <a:off x="5264080" y="1152475"/>
            <a:ext cx="3452956" cy="2984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2825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C9288D-09EA-4593-A867-9552F8C30200}"/>
              </a:ext>
            </a:extLst>
          </p:cNvPr>
          <p:cNvSpPr>
            <a:spLocks noGrp="1"/>
          </p:cNvSpPr>
          <p:nvPr>
            <p:ph type="body" idx="1"/>
          </p:nvPr>
        </p:nvSpPr>
        <p:spPr>
          <a:xfrm>
            <a:off x="311699" y="606056"/>
            <a:ext cx="8438895" cy="3962819"/>
          </a:xfrm>
        </p:spPr>
        <p:txBody>
          <a:bodyPr/>
          <a:lstStyle/>
          <a:p>
            <a:r>
              <a:rPr lang="en-US" sz="1800" dirty="0">
                <a:latin typeface="Fira Sans Extra Condensed Light" panose="020B0403050000020004" pitchFamily="34" charset="0"/>
              </a:rPr>
              <a:t>Based on the performance metrics  as shown on the table, it can be concluded that:</a:t>
            </a:r>
          </a:p>
          <a:p>
            <a:pPr lvl="1">
              <a:buFont typeface="Wingdings" panose="05000000000000000000" pitchFamily="2" charset="2"/>
              <a:buChar char="v"/>
            </a:pPr>
            <a:r>
              <a:rPr lang="en-US" sz="1600" b="1" dirty="0">
                <a:latin typeface="Fira Sans Extra Condensed Light" panose="020B0403050000020004" pitchFamily="34" charset="0"/>
              </a:rPr>
              <a:t>The Logistic Regression, Support Vector Machine and K-Nearest Neighbors models perform worse on the test set since all their test accuracy scores are lower than the validation score.</a:t>
            </a:r>
          </a:p>
          <a:p>
            <a:pPr lvl="1">
              <a:buFont typeface="Wingdings" panose="05000000000000000000" pitchFamily="2" charset="2"/>
              <a:buChar char="v"/>
            </a:pPr>
            <a:r>
              <a:rPr lang="en-US" sz="1600" b="1" dirty="0">
                <a:latin typeface="Fira Sans Extra Condensed Light" panose="020B0403050000020004" pitchFamily="34" charset="0"/>
              </a:rPr>
              <a:t>The Decision Tree classification model performs exceptionally well on the test since  its test score is significantly larger than  its validation score and thus one is inclined to choose it.</a:t>
            </a:r>
          </a:p>
          <a:p>
            <a:r>
              <a:rPr lang="en-US" sz="1800" dirty="0">
                <a:latin typeface="Fira Sans Extra Condensed Light" panose="020B0403050000020004" pitchFamily="34" charset="0"/>
              </a:rPr>
              <a:t>The final test scores are shown below:</a:t>
            </a:r>
          </a:p>
          <a:p>
            <a:endParaRPr lang="en-US" sz="1800" dirty="0">
              <a:latin typeface="Fira Sans Extra Condensed Light" panose="020B0403050000020004" pitchFamily="34" charset="0"/>
            </a:endParaRPr>
          </a:p>
          <a:p>
            <a:pPr marL="609600" lvl="1" indent="0">
              <a:buNone/>
            </a:pPr>
            <a:endParaRPr lang="en-US" sz="1600" dirty="0">
              <a:latin typeface="Fira Sans Extra Condensed Light" panose="020B0403050000020004" pitchFamily="34" charset="0"/>
            </a:endParaRPr>
          </a:p>
        </p:txBody>
      </p:sp>
      <p:graphicFrame>
        <p:nvGraphicFramePr>
          <p:cNvPr id="5" name="Table 5">
            <a:extLst>
              <a:ext uri="{FF2B5EF4-FFF2-40B4-BE49-F238E27FC236}">
                <a16:creationId xmlns:a16="http://schemas.microsoft.com/office/drawing/2014/main" id="{4564342E-8306-44EC-8EF5-0F017E36D8CF}"/>
              </a:ext>
            </a:extLst>
          </p:cNvPr>
          <p:cNvGraphicFramePr>
            <a:graphicFrameLocks noGrp="1"/>
          </p:cNvGraphicFramePr>
          <p:nvPr>
            <p:extLst>
              <p:ext uri="{D42A27DB-BD31-4B8C-83A1-F6EECF244321}">
                <p14:modId xmlns:p14="http://schemas.microsoft.com/office/powerpoint/2010/main" val="728372270"/>
              </p:ext>
            </p:extLst>
          </p:nvPr>
        </p:nvGraphicFramePr>
        <p:xfrm>
          <a:off x="1483146" y="2948226"/>
          <a:ext cx="6096000" cy="185420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3152649237"/>
                    </a:ext>
                  </a:extLst>
                </a:gridCol>
                <a:gridCol w="3048000">
                  <a:extLst>
                    <a:ext uri="{9D8B030D-6E8A-4147-A177-3AD203B41FA5}">
                      <a16:colId xmlns:a16="http://schemas.microsoft.com/office/drawing/2014/main" val="4153111051"/>
                    </a:ext>
                  </a:extLst>
                </a:gridCol>
              </a:tblGrid>
              <a:tr h="370840">
                <a:tc>
                  <a:txBody>
                    <a:bodyPr/>
                    <a:lstStyle/>
                    <a:p>
                      <a:pPr algn="ctr"/>
                      <a:r>
                        <a:rPr lang="en-US" sz="1600" b="1" dirty="0">
                          <a:latin typeface="Fira Sans Extra Condensed Light" panose="020B0403050000020004" pitchFamily="34" charset="0"/>
                        </a:rPr>
                        <a:t>Estimator</a:t>
                      </a:r>
                      <a:endParaRPr lang="en-KE" sz="1600" b="1" dirty="0">
                        <a:latin typeface="Fira Sans Extra Condensed Light" panose="020B0403050000020004" pitchFamily="34" charset="0"/>
                      </a:endParaRPr>
                    </a:p>
                  </a:txBody>
                  <a:tcPr anchor="ctr"/>
                </a:tc>
                <a:tc>
                  <a:txBody>
                    <a:bodyPr/>
                    <a:lstStyle/>
                    <a:p>
                      <a:pPr algn="ctr"/>
                      <a:r>
                        <a:rPr lang="en-US" sz="1600" b="1" dirty="0">
                          <a:latin typeface="Fira Sans Extra Condensed Light" panose="020B0403050000020004" pitchFamily="34" charset="0"/>
                        </a:rPr>
                        <a:t>Test score</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1514800541"/>
                  </a:ext>
                </a:extLst>
              </a:tr>
              <a:tr h="370840">
                <a:tc>
                  <a:txBody>
                    <a:bodyPr/>
                    <a:lstStyle/>
                    <a:p>
                      <a:pPr algn="ctr"/>
                      <a:r>
                        <a:rPr lang="en-US" sz="1600" b="1" dirty="0">
                          <a:latin typeface="Fira Sans Extra Condensed Light" panose="020B0403050000020004" pitchFamily="34" charset="0"/>
                        </a:rPr>
                        <a:t>Decision Tree Classifier</a:t>
                      </a:r>
                      <a:endParaRPr lang="en-KE" sz="1600" b="1" dirty="0">
                        <a:latin typeface="Fira Sans Extra Condensed Light" panose="020B0403050000020004" pitchFamily="34" charset="0"/>
                      </a:endParaRPr>
                    </a:p>
                  </a:txBody>
                  <a:tcPr anchor="ctr"/>
                </a:tc>
                <a:tc>
                  <a:txBody>
                    <a:bodyPr/>
                    <a:lstStyle/>
                    <a:p>
                      <a:pPr algn="ctr"/>
                      <a:r>
                        <a:rPr lang="en-US" sz="1600" b="1" dirty="0">
                          <a:latin typeface="Fira Sans Extra Condensed Light" panose="020B0403050000020004" pitchFamily="34" charset="0"/>
                        </a:rPr>
                        <a:t>0.9444</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2860538510"/>
                  </a:ext>
                </a:extLst>
              </a:tr>
              <a:tr h="370840">
                <a:tc>
                  <a:txBody>
                    <a:bodyPr/>
                    <a:lstStyle/>
                    <a:p>
                      <a:pPr algn="ctr"/>
                      <a:r>
                        <a:rPr lang="en-US" sz="1600" b="1" dirty="0">
                          <a:latin typeface="Fira Sans Extra Condensed Light" panose="020B0403050000020004" pitchFamily="34" charset="0"/>
                        </a:rPr>
                        <a:t>Logistic Regression</a:t>
                      </a:r>
                      <a:endParaRPr lang="en-KE" sz="1600" b="1" dirty="0">
                        <a:latin typeface="Fira Sans Extra Condensed Light" panose="020B0403050000020004" pitchFamily="34" charset="0"/>
                      </a:endParaRPr>
                    </a:p>
                  </a:txBody>
                  <a:tcPr anchor="ctr"/>
                </a:tc>
                <a:tc>
                  <a:txBody>
                    <a:bodyPr/>
                    <a:lstStyle/>
                    <a:p>
                      <a:pPr algn="ctr"/>
                      <a:r>
                        <a:rPr lang="en-US" sz="1600" b="1" dirty="0">
                          <a:latin typeface="Fira Sans Extra Condensed Light" panose="020B0403050000020004" pitchFamily="34" charset="0"/>
                        </a:rPr>
                        <a:t>0.8333</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135874689"/>
                  </a:ext>
                </a:extLst>
              </a:tr>
              <a:tr h="370840">
                <a:tc>
                  <a:txBody>
                    <a:bodyPr/>
                    <a:lstStyle/>
                    <a:p>
                      <a:pPr algn="ctr"/>
                      <a:r>
                        <a:rPr lang="en-US" sz="1600" b="1" dirty="0">
                          <a:latin typeface="Fira Sans Extra Condensed Light" panose="020B0403050000020004" pitchFamily="34" charset="0"/>
                        </a:rPr>
                        <a:t>Support Vector Machines</a:t>
                      </a:r>
                      <a:endParaRPr lang="en-KE" sz="1600" b="1" dirty="0">
                        <a:latin typeface="Fira Sans Extra Condensed Light" panose="020B0403050000020004" pitchFamily="34" charset="0"/>
                      </a:endParaRPr>
                    </a:p>
                  </a:txBody>
                  <a:tcPr anchor="ctr"/>
                </a:tc>
                <a:tc>
                  <a:txBody>
                    <a:bodyPr/>
                    <a:lstStyle/>
                    <a:p>
                      <a:pPr algn="ctr"/>
                      <a:r>
                        <a:rPr lang="en-US" sz="1600" b="1" dirty="0">
                          <a:latin typeface="Fira Sans Extra Condensed Light" panose="020B0403050000020004" pitchFamily="34" charset="0"/>
                        </a:rPr>
                        <a:t>0.8333</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3004579972"/>
                  </a:ext>
                </a:extLst>
              </a:tr>
              <a:tr h="370840">
                <a:tc>
                  <a:txBody>
                    <a:bodyPr/>
                    <a:lstStyle/>
                    <a:p>
                      <a:pPr algn="ctr"/>
                      <a:r>
                        <a:rPr lang="en-US" sz="1600" b="1" dirty="0">
                          <a:latin typeface="Fira Sans Extra Condensed Light" panose="020B0403050000020004" pitchFamily="34" charset="0"/>
                        </a:rPr>
                        <a:t>K-Nearest Neighbors</a:t>
                      </a:r>
                      <a:endParaRPr lang="en-KE" sz="1600" b="1" dirty="0">
                        <a:latin typeface="Fira Sans Extra Condensed Light" panose="020B0403050000020004" pitchFamily="34" charset="0"/>
                      </a:endParaRPr>
                    </a:p>
                  </a:txBody>
                  <a:tcPr anchor="ctr"/>
                </a:tc>
                <a:tc>
                  <a:txBody>
                    <a:bodyPr/>
                    <a:lstStyle/>
                    <a:p>
                      <a:pPr algn="ctr"/>
                      <a:r>
                        <a:rPr lang="en-US" sz="1600" b="1" dirty="0">
                          <a:latin typeface="Fira Sans Extra Condensed Light" panose="020B0403050000020004" pitchFamily="34" charset="0"/>
                        </a:rPr>
                        <a:t>0.8333</a:t>
                      </a:r>
                      <a:endParaRPr lang="en-KE" sz="1600" b="1" dirty="0">
                        <a:latin typeface="Fira Sans Extra Condensed Light" panose="020B0403050000020004" pitchFamily="34" charset="0"/>
                      </a:endParaRPr>
                    </a:p>
                  </a:txBody>
                  <a:tcPr anchor="ctr"/>
                </a:tc>
                <a:extLst>
                  <a:ext uri="{0D108BD9-81ED-4DB2-BD59-A6C34878D82A}">
                    <a16:rowId xmlns:a16="http://schemas.microsoft.com/office/drawing/2014/main" val="531339090"/>
                  </a:ext>
                </a:extLst>
              </a:tr>
            </a:tbl>
          </a:graphicData>
        </a:graphic>
      </p:graphicFrame>
    </p:spTree>
    <p:extLst>
      <p:ext uri="{BB962C8B-B14F-4D97-AF65-F5344CB8AC3E}">
        <p14:creationId xmlns:p14="http://schemas.microsoft.com/office/powerpoint/2010/main" val="3344253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6A52-4339-4C43-9635-919C079DD72A}"/>
              </a:ext>
            </a:extLst>
          </p:cNvPr>
          <p:cNvSpPr>
            <a:spLocks noGrp="1"/>
          </p:cNvSpPr>
          <p:nvPr>
            <p:ph type="title"/>
          </p:nvPr>
        </p:nvSpPr>
        <p:spPr>
          <a:xfrm>
            <a:off x="244549" y="537200"/>
            <a:ext cx="7708500" cy="481200"/>
          </a:xfrm>
        </p:spPr>
        <p:txBody>
          <a:bodyPr/>
          <a:lstStyle/>
          <a:p>
            <a:r>
              <a:rPr lang="en-US" dirty="0"/>
              <a:t>Conclusions</a:t>
            </a:r>
            <a:endParaRPr lang="en-KE" dirty="0"/>
          </a:p>
        </p:txBody>
      </p:sp>
      <p:sp>
        <p:nvSpPr>
          <p:cNvPr id="5" name="Text Placeholder 4">
            <a:extLst>
              <a:ext uri="{FF2B5EF4-FFF2-40B4-BE49-F238E27FC236}">
                <a16:creationId xmlns:a16="http://schemas.microsoft.com/office/drawing/2014/main" id="{F003C922-84A8-4D87-9DEF-FEFC4AB323B2}"/>
              </a:ext>
            </a:extLst>
          </p:cNvPr>
          <p:cNvSpPr>
            <a:spLocks noGrp="1"/>
          </p:cNvSpPr>
          <p:nvPr>
            <p:ph type="body" idx="1"/>
          </p:nvPr>
        </p:nvSpPr>
        <p:spPr>
          <a:xfrm>
            <a:off x="244549" y="1153000"/>
            <a:ext cx="8314659" cy="3453300"/>
          </a:xfrm>
        </p:spPr>
        <p:txBody>
          <a:bodyPr/>
          <a:lstStyle/>
          <a:p>
            <a:r>
              <a:rPr lang="en-US" dirty="0">
                <a:latin typeface="Fira Sans Extra Condensed Light" panose="020B0403050000020004" pitchFamily="34" charset="0"/>
              </a:rPr>
              <a:t>Based on the visual analysis carried out, the most successful launch site is the </a:t>
            </a:r>
            <a:r>
              <a:rPr lang="en-US" b="1" dirty="0">
                <a:latin typeface="Fira Sans Extra Condensed Light" panose="020B0403050000020004" pitchFamily="34" charset="0"/>
              </a:rPr>
              <a:t>KSC LC-39A.</a:t>
            </a:r>
          </a:p>
          <a:p>
            <a:endParaRPr lang="en-US" b="1" dirty="0">
              <a:latin typeface="Fira Sans Extra Condensed Light" panose="020B0403050000020004" pitchFamily="34" charset="0"/>
            </a:endParaRPr>
          </a:p>
          <a:p>
            <a:r>
              <a:rPr lang="en-US" dirty="0">
                <a:latin typeface="Fira Sans Extra Condensed Light" panose="020B0403050000020004" pitchFamily="34" charset="0"/>
              </a:rPr>
              <a:t>From the maps generated using Folium,  almost all launch sites are located at or near coastlines to prevent damage of critical infrastructure such as roads, railways and buildings caused by debris during launch.</a:t>
            </a:r>
          </a:p>
          <a:p>
            <a:r>
              <a:rPr lang="en-US" dirty="0">
                <a:latin typeface="Fira Sans Extra Condensed Light" panose="020B0403050000020004" pitchFamily="34" charset="0"/>
              </a:rPr>
              <a:t>The</a:t>
            </a:r>
            <a:r>
              <a:rPr lang="en-US" b="1" dirty="0">
                <a:latin typeface="Fira Sans Extra Condensed Light" panose="020B0403050000020004" pitchFamily="34" charset="0"/>
              </a:rPr>
              <a:t> Decision Tree Classifier model </a:t>
            </a:r>
            <a:r>
              <a:rPr lang="en-US" dirty="0">
                <a:latin typeface="Fira Sans Extra Condensed Light" panose="020B0403050000020004" pitchFamily="34" charset="0"/>
              </a:rPr>
              <a:t>was identified as the best model to predict whether the first stage would land.</a:t>
            </a:r>
          </a:p>
          <a:p>
            <a:r>
              <a:rPr lang="en-US" dirty="0">
                <a:latin typeface="Fira Sans Extra Condensed Light" panose="020B0403050000020004" pitchFamily="34" charset="0"/>
              </a:rPr>
              <a:t>The</a:t>
            </a:r>
            <a:r>
              <a:rPr lang="en-US" b="1" dirty="0">
                <a:latin typeface="Fira Sans Extra Condensed Light" panose="020B0403050000020004" pitchFamily="34" charset="0"/>
              </a:rPr>
              <a:t> Florida coastline </a:t>
            </a:r>
            <a:r>
              <a:rPr lang="en-US" dirty="0">
                <a:latin typeface="Fira Sans Extra Condensed Light" panose="020B0403050000020004" pitchFamily="34" charset="0"/>
              </a:rPr>
              <a:t>accounts for nearly all the launch sites associated with the Falcon 9.</a:t>
            </a:r>
            <a:endParaRPr lang="en-KE" dirty="0">
              <a:latin typeface="Fira Sans Extra Condensed Light" panose="020B0403050000020004" pitchFamily="34" charset="0"/>
            </a:endParaRPr>
          </a:p>
        </p:txBody>
      </p:sp>
    </p:spTree>
    <p:extLst>
      <p:ext uri="{BB962C8B-B14F-4D97-AF65-F5344CB8AC3E}">
        <p14:creationId xmlns:p14="http://schemas.microsoft.com/office/powerpoint/2010/main" val="40736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1404" y="1328615"/>
            <a:ext cx="4993815" cy="2375145"/>
          </a:xfrm>
          <a:prstGeom prst="rect">
            <a:avLst/>
          </a:prstGeom>
        </p:spPr>
        <p:txBody>
          <a:bodyPr spcFirstLastPara="1" wrap="square" lIns="91425" tIns="91425" rIns="91425" bIns="91425" anchor="ctr" anchorCtr="0">
            <a:noAutofit/>
          </a:bodyPr>
          <a:lstStyle/>
          <a:p>
            <a:pPr algn="ctr"/>
            <a:r>
              <a:rPr lang="en" b="1" u="sng" dirty="0">
                <a:solidFill>
                  <a:schemeClr val="accent6"/>
                </a:solidFill>
              </a:rPr>
              <a:t>METHODOLOGY</a:t>
            </a:r>
            <a:endParaRPr lang="en-US" u="sng" dirty="0"/>
          </a:p>
        </p:txBody>
      </p:sp>
      <p:pic>
        <p:nvPicPr>
          <p:cNvPr id="3" name="Graphic 2" descr="Arrow circle with solid fill">
            <a:extLst>
              <a:ext uri="{FF2B5EF4-FFF2-40B4-BE49-F238E27FC236}">
                <a16:creationId xmlns:a16="http://schemas.microsoft.com/office/drawing/2014/main" id="{9DCF2BCE-406B-44A8-B813-098BB4E88F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1609" y="1109773"/>
            <a:ext cx="2923953" cy="2923953"/>
          </a:xfrm>
          <a:prstGeom prst="rect">
            <a:avLst/>
          </a:prstGeom>
        </p:spPr>
      </p:pic>
    </p:spTree>
    <p:extLst>
      <p:ext uri="{BB962C8B-B14F-4D97-AF65-F5344CB8AC3E}">
        <p14:creationId xmlns:p14="http://schemas.microsoft.com/office/powerpoint/2010/main" val="1168713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1094731" y="2168431"/>
            <a:ext cx="7708500" cy="481200"/>
          </a:xfrm>
          <a:prstGeom prst="rect">
            <a:avLst/>
          </a:prstGeom>
        </p:spPr>
        <p:txBody>
          <a:bodyPr spcFirstLastPara="1" wrap="square" lIns="91425" tIns="91425" rIns="91425" bIns="91425" anchor="ctr" anchorCtr="0">
            <a:noAutofit/>
          </a:bodyPr>
          <a:lstStyle/>
          <a:p>
            <a:pPr algn="ctr"/>
            <a:r>
              <a:rPr lang="en" sz="5000" b="1" u="sng" dirty="0">
                <a:solidFill>
                  <a:schemeClr val="accent6"/>
                </a:solidFill>
              </a:rPr>
              <a:t>THANK YOU</a:t>
            </a:r>
            <a:endParaRPr lang="en-US" sz="5000" u="sng" dirty="0"/>
          </a:p>
        </p:txBody>
      </p:sp>
      <p:sp>
        <p:nvSpPr>
          <p:cNvPr id="5" name="Google Shape;1128;p37">
            <a:extLst>
              <a:ext uri="{FF2B5EF4-FFF2-40B4-BE49-F238E27FC236}">
                <a16:creationId xmlns:a16="http://schemas.microsoft.com/office/drawing/2014/main" id="{13790076-AD52-4CEB-AB71-10AC130E5751}"/>
              </a:ext>
            </a:extLst>
          </p:cNvPr>
          <p:cNvSpPr/>
          <p:nvPr/>
        </p:nvSpPr>
        <p:spPr>
          <a:xfrm>
            <a:off x="5791847" y="1587169"/>
            <a:ext cx="1643844" cy="1162524"/>
          </a:xfrm>
          <a:custGeom>
            <a:avLst/>
            <a:gdLst/>
            <a:ahLst/>
            <a:cxnLst/>
            <a:rect l="l" t="t" r="r" b="b"/>
            <a:pathLst>
              <a:path w="59163" h="41840" extrusionOk="0">
                <a:moveTo>
                  <a:pt x="56972" y="1"/>
                </a:moveTo>
                <a:lnTo>
                  <a:pt x="0" y="31409"/>
                </a:lnTo>
                <a:lnTo>
                  <a:pt x="6739" y="41839"/>
                </a:lnTo>
                <a:lnTo>
                  <a:pt x="59162" y="3382"/>
                </a:lnTo>
                <a:lnTo>
                  <a:pt x="56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134;p37">
            <a:extLst>
              <a:ext uri="{FF2B5EF4-FFF2-40B4-BE49-F238E27FC236}">
                <a16:creationId xmlns:a16="http://schemas.microsoft.com/office/drawing/2014/main" id="{40869029-20C2-4F39-ADBB-E8DF91F335E4}"/>
              </a:ext>
            </a:extLst>
          </p:cNvPr>
          <p:cNvGrpSpPr/>
          <p:nvPr/>
        </p:nvGrpSpPr>
        <p:grpSpPr>
          <a:xfrm>
            <a:off x="2214900" y="3622590"/>
            <a:ext cx="1841863" cy="1433797"/>
            <a:chOff x="1287175" y="3099525"/>
            <a:chExt cx="2038812" cy="1587112"/>
          </a:xfrm>
        </p:grpSpPr>
        <p:sp>
          <p:nvSpPr>
            <p:cNvPr id="10" name="Google Shape;1135;p37">
              <a:extLst>
                <a:ext uri="{FF2B5EF4-FFF2-40B4-BE49-F238E27FC236}">
                  <a16:creationId xmlns:a16="http://schemas.microsoft.com/office/drawing/2014/main" id="{519FC76E-F8C1-4C1C-A478-76127EE8D144}"/>
                </a:ext>
              </a:extLst>
            </p:cNvPr>
            <p:cNvSpPr/>
            <p:nvPr/>
          </p:nvSpPr>
          <p:spPr>
            <a:xfrm>
              <a:off x="3012496" y="4000655"/>
              <a:ext cx="90081" cy="90112"/>
            </a:xfrm>
            <a:custGeom>
              <a:avLst/>
              <a:gdLst/>
              <a:ahLst/>
              <a:cxnLst/>
              <a:rect l="l" t="t" r="r" b="b"/>
              <a:pathLst>
                <a:path w="2929" h="2930" extrusionOk="0">
                  <a:moveTo>
                    <a:pt x="1465" y="1"/>
                  </a:moveTo>
                  <a:cubicBezTo>
                    <a:pt x="655" y="1"/>
                    <a:pt x="0" y="656"/>
                    <a:pt x="0" y="1465"/>
                  </a:cubicBezTo>
                  <a:cubicBezTo>
                    <a:pt x="0" y="2275"/>
                    <a:pt x="655" y="2930"/>
                    <a:pt x="1465" y="2930"/>
                  </a:cubicBezTo>
                  <a:cubicBezTo>
                    <a:pt x="2274" y="2930"/>
                    <a:pt x="2929" y="2275"/>
                    <a:pt x="2929" y="1465"/>
                  </a:cubicBezTo>
                  <a:cubicBezTo>
                    <a:pt x="2929" y="656"/>
                    <a:pt x="2274" y="1"/>
                    <a:pt x="1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36;p37">
              <a:extLst>
                <a:ext uri="{FF2B5EF4-FFF2-40B4-BE49-F238E27FC236}">
                  <a16:creationId xmlns:a16="http://schemas.microsoft.com/office/drawing/2014/main" id="{3363B77D-1CEF-44B5-BE30-6E2123935D63}"/>
                </a:ext>
              </a:extLst>
            </p:cNvPr>
            <p:cNvSpPr/>
            <p:nvPr/>
          </p:nvSpPr>
          <p:spPr>
            <a:xfrm>
              <a:off x="1882493" y="3408204"/>
              <a:ext cx="53852" cy="53852"/>
            </a:xfrm>
            <a:custGeom>
              <a:avLst/>
              <a:gdLst/>
              <a:ahLst/>
              <a:cxnLst/>
              <a:rect l="l" t="t" r="r" b="b"/>
              <a:pathLst>
                <a:path w="1751" h="1751" extrusionOk="0">
                  <a:moveTo>
                    <a:pt x="881" y="1"/>
                  </a:moveTo>
                  <a:cubicBezTo>
                    <a:pt x="393" y="1"/>
                    <a:pt x="0" y="394"/>
                    <a:pt x="0" y="870"/>
                  </a:cubicBezTo>
                  <a:cubicBezTo>
                    <a:pt x="0" y="1358"/>
                    <a:pt x="393" y="1751"/>
                    <a:pt x="881" y="1751"/>
                  </a:cubicBezTo>
                  <a:cubicBezTo>
                    <a:pt x="1358" y="1751"/>
                    <a:pt x="1751" y="1358"/>
                    <a:pt x="1751" y="870"/>
                  </a:cubicBezTo>
                  <a:cubicBezTo>
                    <a:pt x="1751" y="394"/>
                    <a:pt x="1358" y="1"/>
                    <a:pt x="8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7;p37">
              <a:extLst>
                <a:ext uri="{FF2B5EF4-FFF2-40B4-BE49-F238E27FC236}">
                  <a16:creationId xmlns:a16="http://schemas.microsoft.com/office/drawing/2014/main" id="{330A9C0E-A69D-4CE8-8E58-5933893C25D5}"/>
                </a:ext>
              </a:extLst>
            </p:cNvPr>
            <p:cNvSpPr/>
            <p:nvPr/>
          </p:nvSpPr>
          <p:spPr>
            <a:xfrm>
              <a:off x="1287175" y="3099525"/>
              <a:ext cx="2038812" cy="1587112"/>
            </a:xfrm>
            <a:custGeom>
              <a:avLst/>
              <a:gdLst/>
              <a:ahLst/>
              <a:cxnLst/>
              <a:rect l="l" t="t" r="r" b="b"/>
              <a:pathLst>
                <a:path w="66319" h="51626" extrusionOk="0">
                  <a:moveTo>
                    <a:pt x="53579" y="0"/>
                  </a:moveTo>
                  <a:lnTo>
                    <a:pt x="25897" y="15264"/>
                  </a:lnTo>
                  <a:cubicBezTo>
                    <a:pt x="25254" y="13931"/>
                    <a:pt x="24016" y="12919"/>
                    <a:pt x="22444" y="12645"/>
                  </a:cubicBezTo>
                  <a:cubicBezTo>
                    <a:pt x="22164" y="12594"/>
                    <a:pt x="21886" y="12569"/>
                    <a:pt x="21611" y="12569"/>
                  </a:cubicBezTo>
                  <a:cubicBezTo>
                    <a:pt x="20930" y="12569"/>
                    <a:pt x="20273" y="12722"/>
                    <a:pt x="19670" y="13002"/>
                  </a:cubicBezTo>
                  <a:cubicBezTo>
                    <a:pt x="17634" y="10537"/>
                    <a:pt x="14550" y="8966"/>
                    <a:pt x="11109" y="8966"/>
                  </a:cubicBezTo>
                  <a:cubicBezTo>
                    <a:pt x="4977" y="8966"/>
                    <a:pt x="1" y="13943"/>
                    <a:pt x="1" y="20074"/>
                  </a:cubicBezTo>
                  <a:cubicBezTo>
                    <a:pt x="1" y="23206"/>
                    <a:pt x="1286" y="26027"/>
                    <a:pt x="3370" y="28051"/>
                  </a:cubicBezTo>
                  <a:cubicBezTo>
                    <a:pt x="2930" y="29004"/>
                    <a:pt x="2680" y="30064"/>
                    <a:pt x="2680" y="31195"/>
                  </a:cubicBezTo>
                  <a:cubicBezTo>
                    <a:pt x="2680" y="33338"/>
                    <a:pt x="3584" y="35267"/>
                    <a:pt x="5025" y="36636"/>
                  </a:cubicBezTo>
                  <a:cubicBezTo>
                    <a:pt x="4477" y="37672"/>
                    <a:pt x="4168" y="38862"/>
                    <a:pt x="4168" y="40124"/>
                  </a:cubicBezTo>
                  <a:cubicBezTo>
                    <a:pt x="4168" y="44256"/>
                    <a:pt x="7513" y="47613"/>
                    <a:pt x="11657" y="47613"/>
                  </a:cubicBezTo>
                  <a:cubicBezTo>
                    <a:pt x="12740" y="47613"/>
                    <a:pt x="13764" y="47375"/>
                    <a:pt x="14693" y="46970"/>
                  </a:cubicBezTo>
                  <a:cubicBezTo>
                    <a:pt x="15812" y="49697"/>
                    <a:pt x="18491" y="51626"/>
                    <a:pt x="21622" y="51626"/>
                  </a:cubicBezTo>
                  <a:cubicBezTo>
                    <a:pt x="23015" y="51626"/>
                    <a:pt x="24313" y="51245"/>
                    <a:pt x="25432" y="50590"/>
                  </a:cubicBezTo>
                  <a:cubicBezTo>
                    <a:pt x="26302" y="51209"/>
                    <a:pt x="27373" y="51578"/>
                    <a:pt x="28528" y="51578"/>
                  </a:cubicBezTo>
                  <a:cubicBezTo>
                    <a:pt x="30088" y="51578"/>
                    <a:pt x="31493" y="50900"/>
                    <a:pt x="32469" y="49828"/>
                  </a:cubicBezTo>
                  <a:cubicBezTo>
                    <a:pt x="33564" y="50185"/>
                    <a:pt x="34743" y="50388"/>
                    <a:pt x="35969" y="50388"/>
                  </a:cubicBezTo>
                  <a:cubicBezTo>
                    <a:pt x="41958" y="50388"/>
                    <a:pt x="46840" y="45649"/>
                    <a:pt x="47066" y="39708"/>
                  </a:cubicBezTo>
                  <a:cubicBezTo>
                    <a:pt x="47981" y="39808"/>
                    <a:pt x="48864" y="39893"/>
                    <a:pt x="49690" y="39893"/>
                  </a:cubicBezTo>
                  <a:cubicBezTo>
                    <a:pt x="51799" y="39893"/>
                    <a:pt x="53532" y="39342"/>
                    <a:pt x="54448" y="37100"/>
                  </a:cubicBezTo>
                  <a:cubicBezTo>
                    <a:pt x="55234" y="35171"/>
                    <a:pt x="55007" y="31766"/>
                    <a:pt x="51376" y="31123"/>
                  </a:cubicBezTo>
                  <a:cubicBezTo>
                    <a:pt x="51209" y="31099"/>
                    <a:pt x="51043" y="31076"/>
                    <a:pt x="50876" y="31064"/>
                  </a:cubicBezTo>
                  <a:lnTo>
                    <a:pt x="66318" y="19729"/>
                  </a:lnTo>
                  <a:lnTo>
                    <a:pt x="535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143;p37">
            <a:extLst>
              <a:ext uri="{FF2B5EF4-FFF2-40B4-BE49-F238E27FC236}">
                <a16:creationId xmlns:a16="http://schemas.microsoft.com/office/drawing/2014/main" id="{20D8524E-B1E0-4021-85D1-9CFF9E5DC136}"/>
              </a:ext>
            </a:extLst>
          </p:cNvPr>
          <p:cNvSpPr/>
          <p:nvPr/>
        </p:nvSpPr>
        <p:spPr>
          <a:xfrm>
            <a:off x="3689364" y="3010804"/>
            <a:ext cx="1359326" cy="1150605"/>
          </a:xfrm>
          <a:custGeom>
            <a:avLst/>
            <a:gdLst/>
            <a:ahLst/>
            <a:cxnLst/>
            <a:rect l="l" t="t" r="r" b="b"/>
            <a:pathLst>
              <a:path w="48923" h="41411" extrusionOk="0">
                <a:moveTo>
                  <a:pt x="39326" y="0"/>
                </a:moveTo>
                <a:lnTo>
                  <a:pt x="0" y="21682"/>
                </a:lnTo>
                <a:lnTo>
                  <a:pt x="12740" y="41410"/>
                </a:lnTo>
                <a:lnTo>
                  <a:pt x="48923" y="14859"/>
                </a:lnTo>
                <a:lnTo>
                  <a:pt x="39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9;p37">
            <a:extLst>
              <a:ext uri="{FF2B5EF4-FFF2-40B4-BE49-F238E27FC236}">
                <a16:creationId xmlns:a16="http://schemas.microsoft.com/office/drawing/2014/main" id="{A90B62FF-E130-45CF-B9DF-8E116E610A6B}"/>
              </a:ext>
            </a:extLst>
          </p:cNvPr>
          <p:cNvSpPr/>
          <p:nvPr/>
        </p:nvSpPr>
        <p:spPr>
          <a:xfrm>
            <a:off x="4795456" y="2459830"/>
            <a:ext cx="1183697" cy="962695"/>
          </a:xfrm>
          <a:custGeom>
            <a:avLst/>
            <a:gdLst/>
            <a:ahLst/>
            <a:cxnLst/>
            <a:rect l="l" t="t" r="r" b="b"/>
            <a:pathLst>
              <a:path w="42602" h="34648" extrusionOk="0">
                <a:moveTo>
                  <a:pt x="35862" y="0"/>
                </a:moveTo>
                <a:lnTo>
                  <a:pt x="0" y="19788"/>
                </a:lnTo>
                <a:lnTo>
                  <a:pt x="9597" y="34647"/>
                </a:lnTo>
                <a:lnTo>
                  <a:pt x="42601" y="10430"/>
                </a:lnTo>
                <a:lnTo>
                  <a:pt x="358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154;p37">
            <a:extLst>
              <a:ext uri="{FF2B5EF4-FFF2-40B4-BE49-F238E27FC236}">
                <a16:creationId xmlns:a16="http://schemas.microsoft.com/office/drawing/2014/main" id="{796A4E1A-1F47-4443-97C8-0A5DD067719A}"/>
              </a:ext>
            </a:extLst>
          </p:cNvPr>
          <p:cNvGrpSpPr/>
          <p:nvPr/>
        </p:nvGrpSpPr>
        <p:grpSpPr>
          <a:xfrm>
            <a:off x="7053007" y="812678"/>
            <a:ext cx="1586258" cy="1128080"/>
            <a:chOff x="6080364" y="536657"/>
            <a:chExt cx="1586258" cy="1128080"/>
          </a:xfrm>
        </p:grpSpPr>
        <p:sp>
          <p:nvSpPr>
            <p:cNvPr id="20" name="Google Shape;1155;p37">
              <a:extLst>
                <a:ext uri="{FF2B5EF4-FFF2-40B4-BE49-F238E27FC236}">
                  <a16:creationId xmlns:a16="http://schemas.microsoft.com/office/drawing/2014/main" id="{9EEB6026-F5D6-4E2C-ABF7-DBDA6DF4F243}"/>
                </a:ext>
              </a:extLst>
            </p:cNvPr>
            <p:cNvSpPr/>
            <p:nvPr/>
          </p:nvSpPr>
          <p:spPr>
            <a:xfrm>
              <a:off x="6080364" y="1153299"/>
              <a:ext cx="602903" cy="416982"/>
            </a:xfrm>
            <a:custGeom>
              <a:avLst/>
              <a:gdLst/>
              <a:ahLst/>
              <a:cxnLst/>
              <a:rect l="l" t="t" r="r" b="b"/>
              <a:pathLst>
                <a:path w="26111" h="18059" extrusionOk="0">
                  <a:moveTo>
                    <a:pt x="16616" y="0"/>
                  </a:moveTo>
                  <a:cubicBezTo>
                    <a:pt x="14342" y="0"/>
                    <a:pt x="12012" y="606"/>
                    <a:pt x="10287" y="1694"/>
                  </a:cubicBezTo>
                  <a:cubicBezTo>
                    <a:pt x="6394" y="4147"/>
                    <a:pt x="0" y="18053"/>
                    <a:pt x="0" y="18053"/>
                  </a:cubicBezTo>
                  <a:cubicBezTo>
                    <a:pt x="0" y="18053"/>
                    <a:pt x="368" y="18059"/>
                    <a:pt x="1005" y="18059"/>
                  </a:cubicBezTo>
                  <a:cubicBezTo>
                    <a:pt x="4472" y="18059"/>
                    <a:pt x="15903" y="17897"/>
                    <a:pt x="19193" y="15815"/>
                  </a:cubicBezTo>
                  <a:cubicBezTo>
                    <a:pt x="23098" y="13362"/>
                    <a:pt x="26110" y="7040"/>
                    <a:pt x="23646" y="3147"/>
                  </a:cubicBezTo>
                  <a:cubicBezTo>
                    <a:pt x="22277" y="967"/>
                    <a:pt x="19490" y="0"/>
                    <a:pt x="16616" y="0"/>
                  </a:cubicBezTo>
                  <a:close/>
                </a:path>
              </a:pathLst>
            </a:custGeom>
            <a:gradFill>
              <a:gsLst>
                <a:gs pos="0">
                  <a:srgbClr val="FCBD24"/>
                </a:gs>
                <a:gs pos="100000">
                  <a:srgbClr val="FFFF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6;p37">
              <a:extLst>
                <a:ext uri="{FF2B5EF4-FFF2-40B4-BE49-F238E27FC236}">
                  <a16:creationId xmlns:a16="http://schemas.microsoft.com/office/drawing/2014/main" id="{39101CD0-66D8-42FF-A791-019D0E56AB71}"/>
                </a:ext>
              </a:extLst>
            </p:cNvPr>
            <p:cNvSpPr/>
            <p:nvPr/>
          </p:nvSpPr>
          <p:spPr>
            <a:xfrm>
              <a:off x="6214786" y="740134"/>
              <a:ext cx="621052" cy="421254"/>
            </a:xfrm>
            <a:custGeom>
              <a:avLst/>
              <a:gdLst/>
              <a:ahLst/>
              <a:cxnLst/>
              <a:rect l="l" t="t" r="r" b="b"/>
              <a:pathLst>
                <a:path w="26897" h="18244" extrusionOk="0">
                  <a:moveTo>
                    <a:pt x="17583" y="0"/>
                  </a:moveTo>
                  <a:cubicBezTo>
                    <a:pt x="7935" y="0"/>
                    <a:pt x="6671" y="6438"/>
                    <a:pt x="0" y="18244"/>
                  </a:cubicBezTo>
                  <a:lnTo>
                    <a:pt x="11180" y="16637"/>
                  </a:lnTo>
                  <a:lnTo>
                    <a:pt x="26896" y="1289"/>
                  </a:lnTo>
                  <a:cubicBezTo>
                    <a:pt x="23085" y="424"/>
                    <a:pt x="20058" y="0"/>
                    <a:pt x="17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7;p37">
              <a:extLst>
                <a:ext uri="{FF2B5EF4-FFF2-40B4-BE49-F238E27FC236}">
                  <a16:creationId xmlns:a16="http://schemas.microsoft.com/office/drawing/2014/main" id="{609857CC-F986-4D46-BD42-2B084C50B8DF}"/>
                </a:ext>
              </a:extLst>
            </p:cNvPr>
            <p:cNvSpPr/>
            <p:nvPr/>
          </p:nvSpPr>
          <p:spPr>
            <a:xfrm>
              <a:off x="6506994" y="1233647"/>
              <a:ext cx="621052" cy="431090"/>
            </a:xfrm>
            <a:custGeom>
              <a:avLst/>
              <a:gdLst/>
              <a:ahLst/>
              <a:cxnLst/>
              <a:rect l="l" t="t" r="r" b="b"/>
              <a:pathLst>
                <a:path w="26897" h="18670" extrusionOk="0">
                  <a:moveTo>
                    <a:pt x="26897" y="0"/>
                  </a:moveTo>
                  <a:lnTo>
                    <a:pt x="6275" y="7561"/>
                  </a:lnTo>
                  <a:lnTo>
                    <a:pt x="1" y="16955"/>
                  </a:lnTo>
                  <a:cubicBezTo>
                    <a:pt x="17003" y="15788"/>
                    <a:pt x="22670" y="18669"/>
                    <a:pt x="26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8;p37">
              <a:extLst>
                <a:ext uri="{FF2B5EF4-FFF2-40B4-BE49-F238E27FC236}">
                  <a16:creationId xmlns:a16="http://schemas.microsoft.com/office/drawing/2014/main" id="{82996DBB-E5C2-4A5A-9365-836F821DE6BF}"/>
                </a:ext>
              </a:extLst>
            </p:cNvPr>
            <p:cNvSpPr/>
            <p:nvPr/>
          </p:nvSpPr>
          <p:spPr>
            <a:xfrm>
              <a:off x="6472915" y="536680"/>
              <a:ext cx="1193707" cy="871601"/>
            </a:xfrm>
            <a:custGeom>
              <a:avLst/>
              <a:gdLst/>
              <a:ahLst/>
              <a:cxnLst/>
              <a:rect l="l" t="t" r="r" b="b"/>
              <a:pathLst>
                <a:path w="51698" h="37748" extrusionOk="0">
                  <a:moveTo>
                    <a:pt x="39782" y="0"/>
                  </a:moveTo>
                  <a:cubicBezTo>
                    <a:pt x="34568" y="0"/>
                    <a:pt x="28435" y="878"/>
                    <a:pt x="23098" y="3994"/>
                  </a:cubicBezTo>
                  <a:cubicBezTo>
                    <a:pt x="10882" y="11125"/>
                    <a:pt x="0" y="25449"/>
                    <a:pt x="0" y="25449"/>
                  </a:cubicBezTo>
                  <a:lnTo>
                    <a:pt x="7763" y="37748"/>
                  </a:lnTo>
                  <a:cubicBezTo>
                    <a:pt x="7763" y="37748"/>
                    <a:pt x="25372" y="34116"/>
                    <a:pt x="37076" y="26163"/>
                  </a:cubicBezTo>
                  <a:cubicBezTo>
                    <a:pt x="48780" y="18221"/>
                    <a:pt x="51697" y="1458"/>
                    <a:pt x="51697" y="1458"/>
                  </a:cubicBezTo>
                  <a:cubicBezTo>
                    <a:pt x="51697" y="1458"/>
                    <a:pt x="46502" y="0"/>
                    <a:pt x="397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9;p37">
              <a:extLst>
                <a:ext uri="{FF2B5EF4-FFF2-40B4-BE49-F238E27FC236}">
                  <a16:creationId xmlns:a16="http://schemas.microsoft.com/office/drawing/2014/main" id="{FE5639F0-26B1-4AB2-B909-355D8583ED8C}"/>
                </a:ext>
              </a:extLst>
            </p:cNvPr>
            <p:cNvSpPr/>
            <p:nvPr/>
          </p:nvSpPr>
          <p:spPr>
            <a:xfrm>
              <a:off x="7325089" y="536657"/>
              <a:ext cx="341478" cy="355332"/>
            </a:xfrm>
            <a:custGeom>
              <a:avLst/>
              <a:gdLst/>
              <a:ahLst/>
              <a:cxnLst/>
              <a:rect l="l" t="t" r="r" b="b"/>
              <a:pathLst>
                <a:path w="14789" h="15389" extrusionOk="0">
                  <a:moveTo>
                    <a:pt x="2827" y="1"/>
                  </a:moveTo>
                  <a:cubicBezTo>
                    <a:pt x="1910" y="1"/>
                    <a:pt x="965" y="28"/>
                    <a:pt x="1" y="89"/>
                  </a:cubicBezTo>
                  <a:lnTo>
                    <a:pt x="9645" y="15389"/>
                  </a:lnTo>
                  <a:cubicBezTo>
                    <a:pt x="13586" y="8352"/>
                    <a:pt x="14788" y="1459"/>
                    <a:pt x="14788" y="1459"/>
                  </a:cubicBezTo>
                  <a:cubicBezTo>
                    <a:pt x="14788" y="1459"/>
                    <a:pt x="9567" y="1"/>
                    <a:pt x="2827" y="1"/>
                  </a:cubicBezTo>
                  <a:close/>
                </a:path>
              </a:pathLst>
            </a:custGeom>
            <a:solidFill>
              <a:srgbClr val="8AC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0;p37">
              <a:extLst>
                <a:ext uri="{FF2B5EF4-FFF2-40B4-BE49-F238E27FC236}">
                  <a16:creationId xmlns:a16="http://schemas.microsoft.com/office/drawing/2014/main" id="{DCE7B481-FA5D-4816-889B-7C34E678441F}"/>
                </a:ext>
              </a:extLst>
            </p:cNvPr>
            <p:cNvSpPr/>
            <p:nvPr/>
          </p:nvSpPr>
          <p:spPr>
            <a:xfrm>
              <a:off x="7325089" y="536657"/>
              <a:ext cx="341478" cy="355332"/>
            </a:xfrm>
            <a:custGeom>
              <a:avLst/>
              <a:gdLst/>
              <a:ahLst/>
              <a:cxnLst/>
              <a:rect l="l" t="t" r="r" b="b"/>
              <a:pathLst>
                <a:path w="14789" h="15389" extrusionOk="0">
                  <a:moveTo>
                    <a:pt x="2827" y="1"/>
                  </a:moveTo>
                  <a:cubicBezTo>
                    <a:pt x="1910" y="1"/>
                    <a:pt x="965" y="28"/>
                    <a:pt x="1" y="89"/>
                  </a:cubicBezTo>
                  <a:lnTo>
                    <a:pt x="9645" y="15389"/>
                  </a:lnTo>
                  <a:cubicBezTo>
                    <a:pt x="13586" y="8352"/>
                    <a:pt x="14788" y="1459"/>
                    <a:pt x="14788" y="1459"/>
                  </a:cubicBezTo>
                  <a:cubicBezTo>
                    <a:pt x="14788" y="1459"/>
                    <a:pt x="9567" y="1"/>
                    <a:pt x="28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61;p37">
              <a:extLst>
                <a:ext uri="{FF2B5EF4-FFF2-40B4-BE49-F238E27FC236}">
                  <a16:creationId xmlns:a16="http://schemas.microsoft.com/office/drawing/2014/main" id="{EC3B4E4A-359F-46D2-A8F4-CF8A31567A10}"/>
                </a:ext>
              </a:extLst>
            </p:cNvPr>
            <p:cNvSpPr/>
            <p:nvPr/>
          </p:nvSpPr>
          <p:spPr>
            <a:xfrm>
              <a:off x="7030942" y="684122"/>
              <a:ext cx="338176" cy="338176"/>
            </a:xfrm>
            <a:custGeom>
              <a:avLst/>
              <a:gdLst/>
              <a:ahLst/>
              <a:cxnLst/>
              <a:rect l="l" t="t" r="r" b="b"/>
              <a:pathLst>
                <a:path w="14646" h="14646" extrusionOk="0">
                  <a:moveTo>
                    <a:pt x="7323" y="1"/>
                  </a:moveTo>
                  <a:cubicBezTo>
                    <a:pt x="3275" y="1"/>
                    <a:pt x="1" y="3275"/>
                    <a:pt x="1" y="7323"/>
                  </a:cubicBezTo>
                  <a:cubicBezTo>
                    <a:pt x="1" y="11371"/>
                    <a:pt x="3275" y="14645"/>
                    <a:pt x="7323" y="14645"/>
                  </a:cubicBezTo>
                  <a:cubicBezTo>
                    <a:pt x="11371" y="14645"/>
                    <a:pt x="14646" y="11371"/>
                    <a:pt x="14646" y="7323"/>
                  </a:cubicBezTo>
                  <a:cubicBezTo>
                    <a:pt x="14646" y="3275"/>
                    <a:pt x="11371" y="1"/>
                    <a:pt x="7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62;p37">
              <a:extLst>
                <a:ext uri="{FF2B5EF4-FFF2-40B4-BE49-F238E27FC236}">
                  <a16:creationId xmlns:a16="http://schemas.microsoft.com/office/drawing/2014/main" id="{897900A0-B2A7-4A3C-A9D8-A63EB270168B}"/>
                </a:ext>
              </a:extLst>
            </p:cNvPr>
            <p:cNvSpPr/>
            <p:nvPr/>
          </p:nvSpPr>
          <p:spPr>
            <a:xfrm>
              <a:off x="7062800" y="715975"/>
              <a:ext cx="274461" cy="274461"/>
            </a:xfrm>
            <a:custGeom>
              <a:avLst/>
              <a:gdLst/>
              <a:ahLst/>
              <a:cxnLst/>
              <a:rect l="l" t="t" r="r" b="b"/>
              <a:pathLst>
                <a:path w="10169" h="10169" extrusionOk="0">
                  <a:moveTo>
                    <a:pt x="5085" y="1"/>
                  </a:moveTo>
                  <a:cubicBezTo>
                    <a:pt x="2275" y="1"/>
                    <a:pt x="1" y="2275"/>
                    <a:pt x="1" y="5085"/>
                  </a:cubicBezTo>
                  <a:cubicBezTo>
                    <a:pt x="1" y="7895"/>
                    <a:pt x="2275" y="10169"/>
                    <a:pt x="5085" y="10169"/>
                  </a:cubicBezTo>
                  <a:cubicBezTo>
                    <a:pt x="7894" y="10169"/>
                    <a:pt x="10169" y="7895"/>
                    <a:pt x="10169" y="5085"/>
                  </a:cubicBezTo>
                  <a:cubicBezTo>
                    <a:pt x="10169" y="2275"/>
                    <a:pt x="7894" y="1"/>
                    <a:pt x="5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63;p37">
              <a:extLst>
                <a:ext uri="{FF2B5EF4-FFF2-40B4-BE49-F238E27FC236}">
                  <a16:creationId xmlns:a16="http://schemas.microsoft.com/office/drawing/2014/main" id="{9EB62AD4-736D-4654-9330-40CC37880E6C}"/>
                </a:ext>
              </a:extLst>
            </p:cNvPr>
            <p:cNvSpPr/>
            <p:nvPr/>
          </p:nvSpPr>
          <p:spPr>
            <a:xfrm>
              <a:off x="6192076" y="1105599"/>
              <a:ext cx="643747" cy="400075"/>
            </a:xfrm>
            <a:custGeom>
              <a:avLst/>
              <a:gdLst/>
              <a:ahLst/>
              <a:cxnLst/>
              <a:rect l="l" t="t" r="r" b="b"/>
              <a:pathLst>
                <a:path w="75248" h="46765" extrusionOk="0">
                  <a:moveTo>
                    <a:pt x="72613" y="1"/>
                  </a:moveTo>
                  <a:cubicBezTo>
                    <a:pt x="70209" y="1"/>
                    <a:pt x="63286" y="1648"/>
                    <a:pt x="44542" y="13463"/>
                  </a:cubicBezTo>
                  <a:cubicBezTo>
                    <a:pt x="18550" y="29846"/>
                    <a:pt x="1" y="46765"/>
                    <a:pt x="1" y="46765"/>
                  </a:cubicBezTo>
                  <a:cubicBezTo>
                    <a:pt x="1" y="46765"/>
                    <a:pt x="23265" y="37323"/>
                    <a:pt x="49257" y="20940"/>
                  </a:cubicBezTo>
                  <a:cubicBezTo>
                    <a:pt x="75248" y="4557"/>
                    <a:pt x="73795" y="247"/>
                    <a:pt x="73795" y="247"/>
                  </a:cubicBezTo>
                  <a:cubicBezTo>
                    <a:pt x="73795" y="247"/>
                    <a:pt x="73542" y="1"/>
                    <a:pt x="726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884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94158" y="374293"/>
            <a:ext cx="2755500" cy="481200"/>
          </a:xfrm>
          <a:prstGeom prst="rect">
            <a:avLst/>
          </a:prstGeom>
        </p:spPr>
        <p:txBody>
          <a:bodyPr spcFirstLastPara="1" wrap="square" lIns="91425" tIns="91425" rIns="91425" bIns="91425" anchor="ctr" anchorCtr="0">
            <a:noAutofit/>
          </a:bodyPr>
          <a:lstStyle/>
          <a:p>
            <a:pPr algn="ctr"/>
            <a:r>
              <a:rPr lang="en" b="1" dirty="0"/>
              <a:t>Methodology</a:t>
            </a:r>
          </a:p>
        </p:txBody>
      </p:sp>
      <p:sp>
        <p:nvSpPr>
          <p:cNvPr id="74" name="Google Shape;74;p16"/>
          <p:cNvSpPr/>
          <p:nvPr/>
        </p:nvSpPr>
        <p:spPr>
          <a:xfrm>
            <a:off x="2782960" y="1380907"/>
            <a:ext cx="1021072" cy="989899"/>
          </a:xfrm>
          <a:custGeom>
            <a:avLst/>
            <a:gdLst/>
            <a:ahLst/>
            <a:cxnLst/>
            <a:rect l="l" t="t" r="r" b="b"/>
            <a:pathLst>
              <a:path w="63807" h="61859" extrusionOk="0">
                <a:moveTo>
                  <a:pt x="45941" y="0"/>
                </a:moveTo>
                <a:cubicBezTo>
                  <a:pt x="44155" y="0"/>
                  <a:pt x="42349" y="668"/>
                  <a:pt x="40934" y="2083"/>
                </a:cubicBezTo>
                <a:lnTo>
                  <a:pt x="3572" y="39445"/>
                </a:lnTo>
                <a:cubicBezTo>
                  <a:pt x="1" y="43016"/>
                  <a:pt x="1179" y="49053"/>
                  <a:pt x="5823" y="51017"/>
                </a:cubicBezTo>
                <a:lnTo>
                  <a:pt x="30088" y="61292"/>
                </a:lnTo>
                <a:cubicBezTo>
                  <a:pt x="30985" y="61673"/>
                  <a:pt x="31930" y="61858"/>
                  <a:pt x="32867" y="61858"/>
                </a:cubicBezTo>
                <a:cubicBezTo>
                  <a:pt x="34713" y="61858"/>
                  <a:pt x="36528" y="61139"/>
                  <a:pt x="37886" y="59780"/>
                </a:cubicBezTo>
                <a:lnTo>
                  <a:pt x="61163" y="36504"/>
                </a:lnTo>
                <a:cubicBezTo>
                  <a:pt x="63199" y="34468"/>
                  <a:pt x="63806" y="31396"/>
                  <a:pt x="62687" y="28741"/>
                </a:cubicBezTo>
                <a:lnTo>
                  <a:pt x="52519" y="4369"/>
                </a:lnTo>
                <a:cubicBezTo>
                  <a:pt x="51340" y="1551"/>
                  <a:pt x="48663" y="0"/>
                  <a:pt x="45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5810382" y="2364623"/>
            <a:ext cx="618273" cy="1072936"/>
          </a:xfrm>
          <a:custGeom>
            <a:avLst/>
            <a:gdLst/>
            <a:ahLst/>
            <a:cxnLst/>
            <a:rect l="l" t="t" r="r" b="b"/>
            <a:pathLst>
              <a:path w="38636" h="67048" extrusionOk="0">
                <a:moveTo>
                  <a:pt x="31541" y="0"/>
                </a:moveTo>
                <a:cubicBezTo>
                  <a:pt x="30625" y="0"/>
                  <a:pt x="29686" y="181"/>
                  <a:pt x="28766" y="572"/>
                </a:cubicBezTo>
                <a:lnTo>
                  <a:pt x="4334" y="10919"/>
                </a:lnTo>
                <a:cubicBezTo>
                  <a:pt x="1703" y="12026"/>
                  <a:pt x="0" y="14609"/>
                  <a:pt x="0" y="17455"/>
                </a:cubicBezTo>
                <a:lnTo>
                  <a:pt x="0" y="50019"/>
                </a:lnTo>
                <a:cubicBezTo>
                  <a:pt x="0" y="52912"/>
                  <a:pt x="1750" y="55519"/>
                  <a:pt x="4429" y="56603"/>
                </a:cubicBezTo>
                <a:lnTo>
                  <a:pt x="28861" y="66521"/>
                </a:lnTo>
                <a:cubicBezTo>
                  <a:pt x="29748" y="66881"/>
                  <a:pt x="30652" y="67048"/>
                  <a:pt x="31533" y="67048"/>
                </a:cubicBezTo>
                <a:cubicBezTo>
                  <a:pt x="35286" y="67048"/>
                  <a:pt x="38636" y="64015"/>
                  <a:pt x="38636" y="59936"/>
                </a:cubicBezTo>
                <a:lnTo>
                  <a:pt x="38636" y="7109"/>
                </a:lnTo>
                <a:cubicBezTo>
                  <a:pt x="38636" y="3024"/>
                  <a:pt x="35285" y="0"/>
                  <a:pt x="315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5341273" y="1381027"/>
            <a:ext cx="1020863" cy="989659"/>
          </a:xfrm>
          <a:custGeom>
            <a:avLst/>
            <a:gdLst/>
            <a:ahLst/>
            <a:cxnLst/>
            <a:rect l="l" t="t" r="r" b="b"/>
            <a:pathLst>
              <a:path w="63794" h="61844" extrusionOk="0">
                <a:moveTo>
                  <a:pt x="17866" y="0"/>
                </a:moveTo>
                <a:cubicBezTo>
                  <a:pt x="15145" y="0"/>
                  <a:pt x="12471" y="1551"/>
                  <a:pt x="11299" y="4369"/>
                </a:cubicBezTo>
                <a:lnTo>
                  <a:pt x="1119" y="28741"/>
                </a:lnTo>
                <a:cubicBezTo>
                  <a:pt x="0" y="31396"/>
                  <a:pt x="607" y="34468"/>
                  <a:pt x="2643" y="36504"/>
                </a:cubicBezTo>
                <a:lnTo>
                  <a:pt x="25908" y="59768"/>
                </a:lnTo>
                <a:cubicBezTo>
                  <a:pt x="27269" y="61122"/>
                  <a:pt x="29088" y="61844"/>
                  <a:pt x="30938" y="61844"/>
                </a:cubicBezTo>
                <a:cubicBezTo>
                  <a:pt x="31871" y="61844"/>
                  <a:pt x="32812" y="61660"/>
                  <a:pt x="33707" y="61281"/>
                </a:cubicBezTo>
                <a:lnTo>
                  <a:pt x="57972" y="51005"/>
                </a:lnTo>
                <a:cubicBezTo>
                  <a:pt x="62615" y="49041"/>
                  <a:pt x="63794" y="43004"/>
                  <a:pt x="60222" y="39433"/>
                </a:cubicBezTo>
                <a:lnTo>
                  <a:pt x="22872" y="2083"/>
                </a:lnTo>
                <a:cubicBezTo>
                  <a:pt x="21457" y="668"/>
                  <a:pt x="19651" y="0"/>
                  <a:pt x="178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2715313" y="2362999"/>
            <a:ext cx="618289" cy="1076184"/>
          </a:xfrm>
          <a:custGeom>
            <a:avLst/>
            <a:gdLst/>
            <a:ahLst/>
            <a:cxnLst/>
            <a:rect l="l" t="t" r="r" b="b"/>
            <a:pathLst>
              <a:path w="38637" h="67251" extrusionOk="0">
                <a:moveTo>
                  <a:pt x="7107" y="1"/>
                </a:moveTo>
                <a:cubicBezTo>
                  <a:pt x="3358" y="1"/>
                  <a:pt x="1" y="3027"/>
                  <a:pt x="1" y="7115"/>
                </a:cubicBezTo>
                <a:lnTo>
                  <a:pt x="1" y="60134"/>
                </a:lnTo>
                <a:cubicBezTo>
                  <a:pt x="1" y="64218"/>
                  <a:pt x="3344" y="67250"/>
                  <a:pt x="7093" y="67250"/>
                </a:cubicBezTo>
                <a:cubicBezTo>
                  <a:pt x="7978" y="67250"/>
                  <a:pt x="8885" y="67082"/>
                  <a:pt x="9776" y="66718"/>
                </a:cubicBezTo>
                <a:lnTo>
                  <a:pt x="34208" y="56812"/>
                </a:lnTo>
                <a:cubicBezTo>
                  <a:pt x="36886" y="55717"/>
                  <a:pt x="38637" y="53121"/>
                  <a:pt x="38637" y="50228"/>
                </a:cubicBezTo>
                <a:lnTo>
                  <a:pt x="38637" y="17462"/>
                </a:lnTo>
                <a:cubicBezTo>
                  <a:pt x="38637" y="14604"/>
                  <a:pt x="36934" y="12033"/>
                  <a:pt x="34303" y="10913"/>
                </a:cubicBezTo>
                <a:lnTo>
                  <a:pt x="9871" y="567"/>
                </a:lnTo>
                <a:cubicBezTo>
                  <a:pt x="8955" y="180"/>
                  <a:pt x="8019" y="1"/>
                  <a:pt x="71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5340121" y="3433494"/>
            <a:ext cx="1023920" cy="987290"/>
          </a:xfrm>
          <a:custGeom>
            <a:avLst/>
            <a:gdLst/>
            <a:ahLst/>
            <a:cxnLst/>
            <a:rect l="l" t="t" r="r" b="b"/>
            <a:pathLst>
              <a:path w="63985" h="61696" extrusionOk="0">
                <a:moveTo>
                  <a:pt x="30783" y="0"/>
                </a:moveTo>
                <a:cubicBezTo>
                  <a:pt x="28934" y="0"/>
                  <a:pt x="27115" y="720"/>
                  <a:pt x="25754" y="2082"/>
                </a:cubicBezTo>
                <a:lnTo>
                  <a:pt x="2644" y="25192"/>
                </a:lnTo>
                <a:cubicBezTo>
                  <a:pt x="608" y="27228"/>
                  <a:pt x="1" y="30299"/>
                  <a:pt x="1120" y="32954"/>
                </a:cubicBezTo>
                <a:lnTo>
                  <a:pt x="11300" y="57326"/>
                </a:lnTo>
                <a:cubicBezTo>
                  <a:pt x="12471" y="60145"/>
                  <a:pt x="15145" y="61695"/>
                  <a:pt x="17866" y="61695"/>
                </a:cubicBezTo>
                <a:cubicBezTo>
                  <a:pt x="19652" y="61695"/>
                  <a:pt x="21457" y="61028"/>
                  <a:pt x="22873" y="59612"/>
                </a:cubicBezTo>
                <a:lnTo>
                  <a:pt x="60377" y="22108"/>
                </a:lnTo>
                <a:cubicBezTo>
                  <a:pt x="63985" y="18512"/>
                  <a:pt x="62747" y="12404"/>
                  <a:pt x="58032" y="10499"/>
                </a:cubicBezTo>
                <a:lnTo>
                  <a:pt x="33457" y="522"/>
                </a:lnTo>
                <a:cubicBezTo>
                  <a:pt x="32591" y="171"/>
                  <a:pt x="31684" y="0"/>
                  <a:pt x="30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2781056" y="3433398"/>
            <a:ext cx="1024112" cy="987482"/>
          </a:xfrm>
          <a:custGeom>
            <a:avLst/>
            <a:gdLst/>
            <a:ahLst/>
            <a:cxnLst/>
            <a:rect l="l" t="t" r="r" b="b"/>
            <a:pathLst>
              <a:path w="63997" h="61708" extrusionOk="0">
                <a:moveTo>
                  <a:pt x="33202" y="0"/>
                </a:moveTo>
                <a:cubicBezTo>
                  <a:pt x="32302" y="0"/>
                  <a:pt x="31394" y="171"/>
                  <a:pt x="30528" y="522"/>
                </a:cubicBezTo>
                <a:lnTo>
                  <a:pt x="5954" y="10487"/>
                </a:lnTo>
                <a:cubicBezTo>
                  <a:pt x="1239" y="12404"/>
                  <a:pt x="1" y="18500"/>
                  <a:pt x="3596" y="22096"/>
                </a:cubicBezTo>
                <a:lnTo>
                  <a:pt x="41125" y="59624"/>
                </a:lnTo>
                <a:cubicBezTo>
                  <a:pt x="42540" y="61040"/>
                  <a:pt x="44346" y="61707"/>
                  <a:pt x="46132" y="61707"/>
                </a:cubicBezTo>
                <a:cubicBezTo>
                  <a:pt x="48854" y="61707"/>
                  <a:pt x="51530" y="60157"/>
                  <a:pt x="52709" y="57338"/>
                </a:cubicBezTo>
                <a:lnTo>
                  <a:pt x="62877" y="32966"/>
                </a:lnTo>
                <a:cubicBezTo>
                  <a:pt x="63997" y="30311"/>
                  <a:pt x="63389" y="27240"/>
                  <a:pt x="61353" y="25204"/>
                </a:cubicBezTo>
                <a:lnTo>
                  <a:pt x="38220" y="2082"/>
                </a:lnTo>
                <a:cubicBezTo>
                  <a:pt x="36866" y="721"/>
                  <a:pt x="35050" y="0"/>
                  <a:pt x="3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16"/>
          <p:cNvGrpSpPr/>
          <p:nvPr/>
        </p:nvGrpSpPr>
        <p:grpSpPr>
          <a:xfrm>
            <a:off x="3974341" y="1419314"/>
            <a:ext cx="1195342" cy="2963146"/>
            <a:chOff x="3240878" y="1617772"/>
            <a:chExt cx="1195342" cy="2963146"/>
          </a:xfrm>
        </p:grpSpPr>
        <p:sp>
          <p:nvSpPr>
            <p:cNvPr id="81" name="Google Shape;81;p16"/>
            <p:cNvSpPr/>
            <p:nvPr/>
          </p:nvSpPr>
          <p:spPr>
            <a:xfrm>
              <a:off x="3632077" y="3971052"/>
              <a:ext cx="414366" cy="609867"/>
            </a:xfrm>
            <a:custGeom>
              <a:avLst/>
              <a:gdLst/>
              <a:ahLst/>
              <a:cxnLst/>
              <a:rect l="l" t="t" r="r" b="b"/>
              <a:pathLst>
                <a:path w="31267" h="46019" extrusionOk="0">
                  <a:moveTo>
                    <a:pt x="31266" y="15502"/>
                  </a:moveTo>
                  <a:cubicBezTo>
                    <a:pt x="31266" y="6942"/>
                    <a:pt x="24265" y="0"/>
                    <a:pt x="15633" y="0"/>
                  </a:cubicBezTo>
                  <a:cubicBezTo>
                    <a:pt x="7001" y="0"/>
                    <a:pt x="0" y="6942"/>
                    <a:pt x="0" y="15502"/>
                  </a:cubicBezTo>
                  <a:cubicBezTo>
                    <a:pt x="0" y="24063"/>
                    <a:pt x="15633" y="46018"/>
                    <a:pt x="15633" y="46018"/>
                  </a:cubicBezTo>
                  <a:cubicBezTo>
                    <a:pt x="15633" y="46018"/>
                    <a:pt x="31266" y="24063"/>
                    <a:pt x="31266" y="15502"/>
                  </a:cubicBezTo>
                  <a:close/>
                </a:path>
              </a:pathLst>
            </a:custGeom>
            <a:gradFill>
              <a:gsLst>
                <a:gs pos="0">
                  <a:srgbClr val="FCBD24"/>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3617760" y="3691633"/>
              <a:ext cx="441577" cy="327679"/>
            </a:xfrm>
            <a:custGeom>
              <a:avLst/>
              <a:gdLst/>
              <a:ahLst/>
              <a:cxnLst/>
              <a:rect l="l" t="t" r="r" b="b"/>
              <a:pathLst>
                <a:path w="25111" h="18634" extrusionOk="0">
                  <a:moveTo>
                    <a:pt x="7132" y="0"/>
                  </a:moveTo>
                  <a:lnTo>
                    <a:pt x="0" y="18633"/>
                  </a:lnTo>
                  <a:lnTo>
                    <a:pt x="25111" y="18633"/>
                  </a:lnTo>
                  <a:lnTo>
                    <a:pt x="17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3632409" y="3552388"/>
              <a:ext cx="412280" cy="196407"/>
            </a:xfrm>
            <a:custGeom>
              <a:avLst/>
              <a:gdLst/>
              <a:ahLst/>
              <a:cxnLst/>
              <a:rect l="l" t="t" r="r" b="b"/>
              <a:pathLst>
                <a:path w="23445" h="11169" extrusionOk="0">
                  <a:moveTo>
                    <a:pt x="1" y="0"/>
                  </a:moveTo>
                  <a:lnTo>
                    <a:pt x="1" y="11168"/>
                  </a:lnTo>
                  <a:lnTo>
                    <a:pt x="23444" y="11168"/>
                  </a:lnTo>
                  <a:lnTo>
                    <a:pt x="23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3240878" y="3009672"/>
              <a:ext cx="414355" cy="1045833"/>
            </a:xfrm>
            <a:custGeom>
              <a:avLst/>
              <a:gdLst/>
              <a:ahLst/>
              <a:cxnLst/>
              <a:rect l="l" t="t" r="r" b="b"/>
              <a:pathLst>
                <a:path w="23563" h="59473" extrusionOk="0">
                  <a:moveTo>
                    <a:pt x="22027" y="1"/>
                  </a:moveTo>
                  <a:lnTo>
                    <a:pt x="5644" y="15943"/>
                  </a:lnTo>
                  <a:cubicBezTo>
                    <a:pt x="1572" y="19908"/>
                    <a:pt x="0" y="25778"/>
                    <a:pt x="1536" y="31254"/>
                  </a:cubicBezTo>
                  <a:lnTo>
                    <a:pt x="9466" y="59472"/>
                  </a:lnTo>
                  <a:lnTo>
                    <a:pt x="11168" y="35541"/>
                  </a:lnTo>
                  <a:cubicBezTo>
                    <a:pt x="11454" y="31623"/>
                    <a:pt x="13252" y="27956"/>
                    <a:pt x="16169" y="25337"/>
                  </a:cubicBezTo>
                  <a:lnTo>
                    <a:pt x="23563" y="18693"/>
                  </a:lnTo>
                  <a:lnTo>
                    <a:pt x="220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4021865" y="3009672"/>
              <a:ext cx="414355" cy="1045833"/>
            </a:xfrm>
            <a:custGeom>
              <a:avLst/>
              <a:gdLst/>
              <a:ahLst/>
              <a:cxnLst/>
              <a:rect l="l" t="t" r="r" b="b"/>
              <a:pathLst>
                <a:path w="23563" h="59473" extrusionOk="0">
                  <a:moveTo>
                    <a:pt x="1536" y="1"/>
                  </a:moveTo>
                  <a:lnTo>
                    <a:pt x="0" y="18693"/>
                  </a:lnTo>
                  <a:lnTo>
                    <a:pt x="7394" y="25337"/>
                  </a:lnTo>
                  <a:cubicBezTo>
                    <a:pt x="10311" y="27956"/>
                    <a:pt x="12109" y="31623"/>
                    <a:pt x="12395" y="35541"/>
                  </a:cubicBezTo>
                  <a:lnTo>
                    <a:pt x="14097" y="59472"/>
                  </a:lnTo>
                  <a:lnTo>
                    <a:pt x="22027" y="31254"/>
                  </a:lnTo>
                  <a:cubicBezTo>
                    <a:pt x="23563" y="25778"/>
                    <a:pt x="21991" y="19908"/>
                    <a:pt x="17919" y="15943"/>
                  </a:cubicBezTo>
                  <a:lnTo>
                    <a:pt x="15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3404813" y="2080860"/>
              <a:ext cx="870792" cy="1544332"/>
            </a:xfrm>
            <a:custGeom>
              <a:avLst/>
              <a:gdLst/>
              <a:ahLst/>
              <a:cxnLst/>
              <a:rect l="l" t="t" r="r" b="b"/>
              <a:pathLst>
                <a:path w="49519" h="87821" extrusionOk="0">
                  <a:moveTo>
                    <a:pt x="6240" y="1"/>
                  </a:moveTo>
                  <a:cubicBezTo>
                    <a:pt x="1275" y="17181"/>
                    <a:pt x="1" y="44625"/>
                    <a:pt x="11347" y="87821"/>
                  </a:cubicBezTo>
                  <a:lnTo>
                    <a:pt x="38244" y="87821"/>
                  </a:lnTo>
                  <a:cubicBezTo>
                    <a:pt x="49519" y="44863"/>
                    <a:pt x="47959" y="17312"/>
                    <a:pt x="428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3516835" y="1617772"/>
              <a:ext cx="643418" cy="463083"/>
            </a:xfrm>
            <a:custGeom>
              <a:avLst/>
              <a:gdLst/>
              <a:ahLst/>
              <a:cxnLst/>
              <a:rect l="l" t="t" r="r" b="b"/>
              <a:pathLst>
                <a:path w="36589" h="26334" extrusionOk="0">
                  <a:moveTo>
                    <a:pt x="18441" y="1"/>
                  </a:moveTo>
                  <a:cubicBezTo>
                    <a:pt x="17579" y="1"/>
                    <a:pt x="16717" y="266"/>
                    <a:pt x="15979" y="795"/>
                  </a:cubicBezTo>
                  <a:cubicBezTo>
                    <a:pt x="12014" y="3628"/>
                    <a:pt x="4501" y="10784"/>
                    <a:pt x="0" y="26334"/>
                  </a:cubicBezTo>
                  <a:lnTo>
                    <a:pt x="36588" y="26334"/>
                  </a:lnTo>
                  <a:cubicBezTo>
                    <a:pt x="32064" y="11129"/>
                    <a:pt x="24789" y="3819"/>
                    <a:pt x="21003" y="878"/>
                  </a:cubicBezTo>
                  <a:cubicBezTo>
                    <a:pt x="20247" y="293"/>
                    <a:pt x="19345" y="1"/>
                    <a:pt x="18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3632620" y="2315367"/>
              <a:ext cx="411858" cy="411841"/>
            </a:xfrm>
            <a:custGeom>
              <a:avLst/>
              <a:gdLst/>
              <a:ahLst/>
              <a:cxnLst/>
              <a:rect l="l" t="t" r="r" b="b"/>
              <a:pathLst>
                <a:path w="23421" h="23420" extrusionOk="0">
                  <a:moveTo>
                    <a:pt x="11705" y="0"/>
                  </a:moveTo>
                  <a:cubicBezTo>
                    <a:pt x="5239" y="0"/>
                    <a:pt x="1" y="5239"/>
                    <a:pt x="1" y="11704"/>
                  </a:cubicBezTo>
                  <a:cubicBezTo>
                    <a:pt x="1" y="18169"/>
                    <a:pt x="5239" y="23420"/>
                    <a:pt x="11705" y="23420"/>
                  </a:cubicBezTo>
                  <a:cubicBezTo>
                    <a:pt x="18182" y="23420"/>
                    <a:pt x="23420" y="18169"/>
                    <a:pt x="23420" y="11704"/>
                  </a:cubicBezTo>
                  <a:cubicBezTo>
                    <a:pt x="23420" y="5239"/>
                    <a:pt x="18182" y="0"/>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3664661" y="2347408"/>
              <a:ext cx="347568" cy="347568"/>
            </a:xfrm>
            <a:custGeom>
              <a:avLst/>
              <a:gdLst/>
              <a:ahLst/>
              <a:cxnLst/>
              <a:rect l="l" t="t" r="r" b="b"/>
              <a:pathLst>
                <a:path w="19765" h="19765" extrusionOk="0">
                  <a:moveTo>
                    <a:pt x="9883" y="0"/>
                  </a:moveTo>
                  <a:cubicBezTo>
                    <a:pt x="4429" y="0"/>
                    <a:pt x="0" y="4429"/>
                    <a:pt x="0" y="9882"/>
                  </a:cubicBezTo>
                  <a:cubicBezTo>
                    <a:pt x="0" y="15347"/>
                    <a:pt x="4429" y="19764"/>
                    <a:pt x="9883" y="19764"/>
                  </a:cubicBezTo>
                  <a:cubicBezTo>
                    <a:pt x="15347" y="19764"/>
                    <a:pt x="19765" y="15347"/>
                    <a:pt x="19765" y="9882"/>
                  </a:cubicBezTo>
                  <a:cubicBezTo>
                    <a:pt x="19765" y="4429"/>
                    <a:pt x="15347" y="0"/>
                    <a:pt x="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3632620" y="2879221"/>
              <a:ext cx="411858" cy="411858"/>
            </a:xfrm>
            <a:custGeom>
              <a:avLst/>
              <a:gdLst/>
              <a:ahLst/>
              <a:cxnLst/>
              <a:rect l="l" t="t" r="r" b="b"/>
              <a:pathLst>
                <a:path w="23421" h="23421" extrusionOk="0">
                  <a:moveTo>
                    <a:pt x="11705" y="1"/>
                  </a:moveTo>
                  <a:cubicBezTo>
                    <a:pt x="5239" y="1"/>
                    <a:pt x="1" y="5240"/>
                    <a:pt x="1" y="11705"/>
                  </a:cubicBezTo>
                  <a:cubicBezTo>
                    <a:pt x="1" y="18170"/>
                    <a:pt x="5239" y="23420"/>
                    <a:pt x="11705" y="23420"/>
                  </a:cubicBezTo>
                  <a:cubicBezTo>
                    <a:pt x="18182" y="23420"/>
                    <a:pt x="23420" y="18170"/>
                    <a:pt x="23420" y="11705"/>
                  </a:cubicBezTo>
                  <a:cubicBezTo>
                    <a:pt x="23420" y="5240"/>
                    <a:pt x="18182" y="1"/>
                    <a:pt x="1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3664661" y="2911262"/>
              <a:ext cx="347568" cy="347568"/>
            </a:xfrm>
            <a:custGeom>
              <a:avLst/>
              <a:gdLst/>
              <a:ahLst/>
              <a:cxnLst/>
              <a:rect l="l" t="t" r="r" b="b"/>
              <a:pathLst>
                <a:path w="19765" h="19765" extrusionOk="0">
                  <a:moveTo>
                    <a:pt x="9883" y="1"/>
                  </a:moveTo>
                  <a:cubicBezTo>
                    <a:pt x="4429" y="1"/>
                    <a:pt x="0" y="4430"/>
                    <a:pt x="0" y="9883"/>
                  </a:cubicBezTo>
                  <a:cubicBezTo>
                    <a:pt x="0" y="15348"/>
                    <a:pt x="4429" y="19765"/>
                    <a:pt x="9883" y="19765"/>
                  </a:cubicBezTo>
                  <a:cubicBezTo>
                    <a:pt x="15347" y="19765"/>
                    <a:pt x="19765" y="15348"/>
                    <a:pt x="19765" y="9883"/>
                  </a:cubicBezTo>
                  <a:cubicBezTo>
                    <a:pt x="19765" y="4430"/>
                    <a:pt x="15347" y="1"/>
                    <a:pt x="98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16"/>
          <p:cNvGrpSpPr/>
          <p:nvPr/>
        </p:nvGrpSpPr>
        <p:grpSpPr>
          <a:xfrm>
            <a:off x="6360231" y="3529396"/>
            <a:ext cx="1916949" cy="946448"/>
            <a:chOff x="6521976" y="3476294"/>
            <a:chExt cx="1916949" cy="946448"/>
          </a:xfrm>
        </p:grpSpPr>
        <p:sp>
          <p:nvSpPr>
            <p:cNvPr id="93" name="Google Shape;93;p16"/>
            <p:cNvSpPr txBox="1"/>
            <p:nvPr/>
          </p:nvSpPr>
          <p:spPr>
            <a:xfrm>
              <a:off x="6554325" y="3476294"/>
              <a:ext cx="1884600" cy="429600"/>
            </a:xfrm>
            <a:prstGeom prst="rect">
              <a:avLst/>
            </a:prstGeom>
            <a:noFill/>
            <a:ln>
              <a:noFill/>
            </a:ln>
          </p:spPr>
          <p:txBody>
            <a:bodyPr spcFirstLastPara="1" wrap="square" lIns="91425" tIns="91425" rIns="91425" bIns="91425" anchor="ctr" anchorCtr="0">
              <a:noAutofit/>
            </a:bodyPr>
            <a:lstStyle/>
            <a:p>
              <a:pPr algn="ctr"/>
              <a:r>
                <a:rPr lang="en" sz="1700" dirty="0">
                  <a:solidFill>
                    <a:srgbClr val="14A0C1"/>
                  </a:solidFill>
                  <a:latin typeface="Fira Sans Extra Condensed Medium"/>
                  <a:ea typeface="Fira Sans Extra Condensed Medium"/>
                  <a:cs typeface="Fira Sans Extra Condensed Medium"/>
                </a:rPr>
                <a:t>Predictive Analysis</a:t>
              </a:r>
            </a:p>
          </p:txBody>
        </p:sp>
        <p:sp>
          <p:nvSpPr>
            <p:cNvPr id="94" name="Google Shape;94;p16"/>
            <p:cNvSpPr txBox="1"/>
            <p:nvPr/>
          </p:nvSpPr>
          <p:spPr>
            <a:xfrm>
              <a:off x="6521976" y="3887842"/>
              <a:ext cx="1884600" cy="534900"/>
            </a:xfrm>
            <a:prstGeom prst="rect">
              <a:avLst/>
            </a:prstGeom>
            <a:noFill/>
            <a:ln>
              <a:noFill/>
            </a:ln>
          </p:spPr>
          <p:txBody>
            <a:bodyPr spcFirstLastPara="1" wrap="square" lIns="91425" tIns="91425" rIns="91425" bIns="91425" anchor="ctr" anchorCtr="0">
              <a:noAutofit/>
            </a:bodyPr>
            <a:lstStyle/>
            <a:p>
              <a:pPr algn="ctr"/>
              <a:r>
                <a:rPr lang="en" sz="1200" dirty="0">
                  <a:latin typeface="Fira Sans Extra Condensed Mediu"/>
                  <a:ea typeface="Roboto"/>
                  <a:cs typeface="Roboto"/>
                </a:rPr>
                <a:t>Training of classification model to predict whether first stage will land.</a:t>
              </a:r>
            </a:p>
          </p:txBody>
        </p:sp>
      </p:grpSp>
      <p:grpSp>
        <p:nvGrpSpPr>
          <p:cNvPr id="95" name="Google Shape;95;p16"/>
          <p:cNvGrpSpPr/>
          <p:nvPr/>
        </p:nvGrpSpPr>
        <p:grpSpPr>
          <a:xfrm>
            <a:off x="653102" y="3486264"/>
            <a:ext cx="1949298" cy="935665"/>
            <a:chOff x="717800" y="3551775"/>
            <a:chExt cx="1884600" cy="881750"/>
          </a:xfrm>
        </p:grpSpPr>
        <p:sp>
          <p:nvSpPr>
            <p:cNvPr id="96" name="Google Shape;96;p16"/>
            <p:cNvSpPr txBox="1"/>
            <p:nvPr/>
          </p:nvSpPr>
          <p:spPr>
            <a:xfrm>
              <a:off x="717800" y="3551775"/>
              <a:ext cx="1884600" cy="429600"/>
            </a:xfrm>
            <a:prstGeom prst="rect">
              <a:avLst/>
            </a:prstGeom>
            <a:noFill/>
            <a:ln>
              <a:noFill/>
            </a:ln>
          </p:spPr>
          <p:txBody>
            <a:bodyPr spcFirstLastPara="1" wrap="square" lIns="91425" tIns="91425" rIns="91425" bIns="91425" anchor="ctr" anchorCtr="0">
              <a:noAutofit/>
            </a:bodyPr>
            <a:lstStyle/>
            <a:p>
              <a:pPr algn="ctr"/>
              <a:r>
                <a:rPr lang="en" sz="1700" dirty="0">
                  <a:solidFill>
                    <a:schemeClr val="accent1"/>
                  </a:solidFill>
                  <a:latin typeface="Fira Sans Extra Condensed Medium"/>
                  <a:ea typeface="Fira Sans Extra Condensed Medium"/>
                  <a:cs typeface="Fira Sans Extra Condensed Medium"/>
                </a:rPr>
                <a:t>EDA using Visuals</a:t>
              </a:r>
              <a:endParaRPr lang="en-US" dirty="0">
                <a:solidFill>
                  <a:schemeClr val="accent1"/>
                </a:solidFill>
              </a:endParaRPr>
            </a:p>
          </p:txBody>
        </p:sp>
        <p:sp>
          <p:nvSpPr>
            <p:cNvPr id="97" name="Google Shape;97;p16"/>
            <p:cNvSpPr txBox="1"/>
            <p:nvPr/>
          </p:nvSpPr>
          <p:spPr>
            <a:xfrm>
              <a:off x="717800" y="3898625"/>
              <a:ext cx="1884600" cy="534900"/>
            </a:xfrm>
            <a:prstGeom prst="rect">
              <a:avLst/>
            </a:prstGeom>
            <a:noFill/>
            <a:ln>
              <a:noFill/>
            </a:ln>
          </p:spPr>
          <p:txBody>
            <a:bodyPr spcFirstLastPara="1" wrap="square" lIns="91425" tIns="91425" rIns="91425" bIns="91425" anchor="ctr" anchorCtr="0">
              <a:noAutofit/>
            </a:bodyPr>
            <a:lstStyle/>
            <a:p>
              <a:pPr algn="ctr"/>
              <a:r>
                <a:rPr lang="en" sz="1200" dirty="0">
                  <a:latin typeface="Fira Sans Extra Condensed Mediu"/>
                  <a:ea typeface="Roboto"/>
                  <a:cs typeface="Roboto"/>
                </a:rPr>
                <a:t>Data was analyzed using the Seaborn and Matplotlib libraries.</a:t>
              </a:r>
              <a:endParaRPr lang="en-US" dirty="0">
                <a:latin typeface="Fira Sans Extra Condensed Mediu"/>
              </a:endParaRPr>
            </a:p>
          </p:txBody>
        </p:sp>
      </p:grpSp>
      <p:grpSp>
        <p:nvGrpSpPr>
          <p:cNvPr id="98" name="Google Shape;98;p16"/>
          <p:cNvGrpSpPr/>
          <p:nvPr/>
        </p:nvGrpSpPr>
        <p:grpSpPr>
          <a:xfrm>
            <a:off x="653102" y="2460216"/>
            <a:ext cx="1949298" cy="935665"/>
            <a:chOff x="717800" y="2536231"/>
            <a:chExt cx="1884600" cy="881750"/>
          </a:xfrm>
        </p:grpSpPr>
        <p:sp>
          <p:nvSpPr>
            <p:cNvPr id="99" name="Google Shape;99;p16"/>
            <p:cNvSpPr txBox="1"/>
            <p:nvPr/>
          </p:nvSpPr>
          <p:spPr>
            <a:xfrm>
              <a:off x="717800" y="2536231"/>
              <a:ext cx="1884600" cy="429600"/>
            </a:xfrm>
            <a:prstGeom prst="rect">
              <a:avLst/>
            </a:prstGeom>
            <a:noFill/>
            <a:ln>
              <a:noFill/>
            </a:ln>
          </p:spPr>
          <p:txBody>
            <a:bodyPr spcFirstLastPara="1" wrap="square" lIns="91425" tIns="91425" rIns="91425" bIns="91425" anchor="ctr" anchorCtr="0">
              <a:noAutofit/>
            </a:bodyPr>
            <a:lstStyle/>
            <a:p>
              <a:pPr algn="ctr"/>
              <a:r>
                <a:rPr lang="en" sz="1700" dirty="0">
                  <a:solidFill>
                    <a:schemeClr val="accent2"/>
                  </a:solidFill>
                  <a:latin typeface="Fira Sans Extra Condensed Medium"/>
                  <a:ea typeface="Fira Sans Extra Condensed Medium"/>
                  <a:cs typeface="Fira Sans Extra Condensed Medium"/>
                </a:rPr>
                <a:t>Data Wrangling</a:t>
              </a:r>
              <a:endParaRPr lang="en-US"/>
            </a:p>
          </p:txBody>
        </p:sp>
        <p:sp>
          <p:nvSpPr>
            <p:cNvPr id="100" name="Google Shape;100;p16"/>
            <p:cNvSpPr txBox="1"/>
            <p:nvPr/>
          </p:nvSpPr>
          <p:spPr>
            <a:xfrm>
              <a:off x="717800" y="2883081"/>
              <a:ext cx="1884600" cy="534900"/>
            </a:xfrm>
            <a:prstGeom prst="rect">
              <a:avLst/>
            </a:prstGeom>
            <a:noFill/>
            <a:ln>
              <a:noFill/>
            </a:ln>
          </p:spPr>
          <p:txBody>
            <a:bodyPr spcFirstLastPara="1" wrap="square" lIns="91425" tIns="91425" rIns="91425" bIns="91425" anchor="ctr" anchorCtr="0">
              <a:noAutofit/>
            </a:bodyPr>
            <a:lstStyle/>
            <a:p>
              <a:pPr algn="ctr"/>
              <a:r>
                <a:rPr lang="en" sz="1200" dirty="0">
                  <a:latin typeface="Fira Sans Extra Condensed Mediu"/>
                  <a:ea typeface="Roboto"/>
                  <a:cs typeface="Roboto"/>
                </a:rPr>
                <a:t>Involving cleaning and Transforming the obtained data.</a:t>
              </a:r>
              <a:endParaRPr lang="en-US" dirty="0"/>
            </a:p>
          </p:txBody>
        </p:sp>
      </p:grpSp>
      <p:grpSp>
        <p:nvGrpSpPr>
          <p:cNvPr id="101" name="Google Shape;101;p16"/>
          <p:cNvGrpSpPr/>
          <p:nvPr/>
        </p:nvGrpSpPr>
        <p:grpSpPr>
          <a:xfrm>
            <a:off x="6489627" y="2373951"/>
            <a:ext cx="1916949" cy="1108195"/>
            <a:chOff x="6554325" y="2467476"/>
            <a:chExt cx="1884600" cy="1009439"/>
          </a:xfrm>
        </p:grpSpPr>
        <p:sp>
          <p:nvSpPr>
            <p:cNvPr id="102" name="Google Shape;102;p16"/>
            <p:cNvSpPr txBox="1"/>
            <p:nvPr/>
          </p:nvSpPr>
          <p:spPr>
            <a:xfrm>
              <a:off x="6554325" y="2467476"/>
              <a:ext cx="1884600" cy="429600"/>
            </a:xfrm>
            <a:prstGeom prst="rect">
              <a:avLst/>
            </a:prstGeom>
            <a:noFill/>
            <a:ln>
              <a:noFill/>
            </a:ln>
          </p:spPr>
          <p:txBody>
            <a:bodyPr spcFirstLastPara="1" wrap="square" lIns="91425" tIns="91425" rIns="91425" bIns="91425" anchor="ctr" anchorCtr="0">
              <a:noAutofit/>
            </a:bodyPr>
            <a:lstStyle/>
            <a:p>
              <a:pPr algn="ctr"/>
              <a:r>
                <a:rPr lang="en" sz="1700" dirty="0">
                  <a:solidFill>
                    <a:schemeClr val="accent5"/>
                  </a:solidFill>
                  <a:latin typeface="Fira Sans Extra Condensed Medium"/>
                  <a:ea typeface="Fira Sans Extra Condensed Medium"/>
                  <a:cs typeface="Fira Sans Extra Condensed Medium"/>
                  <a:sym typeface="Fira Sans Extra Condensed Medium"/>
                </a:rPr>
                <a:t>Interactive Visual Analytics</a:t>
              </a:r>
              <a:endParaRPr lang="en" sz="1700" dirty="0">
                <a:solidFill>
                  <a:schemeClr val="accent5"/>
                </a:solidFill>
                <a:latin typeface="Fira Sans Extra Condensed Medium"/>
                <a:ea typeface="Fira Sans Extra Condensed Medium"/>
                <a:cs typeface="Fira Sans Extra Condensed Medium"/>
              </a:endParaRPr>
            </a:p>
          </p:txBody>
        </p:sp>
        <p:sp>
          <p:nvSpPr>
            <p:cNvPr id="103" name="Google Shape;103;p16"/>
            <p:cNvSpPr txBox="1"/>
            <p:nvPr/>
          </p:nvSpPr>
          <p:spPr>
            <a:xfrm>
              <a:off x="6554325" y="2932193"/>
              <a:ext cx="1884600" cy="544722"/>
            </a:xfrm>
            <a:prstGeom prst="rect">
              <a:avLst/>
            </a:prstGeom>
            <a:noFill/>
            <a:ln>
              <a:noFill/>
            </a:ln>
          </p:spPr>
          <p:txBody>
            <a:bodyPr spcFirstLastPara="1" wrap="square" lIns="91425" tIns="91425" rIns="91425" bIns="91425" anchor="ctr" anchorCtr="0">
              <a:noAutofit/>
            </a:bodyPr>
            <a:lstStyle/>
            <a:p>
              <a:pPr algn="ctr"/>
              <a:r>
                <a:rPr lang="en" sz="1200" dirty="0">
                  <a:latin typeface="Fira Sans Extra Condensed Mediu"/>
                  <a:ea typeface="Roboto"/>
                  <a:cs typeface="Roboto"/>
                </a:rPr>
                <a:t>The Folium and </a:t>
              </a:r>
              <a:r>
                <a:rPr lang="en" sz="1200" dirty="0" err="1">
                  <a:latin typeface="Fira Sans Extra Condensed Mediu"/>
                  <a:ea typeface="Roboto"/>
                  <a:cs typeface="Roboto"/>
                </a:rPr>
                <a:t>Plotly</a:t>
              </a:r>
              <a:r>
                <a:rPr lang="en" sz="1200" dirty="0">
                  <a:latin typeface="Fira Sans Extra Condensed Mediu"/>
                  <a:ea typeface="Roboto"/>
                  <a:cs typeface="Roboto"/>
                </a:rPr>
                <a:t> Dash libraries are used to extract further insights.</a:t>
              </a:r>
            </a:p>
          </p:txBody>
        </p:sp>
      </p:grpSp>
      <p:grpSp>
        <p:nvGrpSpPr>
          <p:cNvPr id="104" name="Google Shape;104;p16"/>
          <p:cNvGrpSpPr/>
          <p:nvPr/>
        </p:nvGrpSpPr>
        <p:grpSpPr>
          <a:xfrm>
            <a:off x="717800" y="1381066"/>
            <a:ext cx="1884600" cy="935664"/>
            <a:chOff x="717800" y="1466773"/>
            <a:chExt cx="1884600" cy="935664"/>
          </a:xfrm>
        </p:grpSpPr>
        <p:sp>
          <p:nvSpPr>
            <p:cNvPr id="105" name="Google Shape;105;p16"/>
            <p:cNvSpPr txBox="1"/>
            <p:nvPr/>
          </p:nvSpPr>
          <p:spPr>
            <a:xfrm>
              <a:off x="717800" y="1466773"/>
              <a:ext cx="1884600" cy="429600"/>
            </a:xfrm>
            <a:prstGeom prst="rect">
              <a:avLst/>
            </a:prstGeom>
            <a:noFill/>
            <a:ln>
              <a:noFill/>
            </a:ln>
          </p:spPr>
          <p:txBody>
            <a:bodyPr spcFirstLastPara="1" wrap="square" lIns="91425" tIns="91425" rIns="91425" bIns="91425" anchor="ctr" anchorCtr="0">
              <a:noAutofit/>
            </a:bodyPr>
            <a:lstStyle/>
            <a:p>
              <a:pPr algn="ctr"/>
              <a:r>
                <a:rPr lang="en" sz="1700" dirty="0">
                  <a:solidFill>
                    <a:schemeClr val="accent3"/>
                  </a:solidFill>
                  <a:latin typeface="Fira Sans Extra Condensed Medium"/>
                  <a:ea typeface="Fira Sans Extra Condensed Medium"/>
                  <a:cs typeface="Fira Sans Extra Condensed Medium"/>
                </a:rPr>
                <a:t>Data Collection</a:t>
              </a:r>
              <a:endParaRPr lang="en-US"/>
            </a:p>
          </p:txBody>
        </p:sp>
        <p:sp>
          <p:nvSpPr>
            <p:cNvPr id="106" name="Google Shape;106;p16"/>
            <p:cNvSpPr txBox="1"/>
            <p:nvPr/>
          </p:nvSpPr>
          <p:spPr>
            <a:xfrm>
              <a:off x="717800" y="1867537"/>
              <a:ext cx="1884600" cy="534900"/>
            </a:xfrm>
            <a:prstGeom prst="rect">
              <a:avLst/>
            </a:prstGeom>
            <a:noFill/>
            <a:ln>
              <a:noFill/>
            </a:ln>
          </p:spPr>
          <p:txBody>
            <a:bodyPr spcFirstLastPara="1" wrap="square" lIns="91425" tIns="91425" rIns="91425" bIns="91425" anchor="ctr" anchorCtr="0">
              <a:noAutofit/>
            </a:bodyPr>
            <a:lstStyle/>
            <a:p>
              <a:pPr algn="ctr"/>
              <a:r>
                <a:rPr lang="en" sz="1200" dirty="0">
                  <a:latin typeface="Fira Sans Extra Condensed Mediu"/>
                  <a:ea typeface="Roboto"/>
                  <a:cs typeface="Roboto"/>
                </a:rPr>
                <a:t>Involved collecting data from the SpaceX API and Web Scraping.</a:t>
              </a:r>
              <a:endParaRPr lang="en-US" dirty="0"/>
            </a:p>
          </p:txBody>
        </p:sp>
      </p:grpSp>
      <p:grpSp>
        <p:nvGrpSpPr>
          <p:cNvPr id="107" name="Google Shape;107;p16"/>
          <p:cNvGrpSpPr/>
          <p:nvPr/>
        </p:nvGrpSpPr>
        <p:grpSpPr>
          <a:xfrm>
            <a:off x="6424929" y="1327151"/>
            <a:ext cx="1884600" cy="881750"/>
            <a:chOff x="6554325" y="1520688"/>
            <a:chExt cx="1884600" cy="881750"/>
          </a:xfrm>
        </p:grpSpPr>
        <p:sp>
          <p:nvSpPr>
            <p:cNvPr id="108" name="Google Shape;108;p16"/>
            <p:cNvSpPr txBox="1"/>
            <p:nvPr/>
          </p:nvSpPr>
          <p:spPr>
            <a:xfrm>
              <a:off x="6554325" y="1867537"/>
              <a:ext cx="1884600" cy="534900"/>
            </a:xfrm>
            <a:prstGeom prst="rect">
              <a:avLst/>
            </a:prstGeom>
            <a:noFill/>
            <a:ln>
              <a:noFill/>
            </a:ln>
          </p:spPr>
          <p:txBody>
            <a:bodyPr spcFirstLastPara="1" wrap="square" lIns="91425" tIns="91425" rIns="91425" bIns="91425" anchor="ctr" anchorCtr="0">
              <a:noAutofit/>
            </a:bodyPr>
            <a:lstStyle/>
            <a:p>
              <a:pPr algn="ctr"/>
              <a:r>
                <a:rPr lang="en" sz="1200" dirty="0">
                  <a:latin typeface="Fira Sans Extra Condensed Mediu"/>
                  <a:ea typeface="Roboto"/>
                  <a:cs typeface="Roboto"/>
                </a:rPr>
                <a:t>SQL is used to perform further data analysis.</a:t>
              </a:r>
            </a:p>
          </p:txBody>
        </p:sp>
        <p:sp>
          <p:nvSpPr>
            <p:cNvPr id="109" name="Google Shape;109;p16"/>
            <p:cNvSpPr txBox="1"/>
            <p:nvPr/>
          </p:nvSpPr>
          <p:spPr>
            <a:xfrm>
              <a:off x="6554325" y="1520688"/>
              <a:ext cx="1884600" cy="429600"/>
            </a:xfrm>
            <a:prstGeom prst="rect">
              <a:avLst/>
            </a:prstGeom>
            <a:noFill/>
            <a:ln>
              <a:noFill/>
            </a:ln>
          </p:spPr>
          <p:txBody>
            <a:bodyPr spcFirstLastPara="1" wrap="square" lIns="91425" tIns="91425" rIns="91425" bIns="91425" anchor="ctr" anchorCtr="0">
              <a:noAutofit/>
            </a:bodyPr>
            <a:lstStyle/>
            <a:p>
              <a:pPr algn="ctr"/>
              <a:r>
                <a:rPr lang="en" sz="1700" dirty="0">
                  <a:solidFill>
                    <a:schemeClr val="accent4"/>
                  </a:solidFill>
                  <a:latin typeface="Fira Sans Extra Condensed Medium"/>
                  <a:ea typeface="Fira Sans Extra Condensed Medium"/>
                  <a:cs typeface="Fira Sans Extra Condensed Medium"/>
                </a:rPr>
                <a:t>EDA Using SQL</a:t>
              </a:r>
            </a:p>
          </p:txBody>
        </p:sp>
      </p:grpSp>
      <p:pic>
        <p:nvPicPr>
          <p:cNvPr id="2" name="Picture 2">
            <a:extLst>
              <a:ext uri="{FF2B5EF4-FFF2-40B4-BE49-F238E27FC236}">
                <a16:creationId xmlns:a16="http://schemas.microsoft.com/office/drawing/2014/main" id="{C6C9B255-7E4C-4A6E-5CF2-6550F6056216}"/>
              </a:ext>
            </a:extLst>
          </p:cNvPr>
          <p:cNvPicPr>
            <a:picLocks noChangeAspect="1"/>
          </p:cNvPicPr>
          <p:nvPr/>
        </p:nvPicPr>
        <p:blipFill>
          <a:blip r:embed="rId3"/>
          <a:stretch>
            <a:fillRect/>
          </a:stretch>
        </p:blipFill>
        <p:spPr>
          <a:xfrm>
            <a:off x="3178833" y="1674603"/>
            <a:ext cx="360154" cy="381720"/>
          </a:xfrm>
          <a:prstGeom prst="rect">
            <a:avLst/>
          </a:prstGeom>
        </p:spPr>
      </p:pic>
      <p:pic>
        <p:nvPicPr>
          <p:cNvPr id="3" name="Graphic 3" descr="Research with solid fill">
            <a:extLst>
              <a:ext uri="{FF2B5EF4-FFF2-40B4-BE49-F238E27FC236}">
                <a16:creationId xmlns:a16="http://schemas.microsoft.com/office/drawing/2014/main" id="{669C3EED-8BE9-FA35-E567-3F38FAE64C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10055" y="2707616"/>
            <a:ext cx="418382" cy="386033"/>
          </a:xfrm>
          <a:prstGeom prst="rect">
            <a:avLst/>
          </a:prstGeom>
        </p:spPr>
      </p:pic>
      <p:pic>
        <p:nvPicPr>
          <p:cNvPr id="4" name="Graphic 4" descr="Statistics with solid fill">
            <a:extLst>
              <a:ext uri="{FF2B5EF4-FFF2-40B4-BE49-F238E27FC236}">
                <a16:creationId xmlns:a16="http://schemas.microsoft.com/office/drawing/2014/main" id="{7D2FB807-68C7-57A8-D3D2-7B5F1C104E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44328" y="3656522"/>
            <a:ext cx="429165" cy="429165"/>
          </a:xfrm>
          <a:prstGeom prst="rect">
            <a:avLst/>
          </a:prstGeom>
        </p:spPr>
      </p:pic>
      <p:pic>
        <p:nvPicPr>
          <p:cNvPr id="5" name="Graphic 5" descr="Database with solid fill">
            <a:extLst>
              <a:ext uri="{FF2B5EF4-FFF2-40B4-BE49-F238E27FC236}">
                <a16:creationId xmlns:a16="http://schemas.microsoft.com/office/drawing/2014/main" id="{30346287-B95E-D207-5704-D1436B9723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81290" y="1672446"/>
            <a:ext cx="472297" cy="472297"/>
          </a:xfrm>
          <a:prstGeom prst="rect">
            <a:avLst/>
          </a:prstGeom>
        </p:spPr>
      </p:pic>
      <p:pic>
        <p:nvPicPr>
          <p:cNvPr id="6" name="Graphic 6" descr="Presentation with pie chart with solid fill">
            <a:extLst>
              <a:ext uri="{FF2B5EF4-FFF2-40B4-BE49-F238E27FC236}">
                <a16:creationId xmlns:a16="http://schemas.microsoft.com/office/drawing/2014/main" id="{9965A7FE-8DBA-AD9D-8CFE-2A2A60D3805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50865" y="2610569"/>
            <a:ext cx="547778" cy="580127"/>
          </a:xfrm>
          <a:prstGeom prst="rect">
            <a:avLst/>
          </a:prstGeom>
        </p:spPr>
      </p:pic>
      <p:pic>
        <p:nvPicPr>
          <p:cNvPr id="7" name="Graphic 7" descr="Brain in head with solid fill">
            <a:extLst>
              <a:ext uri="{FF2B5EF4-FFF2-40B4-BE49-F238E27FC236}">
                <a16:creationId xmlns:a16="http://schemas.microsoft.com/office/drawing/2014/main" id="{85924EF3-4FEA-94E4-0F3B-178C25EC476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81289" y="3656522"/>
            <a:ext cx="472297" cy="429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B6378-EF8C-47A1-8F40-D7F4683B1B12}"/>
              </a:ext>
            </a:extLst>
          </p:cNvPr>
          <p:cNvSpPr>
            <a:spLocks noGrp="1"/>
          </p:cNvSpPr>
          <p:nvPr>
            <p:ph type="title"/>
          </p:nvPr>
        </p:nvSpPr>
        <p:spPr/>
        <p:txBody>
          <a:bodyPr/>
          <a:lstStyle/>
          <a:p>
            <a:r>
              <a:rPr lang="en-US" dirty="0"/>
              <a:t>Data Collection</a:t>
            </a:r>
            <a:endParaRPr lang="en-KE" dirty="0"/>
          </a:p>
        </p:txBody>
      </p:sp>
      <p:sp>
        <p:nvSpPr>
          <p:cNvPr id="4" name="Text Placeholder 3">
            <a:extLst>
              <a:ext uri="{FF2B5EF4-FFF2-40B4-BE49-F238E27FC236}">
                <a16:creationId xmlns:a16="http://schemas.microsoft.com/office/drawing/2014/main" id="{A05F461E-36BB-41BB-8CF1-F5E949F633CB}"/>
              </a:ext>
            </a:extLst>
          </p:cNvPr>
          <p:cNvSpPr>
            <a:spLocks noGrp="1"/>
          </p:cNvSpPr>
          <p:nvPr>
            <p:ph type="body" idx="1"/>
          </p:nvPr>
        </p:nvSpPr>
        <p:spPr>
          <a:xfrm>
            <a:off x="717800" y="1152999"/>
            <a:ext cx="7708500" cy="3621019"/>
          </a:xfrm>
        </p:spPr>
        <p:txBody>
          <a:bodyPr/>
          <a:lstStyle/>
          <a:p>
            <a:r>
              <a:rPr lang="en-US" dirty="0">
                <a:latin typeface="Fira Sans Extra Condensed Light" panose="020B0403050000020004" pitchFamily="34" charset="0"/>
              </a:rPr>
              <a:t>The rocket launch data was collected from the SpaceX REST API using the requests library in Python</a:t>
            </a:r>
          </a:p>
          <a:p>
            <a:endParaRPr lang="en-US" dirty="0">
              <a:latin typeface="Fira Sans Extra Condensed Light" panose="020B0403050000020004" pitchFamily="34" charset="0"/>
            </a:endParaRPr>
          </a:p>
          <a:p>
            <a:r>
              <a:rPr lang="en-US" dirty="0">
                <a:latin typeface="Fira Sans Extra Condensed Light" panose="020B0403050000020004" pitchFamily="34" charset="0"/>
              </a:rPr>
              <a:t>Web Scraping was also used to collect some of the data using the bs4 library in Python.</a:t>
            </a:r>
          </a:p>
          <a:p>
            <a:pPr marL="114300" indent="0">
              <a:buNone/>
            </a:pPr>
            <a:endParaRPr lang="en-US" dirty="0">
              <a:latin typeface="Fira Sans Extra Condensed Light" panose="020B0403050000020004" pitchFamily="34" charset="0"/>
            </a:endParaRPr>
          </a:p>
          <a:p>
            <a:r>
              <a:rPr lang="en-US" dirty="0">
                <a:latin typeface="Fira Sans Extra Condensed Light" panose="020B0403050000020004" pitchFamily="34" charset="0"/>
              </a:rPr>
              <a:t>The obtained data was then populated into a Pandas </a:t>
            </a:r>
            <a:r>
              <a:rPr lang="en-US" dirty="0" err="1">
                <a:latin typeface="Fira Sans Extra Condensed Light" panose="020B0403050000020004" pitchFamily="34" charset="0"/>
              </a:rPr>
              <a:t>dataframe</a:t>
            </a:r>
            <a:r>
              <a:rPr lang="en-US" dirty="0">
                <a:latin typeface="Fira Sans Extra Condensed Light" panose="020B0403050000020004" pitchFamily="34" charset="0"/>
              </a:rPr>
              <a:t>.</a:t>
            </a:r>
          </a:p>
          <a:p>
            <a:endParaRPr lang="en-US" dirty="0">
              <a:latin typeface="Fira Sans Extra Condensed Light" panose="020B0403050000020004" pitchFamily="34" charset="0"/>
            </a:endParaRPr>
          </a:p>
          <a:p>
            <a:r>
              <a:rPr lang="en-US" dirty="0">
                <a:latin typeface="Fira Sans Extra Condensed Light" panose="020B0403050000020004" pitchFamily="34" charset="0"/>
              </a:rPr>
              <a:t>Subsequently, the data was cleaned with the exception of the </a:t>
            </a:r>
            <a:r>
              <a:rPr lang="en-US" b="1" dirty="0">
                <a:latin typeface="Fira Sans Extra Condensed Light" panose="020B0403050000020004" pitchFamily="34" charset="0"/>
              </a:rPr>
              <a:t>Landing Pad </a:t>
            </a:r>
            <a:r>
              <a:rPr lang="en-US" dirty="0">
                <a:latin typeface="Fira Sans Extra Condensed Light" panose="020B0403050000020004" pitchFamily="34" charset="0"/>
              </a:rPr>
              <a:t>column since the null values represented a situation when the identified pad was not utilized during the launch.</a:t>
            </a:r>
            <a:endParaRPr lang="en-KE" b="1" dirty="0">
              <a:latin typeface="Fira Sans Extra Condensed Light" panose="020B0403050000020004" pitchFamily="34" charset="0"/>
            </a:endParaRPr>
          </a:p>
        </p:txBody>
      </p:sp>
    </p:spTree>
    <p:extLst>
      <p:ext uri="{BB962C8B-B14F-4D97-AF65-F5344CB8AC3E}">
        <p14:creationId xmlns:p14="http://schemas.microsoft.com/office/powerpoint/2010/main" val="68767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E3A6-3025-41F4-860B-7026AA946BC7}"/>
              </a:ext>
            </a:extLst>
          </p:cNvPr>
          <p:cNvSpPr>
            <a:spLocks noGrp="1"/>
          </p:cNvSpPr>
          <p:nvPr>
            <p:ph type="title"/>
          </p:nvPr>
        </p:nvSpPr>
        <p:spPr/>
        <p:txBody>
          <a:bodyPr/>
          <a:lstStyle/>
          <a:p>
            <a:pPr algn="ctr"/>
            <a:r>
              <a:rPr lang="en-US" dirty="0"/>
              <a:t>Dataset Description</a:t>
            </a:r>
            <a:endParaRPr lang="en-KE" dirty="0"/>
          </a:p>
        </p:txBody>
      </p:sp>
      <p:graphicFrame>
        <p:nvGraphicFramePr>
          <p:cNvPr id="4" name="Table 4">
            <a:extLst>
              <a:ext uri="{FF2B5EF4-FFF2-40B4-BE49-F238E27FC236}">
                <a16:creationId xmlns:a16="http://schemas.microsoft.com/office/drawing/2014/main" id="{8CBB2A0C-DDA7-4C2D-BEC4-22F0E09A06CA}"/>
              </a:ext>
            </a:extLst>
          </p:cNvPr>
          <p:cNvGraphicFramePr>
            <a:graphicFrameLocks noGrp="1"/>
          </p:cNvGraphicFramePr>
          <p:nvPr>
            <p:extLst>
              <p:ext uri="{D42A27DB-BD31-4B8C-83A1-F6EECF244321}">
                <p14:modId xmlns:p14="http://schemas.microsoft.com/office/powerpoint/2010/main" val="3506097797"/>
              </p:ext>
            </p:extLst>
          </p:nvPr>
        </p:nvGraphicFramePr>
        <p:xfrm>
          <a:off x="717750" y="1169179"/>
          <a:ext cx="7708500" cy="3204426"/>
        </p:xfrm>
        <a:graphic>
          <a:graphicData uri="http://schemas.openxmlformats.org/drawingml/2006/table">
            <a:tbl>
              <a:tblPr firstRow="1" bandRow="1">
                <a:tableStyleId>{EB9631B5-78F2-41C9-869B-9F39066F8104}</a:tableStyleId>
              </a:tblPr>
              <a:tblGrid>
                <a:gridCol w="3854250">
                  <a:extLst>
                    <a:ext uri="{9D8B030D-6E8A-4147-A177-3AD203B41FA5}">
                      <a16:colId xmlns:a16="http://schemas.microsoft.com/office/drawing/2014/main" val="3012140026"/>
                    </a:ext>
                  </a:extLst>
                </a:gridCol>
                <a:gridCol w="3854250">
                  <a:extLst>
                    <a:ext uri="{9D8B030D-6E8A-4147-A177-3AD203B41FA5}">
                      <a16:colId xmlns:a16="http://schemas.microsoft.com/office/drawing/2014/main" val="3912889044"/>
                    </a:ext>
                  </a:extLst>
                </a:gridCol>
              </a:tblGrid>
              <a:tr h="442631">
                <a:tc>
                  <a:txBody>
                    <a:bodyPr/>
                    <a:lstStyle/>
                    <a:p>
                      <a:pPr algn="ctr"/>
                      <a:r>
                        <a:rPr lang="en-US" sz="1800" dirty="0">
                          <a:latin typeface="Fira Sans Extra Condensed Light" panose="020B0403050000020004" pitchFamily="34" charset="0"/>
                        </a:rPr>
                        <a:t>Key Features </a:t>
                      </a:r>
                      <a:endParaRPr lang="en-KE" sz="1800" dirty="0">
                        <a:latin typeface="Fira Sans Extra Condensed Light" panose="020B0403050000020004" pitchFamily="34" charset="0"/>
                      </a:endParaRPr>
                    </a:p>
                  </a:txBody>
                  <a:tcPr anchor="ctr"/>
                </a:tc>
                <a:tc>
                  <a:txBody>
                    <a:bodyPr/>
                    <a:lstStyle/>
                    <a:p>
                      <a:pPr algn="ctr"/>
                      <a:r>
                        <a:rPr lang="en-US" sz="1800" dirty="0">
                          <a:latin typeface="Fira Sans Extra Condensed Light" panose="020B0403050000020004" pitchFamily="34" charset="0"/>
                        </a:rPr>
                        <a:t>Description</a:t>
                      </a:r>
                      <a:endParaRPr lang="en-KE" sz="1800" dirty="0">
                        <a:latin typeface="Fira Sans Extra Condensed Light" panose="020B0403050000020004" pitchFamily="34" charset="0"/>
                      </a:endParaRPr>
                    </a:p>
                  </a:txBody>
                  <a:tcPr anchor="ctr"/>
                </a:tc>
                <a:extLst>
                  <a:ext uri="{0D108BD9-81ED-4DB2-BD59-A6C34878D82A}">
                    <a16:rowId xmlns:a16="http://schemas.microsoft.com/office/drawing/2014/main" val="3634885929"/>
                  </a:ext>
                </a:extLst>
              </a:tr>
              <a:tr h="442631">
                <a:tc>
                  <a:txBody>
                    <a:bodyPr/>
                    <a:lstStyle/>
                    <a:p>
                      <a:pPr algn="ctr"/>
                      <a:r>
                        <a:rPr lang="en-US" sz="1800" b="1" dirty="0">
                          <a:latin typeface="Fira Sans Extra Condensed Light" panose="020B0403050000020004" pitchFamily="34" charset="0"/>
                        </a:rPr>
                        <a:t>Booster Version</a:t>
                      </a:r>
                      <a:endParaRPr lang="en-KE" sz="1800" b="1"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Version of booster i.e. </a:t>
                      </a:r>
                      <a:r>
                        <a:rPr lang="en-US" sz="1400" b="0" i="0" u="none" strike="noStrike" cap="none" dirty="0">
                          <a:solidFill>
                            <a:schemeClr val="dk1"/>
                          </a:solidFill>
                          <a:effectLst/>
                          <a:latin typeface="+mn-lt"/>
                          <a:ea typeface="+mn-ea"/>
                          <a:cs typeface="+mn-cs"/>
                          <a:sym typeface="Arial"/>
                          <a:hlinkClick r:id="rId2" tooltip="Falcon 9 Block 5"/>
                        </a:rPr>
                        <a:t>F9 B5</a:t>
                      </a:r>
                      <a:r>
                        <a:rPr lang="en-US" sz="1400" b="0" i="0" u="none" strike="noStrike" cap="none" dirty="0">
                          <a:solidFill>
                            <a:schemeClr val="dk1"/>
                          </a:solidFill>
                          <a:effectLst/>
                          <a:latin typeface="+mn-lt"/>
                          <a:ea typeface="+mn-ea"/>
                          <a:cs typeface="+mn-cs"/>
                          <a:sym typeface="Arial"/>
                        </a:rPr>
                        <a:t> </a:t>
                      </a:r>
                      <a:br>
                        <a:rPr lang="en-US" sz="1600" dirty="0"/>
                      </a:br>
                      <a:r>
                        <a:rPr lang="en-US" sz="1400" b="0" i="0" u="none" strike="noStrike" cap="none" dirty="0">
                          <a:solidFill>
                            <a:schemeClr val="dk1"/>
                          </a:solidFill>
                          <a:effectLst/>
                          <a:latin typeface="+mn-lt"/>
                          <a:ea typeface="+mn-ea"/>
                          <a:cs typeface="+mn-cs"/>
                          <a:sym typeface="Arial"/>
                          <a:hlinkClick r:id="rId3" tooltip="Falcon 9 booster B1049"/>
                        </a:rPr>
                        <a:t>B1049.4</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2530654995"/>
                  </a:ext>
                </a:extLst>
              </a:tr>
              <a:tr h="442631">
                <a:tc>
                  <a:txBody>
                    <a:bodyPr/>
                    <a:lstStyle/>
                    <a:p>
                      <a:pPr algn="ctr"/>
                      <a:r>
                        <a:rPr lang="en-US" sz="1800" b="1" dirty="0">
                          <a:latin typeface="Fira Sans Extra Condensed Light" panose="020B0403050000020004" pitchFamily="34" charset="0"/>
                        </a:rPr>
                        <a:t>Launch Site</a:t>
                      </a:r>
                      <a:endParaRPr lang="en-KE" sz="1800" b="1"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Name of site where rocket launch took place.</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114996207"/>
                  </a:ext>
                </a:extLst>
              </a:tr>
              <a:tr h="442631">
                <a:tc>
                  <a:txBody>
                    <a:bodyPr/>
                    <a:lstStyle/>
                    <a:p>
                      <a:pPr algn="ctr"/>
                      <a:r>
                        <a:rPr lang="en-US" sz="1800" b="1" dirty="0">
                          <a:latin typeface="Fira Sans Extra Condensed Light" panose="020B0403050000020004" pitchFamily="34" charset="0"/>
                        </a:rPr>
                        <a:t>Payload Mass</a:t>
                      </a:r>
                      <a:endParaRPr lang="en-KE" sz="1800" b="1"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Mass in kilograms of payload.</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3510832118"/>
                  </a:ext>
                </a:extLst>
              </a:tr>
              <a:tr h="442631">
                <a:tc>
                  <a:txBody>
                    <a:bodyPr/>
                    <a:lstStyle/>
                    <a:p>
                      <a:pPr algn="ctr"/>
                      <a:r>
                        <a:rPr lang="en-US" sz="1800" b="1" dirty="0">
                          <a:latin typeface="Fira Sans Extra Condensed Light" panose="020B0403050000020004" pitchFamily="34" charset="0"/>
                        </a:rPr>
                        <a:t>Orbit Type</a:t>
                      </a:r>
                      <a:endParaRPr lang="en-KE" sz="1800" b="1"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The path to be taken in space.</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427300085"/>
                  </a:ext>
                </a:extLst>
              </a:tr>
              <a:tr h="442631">
                <a:tc>
                  <a:txBody>
                    <a:bodyPr/>
                    <a:lstStyle/>
                    <a:p>
                      <a:pPr algn="ctr"/>
                      <a:r>
                        <a:rPr lang="en-US" sz="1800" b="1" dirty="0">
                          <a:latin typeface="Fira Sans Extra Condensed Light" panose="020B0403050000020004" pitchFamily="34" charset="0"/>
                        </a:rPr>
                        <a:t>Cores</a:t>
                      </a:r>
                      <a:endParaRPr lang="en-KE" sz="1800" b="1"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Identification of core used</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1405707068"/>
                  </a:ext>
                </a:extLst>
              </a:tr>
              <a:tr h="442631">
                <a:tc>
                  <a:txBody>
                    <a:bodyPr/>
                    <a:lstStyle/>
                    <a:p>
                      <a:pPr algn="ctr"/>
                      <a:r>
                        <a:rPr lang="en-US" sz="1800" b="1" dirty="0">
                          <a:latin typeface="Fira Sans Extra Condensed Light" panose="020B0403050000020004" pitchFamily="34" charset="0"/>
                        </a:rPr>
                        <a:t>Outcome</a:t>
                      </a:r>
                      <a:endParaRPr lang="en-KE" sz="1800" b="1" dirty="0">
                        <a:latin typeface="Fira Sans Extra Condensed Light" panose="020B0403050000020004" pitchFamily="34" charset="0"/>
                      </a:endParaRPr>
                    </a:p>
                  </a:txBody>
                  <a:tcPr anchor="ctr"/>
                </a:tc>
                <a:tc>
                  <a:txBody>
                    <a:bodyPr/>
                    <a:lstStyle/>
                    <a:p>
                      <a:pPr algn="ctr"/>
                      <a:r>
                        <a:rPr lang="en-US" sz="1600" dirty="0">
                          <a:latin typeface="Fira Sans Extra Condensed Light" panose="020B0403050000020004" pitchFamily="34" charset="0"/>
                        </a:rPr>
                        <a:t>Result after launch i.e. Success or Failure.</a:t>
                      </a:r>
                      <a:endParaRPr lang="en-KE" sz="1600" dirty="0">
                        <a:latin typeface="Fira Sans Extra Condensed Light" panose="020B0403050000020004" pitchFamily="34" charset="0"/>
                      </a:endParaRPr>
                    </a:p>
                  </a:txBody>
                  <a:tcPr anchor="ctr"/>
                </a:tc>
                <a:extLst>
                  <a:ext uri="{0D108BD9-81ED-4DB2-BD59-A6C34878D82A}">
                    <a16:rowId xmlns:a16="http://schemas.microsoft.com/office/drawing/2014/main" val="3640189617"/>
                  </a:ext>
                </a:extLst>
              </a:tr>
            </a:tbl>
          </a:graphicData>
        </a:graphic>
      </p:graphicFrame>
    </p:spTree>
    <p:extLst>
      <p:ext uri="{BB962C8B-B14F-4D97-AF65-F5344CB8AC3E}">
        <p14:creationId xmlns:p14="http://schemas.microsoft.com/office/powerpoint/2010/main" val="296404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35FB-CFA6-49A3-BC38-50DAA811F98E}"/>
              </a:ext>
            </a:extLst>
          </p:cNvPr>
          <p:cNvSpPr>
            <a:spLocks noGrp="1"/>
          </p:cNvSpPr>
          <p:nvPr>
            <p:ph type="title"/>
          </p:nvPr>
        </p:nvSpPr>
        <p:spPr>
          <a:xfrm>
            <a:off x="276447" y="495868"/>
            <a:ext cx="7708500" cy="481200"/>
          </a:xfrm>
        </p:spPr>
        <p:txBody>
          <a:bodyPr/>
          <a:lstStyle/>
          <a:p>
            <a:r>
              <a:rPr lang="en-US" dirty="0"/>
              <a:t>Data Wrangling</a:t>
            </a:r>
            <a:endParaRPr lang="en-KE" dirty="0"/>
          </a:p>
        </p:txBody>
      </p:sp>
      <p:sp>
        <p:nvSpPr>
          <p:cNvPr id="3" name="Text Placeholder 2">
            <a:extLst>
              <a:ext uri="{FF2B5EF4-FFF2-40B4-BE49-F238E27FC236}">
                <a16:creationId xmlns:a16="http://schemas.microsoft.com/office/drawing/2014/main" id="{473C1F6F-E21B-4673-84A7-2849FDA2B67B}"/>
              </a:ext>
            </a:extLst>
          </p:cNvPr>
          <p:cNvSpPr>
            <a:spLocks noGrp="1"/>
          </p:cNvSpPr>
          <p:nvPr>
            <p:ph type="body" idx="1"/>
          </p:nvPr>
        </p:nvSpPr>
        <p:spPr>
          <a:xfrm>
            <a:off x="276447" y="1153000"/>
            <a:ext cx="4944139" cy="3727344"/>
          </a:xfrm>
        </p:spPr>
        <p:txBody>
          <a:bodyPr/>
          <a:lstStyle/>
          <a:p>
            <a:pPr marL="114300" indent="0">
              <a:buNone/>
            </a:pPr>
            <a:r>
              <a:rPr lang="en-US" dirty="0">
                <a:latin typeface="Fira Sans Extra Condensed Light" panose="020B0403050000020004" pitchFamily="34" charset="0"/>
              </a:rPr>
              <a:t>The Data Wrangling process consisted of 3 steps : </a:t>
            </a:r>
          </a:p>
          <a:p>
            <a:pPr marL="114300" indent="0">
              <a:buNone/>
            </a:pPr>
            <a:endParaRPr lang="en-US" dirty="0">
              <a:latin typeface="Fira Sans Extra Condensed Light" panose="020B0403050000020004" pitchFamily="34" charset="0"/>
            </a:endParaRPr>
          </a:p>
          <a:p>
            <a:r>
              <a:rPr lang="en-US" dirty="0">
                <a:latin typeface="Fira Sans Extra Condensed Light" panose="020B0403050000020004" pitchFamily="34" charset="0"/>
              </a:rPr>
              <a:t> </a:t>
            </a:r>
            <a:r>
              <a:rPr lang="en-US" b="1" dirty="0">
                <a:latin typeface="Fira Sans Extra Condensed Light" panose="020B0403050000020004" pitchFamily="34" charset="0"/>
              </a:rPr>
              <a:t>Exploratory Data Analysis</a:t>
            </a:r>
          </a:p>
          <a:p>
            <a:endParaRPr lang="en-US" b="1" dirty="0">
              <a:latin typeface="Fira Sans Extra Condensed Light" panose="020B0403050000020004" pitchFamily="34" charset="0"/>
            </a:endParaRPr>
          </a:p>
          <a:p>
            <a:r>
              <a:rPr lang="en-US" b="1" dirty="0">
                <a:latin typeface="Fira Sans Extra Condensed Light" panose="020B0403050000020004" pitchFamily="34" charset="0"/>
              </a:rPr>
              <a:t>Calculation of key summary characteristics such as the no. of launches per launch site , the number and occurrence of each orbit type and  mission outcome per orbit type .</a:t>
            </a:r>
          </a:p>
          <a:p>
            <a:pPr marL="114300" indent="0">
              <a:buNone/>
            </a:pPr>
            <a:endParaRPr lang="en-US" b="1" dirty="0">
              <a:latin typeface="Fira Sans Extra Condensed Light" panose="020B0403050000020004" pitchFamily="34" charset="0"/>
            </a:endParaRPr>
          </a:p>
          <a:p>
            <a:r>
              <a:rPr lang="en-US" b="1" dirty="0">
                <a:latin typeface="Fira Sans Extra Condensed Light" panose="020B0403050000020004" pitchFamily="34" charset="0"/>
              </a:rPr>
              <a:t>Finally, an outcome label was created using one-hot encoding.</a:t>
            </a:r>
            <a:endParaRPr lang="en-KE" b="1" dirty="0">
              <a:latin typeface="Fira Sans Extra Condensed Light" panose="020B0403050000020004" pitchFamily="34" charset="0"/>
            </a:endParaRPr>
          </a:p>
        </p:txBody>
      </p:sp>
      <p:sp>
        <p:nvSpPr>
          <p:cNvPr id="4" name="Rectangle: Rounded Corners 3">
            <a:extLst>
              <a:ext uri="{FF2B5EF4-FFF2-40B4-BE49-F238E27FC236}">
                <a16:creationId xmlns:a16="http://schemas.microsoft.com/office/drawing/2014/main" id="{692B8335-C806-4FDE-A7C7-9BCA01F5D02F}"/>
              </a:ext>
            </a:extLst>
          </p:cNvPr>
          <p:cNvSpPr/>
          <p:nvPr/>
        </p:nvSpPr>
        <p:spPr>
          <a:xfrm>
            <a:off x="6071191" y="1160631"/>
            <a:ext cx="1674628" cy="728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Fira Sans Extra Condensed Light" panose="020B0403050000020004" pitchFamily="34" charset="0"/>
              </a:rPr>
              <a:t>Exploratory Data Analysis</a:t>
            </a:r>
            <a:endParaRPr lang="en-KE" sz="1600" b="1" dirty="0">
              <a:latin typeface="Fira Sans Extra Condensed Light" panose="020B0403050000020004" pitchFamily="34" charset="0"/>
            </a:endParaRPr>
          </a:p>
        </p:txBody>
      </p:sp>
      <p:sp>
        <p:nvSpPr>
          <p:cNvPr id="6" name="Rectangle: Rounded Corners 5">
            <a:extLst>
              <a:ext uri="{FF2B5EF4-FFF2-40B4-BE49-F238E27FC236}">
                <a16:creationId xmlns:a16="http://schemas.microsoft.com/office/drawing/2014/main" id="{E3155192-DB5E-4E8E-BC5E-A4917A5173DE}"/>
              </a:ext>
            </a:extLst>
          </p:cNvPr>
          <p:cNvSpPr/>
          <p:nvPr/>
        </p:nvSpPr>
        <p:spPr>
          <a:xfrm>
            <a:off x="6071191" y="2313757"/>
            <a:ext cx="1674628" cy="72896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Fira Sans Extra Condensed Light" panose="020B0403050000020004" pitchFamily="34" charset="0"/>
              </a:rPr>
              <a:t>Summary characteristics</a:t>
            </a:r>
            <a:endParaRPr lang="en-KE" sz="1600" b="1" dirty="0">
              <a:latin typeface="Fira Sans Extra Condensed Light" panose="020B0403050000020004" pitchFamily="34" charset="0"/>
            </a:endParaRPr>
          </a:p>
        </p:txBody>
      </p:sp>
      <p:sp>
        <p:nvSpPr>
          <p:cNvPr id="7" name="Rectangle: Rounded Corners 6">
            <a:extLst>
              <a:ext uri="{FF2B5EF4-FFF2-40B4-BE49-F238E27FC236}">
                <a16:creationId xmlns:a16="http://schemas.microsoft.com/office/drawing/2014/main" id="{8A603A3D-DE9B-4DE6-963A-64B4ACF94FCA}"/>
              </a:ext>
            </a:extLst>
          </p:cNvPr>
          <p:cNvSpPr/>
          <p:nvPr/>
        </p:nvSpPr>
        <p:spPr>
          <a:xfrm>
            <a:off x="6071191" y="3489776"/>
            <a:ext cx="1674628" cy="72896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Fira Sans Extra Condensed Light" panose="020B0403050000020004" pitchFamily="34" charset="0"/>
              </a:rPr>
              <a:t>Creation of landing outcome label</a:t>
            </a:r>
            <a:endParaRPr lang="en-KE" sz="1600" b="1" dirty="0">
              <a:latin typeface="Fira Sans Extra Condensed Light" panose="020B0403050000020004" pitchFamily="34" charset="0"/>
            </a:endParaRPr>
          </a:p>
        </p:txBody>
      </p:sp>
      <p:sp>
        <p:nvSpPr>
          <p:cNvPr id="10" name="Arrow: Down 9">
            <a:extLst>
              <a:ext uri="{FF2B5EF4-FFF2-40B4-BE49-F238E27FC236}">
                <a16:creationId xmlns:a16="http://schemas.microsoft.com/office/drawing/2014/main" id="{A2C2929D-A159-4C70-8A85-36A80F58C023}"/>
              </a:ext>
            </a:extLst>
          </p:cNvPr>
          <p:cNvSpPr/>
          <p:nvPr/>
        </p:nvSpPr>
        <p:spPr>
          <a:xfrm>
            <a:off x="6772673" y="1897225"/>
            <a:ext cx="271661" cy="439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1" name="Arrow: Down 10">
            <a:extLst>
              <a:ext uri="{FF2B5EF4-FFF2-40B4-BE49-F238E27FC236}">
                <a16:creationId xmlns:a16="http://schemas.microsoft.com/office/drawing/2014/main" id="{3882522F-D393-437E-9C16-8B242FCD6E31}"/>
              </a:ext>
            </a:extLst>
          </p:cNvPr>
          <p:cNvSpPr/>
          <p:nvPr/>
        </p:nvSpPr>
        <p:spPr>
          <a:xfrm>
            <a:off x="6772674" y="3050351"/>
            <a:ext cx="271661" cy="43942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3509868635"/>
      </p:ext>
    </p:extLst>
  </p:cSld>
  <p:clrMapOvr>
    <a:masterClrMapping/>
  </p:clrMapOvr>
</p:sld>
</file>

<file path=ppt/theme/theme1.xml><?xml version="1.0" encoding="utf-8"?>
<a:theme xmlns:a="http://schemas.openxmlformats.org/drawingml/2006/main" name="Rocket Infographics by Slidesgo">
  <a:themeElements>
    <a:clrScheme name="Simple Light">
      <a:dk1>
        <a:srgbClr val="000000"/>
      </a:dk1>
      <a:lt1>
        <a:srgbClr val="FFFFFF"/>
      </a:lt1>
      <a:dk2>
        <a:srgbClr val="595959"/>
      </a:dk2>
      <a:lt2>
        <a:srgbClr val="EEEEEE"/>
      </a:lt2>
      <a:accent1>
        <a:srgbClr val="8ED174"/>
      </a:accent1>
      <a:accent2>
        <a:srgbClr val="00CD99"/>
      </a:accent2>
      <a:accent3>
        <a:srgbClr val="14A0C1"/>
      </a:accent3>
      <a:accent4>
        <a:srgbClr val="4F7CAA"/>
      </a:accent4>
      <a:accent5>
        <a:srgbClr val="5059AC"/>
      </a:accent5>
      <a:accent6>
        <a:srgbClr val="23295F"/>
      </a:accent6>
      <a:hlink>
        <a:srgbClr val="8ED1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2455</Words>
  <Application>Microsoft Office PowerPoint</Application>
  <PresentationFormat>On-screen Show (16:9)</PresentationFormat>
  <Paragraphs>433</Paragraphs>
  <Slides>50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Roboto</vt:lpstr>
      <vt:lpstr>Arial</vt:lpstr>
      <vt:lpstr>Fira Sans Extra Condensed Mediu</vt:lpstr>
      <vt:lpstr>Fira Sans Extra Condensed Light</vt:lpstr>
      <vt:lpstr>Fira Sans Extra Condensed Medium</vt:lpstr>
      <vt:lpstr>Wingdings</vt:lpstr>
      <vt:lpstr>Rocket Infographics by Slidesgo</vt:lpstr>
      <vt:lpstr>IBM Data Science Capstone Project: Landing Cost Prediction of the Falcon 9</vt:lpstr>
      <vt:lpstr>TABLE OF CONTENTS</vt:lpstr>
      <vt:lpstr>INTRODUCTION</vt:lpstr>
      <vt:lpstr> PROJECT OBJECTIVES</vt:lpstr>
      <vt:lpstr>METHODOLOGY</vt:lpstr>
      <vt:lpstr>Methodology</vt:lpstr>
      <vt:lpstr>Data Collection</vt:lpstr>
      <vt:lpstr>Dataset Description</vt:lpstr>
      <vt:lpstr>Data Wrangling</vt:lpstr>
      <vt:lpstr>Exploratory Data Analysis using Visualization  </vt:lpstr>
      <vt:lpstr>Exploratory Data Analysis using SQL</vt:lpstr>
      <vt:lpstr>Interactive Visual Analytics using Folium</vt:lpstr>
      <vt:lpstr>Interactive Visual Analytics using Plotly Dash</vt:lpstr>
      <vt:lpstr>Predictive Analysis</vt:lpstr>
      <vt:lpstr>Predictive Analysis Process</vt:lpstr>
      <vt:lpstr>EDA RESULTS</vt:lpstr>
      <vt:lpstr>Exploratory Data Analysis Results</vt:lpstr>
      <vt:lpstr>EDA USING VISUALIZATION RESULTS</vt:lpstr>
      <vt:lpstr>PowerPoint Presentation</vt:lpstr>
      <vt:lpstr>PowerPoint Presentation</vt:lpstr>
      <vt:lpstr>PowerPoint Presentation</vt:lpstr>
      <vt:lpstr>EDA USING SQL RESULTS</vt:lpstr>
      <vt:lpstr>EDA USING SQL RESULTS</vt:lpstr>
      <vt:lpstr>EDA USING SQL RESULTS</vt:lpstr>
      <vt:lpstr>EDA USING SQL RESULTS</vt:lpstr>
      <vt:lpstr>EDA USING SQL RESULTS</vt:lpstr>
      <vt:lpstr>EDA USING SQL RESULTS</vt:lpstr>
      <vt:lpstr>EDA USING SQL RESULTS</vt:lpstr>
      <vt:lpstr>EDA USING SQL RESULTS</vt:lpstr>
      <vt:lpstr>EDA USING SQL RESULTS</vt:lpstr>
      <vt:lpstr>INTERACTIVE VISUAL ANALYTICS USING FOLIUM </vt:lpstr>
      <vt:lpstr>General location of launch sites</vt:lpstr>
      <vt:lpstr>PowerPoint Presentation</vt:lpstr>
      <vt:lpstr>Proximity analysis on the Launch Sites.</vt:lpstr>
      <vt:lpstr>PowerPoint Presentation</vt:lpstr>
      <vt:lpstr>PowerPoint Presentation</vt:lpstr>
      <vt:lpstr>INTERACTIVE VISUAL ANALYTICS USING PLOTLY DASH </vt:lpstr>
      <vt:lpstr>Launch Success Rate by Launch Site</vt:lpstr>
      <vt:lpstr>PowerPoint Presentation</vt:lpstr>
      <vt:lpstr>Scatter plot of Outcome against Payload mass</vt:lpstr>
      <vt:lpstr>PowerPoint Presentation</vt:lpstr>
      <vt:lpstr>PREDICTIVE  ANALYSIS</vt:lpstr>
      <vt:lpstr>PowerPoint Presentation</vt:lpstr>
      <vt:lpstr>Logistic Regression</vt:lpstr>
      <vt:lpstr>Support Vector Machines</vt:lpstr>
      <vt:lpstr>Decision Tree</vt:lpstr>
      <vt:lpstr>K-Nearest Neighbors</vt:lpstr>
      <vt:lpstr>PowerPoint Presentation</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title>
  <dc:creator>herbert bett</dc:creator>
  <cp:lastModifiedBy>herbert bett</cp:lastModifiedBy>
  <cp:revision>327</cp:revision>
  <dcterms:modified xsi:type="dcterms:W3CDTF">2023-02-17T17:04:31Z</dcterms:modified>
</cp:coreProperties>
</file>