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2"/>
  </p:notesMasterIdLst>
  <p:sldIdLst>
    <p:sldId id="256" r:id="rId4"/>
    <p:sldId id="261" r:id="rId5"/>
    <p:sldId id="314" r:id="rId6"/>
    <p:sldId id="302" r:id="rId7"/>
    <p:sldId id="301" r:id="rId8"/>
    <p:sldId id="307" r:id="rId9"/>
    <p:sldId id="308" r:id="rId10"/>
    <p:sldId id="309" r:id="rId11"/>
    <p:sldId id="310" r:id="rId12"/>
    <p:sldId id="323" r:id="rId13"/>
    <p:sldId id="312" r:id="rId14"/>
    <p:sldId id="298" r:id="rId15"/>
    <p:sldId id="325" r:id="rId16"/>
    <p:sldId id="313" r:id="rId17"/>
    <p:sldId id="326" r:id="rId18"/>
    <p:sldId id="327" r:id="rId19"/>
    <p:sldId id="315" r:id="rId20"/>
    <p:sldId id="277" r:id="rId21"/>
    <p:sldId id="319" r:id="rId22"/>
    <p:sldId id="318" r:id="rId23"/>
    <p:sldId id="317" r:id="rId24"/>
    <p:sldId id="328" r:id="rId25"/>
    <p:sldId id="330" r:id="rId26"/>
    <p:sldId id="321" r:id="rId27"/>
    <p:sldId id="322" r:id="rId28"/>
    <p:sldId id="320" r:id="rId29"/>
    <p:sldId id="332" r:id="rId30"/>
    <p:sldId id="331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F8B2A3"/>
    <a:srgbClr val="A4B4EA"/>
    <a:srgbClr val="9AD3E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0" y="8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5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36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506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8475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2" r:id="rId4"/>
    <p:sldLayoutId id="214748368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sz="2800" dirty="0">
                <a:latin typeface="빙그레체" panose="02030803000000000000" pitchFamily="18" charset="-127"/>
                <a:ea typeface="빙그레체" panose="02030803000000000000" pitchFamily="18" charset="-127"/>
              </a:rPr>
              <a:t>온라인 채널 제품 판매량 예측 </a:t>
            </a:r>
            <a:r>
              <a:rPr lang="en-US" altLang="ko-KR" sz="2800" dirty="0">
                <a:latin typeface="빙그레체" panose="02030803000000000000" pitchFamily="18" charset="-127"/>
                <a:ea typeface="빙그레체" panose="02030803000000000000" pitchFamily="18" charset="-127"/>
              </a:rPr>
              <a:t>AI </a:t>
            </a:r>
            <a:r>
              <a:rPr lang="ko-KR" altLang="en-US" sz="2800" dirty="0">
                <a:latin typeface="빙그레체" panose="02030803000000000000" pitchFamily="18" charset="-127"/>
                <a:ea typeface="빙그레체" panose="02030803000000000000" pitchFamily="18" charset="-127"/>
              </a:rPr>
              <a:t>온라인 </a:t>
            </a:r>
            <a:r>
              <a:rPr lang="ko-KR" altLang="en-US" sz="2800" dirty="0" err="1">
                <a:latin typeface="빙그레체" panose="02030803000000000000" pitchFamily="18" charset="-127"/>
                <a:ea typeface="빙그레체" panose="02030803000000000000" pitchFamily="18" charset="-127"/>
              </a:rPr>
              <a:t>해커톤</a:t>
            </a:r>
            <a:endParaRPr lang="en-US" altLang="ko-KR" sz="2800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김경호</a:t>
            </a:r>
            <a:r>
              <a:rPr lang="en-US" altLang="ko-KR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,</a:t>
            </a:r>
            <a:r>
              <a:rPr lang="ko-KR" altLang="en-US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 김정원</a:t>
            </a:r>
            <a:r>
              <a:rPr lang="en-US" altLang="ko-KR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, </a:t>
            </a:r>
            <a:r>
              <a:rPr lang="ko-KR" altLang="en-US" b="1" dirty="0" err="1">
                <a:latin typeface="빙그레체" panose="02030803000000000000" pitchFamily="18" charset="-127"/>
                <a:ea typeface="빙그레체" panose="02030803000000000000" pitchFamily="18" charset="-127"/>
              </a:rPr>
              <a:t>윤서환</a:t>
            </a:r>
            <a:r>
              <a:rPr lang="en-US" altLang="ko-KR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, </a:t>
            </a:r>
            <a:r>
              <a:rPr lang="ko-KR" altLang="en-US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정민우</a:t>
            </a:r>
            <a:endParaRPr lang="en-US" altLang="ko-KR" b="1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4EB1B71-40D4-478F-9E31-434A8DAB5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250" y="89618"/>
            <a:ext cx="1308338" cy="3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4341516-1D9C-2DC5-E2EA-EB7F0FFD871A}"/>
              </a:ext>
            </a:extLst>
          </p:cNvPr>
          <p:cNvSpPr/>
          <p:nvPr/>
        </p:nvSpPr>
        <p:spPr>
          <a:xfrm>
            <a:off x="3779912" y="2643758"/>
            <a:ext cx="6892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437A1-F731-315F-DB99-9261295320AE}"/>
              </a:ext>
            </a:extLst>
          </p:cNvPr>
          <p:cNvSpPr txBox="1"/>
          <p:nvPr/>
        </p:nvSpPr>
        <p:spPr>
          <a:xfrm>
            <a:off x="3923928" y="2330466"/>
            <a:ext cx="432048" cy="338554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ko-KR" altLang="en-US" sz="800" b="1"/>
              <a:t>급락구간</a:t>
            </a:r>
            <a:endParaRPr lang="ko-KR" altLang="en-US" sz="8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8A3F0C-3DDD-42AB-8192-45AF064B7E17}"/>
              </a:ext>
            </a:extLst>
          </p:cNvPr>
          <p:cNvGrpSpPr/>
          <p:nvPr/>
        </p:nvGrpSpPr>
        <p:grpSpPr>
          <a:xfrm>
            <a:off x="3707904" y="939022"/>
            <a:ext cx="4503948" cy="3979437"/>
            <a:chOff x="3997164" y="921394"/>
            <a:chExt cx="4503948" cy="39794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B5E7BD-2BE9-49AB-9845-6F1E01550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7164" y="921394"/>
              <a:ext cx="4503948" cy="39794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4B2514-AAD1-F71B-5592-F7EC1B94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91445" y="1071798"/>
              <a:ext cx="4281641" cy="251774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1A2D46-E396-4EA1-8F25-6960EDCE6B75}"/>
              </a:ext>
            </a:extLst>
          </p:cNvPr>
          <p:cNvSpPr txBox="1"/>
          <p:nvPr/>
        </p:nvSpPr>
        <p:spPr>
          <a:xfrm>
            <a:off x="969948" y="1350494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대분류 별 가격 분포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C4A7A6-167D-497C-BDB8-3C68D1DE0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C05D3-A87E-4E09-8F26-367A18E59A5B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C04E67-93ED-411C-B8C8-DE8349F54F2B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4CAF09-DC14-400F-BCBC-869F99341158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25BAEF-D6DA-4561-98F0-DB112CE5202A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1-3 </a:t>
              </a:r>
              <a:r>
                <a:rPr lang="ko-KR" altLang="en-US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매출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4DD745-CA2E-47BF-9011-5747A3A6FA43}"/>
              </a:ext>
            </a:extLst>
          </p:cNvPr>
          <p:cNvGrpSpPr/>
          <p:nvPr/>
        </p:nvGrpSpPr>
        <p:grpSpPr>
          <a:xfrm>
            <a:off x="607338" y="2134183"/>
            <a:ext cx="2835172" cy="1308381"/>
            <a:chOff x="-149350" y="3034914"/>
            <a:chExt cx="2835172" cy="1308381"/>
          </a:xfrm>
        </p:grpSpPr>
        <p:sp>
          <p:nvSpPr>
            <p:cNvPr id="25" name="Isosceles Triangle 9">
              <a:extLst>
                <a:ext uri="{FF2B5EF4-FFF2-40B4-BE49-F238E27FC236}">
                  <a16:creationId xmlns:a16="http://schemas.microsoft.com/office/drawing/2014/main" id="{991CE940-E3BF-46E3-B71F-3432FCF4A311}"/>
                </a:ext>
              </a:extLst>
            </p:cNvPr>
            <p:cNvSpPr/>
            <p:nvPr/>
          </p:nvSpPr>
          <p:spPr>
            <a:xfrm>
              <a:off x="2271873" y="4039383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0" name="Isosceles Triangle 12">
              <a:extLst>
                <a:ext uri="{FF2B5EF4-FFF2-40B4-BE49-F238E27FC236}">
                  <a16:creationId xmlns:a16="http://schemas.microsoft.com/office/drawing/2014/main" id="{88996822-7ADD-4C18-BA05-E4AA41473D9F}"/>
                </a:ext>
              </a:extLst>
            </p:cNvPr>
            <p:cNvSpPr/>
            <p:nvPr/>
          </p:nvSpPr>
          <p:spPr>
            <a:xfrm>
              <a:off x="2283303" y="3534091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4A05B380-0571-458E-88C3-A161A28DE6AE}"/>
                </a:ext>
              </a:extLst>
            </p:cNvPr>
            <p:cNvSpPr/>
            <p:nvPr/>
          </p:nvSpPr>
          <p:spPr>
            <a:xfrm>
              <a:off x="2284792" y="3034914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A70618-54AA-464A-BF32-026A8328BC7B}"/>
                </a:ext>
              </a:extLst>
            </p:cNvPr>
            <p:cNvSpPr txBox="1"/>
            <p:nvPr/>
          </p:nvSpPr>
          <p:spPr>
            <a:xfrm>
              <a:off x="-149350" y="3061827"/>
              <a:ext cx="2736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1,3</a:t>
              </a:r>
              <a:r>
                <a:rPr lang="ko-KR" altLang="en-US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번 대분류 가격이 상대적으로 높음</a:t>
              </a:r>
              <a:endPara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AB0ED8-E06C-4A6C-86F4-091D3F779087}"/>
                </a:ext>
              </a:extLst>
            </p:cNvPr>
            <p:cNvSpPr txBox="1"/>
            <p:nvPr/>
          </p:nvSpPr>
          <p:spPr>
            <a:xfrm>
              <a:off x="100882" y="3558225"/>
              <a:ext cx="25849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4</a:t>
              </a:r>
              <a:r>
                <a:rPr lang="ko-KR" altLang="en-US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번 대분류는 </a:t>
              </a:r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4~8</a:t>
              </a:r>
              <a:r>
                <a:rPr lang="ko-KR" altLang="en-US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월 가격이 높음</a:t>
              </a:r>
              <a:endPara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BB98B3-2B56-4147-AAC0-65669E73AEEC}"/>
                </a:ext>
              </a:extLst>
            </p:cNvPr>
            <p:cNvSpPr txBox="1"/>
            <p:nvPr/>
          </p:nvSpPr>
          <p:spPr>
            <a:xfrm>
              <a:off x="0" y="4033268"/>
              <a:ext cx="266319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2,5</a:t>
              </a:r>
              <a:r>
                <a:rPr lang="ko-KR" altLang="en-US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번 대분류의 가격은 대체로 일정 </a:t>
              </a:r>
              <a:endPara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0F8D50-770F-4D5A-AC93-30F79D0DF73A}"/>
              </a:ext>
            </a:extLst>
          </p:cNvPr>
          <p:cNvGrpSpPr/>
          <p:nvPr/>
        </p:nvGrpSpPr>
        <p:grpSpPr>
          <a:xfrm>
            <a:off x="6394298" y="1194186"/>
            <a:ext cx="1161263" cy="2088232"/>
            <a:chOff x="6318080" y="1194186"/>
            <a:chExt cx="1161263" cy="20882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344C2E-D687-491D-AF3B-A7269F7DA270}"/>
                </a:ext>
              </a:extLst>
            </p:cNvPr>
            <p:cNvSpPr/>
            <p:nvPr/>
          </p:nvSpPr>
          <p:spPr>
            <a:xfrm>
              <a:off x="7232502" y="1194186"/>
              <a:ext cx="246841" cy="2088232"/>
            </a:xfrm>
            <a:prstGeom prst="rect">
              <a:avLst/>
            </a:prstGeom>
            <a:noFill/>
            <a:ln>
              <a:solidFill>
                <a:srgbClr val="F8B2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D10B22-E3A2-48FF-B358-A168D79E6EE1}"/>
                </a:ext>
              </a:extLst>
            </p:cNvPr>
            <p:cNvSpPr txBox="1"/>
            <p:nvPr/>
          </p:nvSpPr>
          <p:spPr>
            <a:xfrm>
              <a:off x="6318080" y="1363616"/>
              <a:ext cx="65226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900" b="1" dirty="0">
                  <a:solidFill>
                    <a:srgbClr val="F8B2A3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급락구간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54F0CC3-35F1-4A71-92B4-73580644E313}"/>
                </a:ext>
              </a:extLst>
            </p:cNvPr>
            <p:cNvCxnSpPr/>
            <p:nvPr/>
          </p:nvCxnSpPr>
          <p:spPr>
            <a:xfrm>
              <a:off x="6898334" y="1479032"/>
              <a:ext cx="315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21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19601A-DF32-97DF-B559-39F65C39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2709897"/>
            <a:ext cx="8137436" cy="1597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4D306-E241-4FD4-88E0-01EDDDA1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12956-105E-4A30-BD0F-790D4FD5F6CA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D1EC68-A5AC-4AF1-B50D-0FD3BF2F99E8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46BA0E-3DE2-4F39-BC36-4291670874F7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2CA435-E79D-4F60-A401-DEAC43691D06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1-4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브랜드 검색 데이터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27E68C-DD3C-4CF8-A980-7112CA0680EC}"/>
              </a:ext>
            </a:extLst>
          </p:cNvPr>
          <p:cNvGrpSpPr/>
          <p:nvPr/>
        </p:nvGrpSpPr>
        <p:grpSpPr>
          <a:xfrm>
            <a:off x="474268" y="1008534"/>
            <a:ext cx="5112568" cy="1257536"/>
            <a:chOff x="610496" y="962254"/>
            <a:chExt cx="5112568" cy="125753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6D3258-4A8F-42EE-AC1C-935BFB9769D0}"/>
                </a:ext>
              </a:extLst>
            </p:cNvPr>
            <p:cNvSpPr txBox="1"/>
            <p:nvPr/>
          </p:nvSpPr>
          <p:spPr>
            <a:xfrm>
              <a:off x="610496" y="962254"/>
              <a:ext cx="511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기간 </a:t>
              </a:r>
              <a:r>
                <a:rPr lang="en-US" altLang="ko-KR" sz="1600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- </a:t>
              </a:r>
              <a:r>
                <a:rPr lang="en-US" altLang="ko-KR" sz="1600" b="1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2022.01.01 ~ 2023.04.04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ED72E1A-7797-4C3A-A8B4-8C7E5224BD3D}"/>
                </a:ext>
              </a:extLst>
            </p:cNvPr>
            <p:cNvGrpSpPr/>
            <p:nvPr/>
          </p:nvGrpSpPr>
          <p:grpSpPr>
            <a:xfrm>
              <a:off x="683568" y="1388793"/>
              <a:ext cx="4769212" cy="830997"/>
              <a:chOff x="683568" y="1388793"/>
              <a:chExt cx="4769212" cy="83099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C6D46F5-201F-4950-8444-C4EE9BC3488C}"/>
                  </a:ext>
                </a:extLst>
              </p:cNvPr>
              <p:cNvGrpSpPr/>
              <p:nvPr/>
            </p:nvGrpSpPr>
            <p:grpSpPr>
              <a:xfrm>
                <a:off x="683568" y="1466527"/>
                <a:ext cx="157031" cy="687575"/>
                <a:chOff x="6516216" y="1313506"/>
                <a:chExt cx="157031" cy="687575"/>
              </a:xfrm>
            </p:grpSpPr>
            <p:sp>
              <p:nvSpPr>
                <p:cNvPr id="28" name="Frame 17">
                  <a:extLst>
                    <a:ext uri="{FF2B5EF4-FFF2-40B4-BE49-F238E27FC236}">
                      <a16:creationId xmlns:a16="http://schemas.microsoft.com/office/drawing/2014/main" id="{4EB36C9F-E4B0-48A3-B284-E4F803EA52D3}"/>
                    </a:ext>
                  </a:extLst>
                </p:cNvPr>
                <p:cNvSpPr/>
                <p:nvPr/>
              </p:nvSpPr>
              <p:spPr>
                <a:xfrm>
                  <a:off x="6516216" y="1313506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Frame 17">
                  <a:extLst>
                    <a:ext uri="{FF2B5EF4-FFF2-40B4-BE49-F238E27FC236}">
                      <a16:creationId xmlns:a16="http://schemas.microsoft.com/office/drawing/2014/main" id="{7679600F-E42E-4D41-88CD-2790105FE486}"/>
                    </a:ext>
                  </a:extLst>
                </p:cNvPr>
                <p:cNvSpPr/>
                <p:nvPr/>
              </p:nvSpPr>
              <p:spPr>
                <a:xfrm>
                  <a:off x="6516216" y="1590642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Frame 17">
                  <a:extLst>
                    <a:ext uri="{FF2B5EF4-FFF2-40B4-BE49-F238E27FC236}">
                      <a16:creationId xmlns:a16="http://schemas.microsoft.com/office/drawing/2014/main" id="{28B4EEA7-A614-4CEB-8597-9D02CF54A34E}"/>
                    </a:ext>
                  </a:extLst>
                </p:cNvPr>
                <p:cNvSpPr/>
                <p:nvPr/>
              </p:nvSpPr>
              <p:spPr>
                <a:xfrm>
                  <a:off x="6516216" y="1857066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87ECC0-E0F0-4417-B2CF-B0F416C2EE78}"/>
                  </a:ext>
                </a:extLst>
              </p:cNvPr>
              <p:cNvSpPr txBox="1"/>
              <p:nvPr/>
            </p:nvSpPr>
            <p:spPr>
              <a:xfrm>
                <a:off x="880780" y="1665792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 수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-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459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DE2D83-C16D-4364-96D3-044146D76800}"/>
                  </a:ext>
                </a:extLst>
              </p:cNvPr>
              <p:cNvSpPr txBox="1"/>
              <p:nvPr/>
            </p:nvSpPr>
            <p:spPr>
              <a:xfrm>
                <a:off x="880780" y="1942791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일자 별 브랜드 </a:t>
                </a:r>
                <a:r>
                  <a:rPr lang="ko-KR" alt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언급량을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  <a:r>
                  <a:rPr lang="ko-KR" alt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정규화한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데이터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5EE661-7482-4508-980C-787DF4CC91DB}"/>
                  </a:ext>
                </a:extLst>
              </p:cNvPr>
              <p:cNvSpPr txBox="1"/>
              <p:nvPr/>
            </p:nvSpPr>
            <p:spPr>
              <a:xfrm>
                <a:off x="840599" y="1388793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브랜드 수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–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3170 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개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27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47664" y="4310975"/>
            <a:ext cx="568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대부분의 브랜드는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keyword 0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에 가까움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/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상위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5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 브랜드의 키워드 분포</a:t>
            </a:r>
            <a:endParaRPr lang="en-US" altLang="ko-KR" sz="12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D100135-0E95-4D53-880E-4831B90D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8659"/>
            <a:ext cx="5796133" cy="311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716625-411A-4386-AB88-1F913BD9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072A36-19D0-4AA2-B98B-CC96E0CC12BF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D6D31D1-A42C-42FC-AF86-BF606B5D7F69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9593EC-06F5-4DFA-A55C-FCAA5714A310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139A54-D57C-40A6-AB64-2E5203FBE8B3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1-4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브랜드 검색 데이터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62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6899121" y="3550245"/>
            <a:ext cx="200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Keyword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와의 강한 선형 상관성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x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469463-F52B-C278-7828-883116F2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2" y="830883"/>
            <a:ext cx="5976664" cy="42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4DA67-2B29-29AA-7C0B-0A4A5FE0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8" y="1986204"/>
            <a:ext cx="2119299" cy="14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174DD8-B535-4E85-9CCF-F0182E35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91CF0-411D-49E6-9DBB-7C9B5F76E60F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E7E2-94C2-458A-81A3-C085F8AB75FF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F9BEFD-3D0E-44FF-B02B-0E9A3351B51A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D5DE8A-8516-4930-95F5-2BD6888D10A8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1-4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브랜드 검색 데이터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38F9DB-8282-493F-92BF-DBCC612C2AF2}"/>
              </a:ext>
            </a:extLst>
          </p:cNvPr>
          <p:cNvSpPr txBox="1"/>
          <p:nvPr/>
        </p:nvSpPr>
        <p:spPr>
          <a:xfrm>
            <a:off x="7003042" y="1383610"/>
            <a:ext cx="1800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상위 브랜드 </a:t>
            </a:r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10</a:t>
            </a:r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개의 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대분류 판매량 분포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6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6772" y="419311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제품 수 </a:t>
            </a:r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- </a:t>
            </a:r>
            <a:r>
              <a:rPr lang="en-US" altLang="ko-KR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12778</a:t>
            </a:r>
            <a:r>
              <a:rPr lang="ko-KR" altLang="en-US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 →</a:t>
            </a:r>
            <a:r>
              <a:rPr lang="en-US" altLang="ko-KR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10442</a:t>
            </a:r>
            <a:r>
              <a:rPr lang="ko-KR" altLang="en-US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개의 교집합 데이터</a:t>
            </a:r>
            <a:endParaRPr lang="en-US" altLang="ko-KR" sz="1400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제품 별 특성을 기술한 데이터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0EC495-786A-EADD-3B72-CC56DFB1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1099937"/>
            <a:ext cx="4753060" cy="27016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618568-14E5-9E48-BE83-12625177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28" y="1190630"/>
            <a:ext cx="3240360" cy="25202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5229BE-8C27-4C07-9558-7C404EAA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B4F06-82C8-4A38-BDD3-0B6CEF3277A5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1E2B07-8A7A-45E9-B41D-354BAC0AA952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70F0DE-4C8E-4959-BCD4-6A1A518377E7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438C3A-583B-4074-ADB7-44C135BFEA41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1-5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정보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F84DA4-3915-45AC-B63E-B08A40CC4208}"/>
              </a:ext>
            </a:extLst>
          </p:cNvPr>
          <p:cNvGrpSpPr/>
          <p:nvPr/>
        </p:nvGrpSpPr>
        <p:grpSpPr>
          <a:xfrm>
            <a:off x="467012" y="3823204"/>
            <a:ext cx="8209976" cy="72000"/>
            <a:chOff x="466480" y="1621517"/>
            <a:chExt cx="8209976" cy="72000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F7AB3F2-6F6E-40CC-AF97-59291FCF15E0}"/>
                </a:ext>
              </a:extLst>
            </p:cNvPr>
            <p:cNvSpPr/>
            <p:nvPr/>
          </p:nvSpPr>
          <p:spPr>
            <a:xfrm>
              <a:off x="466480" y="1621517"/>
              <a:ext cx="4753592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9AEDF188-44CE-4704-906B-474DE277A23B}"/>
                </a:ext>
              </a:extLst>
            </p:cNvPr>
            <p:cNvSpPr/>
            <p:nvPr/>
          </p:nvSpPr>
          <p:spPr>
            <a:xfrm>
              <a:off x="5436096" y="1621517"/>
              <a:ext cx="324036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89E43D-431A-40D6-BA81-2C728C962017}"/>
              </a:ext>
            </a:extLst>
          </p:cNvPr>
          <p:cNvGrpSpPr/>
          <p:nvPr/>
        </p:nvGrpSpPr>
        <p:grpSpPr>
          <a:xfrm rot="10800000">
            <a:off x="486468" y="996345"/>
            <a:ext cx="8209976" cy="72000"/>
            <a:chOff x="466480" y="1621517"/>
            <a:chExt cx="8209976" cy="7200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46819DA0-01EF-4E72-A805-7DDC1460CE87}"/>
                </a:ext>
              </a:extLst>
            </p:cNvPr>
            <p:cNvSpPr/>
            <p:nvPr/>
          </p:nvSpPr>
          <p:spPr>
            <a:xfrm>
              <a:off x="466480" y="1621517"/>
              <a:ext cx="4753592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96FF0921-9ECB-4F69-9C83-5F695467AF63}"/>
                </a:ext>
              </a:extLst>
            </p:cNvPr>
            <p:cNvSpPr/>
            <p:nvPr/>
          </p:nvSpPr>
          <p:spPr>
            <a:xfrm>
              <a:off x="5436096" y="1621517"/>
              <a:ext cx="324036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11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D1821-4C58-49A4-82D5-D66D94052CDC}"/>
              </a:ext>
            </a:extLst>
          </p:cNvPr>
          <p:cNvSpPr txBox="1"/>
          <p:nvPr/>
        </p:nvSpPr>
        <p:spPr>
          <a:xfrm>
            <a:off x="8293830" y="1692450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1</a:t>
            </a:r>
            <a:endParaRPr lang="ko-KR" altLang="en-US" sz="2400" b="1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337B6-BD3C-4A0B-A3CD-50A88C112F4B}"/>
              </a:ext>
            </a:extLst>
          </p:cNvPr>
          <p:cNvSpPr txBox="1"/>
          <p:nvPr/>
        </p:nvSpPr>
        <p:spPr>
          <a:xfrm>
            <a:off x="8285816" y="2152476"/>
            <a:ext cx="370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2</a:t>
            </a:r>
            <a:endParaRPr lang="ko-KR" altLang="en-US" sz="2400" b="1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335DF-7A86-4368-8AC7-1881897AC265}"/>
              </a:ext>
            </a:extLst>
          </p:cNvPr>
          <p:cNvSpPr txBox="1"/>
          <p:nvPr/>
        </p:nvSpPr>
        <p:spPr>
          <a:xfrm>
            <a:off x="8293830" y="2542133"/>
            <a:ext cx="370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3</a:t>
            </a:r>
            <a:endParaRPr lang="ko-KR" altLang="en-US" sz="2400" b="1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5FF60-0A06-4F2D-8249-759AF3E94E6F}"/>
              </a:ext>
            </a:extLst>
          </p:cNvPr>
          <p:cNvSpPr txBox="1"/>
          <p:nvPr/>
        </p:nvSpPr>
        <p:spPr>
          <a:xfrm>
            <a:off x="8278590" y="2902173"/>
            <a:ext cx="39786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4</a:t>
            </a:r>
            <a:endParaRPr lang="ko-KR" altLang="en-US" sz="2400" b="1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1DFC2-A583-4865-8748-ABD8E14B8360}"/>
              </a:ext>
            </a:extLst>
          </p:cNvPr>
          <p:cNvSpPr txBox="1"/>
          <p:nvPr/>
        </p:nvSpPr>
        <p:spPr>
          <a:xfrm>
            <a:off x="8293830" y="3302340"/>
            <a:ext cx="3722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5</a:t>
            </a:r>
            <a:endParaRPr lang="ko-KR" altLang="en-US" sz="2400" b="1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B5A8A-8E3F-470F-6632-97879EA47877}"/>
              </a:ext>
            </a:extLst>
          </p:cNvPr>
          <p:cNvSpPr txBox="1"/>
          <p:nvPr/>
        </p:nvSpPr>
        <p:spPr>
          <a:xfrm>
            <a:off x="5844037" y="1766060"/>
            <a:ext cx="304922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Text processing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처리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     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→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nltk.pos_tag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및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regex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Stop word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처리 후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소분류 별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LDA</a:t>
            </a: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1 ~ 10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개의 토픽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범위 설정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Coherence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상위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 중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    perplexity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가 가장 낮은 토픽 수로 분류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소분류별 적절 토픽수로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split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→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labeling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A3A203-C6B5-84D8-CE3B-36797120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1131590"/>
            <a:ext cx="5185108" cy="309634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9911D4-C5F3-740B-FE10-5A64AF541E19}"/>
              </a:ext>
            </a:extLst>
          </p:cNvPr>
          <p:cNvSpPr/>
          <p:nvPr/>
        </p:nvSpPr>
        <p:spPr>
          <a:xfrm>
            <a:off x="467012" y="4011910"/>
            <a:ext cx="1368684" cy="212555"/>
          </a:xfrm>
          <a:prstGeom prst="rect">
            <a:avLst/>
          </a:prstGeom>
          <a:noFill/>
          <a:ln>
            <a:solidFill>
              <a:srgbClr val="F8B2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5E795-F9FC-4FD2-A6DC-1587985C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9ACC3-1E66-44F1-8C82-36D96CF22A59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C8FB56-9E1A-4A6E-BB45-8099FEE2AEB6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C32805-A40B-413A-957D-122A789578E6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CABCFE-D772-40F7-9EA0-9833BE064031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1-5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정보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12" name="자유형 8">
            <a:extLst>
              <a:ext uri="{FF2B5EF4-FFF2-40B4-BE49-F238E27FC236}">
                <a16:creationId xmlns:a16="http://schemas.microsoft.com/office/drawing/2014/main" id="{5F063E14-BCB2-41B1-B7EE-9D444D7EBA52}"/>
              </a:ext>
            </a:extLst>
          </p:cNvPr>
          <p:cNvSpPr/>
          <p:nvPr/>
        </p:nvSpPr>
        <p:spPr>
          <a:xfrm rot="16200000" flipV="1">
            <a:off x="4200382" y="2655167"/>
            <a:ext cx="3092876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63500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2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B9242D-9025-3E6F-D3C3-217E8231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1615552"/>
            <a:ext cx="8137436" cy="282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547F2-156E-7143-B0A5-1866A0DCF563}"/>
              </a:ext>
            </a:extLst>
          </p:cNvPr>
          <p:cNvSpPr txBox="1"/>
          <p:nvPr/>
        </p:nvSpPr>
        <p:spPr>
          <a:xfrm>
            <a:off x="467012" y="1082616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최종 결과 </a:t>
            </a:r>
            <a:r>
              <a:rPr lang="en-US" altLang="ko-KR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234</a:t>
            </a:r>
            <a:r>
              <a:rPr lang="ko-KR" altLang="en-US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개의 </a:t>
            </a:r>
            <a:r>
              <a:rPr lang="en-US" altLang="ko-KR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label </a:t>
            </a:r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분류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956CE7-C3F1-473B-890C-73264843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C8947E-E835-44E2-8DD1-0E334AE055E1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729724-C100-47C7-9DC7-D2B1161B0BBD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85554D-1849-4202-AA9D-8035E27ECE84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64A08E-BE60-4685-8008-A286332A909D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1-5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정보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7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29098" y="4011911"/>
            <a:ext cx="3456384" cy="576063"/>
          </a:xfrm>
        </p:spPr>
        <p:txBody>
          <a:bodyPr/>
          <a:lstStyle/>
          <a:p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문제 정의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3793D1-0F4D-42C9-A5D9-1AE9EF56E6D1}"/>
              </a:ext>
            </a:extLst>
          </p:cNvPr>
          <p:cNvSpPr/>
          <p:nvPr/>
        </p:nvSpPr>
        <p:spPr>
          <a:xfrm flipH="1">
            <a:off x="4226461" y="1851670"/>
            <a:ext cx="691077" cy="57606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9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72776" y="2065529"/>
            <a:ext cx="784887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899592" y="1529744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2732525" y="1411387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635106" y="1414562"/>
            <a:ext cx="1301934" cy="1301934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325" y="3265945"/>
            <a:ext cx="162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cs typeface="Arial" pitchFamily="34" charset="0"/>
              </a:rPr>
              <a:t>하이퍼파라미터</a:t>
            </a:r>
            <a:r>
              <a:rPr lang="ko-KR" altLang="en-US" sz="1200" b="1" dirty="0">
                <a:cs typeface="Arial" pitchFamily="34" charset="0"/>
              </a:rPr>
              <a:t> 설정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84913" y="3265945"/>
            <a:ext cx="1176696" cy="553999"/>
            <a:chOff x="3297869" y="1715062"/>
            <a:chExt cx="1287011" cy="553999"/>
          </a:xfrm>
        </p:grpSpPr>
        <p:sp>
          <p:nvSpPr>
            <p:cNvPr id="17" name="TextBox 16"/>
            <p:cNvSpPr txBox="1"/>
            <p:nvPr/>
          </p:nvSpPr>
          <p:spPr>
            <a:xfrm>
              <a:off x="3297869" y="1715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cs typeface="Arial" pitchFamily="34" charset="0"/>
                </a:rPr>
                <a:t>실험 및 검증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0103" y="326594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Feature Engineering</a:t>
            </a:r>
          </a:p>
          <a:p>
            <a:pPr algn="ctr"/>
            <a:r>
              <a:rPr lang="ko-KR" altLang="en-US" sz="1200" b="1" dirty="0">
                <a:cs typeface="Arial" pitchFamily="34" charset="0"/>
              </a:rPr>
              <a:t>및 데이터셋 구성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7074" y="3265946"/>
            <a:ext cx="153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cs typeface="Arial" pitchFamily="34" charset="0"/>
              </a:rPr>
              <a:t>모델 선정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4303" y="281657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7096844" y="2845525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3173069" y="2845525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BB36CD-DF65-4372-B27A-63C610E8EED8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2.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문제 정의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1A7A13-DC7D-4E41-A219-2E336DA5B940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73ED49E-B493-4503-A6EC-76AED142EF73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6701F-B66F-49FC-947F-CFACA03DFAF7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2</a:t>
              </a:r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-1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주요 과제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44" name="Diamond 8">
            <a:extLst>
              <a:ext uri="{FF2B5EF4-FFF2-40B4-BE49-F238E27FC236}">
                <a16:creationId xmlns:a16="http://schemas.microsoft.com/office/drawing/2014/main" id="{A93B3637-0890-4777-A43A-41B16A74AB00}"/>
              </a:ext>
            </a:extLst>
          </p:cNvPr>
          <p:cNvSpPr/>
          <p:nvPr/>
        </p:nvSpPr>
        <p:spPr>
          <a:xfrm>
            <a:off x="4802173" y="1532919"/>
            <a:ext cx="1065219" cy="1065219"/>
          </a:xfrm>
          <a:prstGeom prst="diamond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66C6875C-D224-4865-91CD-7720CBEA09DC}"/>
              </a:ext>
            </a:extLst>
          </p:cNvPr>
          <p:cNvSpPr/>
          <p:nvPr/>
        </p:nvSpPr>
        <p:spPr>
          <a:xfrm>
            <a:off x="5153296" y="2845525"/>
            <a:ext cx="386384" cy="360040"/>
          </a:xfrm>
          <a:prstGeom prst="rect">
            <a:avLst/>
          </a:prstGeom>
          <a:solidFill>
            <a:srgbClr val="98D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3847E064-6B53-4D21-BBD3-23ED547B363F}"/>
              </a:ext>
            </a:extLst>
          </p:cNvPr>
          <p:cNvSpPr/>
          <p:nvPr/>
        </p:nvSpPr>
        <p:spPr>
          <a:xfrm rot="18900000">
            <a:off x="5254684" y="1897042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ardrop 1">
            <a:extLst>
              <a:ext uri="{FF2B5EF4-FFF2-40B4-BE49-F238E27FC236}">
                <a16:creationId xmlns:a16="http://schemas.microsoft.com/office/drawing/2014/main" id="{3632FDE0-DAD1-4E5A-93C1-F464173478C7}"/>
              </a:ext>
            </a:extLst>
          </p:cNvPr>
          <p:cNvSpPr/>
          <p:nvPr/>
        </p:nvSpPr>
        <p:spPr>
          <a:xfrm rot="18805991">
            <a:off x="1243770" y="1882239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Pie 24">
            <a:extLst>
              <a:ext uri="{FF2B5EF4-FFF2-40B4-BE49-F238E27FC236}">
                <a16:creationId xmlns:a16="http://schemas.microsoft.com/office/drawing/2014/main" id="{9266588D-FED3-4C3F-9F6C-2992A391C9C9}"/>
              </a:ext>
            </a:extLst>
          </p:cNvPr>
          <p:cNvSpPr/>
          <p:nvPr/>
        </p:nvSpPr>
        <p:spPr>
          <a:xfrm>
            <a:off x="7117420" y="1885102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13DF041A-AB57-4ED2-9086-7C7ADECD08BA}"/>
              </a:ext>
            </a:extLst>
          </p:cNvPr>
          <p:cNvSpPr/>
          <p:nvPr/>
        </p:nvSpPr>
        <p:spPr>
          <a:xfrm flipH="1">
            <a:off x="3193950" y="1917216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707D84-C786-4B3C-AA64-86E67401C11E}"/>
              </a:ext>
            </a:extLst>
          </p:cNvPr>
          <p:cNvSpPr txBox="1"/>
          <p:nvPr/>
        </p:nvSpPr>
        <p:spPr>
          <a:xfrm>
            <a:off x="460331" y="957271"/>
            <a:ext cx="650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2022.1.1~2022.4.4.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데이터를 통해 </a:t>
            </a:r>
            <a:r>
              <a:rPr lang="en-US" altLang="ko-KR" sz="1200" b="1" dirty="0">
                <a:solidFill>
                  <a:srgbClr val="F8B2A3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2023.4.5. ~ 2023.4.25.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판매량 예측</a:t>
            </a:r>
            <a:endParaRPr lang="en-US" altLang="ko-KR" sz="12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A714419-4112-4C78-B286-E8EFC118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91E0EDB-EFC3-40B7-9DAB-D1D4C03A553D}"/>
              </a:ext>
            </a:extLst>
          </p:cNvPr>
          <p:cNvSpPr txBox="1"/>
          <p:nvPr/>
        </p:nvSpPr>
        <p:spPr>
          <a:xfrm>
            <a:off x="468198" y="3770041"/>
            <a:ext cx="48782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주안점</a:t>
            </a:r>
            <a:endParaRPr lang="en-US" altLang="ko-KR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endParaRPr lang="en-US" altLang="ko-KR" sz="800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- 21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일을 예측해야 하는 </a:t>
            </a:r>
            <a:r>
              <a:rPr lang="en-US" altLang="ko-KR" sz="1200" dirty="0" err="1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MultiHorizontal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시계열 </a:t>
            </a:r>
            <a:r>
              <a:rPr lang="ko-KR" altLang="en-US" sz="1200" dirty="0" err="1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테스크</a:t>
            </a:r>
            <a:endParaRPr lang="en-US" altLang="ko-KR" sz="12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-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매출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브랜드 키워드 </a:t>
            </a:r>
            <a:r>
              <a:rPr lang="ko-KR" altLang="en-US" sz="1200" dirty="0" err="1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언급량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중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소분류 등의 다양한 메타 데이터</a:t>
            </a:r>
            <a:endParaRPr lang="en-US" altLang="ko-KR" sz="12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3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16363" y="1323585"/>
            <a:ext cx="1243006" cy="1388973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3777556" y="2300668"/>
            <a:ext cx="1539442" cy="128319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4848853" y="3022568"/>
            <a:ext cx="1251642" cy="1618309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695835">
            <a:off x="4324156" y="957335"/>
            <a:ext cx="1191627" cy="1586332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409170" y="2161188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55976" y="180114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74966" y="329454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1840" y="1472466"/>
            <a:ext cx="97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모델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선정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2727" y="3838520"/>
            <a:ext cx="102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하이퍼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파라미터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601CD-2E2E-C90A-2C4B-16D020D6136D}"/>
              </a:ext>
            </a:extLst>
          </p:cNvPr>
          <p:cNvGrpSpPr/>
          <p:nvPr/>
        </p:nvGrpSpPr>
        <p:grpSpPr>
          <a:xfrm>
            <a:off x="3088351" y="3553359"/>
            <a:ext cx="1752367" cy="1296785"/>
            <a:chOff x="3462535" y="3319919"/>
            <a:chExt cx="1433696" cy="1060704"/>
          </a:xfrm>
        </p:grpSpPr>
        <p:grpSp>
          <p:nvGrpSpPr>
            <p:cNvPr id="17" name="Group 16"/>
            <p:cNvGrpSpPr/>
            <p:nvPr/>
          </p:nvGrpSpPr>
          <p:grpSpPr>
            <a:xfrm rot="14480428">
              <a:off x="3651116" y="3135508"/>
              <a:ext cx="1060704" cy="1429526"/>
              <a:chOff x="4041649" y="1707654"/>
              <a:chExt cx="1060704" cy="1429526"/>
            </a:xfrm>
          </p:grpSpPr>
          <p:sp>
            <p:nvSpPr>
              <p:cNvPr id="18" name="Isosceles Triangle 2"/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294473" y="3535868"/>
              <a:ext cx="381907" cy="27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2535" y="3762686"/>
              <a:ext cx="973048" cy="427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실험 및 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검증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-63271" y="1483335"/>
            <a:ext cx="293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Not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AutoRegressive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Task</a:t>
            </a:r>
          </a:p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MultiHorizontal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Task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758" y="3869508"/>
            <a:ext cx="254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모델 성능을 검증할 수 있는 타당한 절차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6191" y="1483335"/>
            <a:ext cx="2162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메타 데이터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다양한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Feature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4413" y="3848730"/>
            <a:ext cx="2662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모델과 데이터셋에 맞는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하이퍼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파라미터 결정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99FAF4-8985-6060-5B6E-E816C5EE88CE}"/>
              </a:ext>
            </a:extLst>
          </p:cNvPr>
          <p:cNvSpPr txBox="1"/>
          <p:nvPr/>
        </p:nvSpPr>
        <p:spPr>
          <a:xfrm>
            <a:off x="4676625" y="1471885"/>
            <a:ext cx="97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데이터셋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CD960-F4F7-6A66-D045-700DA1292215}"/>
              </a:ext>
            </a:extLst>
          </p:cNvPr>
          <p:cNvSpPr txBox="1"/>
          <p:nvPr/>
        </p:nvSpPr>
        <p:spPr>
          <a:xfrm>
            <a:off x="3873520" y="2549562"/>
            <a:ext cx="1329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Temporal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Fusion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Transformer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F3E51-F6B3-4DD8-AF38-36D1E9537F6C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2.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문제 정의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2ECE25F-3A76-47EE-A01C-8EE7AD3A98A0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82914-EBBE-4FAD-ADCF-96F6E8316EA8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7B9110-4E1A-4EC4-B014-E9E7F6207341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2</a:t>
              </a:r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-1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주요 과제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A5F2F803-1BBF-422F-96F9-8572C3D6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Contents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91556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11891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11" name="TextBox 12"/>
          <p:cNvSpPr txBox="1"/>
          <p:nvPr/>
        </p:nvSpPr>
        <p:spPr bwMode="auto">
          <a:xfrm>
            <a:off x="3349972" y="1180466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데이터 분석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838593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761620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684647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04343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2967955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389247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62FB3D7E-1C2E-8E43-D14B-0C6B472AD720}"/>
              </a:ext>
            </a:extLst>
          </p:cNvPr>
          <p:cNvSpPr txBox="1"/>
          <p:nvPr/>
        </p:nvSpPr>
        <p:spPr bwMode="auto">
          <a:xfrm>
            <a:off x="3331317" y="2089999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문제 정의</a:t>
            </a: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E1597BFF-C166-A4E3-B852-DFB14B281199}"/>
              </a:ext>
            </a:extLst>
          </p:cNvPr>
          <p:cNvSpPr txBox="1"/>
          <p:nvPr/>
        </p:nvSpPr>
        <p:spPr bwMode="auto">
          <a:xfrm>
            <a:off x="3382961" y="3029510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모델 분석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AD91F41E-3AC4-26A0-B916-39A6D278E113}"/>
              </a:ext>
            </a:extLst>
          </p:cNvPr>
          <p:cNvSpPr txBox="1"/>
          <p:nvPr/>
        </p:nvSpPr>
        <p:spPr bwMode="auto">
          <a:xfrm>
            <a:off x="3382961" y="3954032"/>
            <a:ext cx="4752528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결과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EA83350-F2B9-4860-BA42-373969C7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모델 분석</a:t>
            </a: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7B50AD8A-BEAA-409B-8CCA-3F5A04419DCA}"/>
              </a:ext>
            </a:extLst>
          </p:cNvPr>
          <p:cNvSpPr/>
          <p:nvPr/>
        </p:nvSpPr>
        <p:spPr>
          <a:xfrm rot="2700000">
            <a:off x="4374324" y="1741097"/>
            <a:ext cx="365932" cy="814676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90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61B7D-6E68-8D68-51DF-29695362BF47}"/>
              </a:ext>
            </a:extLst>
          </p:cNvPr>
          <p:cNvSpPr txBox="1"/>
          <p:nvPr/>
        </p:nvSpPr>
        <p:spPr>
          <a:xfrm>
            <a:off x="3491880" y="4186053"/>
            <a:ext cx="5235484" cy="215444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[Temporal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FusionTransformers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for Interpretable Multi-horizon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TimeSeries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Forecasting 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논문 발췌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] 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FDAD20-A654-E210-6ECD-2B40D1DD79B2}"/>
              </a:ext>
            </a:extLst>
          </p:cNvPr>
          <p:cNvGrpSpPr/>
          <p:nvPr/>
        </p:nvGrpSpPr>
        <p:grpSpPr>
          <a:xfrm>
            <a:off x="4643476" y="1275606"/>
            <a:ext cx="3903668" cy="2880320"/>
            <a:chOff x="155617" y="1111963"/>
            <a:chExt cx="5115735" cy="3723878"/>
          </a:xfrm>
        </p:grpSpPr>
        <p:pic>
          <p:nvPicPr>
            <p:cNvPr id="1026" name="Picture 2" descr="Temporal Fusion Transformer architecture">
              <a:extLst>
                <a:ext uri="{FF2B5EF4-FFF2-40B4-BE49-F238E27FC236}">
                  <a16:creationId xmlns:a16="http://schemas.microsoft.com/office/drawing/2014/main" id="{63FDABFA-6A83-BF0C-B410-57239CF7E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17" y="1111963"/>
              <a:ext cx="5115735" cy="3723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90D703C-367F-3D08-8A79-1D60B7AAE688}"/>
                </a:ext>
              </a:extLst>
            </p:cNvPr>
            <p:cNvGrpSpPr/>
            <p:nvPr/>
          </p:nvGrpSpPr>
          <p:grpSpPr>
            <a:xfrm>
              <a:off x="1043608" y="2482155"/>
              <a:ext cx="3960440" cy="1440161"/>
              <a:chOff x="1475656" y="2427733"/>
              <a:chExt cx="3960440" cy="144016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F6BCE0F-7348-DD42-ADFB-F7A199B73286}"/>
                  </a:ext>
                </a:extLst>
              </p:cNvPr>
              <p:cNvSpPr/>
              <p:nvPr/>
            </p:nvSpPr>
            <p:spPr>
              <a:xfrm>
                <a:off x="1475656" y="3219822"/>
                <a:ext cx="3888432" cy="648072"/>
              </a:xfrm>
              <a:prstGeom prst="rect">
                <a:avLst/>
              </a:prstGeom>
              <a:noFill/>
              <a:ln>
                <a:solidFill>
                  <a:srgbClr val="98DFB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8DFBB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6256AC4-925B-E4C9-D88F-A93AF5419636}"/>
                  </a:ext>
                </a:extLst>
              </p:cNvPr>
              <p:cNvSpPr/>
              <p:nvPr/>
            </p:nvSpPr>
            <p:spPr>
              <a:xfrm>
                <a:off x="1475656" y="2427733"/>
                <a:ext cx="3960440" cy="369331"/>
              </a:xfrm>
              <a:prstGeom prst="rect">
                <a:avLst/>
              </a:prstGeom>
              <a:noFill/>
              <a:ln>
                <a:solidFill>
                  <a:srgbClr val="98DFB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32F523-94BD-B4B2-35AE-5B257F2CB7FA}"/>
              </a:ext>
            </a:extLst>
          </p:cNvPr>
          <p:cNvSpPr txBox="1"/>
          <p:nvPr/>
        </p:nvSpPr>
        <p:spPr>
          <a:xfrm>
            <a:off x="467012" y="2161768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98DFBB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Transformer</a:t>
            </a:r>
            <a:r>
              <a:rPr lang="en-US" altLang="ko-KR" sz="1600" dirty="0">
                <a:solidFill>
                  <a:srgbClr val="98DFBB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r>
              <a:rPr lang="ko-KR" altLang="en-US" sz="1600" dirty="0">
                <a:solidFill>
                  <a:srgbClr val="98DFBB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기반</a:t>
            </a:r>
            <a:endParaRPr lang="en-US" altLang="ko-KR" sz="1600" dirty="0">
              <a:solidFill>
                <a:srgbClr val="98DFBB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r"/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   시계열 데이터에 </a:t>
            </a:r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Attention</a:t>
            </a:r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메커니즘을 적용 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86819-CBC7-1472-7FC3-065ACFD65D35}"/>
              </a:ext>
            </a:extLst>
          </p:cNvPr>
          <p:cNvSpPr txBox="1"/>
          <p:nvPr/>
        </p:nvSpPr>
        <p:spPr>
          <a:xfrm>
            <a:off x="467012" y="2860269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98DFBB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LSTM </a:t>
            </a:r>
            <a:r>
              <a:rPr lang="ko-KR" altLang="en-US" sz="1600" dirty="0">
                <a:solidFill>
                  <a:srgbClr val="98DFBB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기반</a:t>
            </a:r>
            <a:endParaRPr lang="en-US" altLang="ko-KR" sz="1600" dirty="0">
              <a:solidFill>
                <a:srgbClr val="98DFBB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r"/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Encoder</a:t>
            </a:r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를 통해 시계열 데이터에 맥락 부여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r"/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Decoder</a:t>
            </a:r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를 통해 맥락과 미래 정보를 반영해 예측 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40A0C2-228B-42AC-A4FF-6A9DAF250EFF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모델 분석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15DFD2-8C6E-4ABD-908B-88A0CB1A3AC8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316CB5-221D-4F34-87CD-650EC3B51E01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B82F40-3606-4D27-BE16-C56955E1D6E8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3-1 Architecture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26A97A5-6DE0-44AF-A886-6AEA6C81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EA7B2D-2331-4027-A16C-8B1D80C461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572000" y="2478247"/>
            <a:ext cx="749076" cy="0"/>
          </a:xfrm>
          <a:prstGeom prst="line">
            <a:avLst/>
          </a:prstGeom>
          <a:ln w="19050">
            <a:solidFill>
              <a:srgbClr val="98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272121-EF42-4194-A5EE-3098EECF19A3}"/>
              </a:ext>
            </a:extLst>
          </p:cNvPr>
          <p:cNvCxnSpPr>
            <a:cxnSpLocks/>
          </p:cNvCxnSpPr>
          <p:nvPr/>
        </p:nvCxnSpPr>
        <p:spPr>
          <a:xfrm flipH="1">
            <a:off x="4643476" y="3219822"/>
            <a:ext cx="677600" cy="0"/>
          </a:xfrm>
          <a:prstGeom prst="line">
            <a:avLst/>
          </a:prstGeom>
          <a:ln w="19050">
            <a:solidFill>
              <a:srgbClr val="98D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589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U in Temporal Fusion Transformer">
            <a:extLst>
              <a:ext uri="{FF2B5EF4-FFF2-40B4-BE49-F238E27FC236}">
                <a16:creationId xmlns:a16="http://schemas.microsoft.com/office/drawing/2014/main" id="{3F50218E-7DC5-029E-1904-0F118159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2" y="1439739"/>
            <a:ext cx="2998574" cy="24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383D3C-BB43-2D85-B199-9FEE4A722537}"/>
              </a:ext>
            </a:extLst>
          </p:cNvPr>
          <p:cNvGrpSpPr/>
          <p:nvPr/>
        </p:nvGrpSpPr>
        <p:grpSpPr>
          <a:xfrm>
            <a:off x="4283968" y="1233102"/>
            <a:ext cx="3863668" cy="2633092"/>
            <a:chOff x="9186" y="1131590"/>
            <a:chExt cx="5115735" cy="3723878"/>
          </a:xfrm>
        </p:grpSpPr>
        <p:pic>
          <p:nvPicPr>
            <p:cNvPr id="3" name="Picture 2" descr="Temporal Fusion Transformer architecture">
              <a:extLst>
                <a:ext uri="{FF2B5EF4-FFF2-40B4-BE49-F238E27FC236}">
                  <a16:creationId xmlns:a16="http://schemas.microsoft.com/office/drawing/2014/main" id="{434DC23A-D54E-C52B-B182-31930DC37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6" y="1131590"/>
              <a:ext cx="5115735" cy="3723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03A146-760B-178A-6BAD-771FAE6F50BC}"/>
                </a:ext>
              </a:extLst>
            </p:cNvPr>
            <p:cNvSpPr/>
            <p:nvPr/>
          </p:nvSpPr>
          <p:spPr>
            <a:xfrm>
              <a:off x="2843808" y="1491630"/>
              <a:ext cx="2160240" cy="1080120"/>
            </a:xfrm>
            <a:prstGeom prst="rect">
              <a:avLst/>
            </a:prstGeom>
            <a:noFill/>
            <a:ln>
              <a:solidFill>
                <a:srgbClr val="F8B2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4E2229-D4F5-EE7B-36A1-8522091650A6}"/>
              </a:ext>
            </a:extLst>
          </p:cNvPr>
          <p:cNvSpPr txBox="1"/>
          <p:nvPr/>
        </p:nvSpPr>
        <p:spPr>
          <a:xfrm>
            <a:off x="467011" y="1072162"/>
            <a:ext cx="139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B2A3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1) GRN </a:t>
            </a:r>
            <a:r>
              <a:rPr lang="ko-KR" altLang="en-US" sz="1600" b="1" dirty="0">
                <a:solidFill>
                  <a:srgbClr val="F8B2A3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구조</a:t>
            </a:r>
            <a:endParaRPr lang="en-US" altLang="ko-KR" sz="1600" b="1" dirty="0">
              <a:solidFill>
                <a:srgbClr val="F8B2A3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BD8EF5-140C-36B3-84FD-CCB2B5E5655A}"/>
              </a:ext>
            </a:extLst>
          </p:cNvPr>
          <p:cNvSpPr txBox="1"/>
          <p:nvPr/>
        </p:nvSpPr>
        <p:spPr>
          <a:xfrm>
            <a:off x="2399470" y="4394653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특징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- Residual Connection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이 포함된 최종적인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Dense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64F65-D021-4561-4656-B314376AB54A}"/>
              </a:ext>
            </a:extLst>
          </p:cNvPr>
          <p:cNvSpPr txBox="1"/>
          <p:nvPr/>
        </p:nvSpPr>
        <p:spPr>
          <a:xfrm>
            <a:off x="467636" y="3929783"/>
            <a:ext cx="4824536" cy="215444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[Temporal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FusionTransformers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for Interpretable Multi-horizon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TimeSeries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Forecasting 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논문 발췌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] 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A9EF6-7E2D-4855-8392-809B983B5D17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모델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A0277A-C48C-445A-B404-926559F22D4A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D90D3C-3C9C-4C49-8981-C2555770975F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5799C5-A187-444E-853B-5DBF0230FF62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3-2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세부 특징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65245BA-E1B1-4926-9FA0-4BBBA1DA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97A35A-27CF-4EB5-B1E0-81B64DD5DDC4}"/>
              </a:ext>
            </a:extLst>
          </p:cNvPr>
          <p:cNvCxnSpPr>
            <a:cxnSpLocks/>
          </p:cNvCxnSpPr>
          <p:nvPr/>
        </p:nvCxnSpPr>
        <p:spPr>
          <a:xfrm>
            <a:off x="3465586" y="1635646"/>
            <a:ext cx="2959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ABD8EF5-140C-36B3-84FD-CCB2B5E5655A}"/>
              </a:ext>
            </a:extLst>
          </p:cNvPr>
          <p:cNvSpPr txBox="1"/>
          <p:nvPr/>
        </p:nvSpPr>
        <p:spPr>
          <a:xfrm>
            <a:off x="2284350" y="4531012"/>
            <a:ext cx="442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특징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- Attention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기반으로 영향력 있는 변수를 골라내는 과정</a:t>
            </a:r>
            <a:endParaRPr lang="en-US" altLang="ko-KR" sz="12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776554-B4C4-4582-9A3C-BE3C0EA543CD}"/>
              </a:ext>
            </a:extLst>
          </p:cNvPr>
          <p:cNvGrpSpPr/>
          <p:nvPr/>
        </p:nvGrpSpPr>
        <p:grpSpPr>
          <a:xfrm>
            <a:off x="3490424" y="1030943"/>
            <a:ext cx="4824536" cy="3180276"/>
            <a:chOff x="4355976" y="1164597"/>
            <a:chExt cx="3863668" cy="2633092"/>
          </a:xfrm>
        </p:grpSpPr>
        <p:pic>
          <p:nvPicPr>
            <p:cNvPr id="3" name="Picture 2" descr="Temporal Fusion Transformer architecture">
              <a:extLst>
                <a:ext uri="{FF2B5EF4-FFF2-40B4-BE49-F238E27FC236}">
                  <a16:creationId xmlns:a16="http://schemas.microsoft.com/office/drawing/2014/main" id="{434DC23A-D54E-C52B-B182-31930DC37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164597"/>
              <a:ext cx="3863668" cy="2633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F86281-429B-99BE-831E-7DE1DC9EE945}"/>
                </a:ext>
              </a:extLst>
            </p:cNvPr>
            <p:cNvSpPr/>
            <p:nvPr/>
          </p:nvSpPr>
          <p:spPr>
            <a:xfrm>
              <a:off x="4391984" y="3112219"/>
              <a:ext cx="576064" cy="648072"/>
            </a:xfrm>
            <a:prstGeom prst="rect">
              <a:avLst/>
            </a:prstGeom>
            <a:noFill/>
            <a:ln>
              <a:solidFill>
                <a:srgbClr val="A4B4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VSN in Temporal Fusion Transformer">
            <a:extLst>
              <a:ext uri="{FF2B5EF4-FFF2-40B4-BE49-F238E27FC236}">
                <a16:creationId xmlns:a16="http://schemas.microsoft.com/office/drawing/2014/main" id="{7724BEBE-9DB1-507D-C5C2-AD7CF164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9" y="1404178"/>
            <a:ext cx="2271558" cy="27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992AF-F772-9A97-B2D0-FB429FFFAD67}"/>
              </a:ext>
            </a:extLst>
          </p:cNvPr>
          <p:cNvSpPr txBox="1"/>
          <p:nvPr/>
        </p:nvSpPr>
        <p:spPr>
          <a:xfrm>
            <a:off x="467012" y="93902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2) VSN </a:t>
            </a:r>
            <a:r>
              <a:rPr lang="ko-KR" altLang="en-US" sz="1600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구조</a:t>
            </a:r>
            <a:endParaRPr lang="en-US" altLang="ko-KR" sz="1600" b="1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3866A-3292-3F96-04BD-7BC63FBBC503}"/>
              </a:ext>
            </a:extLst>
          </p:cNvPr>
          <p:cNvSpPr txBox="1"/>
          <p:nvPr/>
        </p:nvSpPr>
        <p:spPr>
          <a:xfrm>
            <a:off x="3490424" y="4182880"/>
            <a:ext cx="4824536" cy="215444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[Temporal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FusionTransformers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for Interpretable Multi-horizon </a:t>
            </a:r>
            <a:r>
              <a:rPr lang="en-US" altLang="ko-KR" sz="800" b="1" dirty="0" err="1">
                <a:solidFill>
                  <a:schemeClr val="bg1">
                    <a:lumMod val="75000"/>
                  </a:schemeClr>
                </a:solidFill>
              </a:rPr>
              <a:t>TimeSeries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 Forecasting 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</a:rPr>
              <a:t>논문 발췌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] 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7B8B4-6CF8-4B8A-A463-BFCE0E06B0DA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모델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4A1AF5-8CE8-4EAF-9215-D03A35F61B53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BB98DD-21FD-431F-B8F1-D7B7141BC7D2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2A7D96-498E-4C62-98A2-85CE8DF3383A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3-2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세부 특징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FDC721D-F437-461F-8572-7665D81A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7B1C7E-132C-4D28-B445-744C5235FA3A}"/>
              </a:ext>
            </a:extLst>
          </p:cNvPr>
          <p:cNvCxnSpPr>
            <a:cxnSpLocks/>
          </p:cNvCxnSpPr>
          <p:nvPr/>
        </p:nvCxnSpPr>
        <p:spPr>
          <a:xfrm flipH="1">
            <a:off x="2731135" y="3507854"/>
            <a:ext cx="804252" cy="0"/>
          </a:xfrm>
          <a:prstGeom prst="line">
            <a:avLst/>
          </a:prstGeom>
          <a:ln w="19050">
            <a:solidFill>
              <a:srgbClr val="A4B4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01D0A-C245-917A-1308-30BEEE596477}"/>
              </a:ext>
            </a:extLst>
          </p:cNvPr>
          <p:cNvSpPr txBox="1"/>
          <p:nvPr/>
        </p:nvSpPr>
        <p:spPr>
          <a:xfrm>
            <a:off x="467011" y="959673"/>
            <a:ext cx="468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B2A3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다양한 데이터 입력 가능</a:t>
            </a:r>
            <a:endParaRPr lang="en-US" altLang="ko-KR" sz="1600" b="1" dirty="0">
              <a:solidFill>
                <a:srgbClr val="F8B2A3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endParaRPr lang="en-US" altLang="ko-KR" sz="8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현재까지 알려진 시계열 데이터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  (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판매량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매출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)</a:t>
            </a:r>
          </a:p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미래 정보가 있는 시계열 데이터 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(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브랜드 키워드 </a:t>
            </a:r>
            <a:r>
              <a:rPr lang="ko-KR" altLang="en-US" sz="1200" dirty="0" err="1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언급량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)</a:t>
            </a:r>
          </a:p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외부 범주형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/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정적 변수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           (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대분류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중분류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소분류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,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브랜드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68CA0-FBA0-3663-C7CE-5D6B8A4234C7}"/>
              </a:ext>
            </a:extLst>
          </p:cNvPr>
          <p:cNvSpPr txBox="1"/>
          <p:nvPr/>
        </p:nvSpPr>
        <p:spPr>
          <a:xfrm>
            <a:off x="3356930" y="2157691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9AD3E9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Multi Horizon </a:t>
            </a:r>
            <a:r>
              <a:rPr lang="ko-KR" altLang="en-US" sz="1600" b="1" dirty="0">
                <a:solidFill>
                  <a:srgbClr val="9AD3E9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예측 가능</a:t>
            </a:r>
            <a:endParaRPr lang="en-US" altLang="ko-KR" sz="1600" b="1" dirty="0">
              <a:solidFill>
                <a:srgbClr val="9AD3E9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r"/>
            <a:endParaRPr lang="en-US" altLang="ko-KR" sz="800" b="1" dirty="0">
              <a:solidFill>
                <a:srgbClr val="9AD3E9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pPr algn="r"/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2023.4.5. ~ 2023.4.25.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기간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(21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일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)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예측 가능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</a:p>
        </p:txBody>
      </p:sp>
      <p:pic>
        <p:nvPicPr>
          <p:cNvPr id="8" name="그림 7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475CF3BE-8068-FC76-4870-C111A406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8" y="2883100"/>
            <a:ext cx="7515142" cy="1635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52506C-35DA-D682-161A-5D5AB6FAD991}"/>
              </a:ext>
            </a:extLst>
          </p:cNvPr>
          <p:cNvSpPr txBox="1"/>
          <p:nvPr/>
        </p:nvSpPr>
        <p:spPr>
          <a:xfrm>
            <a:off x="3557310" y="4623579"/>
            <a:ext cx="145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데이터셋 구성 이미지</a:t>
            </a:r>
            <a:endParaRPr lang="en-US" altLang="ko-KR" sz="10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38477-A2C5-4258-B102-E8A87086B701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모델 분석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AC5EE4-2A33-45C1-8E1C-3E5AADCF2A68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7C9BFB-423D-48C7-9541-2B4087B2A21D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1FCA5D-6613-460B-BB2A-F4E2AB6B94B3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3-3 </a:t>
              </a:r>
              <a:r>
                <a:rPr lang="ko-KR" altLang="en-US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모델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 특징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7F1C419-1018-44B2-B48F-1863CE7D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5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F5A1D57-8C75-7514-0C02-6774209ABECF}"/>
              </a:ext>
            </a:extLst>
          </p:cNvPr>
          <p:cNvSpPr txBox="1"/>
          <p:nvPr/>
        </p:nvSpPr>
        <p:spPr>
          <a:xfrm>
            <a:off x="566857" y="1326787"/>
            <a:ext cx="234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결정 방법 </a:t>
            </a:r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- </a:t>
            </a:r>
            <a:r>
              <a:rPr lang="en-US" altLang="ko-KR" sz="1400" dirty="0" err="1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Optuna</a:t>
            </a:r>
            <a:r>
              <a:rPr lang="en-US" altLang="ko-KR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  <a:r>
              <a:rPr lang="ko-KR" altLang="en-US" sz="14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사용</a:t>
            </a:r>
            <a:endParaRPr lang="en-US" altLang="ko-KR" sz="14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A1983-8F1F-5468-9C0F-0BD91206B18E}"/>
              </a:ext>
            </a:extLst>
          </p:cNvPr>
          <p:cNvSpPr txBox="1"/>
          <p:nvPr/>
        </p:nvSpPr>
        <p:spPr>
          <a:xfrm>
            <a:off x="1403648" y="177966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하이퍼</a:t>
            </a:r>
            <a:r>
              <a:rPr lang="ko-KR" altLang="en-US" sz="14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파라미터</a:t>
            </a:r>
            <a:endParaRPr lang="en-US" altLang="ko-KR" sz="1400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6034B-C7DA-4807-AF3A-C7234917B624}"/>
              </a:ext>
            </a:extLst>
          </p:cNvPr>
          <p:cNvSpPr txBox="1"/>
          <p:nvPr/>
        </p:nvSpPr>
        <p:spPr>
          <a:xfrm>
            <a:off x="7524328" y="352224"/>
            <a:ext cx="10262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3.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모델 분석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19863D-7651-4F88-A479-14C5FC949C2B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2E144A-AA56-4D54-8B31-6CB5467CE7CF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5FE76-0920-45E5-82F1-45A3954AAA35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3-4 </a:t>
              </a:r>
              <a:r>
                <a:rPr lang="ko-KR" altLang="en-US" sz="1800" b="1" dirty="0" err="1">
                  <a:latin typeface="빙그레체" panose="02030803000000000000" pitchFamily="18" charset="-127"/>
                  <a:ea typeface="빙그레체" panose="02030803000000000000" pitchFamily="18" charset="-127"/>
                </a:rPr>
                <a:t>하이퍼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 파라미터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F4981D7-C499-43BF-AA1F-DFE9B655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C49F1-67E3-49D8-801F-06C5BB7FF7DF}"/>
              </a:ext>
            </a:extLst>
          </p:cNvPr>
          <p:cNvSpPr txBox="1"/>
          <p:nvPr/>
        </p:nvSpPr>
        <p:spPr>
          <a:xfrm>
            <a:off x="3144474" y="1131591"/>
            <a:ext cx="3135795" cy="32669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 Size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Gradient Clip Val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Hidden Size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Dropout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Hidden Continuous Size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Attention Head Size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 Rate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2A411-B2A5-4D51-B765-A9F8C0FD3120}"/>
              </a:ext>
            </a:extLst>
          </p:cNvPr>
          <p:cNvSpPr txBox="1"/>
          <p:nvPr/>
        </p:nvSpPr>
        <p:spPr>
          <a:xfrm>
            <a:off x="6294941" y="1132782"/>
            <a:ext cx="825867" cy="32669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F8B2A3"/>
                </a:solidFill>
              </a:rPr>
              <a:t>90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9AD3E9"/>
                </a:solidFill>
              </a:rPr>
              <a:t>0.037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A4B4EA"/>
                </a:solidFill>
              </a:rPr>
              <a:t>81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F8B2A3"/>
                </a:solidFill>
              </a:rPr>
              <a:t>0.287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9AD3E9"/>
                </a:solidFill>
              </a:rPr>
              <a:t>12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A4B4EA"/>
                </a:solidFill>
              </a:rPr>
              <a:t>2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rgbClr val="F8B2A3"/>
                </a:solidFill>
              </a:rPr>
              <a:t>0.006</a:t>
            </a:r>
            <a:endParaRPr lang="ko-KR" altLang="en-US" sz="2000" b="1" dirty="0">
              <a:solidFill>
                <a:srgbClr val="F8B2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28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29098" y="4011911"/>
            <a:ext cx="3456384" cy="576063"/>
          </a:xfrm>
        </p:spPr>
        <p:txBody>
          <a:bodyPr/>
          <a:lstStyle/>
          <a:p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결과</a:t>
            </a:r>
          </a:p>
        </p:txBody>
      </p:sp>
      <p:sp>
        <p:nvSpPr>
          <p:cNvPr id="7" name="Diamond 5">
            <a:extLst>
              <a:ext uri="{FF2B5EF4-FFF2-40B4-BE49-F238E27FC236}">
                <a16:creationId xmlns:a16="http://schemas.microsoft.com/office/drawing/2014/main" id="{0CAC7E61-EF12-4B44-9C6B-6C39EE87DC06}"/>
              </a:ext>
            </a:extLst>
          </p:cNvPr>
          <p:cNvSpPr/>
          <p:nvPr/>
        </p:nvSpPr>
        <p:spPr>
          <a:xfrm>
            <a:off x="4302663" y="1851669"/>
            <a:ext cx="538673" cy="57606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32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F5A1D57-8C75-7514-0C02-6774209ABECF}"/>
              </a:ext>
            </a:extLst>
          </p:cNvPr>
          <p:cNvSpPr txBox="1"/>
          <p:nvPr/>
        </p:nvSpPr>
        <p:spPr>
          <a:xfrm>
            <a:off x="3491880" y="1923678"/>
            <a:ext cx="23047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Metric</a:t>
            </a:r>
            <a:r>
              <a: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</a:t>
            </a:r>
          </a:p>
          <a:p>
            <a:endParaRPr lang="en-US" altLang="ko-KR" sz="16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6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Public</a:t>
            </a:r>
            <a:r>
              <a:rPr lang="en-US" altLang="ko-KR" sz="16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0.58403</a:t>
            </a:r>
          </a:p>
          <a:p>
            <a:r>
              <a:rPr lang="en-US" altLang="ko-KR" sz="16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Private</a:t>
            </a:r>
            <a:r>
              <a:rPr lang="en-US" altLang="ko-KR" sz="16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0.57958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8E20B-D1FF-4390-8EF4-A1AD22843630}"/>
              </a:ext>
            </a:extLst>
          </p:cNvPr>
          <p:cNvSpPr txBox="1"/>
          <p:nvPr/>
        </p:nvSpPr>
        <p:spPr>
          <a:xfrm>
            <a:off x="7524328" y="352224"/>
            <a:ext cx="68961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4.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결과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715161-F540-4836-A12F-99B87AD61BCB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3A70AC-EC55-4882-9FF4-2167FB78953D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064924-1B34-444F-A761-F39F404E56FF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4</a:t>
              </a:r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-1 Matric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06D41BC-8503-4156-8DB8-58C41DA3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8260972-2B39-4782-B78B-6C2034312BC3}"/>
              </a:ext>
            </a:extLst>
          </p:cNvPr>
          <p:cNvSpPr/>
          <p:nvPr/>
        </p:nvSpPr>
        <p:spPr>
          <a:xfrm>
            <a:off x="3055043" y="1707654"/>
            <a:ext cx="3033914" cy="72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08A3D8E-648D-4694-8A0E-6FD8B3010C17}"/>
              </a:ext>
            </a:extLst>
          </p:cNvPr>
          <p:cNvSpPr/>
          <p:nvPr/>
        </p:nvSpPr>
        <p:spPr>
          <a:xfrm>
            <a:off x="3055043" y="3178951"/>
            <a:ext cx="3033914" cy="72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2051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29098" y="4083919"/>
            <a:ext cx="3456384" cy="576063"/>
          </a:xfrm>
        </p:spPr>
        <p:txBody>
          <a:bodyPr/>
          <a:lstStyle/>
          <a:p>
            <a:r>
              <a:rPr lang="ko-KR" altLang="en-US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sp>
        <p:nvSpPr>
          <p:cNvPr id="6" name="Right Triangle 17">
            <a:extLst>
              <a:ext uri="{FF2B5EF4-FFF2-40B4-BE49-F238E27FC236}">
                <a16:creationId xmlns:a16="http://schemas.microsoft.com/office/drawing/2014/main" id="{E515FC1B-2D1B-4248-B07C-49FBA682AFF1}"/>
              </a:ext>
            </a:extLst>
          </p:cNvPr>
          <p:cNvSpPr/>
          <p:nvPr/>
        </p:nvSpPr>
        <p:spPr>
          <a:xfrm>
            <a:off x="4265359" y="1707655"/>
            <a:ext cx="613281" cy="864095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1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012" y="895623"/>
            <a:ext cx="7803174" cy="564132"/>
          </a:xfrm>
        </p:spPr>
        <p:txBody>
          <a:bodyPr/>
          <a:lstStyle/>
          <a:p>
            <a:pPr lvl="0" algn="just"/>
            <a:r>
              <a:rPr lang="ko-KR" altLang="en-US" sz="16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데이터셋 구성 </a:t>
            </a:r>
            <a:r>
              <a:rPr lang="en-US" altLang="ko-KR" sz="16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-</a:t>
            </a:r>
            <a:r>
              <a:rPr lang="en-US" altLang="ko-KR" sz="1600" dirty="0">
                <a:latin typeface="빙그레체" panose="02030803000000000000" pitchFamily="18" charset="-127"/>
                <a:ea typeface="빙그레체" panose="02030803000000000000" pitchFamily="18" charset="-127"/>
              </a:rPr>
              <a:t> </a:t>
            </a:r>
            <a:r>
              <a:rPr lang="en-US" altLang="ko-KR" sz="16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train, sales</a:t>
            </a:r>
            <a:r>
              <a:rPr lang="en-US" altLang="ko-KR" sz="1600" b="1" i="0" dirty="0">
                <a:effectLst/>
                <a:latin typeface="빙그레체" panose="02030803000000000000" pitchFamily="18" charset="-127"/>
                <a:ea typeface="빙그레체" panose="02030803000000000000" pitchFamily="18" charset="-127"/>
              </a:rPr>
              <a:t>, </a:t>
            </a:r>
            <a:r>
              <a:rPr lang="en-US" altLang="ko-KR" sz="1600" b="1" i="0" dirty="0" err="1">
                <a:effectLst/>
                <a:latin typeface="빙그레체" panose="02030803000000000000" pitchFamily="18" charset="-127"/>
                <a:ea typeface="빙그레체" panose="02030803000000000000" pitchFamily="18" charset="-127"/>
              </a:rPr>
              <a:t>brand_keyword_cnt</a:t>
            </a:r>
            <a:r>
              <a:rPr lang="en-US" altLang="ko-KR" sz="1600" b="1" i="0" dirty="0">
                <a:effectLst/>
                <a:latin typeface="빙그레체" panose="02030803000000000000" pitchFamily="18" charset="-127"/>
                <a:ea typeface="빙그레체" panose="02030803000000000000" pitchFamily="18" charset="-127"/>
              </a:rPr>
              <a:t>, </a:t>
            </a:r>
            <a:r>
              <a:rPr lang="en-US" altLang="ko-KR" sz="1600" b="1" i="0" dirty="0" err="1">
                <a:effectLst/>
                <a:latin typeface="빙그레체" panose="02030803000000000000" pitchFamily="18" charset="-127"/>
                <a:ea typeface="빙그레체" panose="02030803000000000000" pitchFamily="18" charset="-127"/>
              </a:rPr>
              <a:t>product_info</a:t>
            </a:r>
            <a:endParaRPr lang="en-US" altLang="ko-KR" sz="1600" b="1" dirty="0">
              <a:latin typeface="빙그레체" panose="02030803000000000000" pitchFamily="18" charset="-127"/>
              <a:ea typeface="빙그레체" panose="02030803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8776" y="3113044"/>
            <a:ext cx="5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6666" y="1983355"/>
            <a:ext cx="2931394" cy="928930"/>
            <a:chOff x="3017858" y="4246006"/>
            <a:chExt cx="2074023" cy="908412"/>
          </a:xfrm>
        </p:grpSpPr>
        <p:sp>
          <p:nvSpPr>
            <p:cNvPr id="11" name="TextBox 10"/>
            <p:cNvSpPr txBox="1"/>
            <p:nvPr/>
          </p:nvSpPr>
          <p:spPr>
            <a:xfrm>
              <a:off x="3017858" y="4567510"/>
              <a:ext cx="2074023" cy="58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코드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대분류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중분류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소분류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2022.01.01~2023.04.04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의 </a:t>
              </a:r>
              <a:endParaRPr lang="en-US" altLang="ko-KR" sz="1100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r"/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실제 일 별 판매량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9875" y="4246006"/>
              <a:ext cx="1870812" cy="36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A4B4EA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train</a:t>
              </a:r>
              <a:endParaRPr lang="ko-KR" altLang="en-US" b="1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5954" y="3291830"/>
            <a:ext cx="2471250" cy="659526"/>
            <a:chOff x="3292565" y="4383677"/>
            <a:chExt cx="1886852" cy="644959"/>
          </a:xfrm>
        </p:grpSpPr>
        <p:sp>
          <p:nvSpPr>
            <p:cNvPr id="14" name="TextBox 13"/>
            <p:cNvSpPr txBox="1"/>
            <p:nvPr/>
          </p:nvSpPr>
          <p:spPr>
            <a:xfrm>
              <a:off x="3292565" y="4772804"/>
              <a:ext cx="1886852" cy="255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코드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특성 데이터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565" y="4383677"/>
              <a:ext cx="1870812" cy="36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0" dirty="0" err="1">
                  <a:solidFill>
                    <a:srgbClr val="F8B2A3"/>
                  </a:solidFill>
                  <a:effectLst/>
                  <a:latin typeface="빙그레체" panose="02030803000000000000" pitchFamily="18" charset="-127"/>
                  <a:ea typeface="빙그레체" panose="02030803000000000000" pitchFamily="18" charset="-127"/>
                </a:rPr>
                <a:t>product_info</a:t>
              </a:r>
              <a:endParaRPr lang="ko-KR" altLang="en-US" b="1" dirty="0">
                <a:solidFill>
                  <a:srgbClr val="F8B2A3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5537" y="3336455"/>
            <a:ext cx="2952328" cy="1035495"/>
            <a:chOff x="3263863" y="4254344"/>
            <a:chExt cx="2067172" cy="1012623"/>
          </a:xfrm>
        </p:grpSpPr>
        <p:sp>
          <p:nvSpPr>
            <p:cNvPr id="17" name="TextBox 16"/>
            <p:cNvSpPr txBox="1"/>
            <p:nvPr/>
          </p:nvSpPr>
          <p:spPr>
            <a:xfrm>
              <a:off x="3263863" y="4680059"/>
              <a:ext cx="2035087" cy="58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2022.01.01~2023.04.04 </a:t>
              </a:r>
            </a:p>
            <a:p>
              <a:pPr algn="r"/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브랜드의 연관 키워드 </a:t>
              </a:r>
              <a:r>
                <a:rPr lang="ko-KR" altLang="en-US" sz="1100" dirty="0" err="1">
                  <a:latin typeface="빙그레체" panose="02030803000000000000" pitchFamily="18" charset="-127"/>
                  <a:ea typeface="빙그레체" panose="02030803000000000000" pitchFamily="18" charset="-127"/>
                </a:rPr>
                <a:t>언급량을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 </a:t>
              </a:r>
              <a:endParaRPr lang="en-US" altLang="ko-KR" sz="1100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r"/>
              <a:r>
                <a:rPr lang="ko-KR" altLang="en-US" sz="1100" dirty="0" err="1">
                  <a:latin typeface="빙그레체" panose="02030803000000000000" pitchFamily="18" charset="-127"/>
                  <a:ea typeface="빙그레체" panose="02030803000000000000" pitchFamily="18" charset="-127"/>
                </a:rPr>
                <a:t>정규화한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 데이터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0223" y="4254344"/>
              <a:ext cx="1870812" cy="36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98DFBB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brand_keyword_cnt</a:t>
              </a:r>
              <a:endParaRPr lang="ko-KR" altLang="en-US" b="1" dirty="0">
                <a:solidFill>
                  <a:srgbClr val="98DFBB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01029" y="1995686"/>
            <a:ext cx="2851380" cy="814511"/>
            <a:chOff x="3069430" y="4273557"/>
            <a:chExt cx="2195230" cy="796521"/>
          </a:xfrm>
        </p:grpSpPr>
        <p:sp>
          <p:nvSpPr>
            <p:cNvPr id="20" name="TextBox 19"/>
            <p:cNvSpPr txBox="1"/>
            <p:nvPr/>
          </p:nvSpPr>
          <p:spPr>
            <a:xfrm>
              <a:off x="3069430" y="4648708"/>
              <a:ext cx="2195230" cy="4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제품 코드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대분류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중분류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소분류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</a:p>
            <a:p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브랜드</a:t>
              </a:r>
              <a:r>
                <a:rPr lang="en-US" altLang="ko-KR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, </a:t>
              </a:r>
              <a:r>
                <a:rPr lang="ko-KR" altLang="en-US" sz="1100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실제 일 별 총 판매 금액</a:t>
              </a:r>
              <a:endParaRPr lang="en-US" altLang="ko-KR" sz="1100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69430" y="4273557"/>
              <a:ext cx="1870811" cy="36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sales</a:t>
              </a:r>
              <a:endParaRPr lang="ko-KR" altLang="en-US" b="1" dirty="0">
                <a:solidFill>
                  <a:srgbClr val="9AD3E9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CB0AFF-0D24-48E7-AC58-6B7F0E0107CC}"/>
              </a:ext>
            </a:extLst>
          </p:cNvPr>
          <p:cNvGrpSpPr/>
          <p:nvPr/>
        </p:nvGrpSpPr>
        <p:grpSpPr>
          <a:xfrm>
            <a:off x="3579155" y="1904276"/>
            <a:ext cx="2149683" cy="2250990"/>
            <a:chOff x="3464078" y="1392608"/>
            <a:chExt cx="2149683" cy="225099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CE000B9-02E0-47A7-9627-4C8CCF43599E}"/>
                </a:ext>
              </a:extLst>
            </p:cNvPr>
            <p:cNvGrpSpPr/>
            <p:nvPr/>
          </p:nvGrpSpPr>
          <p:grpSpPr>
            <a:xfrm>
              <a:off x="3464078" y="2552244"/>
              <a:ext cx="1030722" cy="1087087"/>
              <a:chOff x="3459374" y="2693858"/>
              <a:chExt cx="1030722" cy="1087087"/>
            </a:xfrm>
          </p:grpSpPr>
          <p:sp>
            <p:nvSpPr>
              <p:cNvPr id="8" name="Right Triangle 7"/>
              <p:cNvSpPr/>
              <p:nvPr/>
            </p:nvSpPr>
            <p:spPr>
              <a:xfrm rot="10800000">
                <a:off x="3459374" y="2693858"/>
                <a:ext cx="1030722" cy="1087087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22013" y="2739945"/>
                <a:ext cx="538291" cy="660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C</a:t>
                </a:r>
                <a:endParaRPr lang="ko-KR" altLang="en-US" sz="3600" b="1" dirty="0">
                  <a:solidFill>
                    <a:schemeClr val="bg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AF5689-3FAF-497A-8928-00501850A579}"/>
                </a:ext>
              </a:extLst>
            </p:cNvPr>
            <p:cNvGrpSpPr/>
            <p:nvPr/>
          </p:nvGrpSpPr>
          <p:grpSpPr>
            <a:xfrm>
              <a:off x="3476899" y="1392608"/>
              <a:ext cx="1030722" cy="1101780"/>
              <a:chOff x="3476899" y="1392608"/>
              <a:chExt cx="1030722" cy="1101780"/>
            </a:xfrm>
          </p:grpSpPr>
          <p:sp>
            <p:nvSpPr>
              <p:cNvPr id="9" name="Right Triangle 8"/>
              <p:cNvSpPr/>
              <p:nvPr/>
            </p:nvSpPr>
            <p:spPr>
              <a:xfrm rot="16200000">
                <a:off x="3448716" y="1420791"/>
                <a:ext cx="1087087" cy="1030722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29880" y="1833459"/>
                <a:ext cx="538291" cy="660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A</a:t>
                </a:r>
                <a:endParaRPr lang="ko-KR" altLang="en-US" sz="3600" b="1" dirty="0">
                  <a:solidFill>
                    <a:schemeClr val="bg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41E08A-3771-45D5-B81A-94B3C24AAD8F}"/>
                </a:ext>
              </a:extLst>
            </p:cNvPr>
            <p:cNvGrpSpPr/>
            <p:nvPr/>
          </p:nvGrpSpPr>
          <p:grpSpPr>
            <a:xfrm>
              <a:off x="4572000" y="1397321"/>
              <a:ext cx="1041761" cy="1092529"/>
              <a:chOff x="4698733" y="2656264"/>
              <a:chExt cx="1041761" cy="1092529"/>
            </a:xfrm>
          </p:grpSpPr>
          <p:sp>
            <p:nvSpPr>
              <p:cNvPr id="5" name="Right Triangle 4"/>
              <p:cNvSpPr/>
              <p:nvPr/>
            </p:nvSpPr>
            <p:spPr>
              <a:xfrm>
                <a:off x="4709773" y="2656264"/>
                <a:ext cx="1030721" cy="1087087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47AF06-1109-9488-B878-7C746BE32C5D}"/>
                  </a:ext>
                </a:extLst>
              </p:cNvPr>
              <p:cNvSpPr txBox="1"/>
              <p:nvPr/>
            </p:nvSpPr>
            <p:spPr>
              <a:xfrm>
                <a:off x="4698733" y="3102462"/>
                <a:ext cx="555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32D69BD-AF43-4E42-BB28-DE9B7D1ADC8E}"/>
                </a:ext>
              </a:extLst>
            </p:cNvPr>
            <p:cNvGrpSpPr/>
            <p:nvPr/>
          </p:nvGrpSpPr>
          <p:grpSpPr>
            <a:xfrm>
              <a:off x="4541377" y="2556511"/>
              <a:ext cx="1059744" cy="1087087"/>
              <a:chOff x="4680749" y="3915935"/>
              <a:chExt cx="1059744" cy="1087087"/>
            </a:xfrm>
          </p:grpSpPr>
          <p:sp>
            <p:nvSpPr>
              <p:cNvPr id="6" name="Right Triangle 5"/>
              <p:cNvSpPr/>
              <p:nvPr/>
            </p:nvSpPr>
            <p:spPr>
              <a:xfrm rot="5400000">
                <a:off x="4681589" y="3944118"/>
                <a:ext cx="1087087" cy="1030721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60BD04-BDF1-5E14-7591-4A59B28E6807}"/>
                  </a:ext>
                </a:extLst>
              </p:cNvPr>
              <p:cNvSpPr txBox="1"/>
              <p:nvPr/>
            </p:nvSpPr>
            <p:spPr>
              <a:xfrm>
                <a:off x="4680749" y="3931959"/>
                <a:ext cx="5551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D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E6E1BA6-C9CD-4C6A-BE14-5C963FDC05D4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6FF4D0-7748-4636-B41E-09DA0A6C902E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3CED2E-9B48-4F7E-ADB9-66749BF8608C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37A1CE-6C5B-4A65-A18D-D966F6D6A6F0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1-1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구성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2B35DDE1-DB94-44CD-82A1-15472D5B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DFFC6E8-DDCD-E26C-CD44-6C171CE6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2603951"/>
            <a:ext cx="8209976" cy="18580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EDC5C9-E780-4E6E-BC5E-E16F7ECA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E6B25-7B61-4E33-8E54-FEA17C2EB71C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C4829C-A9DF-4448-BECB-78A446CEA961}"/>
              </a:ext>
            </a:extLst>
          </p:cNvPr>
          <p:cNvGrpSpPr/>
          <p:nvPr/>
        </p:nvGrpSpPr>
        <p:grpSpPr>
          <a:xfrm>
            <a:off x="474268" y="1008534"/>
            <a:ext cx="5112568" cy="1257536"/>
            <a:chOff x="610496" y="962254"/>
            <a:chExt cx="5112568" cy="1257536"/>
          </a:xfrm>
        </p:grpSpPr>
        <p:sp>
          <p:nvSpPr>
            <p:cNvPr id="45" name="TextBox 44"/>
            <p:cNvSpPr txBox="1"/>
            <p:nvPr/>
          </p:nvSpPr>
          <p:spPr>
            <a:xfrm>
              <a:off x="610496" y="962254"/>
              <a:ext cx="511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기간 </a:t>
              </a:r>
              <a:r>
                <a:rPr lang="en-US" altLang="ko-KR" sz="1600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- </a:t>
              </a:r>
              <a:r>
                <a:rPr lang="en-US" altLang="ko-KR" sz="1600" b="1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2022.01.01 ~ 2023.04.04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334BC53-AC7F-42E9-AB5B-6FD6A756EC83}"/>
                </a:ext>
              </a:extLst>
            </p:cNvPr>
            <p:cNvGrpSpPr/>
            <p:nvPr/>
          </p:nvGrpSpPr>
          <p:grpSpPr>
            <a:xfrm>
              <a:off x="683568" y="1388793"/>
              <a:ext cx="4769212" cy="830997"/>
              <a:chOff x="683568" y="1388793"/>
              <a:chExt cx="4769212" cy="83099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4002FAE-A822-4558-B578-C83FFA3DA4F1}"/>
                  </a:ext>
                </a:extLst>
              </p:cNvPr>
              <p:cNvGrpSpPr/>
              <p:nvPr/>
            </p:nvGrpSpPr>
            <p:grpSpPr>
              <a:xfrm>
                <a:off x="683568" y="1466527"/>
                <a:ext cx="157031" cy="687575"/>
                <a:chOff x="6516216" y="1313506"/>
                <a:chExt cx="157031" cy="687575"/>
              </a:xfrm>
            </p:grpSpPr>
            <p:sp>
              <p:nvSpPr>
                <p:cNvPr id="10" name="Frame 17">
                  <a:extLst>
                    <a:ext uri="{FF2B5EF4-FFF2-40B4-BE49-F238E27FC236}">
                      <a16:creationId xmlns:a16="http://schemas.microsoft.com/office/drawing/2014/main" id="{9FA494BD-8DCD-4E25-A817-36F03B44605F}"/>
                    </a:ext>
                  </a:extLst>
                </p:cNvPr>
                <p:cNvSpPr/>
                <p:nvPr/>
              </p:nvSpPr>
              <p:spPr>
                <a:xfrm>
                  <a:off x="6516216" y="1313506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Frame 17">
                  <a:extLst>
                    <a:ext uri="{FF2B5EF4-FFF2-40B4-BE49-F238E27FC236}">
                      <a16:creationId xmlns:a16="http://schemas.microsoft.com/office/drawing/2014/main" id="{E25AE050-62F7-4086-AC74-44C7842DE216}"/>
                    </a:ext>
                  </a:extLst>
                </p:cNvPr>
                <p:cNvSpPr/>
                <p:nvPr/>
              </p:nvSpPr>
              <p:spPr>
                <a:xfrm>
                  <a:off x="6516216" y="1590642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Frame 17">
                  <a:extLst>
                    <a:ext uri="{FF2B5EF4-FFF2-40B4-BE49-F238E27FC236}">
                      <a16:creationId xmlns:a16="http://schemas.microsoft.com/office/drawing/2014/main" id="{AD74C5CF-734F-4CE7-AE5C-DAC8DA319D81}"/>
                    </a:ext>
                  </a:extLst>
                </p:cNvPr>
                <p:cNvSpPr/>
                <p:nvPr/>
              </p:nvSpPr>
              <p:spPr>
                <a:xfrm>
                  <a:off x="6516216" y="1857066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360FD7-7146-4089-9620-A881A89F5042}"/>
                  </a:ext>
                </a:extLst>
              </p:cNvPr>
              <p:cNvSpPr txBox="1"/>
              <p:nvPr/>
            </p:nvSpPr>
            <p:spPr>
              <a:xfrm>
                <a:off x="880780" y="1665792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 수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-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459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EBEAA3-8A5D-4FA4-82CC-6AC540731142}"/>
                  </a:ext>
                </a:extLst>
              </p:cNvPr>
              <p:cNvSpPr txBox="1"/>
              <p:nvPr/>
            </p:nvSpPr>
            <p:spPr>
              <a:xfrm>
                <a:off x="880780" y="1942791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일자 별 판매량을 나열한 데이터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3CFBF5-3CFC-4DC3-9C00-C7F6008BB045}"/>
                  </a:ext>
                </a:extLst>
              </p:cNvPr>
              <p:cNvSpPr txBox="1"/>
              <p:nvPr/>
            </p:nvSpPr>
            <p:spPr>
              <a:xfrm>
                <a:off x="840599" y="1388793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품목 수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-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15890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개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106CF88-98F8-4110-BF56-9AA8D97AD39D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8AE70E6-11C1-49CA-9861-BAD4F352E734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1654FC-31D8-44D9-94F1-C7DD46BAB34F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1-2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판매량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AF1CB69-5025-18D3-CA05-08738AF50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2" y="1279195"/>
            <a:ext cx="2618598" cy="20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FF0CCE-9D87-89C8-4562-268581C3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04" y="1279195"/>
            <a:ext cx="2618599" cy="20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84DDB23-AA55-55E2-5514-DEF70ADC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2" y="3370965"/>
            <a:ext cx="4608512" cy="166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27DA4-1E93-3B5B-BA49-B1F7D8909792}"/>
              </a:ext>
            </a:extLst>
          </p:cNvPr>
          <p:cNvSpPr txBox="1"/>
          <p:nvPr/>
        </p:nvSpPr>
        <p:spPr>
          <a:xfrm>
            <a:off x="5364088" y="3801844"/>
            <a:ext cx="157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a.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대분류</a:t>
            </a:r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 5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</a:t>
            </a:r>
            <a:endParaRPr lang="en-US" altLang="ko-KR" sz="1200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b.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중분류 </a:t>
            </a:r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11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</a:t>
            </a:r>
            <a:endParaRPr lang="en-US" altLang="ko-KR" sz="1200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c.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소분류 </a:t>
            </a:r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53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</a:t>
            </a:r>
            <a:endParaRPr lang="en-US" altLang="ko-KR" sz="1200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d.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브랜드 </a:t>
            </a:r>
            <a:r>
              <a:rPr lang="en-US" altLang="ko-KR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3170 </a:t>
            </a:r>
            <a:r>
              <a:rPr lang="ko-KR" altLang="en-US" sz="1200" dirty="0">
                <a:solidFill>
                  <a:srgbClr val="A4B4EA"/>
                </a:solidFill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개</a:t>
            </a:r>
            <a:endParaRPr lang="en-US" altLang="ko-KR" sz="1200" dirty="0">
              <a:solidFill>
                <a:srgbClr val="A4B4EA"/>
              </a:solidFill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3CF5785-9743-C0A6-D4EB-E3A0EA08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97" y="1279195"/>
            <a:ext cx="2648689" cy="214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689A2-C8F3-8735-5A1C-5E1C3F5052ED}"/>
              </a:ext>
            </a:extLst>
          </p:cNvPr>
          <p:cNvSpPr txBox="1"/>
          <p:nvPr/>
        </p:nvSpPr>
        <p:spPr>
          <a:xfrm>
            <a:off x="467012" y="864936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분류 별 개수 분포도</a:t>
            </a:r>
            <a:endParaRPr lang="en-US" altLang="ko-KR" sz="1600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1C9AB5-C255-47E0-9FA1-856C6AECA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3624CA-6D19-458A-A8FE-6BE02A9D3FEB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6757CF-48FE-4BD5-8FC8-31EAA9A63A4D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3DE299-5672-48EC-A1F7-26D359DF6DA2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ADA6E8-5B8C-4DDF-8102-72F3F87C186C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1-2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판매량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8D069B-5873-4AED-BDB3-B3E372C84BD3}"/>
              </a:ext>
            </a:extLst>
          </p:cNvPr>
          <p:cNvSpPr txBox="1"/>
          <p:nvPr/>
        </p:nvSpPr>
        <p:spPr>
          <a:xfrm>
            <a:off x="2733651" y="1414789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A4B4EA"/>
                </a:solidFill>
              </a:rPr>
              <a:t>a</a:t>
            </a:r>
            <a:endParaRPr lang="ko-KR" altLang="en-US" sz="1400" b="1" dirty="0">
              <a:solidFill>
                <a:srgbClr val="A4B4E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384DA-DFA9-4F4E-A72A-DFFE1ECCAD48}"/>
              </a:ext>
            </a:extLst>
          </p:cNvPr>
          <p:cNvSpPr txBox="1"/>
          <p:nvPr/>
        </p:nvSpPr>
        <p:spPr>
          <a:xfrm>
            <a:off x="5507004" y="1419622"/>
            <a:ext cx="29367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A4B4EA"/>
                </a:solidFill>
              </a:rPr>
              <a:t>b</a:t>
            </a:r>
            <a:endParaRPr lang="ko-KR" altLang="en-US" sz="1400" b="1" dirty="0">
              <a:solidFill>
                <a:srgbClr val="A4B4E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695C41-EE3A-4701-A426-4945A2DFF1F2}"/>
              </a:ext>
            </a:extLst>
          </p:cNvPr>
          <p:cNvSpPr txBox="1"/>
          <p:nvPr/>
        </p:nvSpPr>
        <p:spPr>
          <a:xfrm>
            <a:off x="4716016" y="3472755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A4B4EA"/>
                </a:solidFill>
              </a:rPr>
              <a:t>c</a:t>
            </a:r>
            <a:endParaRPr lang="ko-KR" altLang="en-US" sz="1400" b="1" dirty="0">
              <a:solidFill>
                <a:srgbClr val="A4B4E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88A6E-1471-481C-AF81-D87C2E700998}"/>
              </a:ext>
            </a:extLst>
          </p:cNvPr>
          <p:cNvSpPr txBox="1"/>
          <p:nvPr/>
        </p:nvSpPr>
        <p:spPr>
          <a:xfrm>
            <a:off x="8244408" y="1414789"/>
            <a:ext cx="29367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A4B4EA"/>
                </a:solidFill>
              </a:rPr>
              <a:t>d</a:t>
            </a:r>
            <a:endParaRPr lang="ko-KR" altLang="en-US" sz="1400" b="1" dirty="0">
              <a:solidFill>
                <a:srgbClr val="A4B4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F2D562-D06C-43B4-B9CD-DB647D2E35F0}"/>
              </a:ext>
            </a:extLst>
          </p:cNvPr>
          <p:cNvGrpSpPr/>
          <p:nvPr/>
        </p:nvGrpSpPr>
        <p:grpSpPr>
          <a:xfrm>
            <a:off x="3743989" y="968742"/>
            <a:ext cx="4503948" cy="3979437"/>
            <a:chOff x="2278222" y="1112593"/>
            <a:chExt cx="4503948" cy="39794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F24E036-B272-4B71-BF58-34E5D7FE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222" y="1112593"/>
              <a:ext cx="4503948" cy="397943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905EFE1-421E-452B-8D1C-77924434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054" y="1277428"/>
              <a:ext cx="4291178" cy="246244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341516-1D9C-2DC5-E2EA-EB7F0FFD871A}"/>
                </a:ext>
              </a:extLst>
            </p:cNvPr>
            <p:cNvSpPr/>
            <p:nvPr/>
          </p:nvSpPr>
          <p:spPr>
            <a:xfrm>
              <a:off x="6183730" y="1347614"/>
              <a:ext cx="332486" cy="2088232"/>
            </a:xfrm>
            <a:prstGeom prst="rect">
              <a:avLst/>
            </a:prstGeom>
            <a:noFill/>
            <a:ln>
              <a:solidFill>
                <a:srgbClr val="F8B2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1437A1-F731-315F-DB99-9261295320AE}"/>
                </a:ext>
              </a:extLst>
            </p:cNvPr>
            <p:cNvSpPr txBox="1"/>
            <p:nvPr/>
          </p:nvSpPr>
          <p:spPr>
            <a:xfrm>
              <a:off x="5287890" y="1517044"/>
              <a:ext cx="65226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ko-KR" altLang="en-US" sz="900" b="1" dirty="0">
                  <a:solidFill>
                    <a:srgbClr val="F8B2A3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</a:rPr>
                <a:t>급락구간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BFCD10-05B5-4E79-8424-E3795FFE85AA}"/>
                </a:ext>
              </a:extLst>
            </p:cNvPr>
            <p:cNvCxnSpPr/>
            <p:nvPr/>
          </p:nvCxnSpPr>
          <p:spPr>
            <a:xfrm>
              <a:off x="5868144" y="1632460"/>
              <a:ext cx="3155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2C80CE-25E6-4A18-AD80-B8426D694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8B083-A314-4DB8-86E8-126D81D74F23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4A7D87-88AC-4ECF-B35F-3443F2A5DD8C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A15DD4-3FE3-48C3-8274-BC9EA8DD1EF7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0701E4-1A45-4D63-8520-0034E5A17D60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1-2 </a:t>
              </a:r>
              <a:r>
                <a:rPr lang="ko-KR" altLang="en-US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판매량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4AC728E-88BB-4566-8BF9-5101AFE82B22}"/>
              </a:ext>
            </a:extLst>
          </p:cNvPr>
          <p:cNvSpPr txBox="1"/>
          <p:nvPr/>
        </p:nvSpPr>
        <p:spPr>
          <a:xfrm>
            <a:off x="1130685" y="1723788"/>
            <a:ext cx="2964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대분류 별 판매량 분포도</a:t>
            </a:r>
            <a:endParaRPr lang="en-US" altLang="ko-KR" sz="1600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34727B8-5188-4E8B-AAFB-47DB0ED9BE2F}"/>
              </a:ext>
            </a:extLst>
          </p:cNvPr>
          <p:cNvGrpSpPr/>
          <p:nvPr/>
        </p:nvGrpSpPr>
        <p:grpSpPr>
          <a:xfrm>
            <a:off x="640696" y="2247879"/>
            <a:ext cx="3530152" cy="803089"/>
            <a:chOff x="516197" y="2105421"/>
            <a:chExt cx="3530152" cy="803089"/>
          </a:xfrm>
        </p:grpSpPr>
        <p:sp>
          <p:nvSpPr>
            <p:cNvPr id="32" name="Isosceles Triangle 12">
              <a:extLst>
                <a:ext uri="{FF2B5EF4-FFF2-40B4-BE49-F238E27FC236}">
                  <a16:creationId xmlns:a16="http://schemas.microsoft.com/office/drawing/2014/main" id="{44B376F2-1C8A-4585-95DC-160FC54C46AC}"/>
                </a:ext>
              </a:extLst>
            </p:cNvPr>
            <p:cNvSpPr/>
            <p:nvPr/>
          </p:nvSpPr>
          <p:spPr>
            <a:xfrm>
              <a:off x="3021240" y="2604598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30" name="Isosceles Triangle 6">
              <a:extLst>
                <a:ext uri="{FF2B5EF4-FFF2-40B4-BE49-F238E27FC236}">
                  <a16:creationId xmlns:a16="http://schemas.microsoft.com/office/drawing/2014/main" id="{AE7B478D-4EA3-4DAE-836D-8B7122542347}"/>
                </a:ext>
              </a:extLst>
            </p:cNvPr>
            <p:cNvSpPr/>
            <p:nvPr/>
          </p:nvSpPr>
          <p:spPr>
            <a:xfrm>
              <a:off x="3022729" y="2105421"/>
              <a:ext cx="303912" cy="303912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90DE87-CB87-6EF1-A9F0-7D3E68AFAE8E}"/>
                </a:ext>
              </a:extLst>
            </p:cNvPr>
            <p:cNvSpPr txBox="1"/>
            <p:nvPr/>
          </p:nvSpPr>
          <p:spPr>
            <a:xfrm>
              <a:off x="516197" y="2132334"/>
              <a:ext cx="3530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1, 2</a:t>
              </a:r>
              <a:r>
                <a:rPr lang="ko-KR" altLang="en-US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번 대분류 판매량이 상대적으로 높음</a:t>
              </a:r>
              <a:endPara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682E66-5D5A-438F-9284-B3F908A5E851}"/>
                </a:ext>
              </a:extLst>
            </p:cNvPr>
            <p:cNvSpPr txBox="1"/>
            <p:nvPr/>
          </p:nvSpPr>
          <p:spPr>
            <a:xfrm>
              <a:off x="986123" y="2628732"/>
              <a:ext cx="24300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3</a:t>
              </a:r>
              <a:r>
                <a:rPr lang="ko-KR" altLang="en-US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월 전후로 전반적인 판매량 급락</a:t>
              </a:r>
              <a:r>
                <a:rPr lang="en-US" altLang="ko-KR" sz="1200" dirty="0"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6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B69E6C-6346-B32B-5011-3C0AC8EE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0" y="2543069"/>
            <a:ext cx="8100392" cy="1926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8BF5E0-3109-4831-A98F-D4BA7CCB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757F9-36A8-4B18-AD3C-20BBDFD0664E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537E07-E525-4E46-B8C0-E52588256A0E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06D060-6E1B-46CF-A1C2-1664F6A8BD26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1254CD-76C0-4B1A-936B-D34649FE1527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1-3 </a:t>
              </a:r>
              <a:r>
                <a:rPr lang="ko-KR" altLang="en-US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매출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73BE73-6B9D-4FCF-977C-94EE37B0594E}"/>
              </a:ext>
            </a:extLst>
          </p:cNvPr>
          <p:cNvGrpSpPr/>
          <p:nvPr/>
        </p:nvGrpSpPr>
        <p:grpSpPr>
          <a:xfrm>
            <a:off x="474268" y="1008534"/>
            <a:ext cx="5112568" cy="1257536"/>
            <a:chOff x="610496" y="962254"/>
            <a:chExt cx="5112568" cy="125753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04072D-7E5E-420E-B3B4-F98E23FFD662}"/>
                </a:ext>
              </a:extLst>
            </p:cNvPr>
            <p:cNvSpPr txBox="1"/>
            <p:nvPr/>
          </p:nvSpPr>
          <p:spPr>
            <a:xfrm>
              <a:off x="610496" y="962254"/>
              <a:ext cx="5112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기간 </a:t>
              </a:r>
              <a:r>
                <a:rPr lang="en-US" altLang="ko-KR" sz="1600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- </a:t>
              </a:r>
              <a:r>
                <a:rPr lang="en-US" altLang="ko-KR" sz="1600" b="1" dirty="0">
                  <a:solidFill>
                    <a:srgbClr val="9AD3E9"/>
                  </a:solidFill>
                  <a:latin typeface="빙그레체" panose="02030803000000000000" pitchFamily="18" charset="-127"/>
                  <a:ea typeface="빙그레체" panose="02030803000000000000" pitchFamily="18" charset="-127"/>
                  <a:cs typeface="Arial" pitchFamily="34" charset="0"/>
                </a:rPr>
                <a:t>2022.01.01 ~ 2023.04.04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79421C7-3AE9-4960-BE06-F3A7FFF6744C}"/>
                </a:ext>
              </a:extLst>
            </p:cNvPr>
            <p:cNvGrpSpPr/>
            <p:nvPr/>
          </p:nvGrpSpPr>
          <p:grpSpPr>
            <a:xfrm>
              <a:off x="683568" y="1388793"/>
              <a:ext cx="4769212" cy="830997"/>
              <a:chOff x="683568" y="1388793"/>
              <a:chExt cx="4769212" cy="830997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A63CBDA-EBCE-4EA6-A5AE-1157ED77603F}"/>
                  </a:ext>
                </a:extLst>
              </p:cNvPr>
              <p:cNvGrpSpPr/>
              <p:nvPr/>
            </p:nvGrpSpPr>
            <p:grpSpPr>
              <a:xfrm>
                <a:off x="683568" y="1466527"/>
                <a:ext cx="157031" cy="687575"/>
                <a:chOff x="6516216" y="1313506"/>
                <a:chExt cx="157031" cy="687575"/>
              </a:xfrm>
            </p:grpSpPr>
            <p:sp>
              <p:nvSpPr>
                <p:cNvPr id="28" name="Frame 17">
                  <a:extLst>
                    <a:ext uri="{FF2B5EF4-FFF2-40B4-BE49-F238E27FC236}">
                      <a16:creationId xmlns:a16="http://schemas.microsoft.com/office/drawing/2014/main" id="{D8BFC575-707C-404A-BEA8-83E0CCF330B6}"/>
                    </a:ext>
                  </a:extLst>
                </p:cNvPr>
                <p:cNvSpPr/>
                <p:nvPr/>
              </p:nvSpPr>
              <p:spPr>
                <a:xfrm>
                  <a:off x="6516216" y="1313506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Frame 17">
                  <a:extLst>
                    <a:ext uri="{FF2B5EF4-FFF2-40B4-BE49-F238E27FC236}">
                      <a16:creationId xmlns:a16="http://schemas.microsoft.com/office/drawing/2014/main" id="{F8A6B9A2-C2F9-422B-B204-4042E5FF7DF4}"/>
                    </a:ext>
                  </a:extLst>
                </p:cNvPr>
                <p:cNvSpPr/>
                <p:nvPr/>
              </p:nvSpPr>
              <p:spPr>
                <a:xfrm>
                  <a:off x="6516216" y="1590642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Frame 17">
                  <a:extLst>
                    <a:ext uri="{FF2B5EF4-FFF2-40B4-BE49-F238E27FC236}">
                      <a16:creationId xmlns:a16="http://schemas.microsoft.com/office/drawing/2014/main" id="{F8A89ECB-90F9-4FF9-9E95-C686DA711E67}"/>
                    </a:ext>
                  </a:extLst>
                </p:cNvPr>
                <p:cNvSpPr/>
                <p:nvPr/>
              </p:nvSpPr>
              <p:spPr>
                <a:xfrm>
                  <a:off x="6516216" y="1857066"/>
                  <a:ext cx="157031" cy="14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0000">
                      <a:moveTo>
                        <a:pt x="415456" y="380544"/>
                      </a:moveTo>
                      <a:lnTo>
                        <a:pt x="415456" y="385333"/>
                      </a:lnTo>
                      <a:lnTo>
                        <a:pt x="385333" y="385333"/>
                      </a:lnTo>
                      <a:lnTo>
                        <a:pt x="385333" y="2854667"/>
                      </a:lnTo>
                      <a:lnTo>
                        <a:pt x="1529120" y="2854667"/>
                      </a:lnTo>
                      <a:cubicBezTo>
                        <a:pt x="1267123" y="2430711"/>
                        <a:pt x="997530" y="1721825"/>
                        <a:pt x="436017" y="1672600"/>
                      </a:cubicBezTo>
                      <a:lnTo>
                        <a:pt x="600235" y="1185112"/>
                      </a:lnTo>
                      <a:cubicBezTo>
                        <a:pt x="1132790" y="1359573"/>
                        <a:pt x="1278822" y="1550851"/>
                        <a:pt x="1544730" y="1923929"/>
                      </a:cubicBezTo>
                      <a:cubicBezTo>
                        <a:pt x="1789452" y="1379400"/>
                        <a:pt x="1927092" y="1088696"/>
                        <a:pt x="2233403" y="596568"/>
                      </a:cubicBezTo>
                      <a:lnTo>
                        <a:pt x="2770666" y="596568"/>
                      </a:lnTo>
                      <a:cubicBezTo>
                        <a:pt x="2331495" y="1220469"/>
                        <a:pt x="1907612" y="2113878"/>
                        <a:pt x="1578489" y="2854667"/>
                      </a:cubicBezTo>
                      <a:lnTo>
                        <a:pt x="2854667" y="2854667"/>
                      </a:lnTo>
                      <a:lnTo>
                        <a:pt x="2854667" y="596568"/>
                      </a:lnTo>
                      <a:lnTo>
                        <a:pt x="2858395" y="596568"/>
                      </a:lnTo>
                      <a:lnTo>
                        <a:pt x="2858395" y="380544"/>
                      </a:lnTo>
                      <a:close/>
                      <a:moveTo>
                        <a:pt x="0" y="0"/>
                      </a:moveTo>
                      <a:lnTo>
                        <a:pt x="3240000" y="0"/>
                      </a:lnTo>
                      <a:lnTo>
                        <a:pt x="3240000" y="3240000"/>
                      </a:lnTo>
                      <a:lnTo>
                        <a:pt x="0" y="32400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D9B99A-EDF3-47A1-8DA8-65157CA0E233}"/>
                  </a:ext>
                </a:extLst>
              </p:cNvPr>
              <p:cNvSpPr txBox="1"/>
              <p:nvPr/>
            </p:nvSpPr>
            <p:spPr>
              <a:xfrm>
                <a:off x="880780" y="1665792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 수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-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459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A627DB-0956-46D4-BDC1-4C12E3C6E137}"/>
                  </a:ext>
                </a:extLst>
              </p:cNvPr>
              <p:cNvSpPr txBox="1"/>
              <p:nvPr/>
            </p:nvSpPr>
            <p:spPr>
              <a:xfrm>
                <a:off x="880780" y="1942791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일자 별 매출을 나열한 데이터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E78D07-57C5-487E-AA21-2D8E9900F044}"/>
                  </a:ext>
                </a:extLst>
              </p:cNvPr>
              <p:cNvSpPr txBox="1"/>
              <p:nvPr/>
            </p:nvSpPr>
            <p:spPr>
              <a:xfrm>
                <a:off x="840599" y="1388793"/>
                <a:ext cx="4572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품목 수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 -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15890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빙그레체" panose="02030803000000000000" pitchFamily="18" charset="-127"/>
                    <a:ea typeface="빙그레체" panose="02030803000000000000" pitchFamily="18" charset="-127"/>
                    <a:cs typeface="Arial" pitchFamily="34" charset="0"/>
                  </a:rPr>
                  <a:t>개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36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B69E6C-6346-B32B-5011-3C0AC8EE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936731"/>
            <a:ext cx="5773382" cy="12818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41D710-4C7A-BC57-DA85-A1D337F8FE83}"/>
              </a:ext>
            </a:extLst>
          </p:cNvPr>
          <p:cNvSpPr txBox="1"/>
          <p:nvPr/>
        </p:nvSpPr>
        <p:spPr>
          <a:xfrm>
            <a:off x="6271364" y="1128699"/>
            <a:ext cx="109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판매가격</a:t>
            </a:r>
            <a:endParaRPr lang="en-US" altLang="ko-KR" sz="1600" b="1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B36F8-6F4D-BBD3-167A-A6E7EA4F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2" y="2352758"/>
            <a:ext cx="5790897" cy="1191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61DCEC-4985-D562-3616-B35ED6C3E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2" y="3678133"/>
            <a:ext cx="5804352" cy="1214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E8CA35-FE96-4F0B-AC84-F9C251663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650" y="4639473"/>
            <a:ext cx="1308338" cy="321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E078D6-715E-444C-9858-80982C519B1E}"/>
              </a:ext>
            </a:extLst>
          </p:cNvPr>
          <p:cNvSpPr txBox="1"/>
          <p:nvPr/>
        </p:nvSpPr>
        <p:spPr>
          <a:xfrm>
            <a:off x="7524328" y="352224"/>
            <a:ext cx="11721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ko-KR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1. </a:t>
            </a:r>
            <a:r>
              <a:rPr lang="ko-KR" altLang="en-US" sz="1200" b="1" dirty="0">
                <a:latin typeface="빙그레체" panose="02030803000000000000" pitchFamily="18" charset="-127"/>
                <a:ea typeface="빙그레체" panose="02030803000000000000" pitchFamily="18" charset="-127"/>
              </a:rPr>
              <a:t>데이터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AC93BB-611B-4D01-8E5D-C5646B43BD25}"/>
              </a:ext>
            </a:extLst>
          </p:cNvPr>
          <p:cNvGrpSpPr/>
          <p:nvPr/>
        </p:nvGrpSpPr>
        <p:grpSpPr>
          <a:xfrm>
            <a:off x="467012" y="182135"/>
            <a:ext cx="6985308" cy="617179"/>
            <a:chOff x="467012" y="182135"/>
            <a:chExt cx="6985308" cy="6171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4E7DE2-C916-4402-90E4-E154B22B94F3}"/>
                </a:ext>
              </a:extLst>
            </p:cNvPr>
            <p:cNvSpPr/>
            <p:nvPr/>
          </p:nvSpPr>
          <p:spPr>
            <a:xfrm>
              <a:off x="467012" y="182135"/>
              <a:ext cx="6985308" cy="61717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CDB653-0846-4781-97CB-9C6128D209AB}"/>
                </a:ext>
              </a:extLst>
            </p:cNvPr>
            <p:cNvSpPr txBox="1"/>
            <p:nvPr/>
          </p:nvSpPr>
          <p:spPr>
            <a:xfrm>
              <a:off x="648072" y="321843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1-3 </a:t>
              </a:r>
              <a:r>
                <a:rPr lang="ko-KR" altLang="en-US" b="1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매출</a:t>
              </a:r>
              <a:endParaRPr lang="ko-KR" altLang="en-US" sz="3600" b="1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D913A4-1C65-7A44-70C5-7170E7E3C1EB}"/>
              </a:ext>
            </a:extLst>
          </p:cNvPr>
          <p:cNvSpPr/>
          <p:nvPr/>
        </p:nvSpPr>
        <p:spPr>
          <a:xfrm>
            <a:off x="4067944" y="1545784"/>
            <a:ext cx="1944216" cy="273827"/>
          </a:xfrm>
          <a:prstGeom prst="rect">
            <a:avLst/>
          </a:prstGeom>
          <a:noFill/>
          <a:ln>
            <a:solidFill>
              <a:srgbClr val="A4B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3EABFE-06F0-4AB3-A0D1-373AE17A1C66}"/>
              </a:ext>
            </a:extLst>
          </p:cNvPr>
          <p:cNvSpPr/>
          <p:nvPr/>
        </p:nvSpPr>
        <p:spPr>
          <a:xfrm>
            <a:off x="4067944" y="2914967"/>
            <a:ext cx="1944216" cy="273827"/>
          </a:xfrm>
          <a:prstGeom prst="rect">
            <a:avLst/>
          </a:prstGeom>
          <a:noFill/>
          <a:ln>
            <a:solidFill>
              <a:srgbClr val="A4B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0B77AB-FDF8-4F83-9A68-EDA9B07DEEB6}"/>
              </a:ext>
            </a:extLst>
          </p:cNvPr>
          <p:cNvSpPr/>
          <p:nvPr/>
        </p:nvSpPr>
        <p:spPr>
          <a:xfrm>
            <a:off x="4067944" y="4271569"/>
            <a:ext cx="1944216" cy="273827"/>
          </a:xfrm>
          <a:prstGeom prst="rect">
            <a:avLst/>
          </a:prstGeom>
          <a:noFill/>
          <a:ln>
            <a:solidFill>
              <a:srgbClr val="A4B4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41B05-8E19-4935-A27E-6734130314A4}"/>
              </a:ext>
            </a:extLst>
          </p:cNvPr>
          <p:cNvSpPr txBox="1"/>
          <p:nvPr/>
        </p:nvSpPr>
        <p:spPr>
          <a:xfrm>
            <a:off x="6271364" y="1567868"/>
            <a:ext cx="2752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판매 매출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/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판매량 </a:t>
            </a:r>
            <a:r>
              <a:rPr lang="en-US" altLang="ko-KR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= </a:t>
            </a:r>
            <a:r>
              <a:rPr lang="ko-KR" altLang="en-US" sz="1200" dirty="0">
                <a:latin typeface="빙그레체" panose="02030803000000000000" pitchFamily="18" charset="-127"/>
                <a:ea typeface="빙그레체" panose="02030803000000000000" pitchFamily="18" charset="-127"/>
                <a:cs typeface="Arial" pitchFamily="34" charset="0"/>
              </a:rPr>
              <a:t>판매 가격</a:t>
            </a:r>
            <a:endParaRPr lang="en-US" altLang="ko-KR" sz="1200" dirty="0">
              <a:latin typeface="빙그레체" panose="02030803000000000000" pitchFamily="18" charset="-127"/>
              <a:ea typeface="빙그레체" panose="02030803000000000000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089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4">
            <a:alpha val="15000"/>
          </a:schemeClr>
        </a:solidFill>
      </a:spPr>
      <a:bodyPr anchor="ctr"/>
      <a:lstStyle>
        <a:defPPr algn="l">
          <a:defRPr sz="24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767</Words>
  <Application>Microsoft Office PowerPoint</Application>
  <PresentationFormat>화면 슬라이드 쇼(16:9)</PresentationFormat>
  <Paragraphs>211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빙그레체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경호 김</cp:lastModifiedBy>
  <cp:revision>110</cp:revision>
  <dcterms:created xsi:type="dcterms:W3CDTF">2016-12-05T23:26:54Z</dcterms:created>
  <dcterms:modified xsi:type="dcterms:W3CDTF">2023-09-01T12:25:53Z</dcterms:modified>
</cp:coreProperties>
</file>