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82" r:id="rId3"/>
    <p:sldId id="283" r:id="rId4"/>
    <p:sldId id="290" r:id="rId5"/>
    <p:sldId id="291" r:id="rId6"/>
    <p:sldId id="292" r:id="rId7"/>
    <p:sldId id="293" r:id="rId8"/>
    <p:sldId id="257" r:id="rId9"/>
    <p:sldId id="258" r:id="rId10"/>
    <p:sldId id="284" r:id="rId11"/>
    <p:sldId id="261" r:id="rId12"/>
    <p:sldId id="262" r:id="rId13"/>
    <p:sldId id="263" r:id="rId14"/>
    <p:sldId id="264" r:id="rId15"/>
    <p:sldId id="265" r:id="rId16"/>
    <p:sldId id="296" r:id="rId17"/>
    <p:sldId id="285" r:id="rId18"/>
    <p:sldId id="297" r:id="rId19"/>
    <p:sldId id="267" r:id="rId20"/>
    <p:sldId id="287" r:id="rId21"/>
    <p:sldId id="294" r:id="rId22"/>
    <p:sldId id="288" r:id="rId23"/>
    <p:sldId id="271" r:id="rId24"/>
    <p:sldId id="298" r:id="rId25"/>
    <p:sldId id="272" r:id="rId26"/>
    <p:sldId id="299" r:id="rId27"/>
    <p:sldId id="273" r:id="rId28"/>
    <p:sldId id="274" r:id="rId29"/>
    <p:sldId id="275" r:id="rId30"/>
    <p:sldId id="295" r:id="rId31"/>
    <p:sldId id="276" r:id="rId32"/>
    <p:sldId id="277" r:id="rId33"/>
    <p:sldId id="289" r:id="rId34"/>
    <p:sldId id="279" r:id="rId35"/>
    <p:sldId id="28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4" y="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7939DC9D-E6F4-B975-B510-F8CA48828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1f533186e_0_37:notes">
            <a:extLst>
              <a:ext uri="{FF2B5EF4-FFF2-40B4-BE49-F238E27FC236}">
                <a16:creationId xmlns:a16="http://schemas.microsoft.com/office/drawing/2014/main" id="{02AA090F-BDC8-E7C5-DD57-02470A91AD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1f533186e_0_37:notes">
            <a:extLst>
              <a:ext uri="{FF2B5EF4-FFF2-40B4-BE49-F238E27FC236}">
                <a16:creationId xmlns:a16="http://schemas.microsoft.com/office/drawing/2014/main" id="{70D66B04-EB4F-EFEF-25B0-3B090B0A76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243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44E74452-7D33-9186-585D-4ACF047DB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1f533186e_0_37:notes">
            <a:extLst>
              <a:ext uri="{FF2B5EF4-FFF2-40B4-BE49-F238E27FC236}">
                <a16:creationId xmlns:a16="http://schemas.microsoft.com/office/drawing/2014/main" id="{5CDA9852-DC81-01D4-AA19-506D84C20E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1f533186e_0_37:notes">
            <a:extLst>
              <a:ext uri="{FF2B5EF4-FFF2-40B4-BE49-F238E27FC236}">
                <a16:creationId xmlns:a16="http://schemas.microsoft.com/office/drawing/2014/main" id="{7269EA3A-1515-B7E1-D53C-DDBD48B824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795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3A9B2807-14DF-DB3E-A6EA-BABBFCBD3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1f533186e_0_37:notes">
            <a:extLst>
              <a:ext uri="{FF2B5EF4-FFF2-40B4-BE49-F238E27FC236}">
                <a16:creationId xmlns:a16="http://schemas.microsoft.com/office/drawing/2014/main" id="{F38AADD4-D18B-9070-E8A7-1FD02A38B7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1f533186e_0_37:notes">
            <a:extLst>
              <a:ext uri="{FF2B5EF4-FFF2-40B4-BE49-F238E27FC236}">
                <a16:creationId xmlns:a16="http://schemas.microsoft.com/office/drawing/2014/main" id="{56D8CDDB-332C-DD9B-2598-C6BFB8AE5C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404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1f533186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1f533186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DB3446E-2078-7A24-E169-9F68C65BC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1f533186e_0_246:notes">
            <a:extLst>
              <a:ext uri="{FF2B5EF4-FFF2-40B4-BE49-F238E27FC236}">
                <a16:creationId xmlns:a16="http://schemas.microsoft.com/office/drawing/2014/main" id="{4DB93554-53DC-F295-4240-9B88EE87D8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21f533186e_0_246:notes">
            <a:extLst>
              <a:ext uri="{FF2B5EF4-FFF2-40B4-BE49-F238E27FC236}">
                <a16:creationId xmlns:a16="http://schemas.microsoft.com/office/drawing/2014/main" id="{5EB92A85-E07A-A05C-94BC-72DABAF830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286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B7ED26E-95ED-A774-FD2A-3EFD7FA6D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1f533186e_0_246:notes">
            <a:extLst>
              <a:ext uri="{FF2B5EF4-FFF2-40B4-BE49-F238E27FC236}">
                <a16:creationId xmlns:a16="http://schemas.microsoft.com/office/drawing/2014/main" id="{8531C18B-AF0E-C2EF-AB1C-6351FFD59D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21f533186e_0_246:notes">
            <a:extLst>
              <a:ext uri="{FF2B5EF4-FFF2-40B4-BE49-F238E27FC236}">
                <a16:creationId xmlns:a16="http://schemas.microsoft.com/office/drawing/2014/main" id="{BFEDEDDD-C796-49C9-3631-F89736716F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363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F8E473B3-8006-0D48-61FF-465634043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1f533186e_0_246:notes">
            <a:extLst>
              <a:ext uri="{FF2B5EF4-FFF2-40B4-BE49-F238E27FC236}">
                <a16:creationId xmlns:a16="http://schemas.microsoft.com/office/drawing/2014/main" id="{E0B4D51C-2787-4B81-34E7-6419A8B043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21f533186e_0_246:notes">
            <a:extLst>
              <a:ext uri="{FF2B5EF4-FFF2-40B4-BE49-F238E27FC236}">
                <a16:creationId xmlns:a16="http://schemas.microsoft.com/office/drawing/2014/main" id="{F9789111-FA14-4BD7-27EF-43EBC9B2A2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604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1f533186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1f533186e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C7E5A1AD-5C73-93EE-FEE8-8770FBD9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1f533186e_0_261:notes">
            <a:extLst>
              <a:ext uri="{FF2B5EF4-FFF2-40B4-BE49-F238E27FC236}">
                <a16:creationId xmlns:a16="http://schemas.microsoft.com/office/drawing/2014/main" id="{6FB3F267-EA14-ED79-19B4-7194730518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1f533186e_0_261:notes">
            <a:extLst>
              <a:ext uri="{FF2B5EF4-FFF2-40B4-BE49-F238E27FC236}">
                <a16:creationId xmlns:a16="http://schemas.microsoft.com/office/drawing/2014/main" id="{B702C22D-B709-AD05-5A22-4A484FE358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53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21f533186e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21f533186e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1f53318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1f53318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10E4D062-C7E9-7189-71B3-B4FC7421D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21f533186e_0_266:notes">
            <a:extLst>
              <a:ext uri="{FF2B5EF4-FFF2-40B4-BE49-F238E27FC236}">
                <a16:creationId xmlns:a16="http://schemas.microsoft.com/office/drawing/2014/main" id="{6287F354-EAEB-95FC-389D-1737E2B4C2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21f533186e_0_266:notes">
            <a:extLst>
              <a:ext uri="{FF2B5EF4-FFF2-40B4-BE49-F238E27FC236}">
                <a16:creationId xmlns:a16="http://schemas.microsoft.com/office/drawing/2014/main" id="{85AA5B43-FE71-85EF-72CA-7439F4B895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95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1f533186e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21f533186e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1f533186e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21f533186e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1f533186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21f533186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>
          <a:extLst>
            <a:ext uri="{FF2B5EF4-FFF2-40B4-BE49-F238E27FC236}">
              <a16:creationId xmlns:a16="http://schemas.microsoft.com/office/drawing/2014/main" id="{AC46EF7F-C765-494A-2608-26D0F6A25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1f533186e_0_203:notes">
            <a:extLst>
              <a:ext uri="{FF2B5EF4-FFF2-40B4-BE49-F238E27FC236}">
                <a16:creationId xmlns:a16="http://schemas.microsoft.com/office/drawing/2014/main" id="{61D0B6AA-82AB-A369-88FF-A1F28589F0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21f533186e_0_203:notes">
            <a:extLst>
              <a:ext uri="{FF2B5EF4-FFF2-40B4-BE49-F238E27FC236}">
                <a16:creationId xmlns:a16="http://schemas.microsoft.com/office/drawing/2014/main" id="{99099BF8-DD3B-F3D6-F09D-604843D578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059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1f533186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21f533186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21f533186e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21f533186e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>
          <a:extLst>
            <a:ext uri="{FF2B5EF4-FFF2-40B4-BE49-F238E27FC236}">
              <a16:creationId xmlns:a16="http://schemas.microsoft.com/office/drawing/2014/main" id="{A83B9DA0-C620-D4A7-1F4F-D19FCA267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1f533186e_0_203:notes">
            <a:extLst>
              <a:ext uri="{FF2B5EF4-FFF2-40B4-BE49-F238E27FC236}">
                <a16:creationId xmlns:a16="http://schemas.microsoft.com/office/drawing/2014/main" id="{C4E4BDD0-0F60-4EED-575D-33C7DC8E77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21f533186e_0_203:notes">
            <a:extLst>
              <a:ext uri="{FF2B5EF4-FFF2-40B4-BE49-F238E27FC236}">
                <a16:creationId xmlns:a16="http://schemas.microsoft.com/office/drawing/2014/main" id="{40DF5D8A-46E6-6ADE-78FD-ADA0DD62FA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81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21f533186e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21f533186e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21f533186e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21f533186e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1f53318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1f53318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1f533186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1f533186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1f53318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1f53318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1f533186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1f533186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1f533186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1f533186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1f533186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1f533186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1f533186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1f533186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트랜스포머 parameter 수 </a:t>
            </a:r>
            <a:br>
              <a:rPr lang="ko" b="1" dirty="0"/>
            </a:br>
            <a:r>
              <a:rPr lang="ko" b="1" dirty="0"/>
              <a:t>직접 계산해보기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787750" y="3379496"/>
            <a:ext cx="35685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플러스 </a:t>
            </a:r>
            <a:r>
              <a:rPr lang="en-US" altLang="ko-KR" dirty="0"/>
              <a:t>AI 3</a:t>
            </a:r>
            <a:r>
              <a:rPr lang="ko-KR" altLang="en-US" dirty="0"/>
              <a:t>기</a:t>
            </a:r>
            <a:r>
              <a:rPr lang="en-US" altLang="ko-KR" dirty="0"/>
              <a:t> </a:t>
            </a:r>
            <a:r>
              <a:rPr lang="ko-KR" altLang="en-US" dirty="0" err="1"/>
              <a:t>학습메이트</a:t>
            </a:r>
            <a:r>
              <a:rPr lang="ko-KR" altLang="en-US" dirty="0"/>
              <a:t> 김경호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1.임베딩</a:t>
            </a:r>
            <a:endParaRPr b="1" dirty="0"/>
          </a:p>
        </p:txBody>
      </p:sp>
      <p:sp>
        <p:nvSpPr>
          <p:cNvPr id="84" name="Google Shape;84;p16"/>
          <p:cNvSpPr/>
          <p:nvPr/>
        </p:nvSpPr>
        <p:spPr>
          <a:xfrm>
            <a:off x="692947" y="1349825"/>
            <a:ext cx="1516906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am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good</a:t>
            </a:r>
            <a:r>
              <a:rPr lang="ko-KR" altLang="en-US" dirty="0"/>
              <a:t> </a:t>
            </a:r>
            <a:r>
              <a:rPr lang="en-US" altLang="ko-KR" dirty="0"/>
              <a:t>boy</a:t>
            </a:r>
            <a:endParaRPr dirty="0"/>
          </a:p>
        </p:txBody>
      </p:sp>
      <p:sp>
        <p:nvSpPr>
          <p:cNvPr id="85" name="Google Shape;85;p16"/>
          <p:cNvSpPr txBox="1"/>
          <p:nvPr/>
        </p:nvSpPr>
        <p:spPr>
          <a:xfrm>
            <a:off x="877694" y="1973839"/>
            <a:ext cx="1170961" cy="1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 err="1">
                <a:solidFill>
                  <a:schemeClr val="dk2"/>
                </a:solidFill>
              </a:rPr>
              <a:t>Seq_Le</a:t>
            </a:r>
            <a:r>
              <a:rPr lang="ko" sz="1200" b="1" dirty="0">
                <a:solidFill>
                  <a:schemeClr val="dk2"/>
                </a:solidFill>
              </a:rPr>
              <a:t>ngth</a:t>
            </a:r>
            <a:endParaRPr sz="1200" b="1" dirty="0">
              <a:solidFill>
                <a:schemeClr val="dk2"/>
              </a:solidFill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9D580A-7233-F544-24F0-48B58DC95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01343"/>
              </p:ext>
            </p:extLst>
          </p:nvPr>
        </p:nvGraphicFramePr>
        <p:xfrm>
          <a:off x="692947" y="3061650"/>
          <a:ext cx="3148975" cy="157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95">
                  <a:extLst>
                    <a:ext uri="{9D8B030D-6E8A-4147-A177-3AD203B41FA5}">
                      <a16:colId xmlns:a16="http://schemas.microsoft.com/office/drawing/2014/main" val="2368175364"/>
                    </a:ext>
                  </a:extLst>
                </a:gridCol>
                <a:gridCol w="629795">
                  <a:extLst>
                    <a:ext uri="{9D8B030D-6E8A-4147-A177-3AD203B41FA5}">
                      <a16:colId xmlns:a16="http://schemas.microsoft.com/office/drawing/2014/main" val="2642751752"/>
                    </a:ext>
                  </a:extLst>
                </a:gridCol>
                <a:gridCol w="629795">
                  <a:extLst>
                    <a:ext uri="{9D8B030D-6E8A-4147-A177-3AD203B41FA5}">
                      <a16:colId xmlns:a16="http://schemas.microsoft.com/office/drawing/2014/main" val="1239594031"/>
                    </a:ext>
                  </a:extLst>
                </a:gridCol>
                <a:gridCol w="629795">
                  <a:extLst>
                    <a:ext uri="{9D8B030D-6E8A-4147-A177-3AD203B41FA5}">
                      <a16:colId xmlns:a16="http://schemas.microsoft.com/office/drawing/2014/main" val="3179243849"/>
                    </a:ext>
                  </a:extLst>
                </a:gridCol>
                <a:gridCol w="629795">
                  <a:extLst>
                    <a:ext uri="{9D8B030D-6E8A-4147-A177-3AD203B41FA5}">
                      <a16:colId xmlns:a16="http://schemas.microsoft.com/office/drawing/2014/main" val="3637542664"/>
                    </a:ext>
                  </a:extLst>
                </a:gridCol>
              </a:tblGrid>
              <a:tr h="260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095787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406692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385122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043800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412236"/>
                  </a:ext>
                </a:extLst>
              </a:tr>
            </a:tbl>
          </a:graphicData>
        </a:graphic>
      </p:graphicFrame>
      <p:sp>
        <p:nvSpPr>
          <p:cNvPr id="6" name="Google Shape;85;p16">
            <a:extLst>
              <a:ext uri="{FF2B5EF4-FFF2-40B4-BE49-F238E27FC236}">
                <a16:creationId xmlns:a16="http://schemas.microsoft.com/office/drawing/2014/main" id="{EC73D8DD-8EEC-6B23-85F5-258D149AB023}"/>
              </a:ext>
            </a:extLst>
          </p:cNvPr>
          <p:cNvSpPr txBox="1"/>
          <p:nvPr/>
        </p:nvSpPr>
        <p:spPr>
          <a:xfrm rot="5400000">
            <a:off x="-42347" y="3695592"/>
            <a:ext cx="1170961" cy="1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 err="1">
                <a:solidFill>
                  <a:schemeClr val="dk2"/>
                </a:solidFill>
              </a:rPr>
              <a:t>Seq_Le</a:t>
            </a:r>
            <a:r>
              <a:rPr lang="ko" sz="1200" b="1" dirty="0">
                <a:solidFill>
                  <a:schemeClr val="dk2"/>
                </a:solidFill>
              </a:rPr>
              <a:t>ngth</a:t>
            </a:r>
            <a:endParaRPr sz="1200" b="1" dirty="0">
              <a:solidFill>
                <a:schemeClr val="dk2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1B25C6C-0358-72C2-D32F-E78A559E58BF}"/>
              </a:ext>
            </a:extLst>
          </p:cNvPr>
          <p:cNvSpPr/>
          <p:nvPr/>
        </p:nvSpPr>
        <p:spPr>
          <a:xfrm>
            <a:off x="2412229" y="1922525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92;p16">
            <a:extLst>
              <a:ext uri="{FF2B5EF4-FFF2-40B4-BE49-F238E27FC236}">
                <a16:creationId xmlns:a16="http://schemas.microsoft.com/office/drawing/2014/main" id="{66647DC9-10D2-39F3-CB9F-854AF06D71A6}"/>
              </a:ext>
            </a:extLst>
          </p:cNvPr>
          <p:cNvSpPr txBox="1"/>
          <p:nvPr/>
        </p:nvSpPr>
        <p:spPr>
          <a:xfrm>
            <a:off x="1594684" y="4683442"/>
            <a:ext cx="1345500" cy="1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dk2"/>
                </a:solidFill>
              </a:rPr>
              <a:t>Vocab =30522</a:t>
            </a:r>
            <a:endParaRPr sz="1200" b="1" dirty="0">
              <a:solidFill>
                <a:schemeClr val="dk2"/>
              </a:solidFill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4207603-4176-F737-C4D8-C4D8DB34B6F0}"/>
              </a:ext>
            </a:extLst>
          </p:cNvPr>
          <p:cNvSpPr txBox="1"/>
          <p:nvPr/>
        </p:nvSpPr>
        <p:spPr>
          <a:xfrm>
            <a:off x="5339125" y="1283680"/>
            <a:ext cx="3493175" cy="250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altLang="ko" sz="1800" b="1" dirty="0" err="1">
                <a:solidFill>
                  <a:schemeClr val="dk2"/>
                </a:solidFill>
              </a:rPr>
              <a:t>Seq_Len</a:t>
            </a:r>
            <a:r>
              <a:rPr lang="en-US" altLang="ko" sz="1800" b="1" dirty="0">
                <a:solidFill>
                  <a:schemeClr val="dk2"/>
                </a:solidFill>
              </a:rPr>
              <a:t> = </a:t>
            </a:r>
            <a:r>
              <a:rPr lang="ko-KR" altLang="en-US" sz="1800" b="1" dirty="0">
                <a:solidFill>
                  <a:schemeClr val="dk2"/>
                </a:solidFill>
              </a:rPr>
              <a:t>배치 내에서만 모두 동일하게 </a:t>
            </a:r>
            <a:r>
              <a:rPr lang="en-US" altLang="ko-KR" sz="1800" b="1" dirty="0">
                <a:solidFill>
                  <a:schemeClr val="dk2"/>
                </a:solidFill>
              </a:rPr>
              <a:t>pad / </a:t>
            </a:r>
            <a:r>
              <a:rPr lang="en-US" altLang="ko-KR" sz="1800" b="1" dirty="0" err="1">
                <a:solidFill>
                  <a:schemeClr val="dk2"/>
                </a:solidFill>
              </a:rPr>
              <a:t>trunc</a:t>
            </a:r>
            <a:r>
              <a:rPr lang="en-US" altLang="ko-KR" sz="1800" b="1" dirty="0">
                <a:solidFill>
                  <a:schemeClr val="dk2"/>
                </a:solidFill>
              </a:rPr>
              <a:t> </a:t>
            </a:r>
            <a:r>
              <a:rPr lang="ko-KR" altLang="en-US" sz="1800" b="1" dirty="0">
                <a:solidFill>
                  <a:schemeClr val="dk2"/>
                </a:solidFill>
              </a:rPr>
              <a:t>처리하면 됨</a:t>
            </a:r>
            <a:endParaRPr lang="en-US" altLang="ko-KR" sz="1800" b="1" dirty="0">
              <a:solidFill>
                <a:schemeClr val="dk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1800" b="1" dirty="0">
              <a:solidFill>
                <a:schemeClr val="dk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altLang="ko-KR" sz="1800" b="1" dirty="0">
                <a:solidFill>
                  <a:schemeClr val="dk2"/>
                </a:solidFill>
              </a:rPr>
              <a:t>Transformer</a:t>
            </a:r>
            <a:r>
              <a:rPr lang="ko-KR" altLang="en-US" sz="1800" b="1" dirty="0">
                <a:solidFill>
                  <a:schemeClr val="dk2"/>
                </a:solidFill>
              </a:rPr>
              <a:t>의 </a:t>
            </a:r>
            <a:r>
              <a:rPr lang="en-US" altLang="ko-KR" sz="1800" b="1" dirty="0" err="1">
                <a:solidFill>
                  <a:schemeClr val="dk2"/>
                </a:solidFill>
              </a:rPr>
              <a:t>vocab_size</a:t>
            </a:r>
            <a:r>
              <a:rPr lang="en-US" altLang="ko-KR" sz="1800" b="1" dirty="0">
                <a:solidFill>
                  <a:schemeClr val="dk2"/>
                </a:solidFill>
              </a:rPr>
              <a:t> = 30522</a:t>
            </a:r>
            <a:br>
              <a:rPr lang="en-US" altLang="ko-KR" sz="1800" b="1" dirty="0">
                <a:solidFill>
                  <a:schemeClr val="dk2"/>
                </a:solidFill>
              </a:rPr>
            </a:br>
            <a:endParaRPr lang="en-US" altLang="ko-KR" sz="1800" b="1" dirty="0">
              <a:solidFill>
                <a:schemeClr val="dk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1800" b="1" dirty="0">
                <a:solidFill>
                  <a:schemeClr val="dk2"/>
                </a:solidFill>
              </a:rPr>
              <a:t>문장 </a:t>
            </a:r>
            <a:r>
              <a:rPr lang="en-US" altLang="ko-KR" sz="1800" b="1" dirty="0">
                <a:solidFill>
                  <a:schemeClr val="dk2"/>
                </a:solidFill>
              </a:rPr>
              <a:t>1</a:t>
            </a:r>
            <a:r>
              <a:rPr lang="ko-KR" altLang="en-US" sz="1800" b="1" dirty="0">
                <a:solidFill>
                  <a:schemeClr val="dk2"/>
                </a:solidFill>
              </a:rPr>
              <a:t>개 </a:t>
            </a:r>
            <a:r>
              <a:rPr lang="en-US" altLang="ko-KR" sz="1800" b="1" dirty="0">
                <a:solidFill>
                  <a:schemeClr val="dk2"/>
                </a:solidFill>
              </a:rPr>
              <a:t>= </a:t>
            </a:r>
            <a:r>
              <a:rPr lang="ko-KR" altLang="en-US" sz="1800" b="1" dirty="0">
                <a:solidFill>
                  <a:schemeClr val="dk2"/>
                </a:solidFill>
              </a:rPr>
              <a:t>행렬 </a:t>
            </a:r>
            <a:r>
              <a:rPr lang="ko-KR" altLang="en-US" sz="1800" b="1" dirty="0" err="1">
                <a:solidFill>
                  <a:schemeClr val="dk2"/>
                </a:solidFill>
              </a:rPr>
              <a:t>한장</a:t>
            </a:r>
            <a:endParaRPr lang="en-US" altLang="ko-KR" sz="1800" b="1" dirty="0">
              <a:solidFill>
                <a:schemeClr val="dk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8DD98-6A3C-9389-7EFC-45B2E9615F99}"/>
              </a:ext>
            </a:extLst>
          </p:cNvPr>
          <p:cNvSpPr txBox="1"/>
          <p:nvPr/>
        </p:nvSpPr>
        <p:spPr>
          <a:xfrm>
            <a:off x="3002387" y="1822167"/>
            <a:ext cx="21037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원 핫 벡터 전환</a:t>
            </a:r>
            <a:endParaRPr lang="en-US" altLang="ko-KR" b="1" dirty="0"/>
          </a:p>
          <a:p>
            <a:r>
              <a:rPr lang="en-US" altLang="ko-KR" b="1" dirty="0"/>
              <a:t>: example vocab</a:t>
            </a:r>
          </a:p>
          <a:p>
            <a:br>
              <a:rPr lang="en-US" altLang="ko-KR" b="1" dirty="0"/>
            </a:br>
            <a:r>
              <a:rPr lang="en-US" altLang="ko-KR" dirty="0"/>
              <a:t>{I : 0, am: 1, good: 2, a : 3, boy : 4}</a:t>
            </a:r>
            <a:br>
              <a:rPr lang="en-US" altLang="ko-KR" dirty="0"/>
            </a:br>
            <a:endParaRPr lang="ko-KR" altLang="en-US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801D301-CFD7-B236-4499-FA9593A45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638722"/>
              </p:ext>
            </p:extLst>
          </p:nvPr>
        </p:nvGraphicFramePr>
        <p:xfrm>
          <a:off x="4200630" y="3061649"/>
          <a:ext cx="786496" cy="1572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96">
                  <a:extLst>
                    <a:ext uri="{9D8B030D-6E8A-4147-A177-3AD203B41FA5}">
                      <a16:colId xmlns:a16="http://schemas.microsoft.com/office/drawing/2014/main" val="4126435770"/>
                    </a:ext>
                  </a:extLst>
                </a:gridCol>
              </a:tblGrid>
              <a:tr h="314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213731"/>
                  </a:ext>
                </a:extLst>
              </a:tr>
              <a:tr h="314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am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789569"/>
                  </a:ext>
                </a:extLst>
              </a:tr>
              <a:tr h="314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118456"/>
                  </a:ext>
                </a:extLst>
              </a:tr>
              <a:tr h="314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001932"/>
                  </a:ext>
                </a:extLst>
              </a:tr>
              <a:tr h="314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boy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8378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6427197" y="3429617"/>
            <a:ext cx="1970132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w 개수</a:t>
            </a:r>
            <a:br>
              <a:rPr lang="ko" sz="1800" dirty="0">
                <a:solidFill>
                  <a:schemeClr val="dk2"/>
                </a:solidFill>
              </a:rPr>
            </a:br>
            <a:r>
              <a:rPr lang="ko" sz="1800" dirty="0">
                <a:solidFill>
                  <a:schemeClr val="dk2"/>
                </a:solidFill>
              </a:rPr>
              <a:t>vocab * input_dim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= 30522 * 32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= 976704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50" y="4134775"/>
            <a:ext cx="56007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>
            <a:off x="311700" y="4361550"/>
            <a:ext cx="5349000" cy="20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1.임베딩</a:t>
            </a:r>
            <a:endParaRPr b="1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CA3678-0B2F-5CAE-3BDF-64512BC01A21}"/>
              </a:ext>
            </a:extLst>
          </p:cNvPr>
          <p:cNvGrpSpPr/>
          <p:nvPr/>
        </p:nvGrpSpPr>
        <p:grpSpPr>
          <a:xfrm>
            <a:off x="575558" y="1630228"/>
            <a:ext cx="2291678" cy="1472424"/>
            <a:chOff x="6634515" y="1702243"/>
            <a:chExt cx="1725905" cy="1170961"/>
          </a:xfrm>
        </p:grpSpPr>
        <p:sp>
          <p:nvSpPr>
            <p:cNvPr id="125" name="Google Shape;125;p18"/>
            <p:cNvSpPr/>
            <p:nvPr/>
          </p:nvSpPr>
          <p:spPr>
            <a:xfrm>
              <a:off x="6799405" y="1836050"/>
              <a:ext cx="1415100" cy="5727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Input</a:t>
              </a:r>
              <a:endParaRPr/>
            </a:p>
          </p:txBody>
        </p:sp>
        <p:sp>
          <p:nvSpPr>
            <p:cNvPr id="2" name="Google Shape;85;p16">
              <a:extLst>
                <a:ext uri="{FF2B5EF4-FFF2-40B4-BE49-F238E27FC236}">
                  <a16:creationId xmlns:a16="http://schemas.microsoft.com/office/drawing/2014/main" id="{D1FCD24E-F164-E53B-87F4-394120EB8F42}"/>
                </a:ext>
              </a:extLst>
            </p:cNvPr>
            <p:cNvSpPr txBox="1"/>
            <p:nvPr/>
          </p:nvSpPr>
          <p:spPr>
            <a:xfrm rot="5400000">
              <a:off x="6146084" y="2190674"/>
              <a:ext cx="1170961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b="1" dirty="0" err="1">
                  <a:solidFill>
                    <a:schemeClr val="dk2"/>
                  </a:solidFill>
                </a:rPr>
                <a:t>Seq_Le</a:t>
              </a:r>
              <a:r>
                <a:rPr lang="ko" sz="1200" b="1" dirty="0">
                  <a:solidFill>
                    <a:schemeClr val="dk2"/>
                  </a:solidFill>
                </a:rPr>
                <a:t>ngth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4" name="Google Shape;92;p16">
              <a:extLst>
                <a:ext uri="{FF2B5EF4-FFF2-40B4-BE49-F238E27FC236}">
                  <a16:creationId xmlns:a16="http://schemas.microsoft.com/office/drawing/2014/main" id="{00CF5870-5A7C-EC72-95F6-8E3D36F1936D}"/>
                </a:ext>
              </a:extLst>
            </p:cNvPr>
            <p:cNvSpPr txBox="1"/>
            <p:nvPr/>
          </p:nvSpPr>
          <p:spPr>
            <a:xfrm>
              <a:off x="7014920" y="2422402"/>
              <a:ext cx="13455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b="1" dirty="0">
                  <a:solidFill>
                    <a:srgbClr val="FF0000"/>
                  </a:solidFill>
                </a:rPr>
                <a:t>Vocab =30522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D8C7823-2EEC-6D65-C697-E9F2923019BC}"/>
              </a:ext>
            </a:extLst>
          </p:cNvPr>
          <p:cNvGrpSpPr/>
          <p:nvPr/>
        </p:nvGrpSpPr>
        <p:grpSpPr>
          <a:xfrm>
            <a:off x="3567859" y="1424803"/>
            <a:ext cx="1861696" cy="1935243"/>
            <a:chOff x="4948417" y="1413138"/>
            <a:chExt cx="1392933" cy="165035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3A6F873-79C4-B559-376B-2252EBCC2426}"/>
                </a:ext>
              </a:extLst>
            </p:cNvPr>
            <p:cNvGrpSpPr/>
            <p:nvPr/>
          </p:nvGrpSpPr>
          <p:grpSpPr>
            <a:xfrm>
              <a:off x="4948417" y="1413138"/>
              <a:ext cx="841536" cy="1467953"/>
              <a:chOff x="4948417" y="1413138"/>
              <a:chExt cx="841536" cy="1467953"/>
            </a:xfrm>
          </p:grpSpPr>
          <p:sp>
            <p:nvSpPr>
              <p:cNvPr id="126" name="Google Shape;126;p18"/>
              <p:cNvSpPr/>
              <p:nvPr/>
            </p:nvSpPr>
            <p:spPr>
              <a:xfrm rot="5400000">
                <a:off x="4796053" y="1834338"/>
                <a:ext cx="1415100" cy="57270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dirty="0"/>
                  <a:t>Weight</a:t>
                </a:r>
                <a:endParaRPr dirty="0"/>
              </a:p>
            </p:txBody>
          </p:sp>
          <p:sp>
            <p:nvSpPr>
              <p:cNvPr id="5" name="Google Shape;92;p16">
                <a:extLst>
                  <a:ext uri="{FF2B5EF4-FFF2-40B4-BE49-F238E27FC236}">
                    <a16:creationId xmlns:a16="http://schemas.microsoft.com/office/drawing/2014/main" id="{CC67981F-F487-17AA-BFA7-9826DCA959F4}"/>
                  </a:ext>
                </a:extLst>
              </p:cNvPr>
              <p:cNvSpPr txBox="1"/>
              <p:nvPr/>
            </p:nvSpPr>
            <p:spPr>
              <a:xfrm rot="5400000">
                <a:off x="4372717" y="2111291"/>
                <a:ext cx="1345500" cy="1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200" b="1" dirty="0">
                    <a:solidFill>
                      <a:srgbClr val="FF0000"/>
                    </a:solidFill>
                  </a:rPr>
                  <a:t>Vocab =30522</a:t>
                </a:r>
                <a:endParaRPr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Google Shape;133;p18">
              <a:extLst>
                <a:ext uri="{FF2B5EF4-FFF2-40B4-BE49-F238E27FC236}">
                  <a16:creationId xmlns:a16="http://schemas.microsoft.com/office/drawing/2014/main" id="{7CFE5D0C-CDC3-BCB0-D24C-91A3384288D8}"/>
                </a:ext>
              </a:extLst>
            </p:cNvPr>
            <p:cNvSpPr txBox="1"/>
            <p:nvPr/>
          </p:nvSpPr>
          <p:spPr>
            <a:xfrm>
              <a:off x="5080310" y="2869396"/>
              <a:ext cx="126104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d_model</a:t>
              </a:r>
              <a:r>
                <a:rPr lang="en-US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4FE6DBD-23C8-8DFB-7F4B-AA6A29309A66}"/>
              </a:ext>
            </a:extLst>
          </p:cNvPr>
          <p:cNvGrpSpPr/>
          <p:nvPr/>
        </p:nvGrpSpPr>
        <p:grpSpPr>
          <a:xfrm>
            <a:off x="6516167" y="1568394"/>
            <a:ext cx="1550993" cy="1495769"/>
            <a:chOff x="2828695" y="1724746"/>
            <a:chExt cx="1261040" cy="1170961"/>
          </a:xfrm>
        </p:grpSpPr>
        <p:sp>
          <p:nvSpPr>
            <p:cNvPr id="127" name="Google Shape;127;p18"/>
            <p:cNvSpPr/>
            <p:nvPr/>
          </p:nvSpPr>
          <p:spPr>
            <a:xfrm>
              <a:off x="3075978" y="1894362"/>
              <a:ext cx="609830" cy="572700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Output</a:t>
              </a:r>
              <a:endParaRPr dirty="0"/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2828695" y="2531712"/>
              <a:ext cx="126104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d_model</a:t>
              </a:r>
              <a:r>
                <a:rPr lang="en-US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7" name="Google Shape;85;p16">
              <a:extLst>
                <a:ext uri="{FF2B5EF4-FFF2-40B4-BE49-F238E27FC236}">
                  <a16:creationId xmlns:a16="http://schemas.microsoft.com/office/drawing/2014/main" id="{5AED372D-01E4-DC3B-FE1C-54814FD0CDD1}"/>
                </a:ext>
              </a:extLst>
            </p:cNvPr>
            <p:cNvSpPr txBox="1"/>
            <p:nvPr/>
          </p:nvSpPr>
          <p:spPr>
            <a:xfrm rot="5400000">
              <a:off x="2340264" y="2213177"/>
              <a:ext cx="1170961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b="1" dirty="0" err="1">
                  <a:solidFill>
                    <a:schemeClr val="dk2"/>
                  </a:solidFill>
                </a:rPr>
                <a:t>Seq_Le</a:t>
              </a:r>
              <a:r>
                <a:rPr lang="ko" sz="1200" b="1" dirty="0">
                  <a:solidFill>
                    <a:schemeClr val="dk2"/>
                  </a:solidFill>
                </a:rPr>
                <a:t>ngth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sp>
        <p:nvSpPr>
          <p:cNvPr id="8" name="같음 기호 7">
            <a:extLst>
              <a:ext uri="{FF2B5EF4-FFF2-40B4-BE49-F238E27FC236}">
                <a16:creationId xmlns:a16="http://schemas.microsoft.com/office/drawing/2014/main" id="{4710AA8C-4F8F-BC46-04D8-255325D8FB13}"/>
              </a:ext>
            </a:extLst>
          </p:cNvPr>
          <p:cNvSpPr/>
          <p:nvPr/>
        </p:nvSpPr>
        <p:spPr>
          <a:xfrm>
            <a:off x="5481300" y="1944510"/>
            <a:ext cx="572700" cy="412764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순서도: 가산 접합 13">
            <a:extLst>
              <a:ext uri="{FF2B5EF4-FFF2-40B4-BE49-F238E27FC236}">
                <a16:creationId xmlns:a16="http://schemas.microsoft.com/office/drawing/2014/main" id="{1CD6CA1A-AF22-69BA-DBCD-1E197C583734}"/>
              </a:ext>
            </a:extLst>
          </p:cNvPr>
          <p:cNvSpPr/>
          <p:nvPr/>
        </p:nvSpPr>
        <p:spPr>
          <a:xfrm>
            <a:off x="2929377" y="1971228"/>
            <a:ext cx="486113" cy="465615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2.Positional Encoding</a:t>
            </a:r>
            <a:endParaRPr b="1" dirty="0"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51137" y="1261075"/>
            <a:ext cx="3247325" cy="26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834550" y="4036800"/>
            <a:ext cx="56334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트랜스포머는 모든 토큰을 동시에 처리하기 때문에 토큰의 위치를 부여하기 위해서 positional encoding을 진행한다.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3729629" y="2261153"/>
            <a:ext cx="616800" cy="572700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E48F33-EF1E-271C-656C-7536AB01C508}"/>
              </a:ext>
            </a:extLst>
          </p:cNvPr>
          <p:cNvGrpSpPr/>
          <p:nvPr/>
        </p:nvGrpSpPr>
        <p:grpSpPr>
          <a:xfrm>
            <a:off x="4178172" y="1299665"/>
            <a:ext cx="2853911" cy="2641191"/>
            <a:chOff x="2848977" y="1818300"/>
            <a:chExt cx="927582" cy="842821"/>
          </a:xfrm>
        </p:grpSpPr>
        <p:sp>
          <p:nvSpPr>
            <p:cNvPr id="13" name="Google Shape;127;p18">
              <a:extLst>
                <a:ext uri="{FF2B5EF4-FFF2-40B4-BE49-F238E27FC236}">
                  <a16:creationId xmlns:a16="http://schemas.microsoft.com/office/drawing/2014/main" id="{3B97D353-4D98-B54B-97BB-CEA384C9A7D4}"/>
                </a:ext>
              </a:extLst>
            </p:cNvPr>
            <p:cNvSpPr/>
            <p:nvPr/>
          </p:nvSpPr>
          <p:spPr>
            <a:xfrm>
              <a:off x="3050295" y="1818300"/>
              <a:ext cx="726264" cy="713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Output</a:t>
              </a:r>
              <a:endParaRPr dirty="0"/>
            </a:p>
          </p:txBody>
        </p:sp>
        <p:sp>
          <p:nvSpPr>
            <p:cNvPr id="14" name="Google Shape;133;p18">
              <a:extLst>
                <a:ext uri="{FF2B5EF4-FFF2-40B4-BE49-F238E27FC236}">
                  <a16:creationId xmlns:a16="http://schemas.microsoft.com/office/drawing/2014/main" id="{53251E6D-7F3F-308C-A39E-A0CB9064F4BC}"/>
                </a:ext>
              </a:extLst>
            </p:cNvPr>
            <p:cNvSpPr txBox="1"/>
            <p:nvPr/>
          </p:nvSpPr>
          <p:spPr>
            <a:xfrm>
              <a:off x="3176892" y="2555866"/>
              <a:ext cx="416310" cy="105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d_model</a:t>
              </a:r>
              <a:r>
                <a:rPr lang="en-US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5" name="Google Shape;85;p16">
              <a:extLst>
                <a:ext uri="{FF2B5EF4-FFF2-40B4-BE49-F238E27FC236}">
                  <a16:creationId xmlns:a16="http://schemas.microsoft.com/office/drawing/2014/main" id="{634EE83B-24BD-28BF-7A77-D152F5831F22}"/>
                </a:ext>
              </a:extLst>
            </p:cNvPr>
            <p:cNvSpPr txBox="1"/>
            <p:nvPr/>
          </p:nvSpPr>
          <p:spPr>
            <a:xfrm rot="5400000">
              <a:off x="2767141" y="2087593"/>
              <a:ext cx="357771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b="1" dirty="0" err="1">
                  <a:solidFill>
                    <a:schemeClr val="dk2"/>
                  </a:solidFill>
                </a:rPr>
                <a:t>Seq_Le</a:t>
              </a:r>
              <a:r>
                <a:rPr lang="ko" sz="1200" b="1" dirty="0">
                  <a:solidFill>
                    <a:schemeClr val="dk2"/>
                  </a:solidFill>
                </a:rPr>
                <a:t>ngth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 (in </a:t>
              </a:r>
              <a:r>
                <a:rPr lang="en-US" altLang="ko" sz="1200" b="1" dirty="0" err="1">
                  <a:solidFill>
                    <a:schemeClr val="dk2"/>
                  </a:solidFill>
                </a:rPr>
                <a:t>Max_len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)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3FF2EF6-535A-F1DB-FB66-92BCE96DFD17}"/>
              </a:ext>
            </a:extLst>
          </p:cNvPr>
          <p:cNvCxnSpPr/>
          <p:nvPr/>
        </p:nvCxnSpPr>
        <p:spPr>
          <a:xfrm>
            <a:off x="4572000" y="1873679"/>
            <a:ext cx="27207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B79BE0A-4134-A989-FD82-038D3D3EED84}"/>
              </a:ext>
            </a:extLst>
          </p:cNvPr>
          <p:cNvSpPr txBox="1"/>
          <p:nvPr/>
        </p:nvSpPr>
        <p:spPr>
          <a:xfrm>
            <a:off x="7332030" y="1424397"/>
            <a:ext cx="135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실제 텍스트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730A9-C8C2-046F-0C91-E6C7591A7C6C}"/>
              </a:ext>
            </a:extLst>
          </p:cNvPr>
          <p:cNvSpPr txBox="1"/>
          <p:nvPr/>
        </p:nvSpPr>
        <p:spPr>
          <a:xfrm>
            <a:off x="7389233" y="2618764"/>
            <a:ext cx="135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Padding</a:t>
            </a:r>
            <a:r>
              <a:rPr lang="ko-KR" altLang="en-US" b="1" dirty="0"/>
              <a:t> 범위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3.멀티헤드 어텐션</a:t>
            </a:r>
            <a:endParaRPr b="1"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4347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4517575" y="1378850"/>
            <a:ext cx="578400" cy="20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63800"/>
            <a:ext cx="58769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3.멀티헤드 어텐션 - Q,K,V 선언</a:t>
            </a:r>
            <a:endParaRPr b="1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28" y="1021199"/>
            <a:ext cx="6329414" cy="149485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09F8B2-6668-CB32-12B4-92A19DD59C10}"/>
              </a:ext>
            </a:extLst>
          </p:cNvPr>
          <p:cNvGrpSpPr/>
          <p:nvPr/>
        </p:nvGrpSpPr>
        <p:grpSpPr>
          <a:xfrm>
            <a:off x="350659" y="3123949"/>
            <a:ext cx="1568098" cy="1074140"/>
            <a:chOff x="6488679" y="2239611"/>
            <a:chExt cx="1568098" cy="1074140"/>
          </a:xfrm>
        </p:grpSpPr>
        <p:sp>
          <p:nvSpPr>
            <p:cNvPr id="171" name="Google Shape;171;p21"/>
            <p:cNvSpPr/>
            <p:nvPr/>
          </p:nvSpPr>
          <p:spPr>
            <a:xfrm>
              <a:off x="6641677" y="2508825"/>
              <a:ext cx="1415100" cy="5727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Input</a:t>
              </a:r>
              <a:endParaRPr dirty="0"/>
            </a:p>
          </p:txBody>
        </p:sp>
        <p:sp>
          <p:nvSpPr>
            <p:cNvPr id="178" name="Google Shape;178;p21"/>
            <p:cNvSpPr txBox="1"/>
            <p:nvPr/>
          </p:nvSpPr>
          <p:spPr>
            <a:xfrm rot="5400000">
              <a:off x="6067154" y="2661136"/>
              <a:ext cx="1037150" cy="194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b="1" dirty="0" err="1">
                  <a:solidFill>
                    <a:schemeClr val="dk2"/>
                  </a:solidFill>
                </a:rPr>
                <a:t>Seq_length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4" name="Google Shape;178;p21">
              <a:extLst>
                <a:ext uri="{FF2B5EF4-FFF2-40B4-BE49-F238E27FC236}">
                  <a16:creationId xmlns:a16="http://schemas.microsoft.com/office/drawing/2014/main" id="{D4F14503-B017-6A9A-309F-A022EE8E86A6}"/>
                </a:ext>
              </a:extLst>
            </p:cNvPr>
            <p:cNvSpPr txBox="1"/>
            <p:nvPr/>
          </p:nvSpPr>
          <p:spPr>
            <a:xfrm>
              <a:off x="6744322" y="3081525"/>
              <a:ext cx="1209810" cy="232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b="1" dirty="0" err="1">
                  <a:solidFill>
                    <a:srgbClr val="FF0000"/>
                  </a:solidFill>
                </a:rPr>
                <a:t>d_model</a:t>
              </a:r>
              <a:r>
                <a:rPr lang="en-US" altLang="ko" sz="1200" b="1" dirty="0">
                  <a:solidFill>
                    <a:srgbClr val="FF0000"/>
                  </a:solidFill>
                </a:rPr>
                <a:t> = 32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2679E63-72B1-6043-6341-555FE24DE00B}"/>
              </a:ext>
            </a:extLst>
          </p:cNvPr>
          <p:cNvGrpSpPr/>
          <p:nvPr/>
        </p:nvGrpSpPr>
        <p:grpSpPr>
          <a:xfrm>
            <a:off x="3251520" y="2811150"/>
            <a:ext cx="1869457" cy="1998054"/>
            <a:chOff x="4116218" y="1805694"/>
            <a:chExt cx="1869457" cy="199805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33C1F83-0740-3A6A-A82C-E2FFD5B95C95}"/>
                </a:ext>
              </a:extLst>
            </p:cNvPr>
            <p:cNvGrpSpPr/>
            <p:nvPr/>
          </p:nvGrpSpPr>
          <p:grpSpPr>
            <a:xfrm rot="5400000">
              <a:off x="4196654" y="2014727"/>
              <a:ext cx="1998054" cy="1579988"/>
              <a:chOff x="2901050" y="1367587"/>
              <a:chExt cx="1998054" cy="1579988"/>
            </a:xfrm>
          </p:grpSpPr>
          <p:sp>
            <p:nvSpPr>
              <p:cNvPr id="169" name="Google Shape;169;p21"/>
              <p:cNvSpPr/>
              <p:nvPr/>
            </p:nvSpPr>
            <p:spPr>
              <a:xfrm>
                <a:off x="3282050" y="1367587"/>
                <a:ext cx="1415100" cy="1275188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Weight</a:t>
                </a:r>
                <a:endParaRPr/>
              </a:p>
            </p:txBody>
          </p:sp>
          <p:sp>
            <p:nvSpPr>
              <p:cNvPr id="172" name="Google Shape;172;p21"/>
              <p:cNvSpPr/>
              <p:nvPr/>
            </p:nvSpPr>
            <p:spPr>
              <a:xfrm>
                <a:off x="3129650" y="1519987"/>
                <a:ext cx="1415100" cy="1275188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Weight</a:t>
                </a:r>
                <a:endParaRPr/>
              </a:p>
            </p:txBody>
          </p:sp>
          <p:sp>
            <p:nvSpPr>
              <p:cNvPr id="174" name="Google Shape;174;p21"/>
              <p:cNvSpPr/>
              <p:nvPr/>
            </p:nvSpPr>
            <p:spPr>
              <a:xfrm>
                <a:off x="2901050" y="1754665"/>
                <a:ext cx="1415100" cy="119291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dirty="0"/>
                  <a:t>W_q</a:t>
                </a:r>
                <a:endParaRPr dirty="0"/>
              </a:p>
            </p:txBody>
          </p:sp>
          <p:sp>
            <p:nvSpPr>
              <p:cNvPr id="180" name="Google Shape;180;p21"/>
              <p:cNvSpPr txBox="1"/>
              <p:nvPr/>
            </p:nvSpPr>
            <p:spPr>
              <a:xfrm rot="16200000">
                <a:off x="4242626" y="2064835"/>
                <a:ext cx="1165056" cy="147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chemeClr val="dk2"/>
                    </a:solidFill>
                  </a:rPr>
                  <a:t>d_model</a:t>
                </a:r>
                <a:r>
                  <a:rPr lang="en-US" altLang="ko" sz="1200" b="1" dirty="0">
                    <a:solidFill>
                      <a:schemeClr val="dk2"/>
                    </a:solidFill>
                  </a:rPr>
                  <a:t>=32</a:t>
                </a:r>
                <a:endParaRPr sz="1200" b="1" dirty="0"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5" name="Google Shape;180;p21">
              <a:extLst>
                <a:ext uri="{FF2B5EF4-FFF2-40B4-BE49-F238E27FC236}">
                  <a16:creationId xmlns:a16="http://schemas.microsoft.com/office/drawing/2014/main" id="{43D0D222-60FB-A80C-B724-09BD089F3DDD}"/>
                </a:ext>
              </a:extLst>
            </p:cNvPr>
            <p:cNvSpPr txBox="1"/>
            <p:nvPr/>
          </p:nvSpPr>
          <p:spPr>
            <a:xfrm rot="5400000">
              <a:off x="3630253" y="2569151"/>
              <a:ext cx="1166029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rgbClr val="FF0000"/>
                  </a:solidFill>
                </a:rPr>
                <a:t>d_model</a:t>
              </a:r>
              <a:r>
                <a:rPr lang="en-US" altLang="ko" sz="1200" b="1" dirty="0">
                  <a:solidFill>
                    <a:srgbClr val="FF0000"/>
                  </a:solidFill>
                </a:rPr>
                <a:t>=32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순서도: 가산 접합 6">
            <a:extLst>
              <a:ext uri="{FF2B5EF4-FFF2-40B4-BE49-F238E27FC236}">
                <a16:creationId xmlns:a16="http://schemas.microsoft.com/office/drawing/2014/main" id="{1995F274-9D2D-6D7E-1A4E-0853DE6D80D5}"/>
              </a:ext>
            </a:extLst>
          </p:cNvPr>
          <p:cNvSpPr/>
          <p:nvPr/>
        </p:nvSpPr>
        <p:spPr>
          <a:xfrm>
            <a:off x="2447795" y="3450382"/>
            <a:ext cx="407178" cy="42118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id="{0F1F7FC7-D33D-7D07-FF84-CACD7BCC4C80}"/>
              </a:ext>
            </a:extLst>
          </p:cNvPr>
          <p:cNvSpPr/>
          <p:nvPr/>
        </p:nvSpPr>
        <p:spPr>
          <a:xfrm>
            <a:off x="5561733" y="3487729"/>
            <a:ext cx="555372" cy="515049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8475421-19DE-9761-1DA6-16CFB5899E52}"/>
              </a:ext>
            </a:extLst>
          </p:cNvPr>
          <p:cNvGrpSpPr/>
          <p:nvPr/>
        </p:nvGrpSpPr>
        <p:grpSpPr>
          <a:xfrm>
            <a:off x="6615642" y="3123948"/>
            <a:ext cx="2024701" cy="1160046"/>
            <a:chOff x="6588511" y="1636394"/>
            <a:chExt cx="2024701" cy="116004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E170D9B-6B80-65C5-BE33-8704950BFF58}"/>
                </a:ext>
              </a:extLst>
            </p:cNvPr>
            <p:cNvGrpSpPr/>
            <p:nvPr/>
          </p:nvGrpSpPr>
          <p:grpSpPr>
            <a:xfrm>
              <a:off x="6817112" y="1692590"/>
              <a:ext cx="1796100" cy="877500"/>
              <a:chOff x="2639775" y="3517875"/>
              <a:chExt cx="1796100" cy="877500"/>
            </a:xfrm>
          </p:grpSpPr>
          <p:sp>
            <p:nvSpPr>
              <p:cNvPr id="170" name="Google Shape;170;p21"/>
              <p:cNvSpPr/>
              <p:nvPr/>
            </p:nvSpPr>
            <p:spPr>
              <a:xfrm>
                <a:off x="3020775" y="3517875"/>
                <a:ext cx="1415100" cy="572700"/>
              </a:xfrm>
              <a:prstGeom prst="rect">
                <a:avLst/>
              </a:prstGeom>
              <a:solidFill>
                <a:srgbClr val="6AA84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Output</a:t>
                </a:r>
                <a:endParaRPr/>
              </a:p>
            </p:txBody>
          </p:sp>
          <p:sp>
            <p:nvSpPr>
              <p:cNvPr id="173" name="Google Shape;173;p21"/>
              <p:cNvSpPr/>
              <p:nvPr/>
            </p:nvSpPr>
            <p:spPr>
              <a:xfrm>
                <a:off x="2868375" y="3670275"/>
                <a:ext cx="1415100" cy="572700"/>
              </a:xfrm>
              <a:prstGeom prst="rect">
                <a:avLst/>
              </a:prstGeom>
              <a:solidFill>
                <a:srgbClr val="6AA84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Output</a:t>
                </a:r>
                <a:endParaRPr/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>
                <a:off x="2639775" y="3822675"/>
                <a:ext cx="1415100" cy="572700"/>
              </a:xfrm>
              <a:prstGeom prst="rect">
                <a:avLst/>
              </a:prstGeom>
              <a:solidFill>
                <a:srgbClr val="6AA84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Q</a:t>
                </a:r>
                <a:endParaRPr/>
              </a:p>
            </p:txBody>
          </p:sp>
        </p:grpSp>
        <p:sp>
          <p:nvSpPr>
            <p:cNvPr id="9" name="Google Shape;180;p21">
              <a:extLst>
                <a:ext uri="{FF2B5EF4-FFF2-40B4-BE49-F238E27FC236}">
                  <a16:creationId xmlns:a16="http://schemas.microsoft.com/office/drawing/2014/main" id="{738827AC-782C-D00A-A928-84BDBDAB6084}"/>
                </a:ext>
              </a:extLst>
            </p:cNvPr>
            <p:cNvSpPr txBox="1"/>
            <p:nvPr/>
          </p:nvSpPr>
          <p:spPr>
            <a:xfrm>
              <a:off x="7125675" y="2648539"/>
              <a:ext cx="1165056" cy="147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=32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0" name="Google Shape;178;p21">
              <a:extLst>
                <a:ext uri="{FF2B5EF4-FFF2-40B4-BE49-F238E27FC236}">
                  <a16:creationId xmlns:a16="http://schemas.microsoft.com/office/drawing/2014/main" id="{1449D61C-8858-3AA3-B856-6B2B2B5CEDD7}"/>
                </a:ext>
              </a:extLst>
            </p:cNvPr>
            <p:cNvSpPr txBox="1"/>
            <p:nvPr/>
          </p:nvSpPr>
          <p:spPr>
            <a:xfrm rot="5400000">
              <a:off x="6166986" y="2057919"/>
              <a:ext cx="1037150" cy="194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b="1" dirty="0" err="1">
                  <a:solidFill>
                    <a:schemeClr val="dk2"/>
                  </a:solidFill>
                </a:rPr>
                <a:t>Seq_length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sp>
        <p:nvSpPr>
          <p:cNvPr id="13" name="Google Shape;161;p20">
            <a:extLst>
              <a:ext uri="{FF2B5EF4-FFF2-40B4-BE49-F238E27FC236}">
                <a16:creationId xmlns:a16="http://schemas.microsoft.com/office/drawing/2014/main" id="{BE8C99A9-A926-9266-1080-54F9B5164D3C}"/>
              </a:ext>
            </a:extLst>
          </p:cNvPr>
          <p:cNvSpPr/>
          <p:nvPr/>
        </p:nvSpPr>
        <p:spPr>
          <a:xfrm>
            <a:off x="228729" y="1693816"/>
            <a:ext cx="3720582" cy="20101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3.멀티헤드 어텐션- view에 의한 shape 변형</a:t>
            </a:r>
            <a:endParaRPr b="1" dirty="0"/>
          </a:p>
        </p:txBody>
      </p:sp>
      <p:sp>
        <p:nvSpPr>
          <p:cNvPr id="192" name="Google Shape;192;p22"/>
          <p:cNvSpPr/>
          <p:nvPr/>
        </p:nvSpPr>
        <p:spPr>
          <a:xfrm>
            <a:off x="2944575" y="1384275"/>
            <a:ext cx="14151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2944575" y="2603475"/>
            <a:ext cx="14151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2944575" y="3898875"/>
            <a:ext cx="14151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628575" y="2436575"/>
            <a:ext cx="1097700" cy="979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628575" y="3731975"/>
            <a:ext cx="1097700" cy="979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 rot="5400000">
            <a:off x="2371352" y="1611172"/>
            <a:ext cx="907200" cy="1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2"/>
                </a:solidFill>
              </a:rPr>
              <a:t>seq_len</a:t>
            </a:r>
            <a:endParaRPr sz="1200" b="1" dirty="0">
              <a:solidFill>
                <a:schemeClr val="dk2"/>
              </a:solidFill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3071550" y="1938464"/>
            <a:ext cx="1161150" cy="1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0000"/>
                </a:solidFill>
              </a:rPr>
              <a:t>d_model</a:t>
            </a:r>
            <a:r>
              <a:rPr lang="en-US" altLang="ko" sz="1200" b="1" dirty="0">
                <a:solidFill>
                  <a:srgbClr val="FF0000"/>
                </a:solidFill>
              </a:rPr>
              <a:t> = 32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2086425" y="2621650"/>
            <a:ext cx="624900" cy="453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2C9BFC-6D03-9CAF-BD27-2E472A6A9252}"/>
              </a:ext>
            </a:extLst>
          </p:cNvPr>
          <p:cNvGrpSpPr/>
          <p:nvPr/>
        </p:nvGrpSpPr>
        <p:grpSpPr>
          <a:xfrm>
            <a:off x="415126" y="1213775"/>
            <a:ext cx="2122276" cy="1222800"/>
            <a:chOff x="415126" y="1213775"/>
            <a:chExt cx="2122276" cy="1222800"/>
          </a:xfrm>
        </p:grpSpPr>
        <p:sp>
          <p:nvSpPr>
            <p:cNvPr id="195" name="Google Shape;195;p22"/>
            <p:cNvSpPr/>
            <p:nvPr/>
          </p:nvSpPr>
          <p:spPr>
            <a:xfrm>
              <a:off x="628575" y="1217375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Q</a:t>
              </a:r>
              <a:endParaRPr/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1630202" y="1953425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0000"/>
                  </a:solidFill>
                </a:rPr>
                <a:t>Heads = 4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Google Shape;203;p22"/>
            <p:cNvSpPr txBox="1"/>
            <p:nvPr/>
          </p:nvSpPr>
          <p:spPr>
            <a:xfrm>
              <a:off x="415126" y="2120975"/>
              <a:ext cx="1441723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0000"/>
                  </a:solidFill>
                </a:rPr>
                <a:t>Splited_dims</a:t>
              </a:r>
              <a:r>
                <a:rPr lang="en-US" sz="1200" b="1" dirty="0">
                  <a:solidFill>
                    <a:srgbClr val="FF0000"/>
                  </a:solidFill>
                </a:rPr>
                <a:t> = 8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Google Shape;199;p22">
              <a:extLst>
                <a:ext uri="{FF2B5EF4-FFF2-40B4-BE49-F238E27FC236}">
                  <a16:creationId xmlns:a16="http://schemas.microsoft.com/office/drawing/2014/main" id="{A565AE6F-0589-B21E-00E5-432E9C13C15B}"/>
                </a:ext>
              </a:extLst>
            </p:cNvPr>
            <p:cNvSpPr txBox="1"/>
            <p:nvPr/>
          </p:nvSpPr>
          <p:spPr>
            <a:xfrm rot="5400000">
              <a:off x="1593749" y="1570325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39F602-AC19-1B0F-E7F2-B47026108746}"/>
              </a:ext>
            </a:extLst>
          </p:cNvPr>
          <p:cNvGrpSpPr/>
          <p:nvPr/>
        </p:nvGrpSpPr>
        <p:grpSpPr>
          <a:xfrm>
            <a:off x="4509223" y="1105566"/>
            <a:ext cx="4600317" cy="1352734"/>
            <a:chOff x="4572000" y="2363103"/>
            <a:chExt cx="4419600" cy="1110272"/>
          </a:xfrm>
        </p:grpSpPr>
        <p:pic>
          <p:nvPicPr>
            <p:cNvPr id="205" name="Google Shape;205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2363103"/>
              <a:ext cx="4419600" cy="1110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161;p20">
              <a:extLst>
                <a:ext uri="{FF2B5EF4-FFF2-40B4-BE49-F238E27FC236}">
                  <a16:creationId xmlns:a16="http://schemas.microsoft.com/office/drawing/2014/main" id="{4F2E7457-7275-E9C8-9EDC-7C08B35E0A28}"/>
                </a:ext>
              </a:extLst>
            </p:cNvPr>
            <p:cNvSpPr/>
            <p:nvPr/>
          </p:nvSpPr>
          <p:spPr>
            <a:xfrm>
              <a:off x="4794843" y="2975162"/>
              <a:ext cx="3266463" cy="441213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453D63-44DE-92ED-425C-B54A1CF7369D}"/>
              </a:ext>
            </a:extLst>
          </p:cNvPr>
          <p:cNvSpPr txBox="1"/>
          <p:nvPr/>
        </p:nvSpPr>
        <p:spPr>
          <a:xfrm>
            <a:off x="4543683" y="2915203"/>
            <a:ext cx="46003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r>
              <a:rPr lang="ko-KR" altLang="en-US" dirty="0"/>
              <a:t>차원의 행렬 한 장이 아니라 </a:t>
            </a:r>
            <a:br>
              <a:rPr lang="en-US" altLang="ko-KR" dirty="0"/>
            </a:br>
            <a:r>
              <a:rPr lang="en-US" altLang="ko-KR" dirty="0"/>
              <a:t>8</a:t>
            </a:r>
            <a:r>
              <a:rPr lang="ko-KR" altLang="en-US" dirty="0"/>
              <a:t>차원의 행렬 네 장을 연달아 </a:t>
            </a:r>
            <a:r>
              <a:rPr lang="ko-KR" altLang="en-US" dirty="0" err="1"/>
              <a:t>붙여놓은</a:t>
            </a:r>
            <a:r>
              <a:rPr lang="ko-KR" altLang="en-US" dirty="0"/>
              <a:t> 구조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각 헤드에서 일어나는 </a:t>
            </a:r>
            <a:r>
              <a:rPr lang="en-US" altLang="ko-KR" dirty="0"/>
              <a:t>attention</a:t>
            </a:r>
            <a:r>
              <a:rPr lang="ko-KR" altLang="en-US" dirty="0"/>
              <a:t>을 독립적으로 계산되도록 만들어 다양한 관점을 품기 위함이라 알려짐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262FE678-68A6-2D41-97B7-8A1A4BF2E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>
            <a:extLst>
              <a:ext uri="{FF2B5EF4-FFF2-40B4-BE49-F238E27FC236}">
                <a16:creationId xmlns:a16="http://schemas.microsoft.com/office/drawing/2014/main" id="{CFD41804-1EF1-67BF-4350-2146FCFA43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3.멀티헤드 어텐션- view에 의한 shape 변형</a:t>
            </a:r>
            <a:endParaRPr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BCC941-F333-B503-DAF2-D1C4AFB8C417}"/>
              </a:ext>
            </a:extLst>
          </p:cNvPr>
          <p:cNvGrpSpPr/>
          <p:nvPr/>
        </p:nvGrpSpPr>
        <p:grpSpPr>
          <a:xfrm>
            <a:off x="5016360" y="1808145"/>
            <a:ext cx="3655214" cy="1976907"/>
            <a:chOff x="2761738" y="1320528"/>
            <a:chExt cx="1668814" cy="899852"/>
          </a:xfrm>
        </p:grpSpPr>
        <p:sp>
          <p:nvSpPr>
            <p:cNvPr id="192" name="Google Shape;192;p22">
              <a:extLst>
                <a:ext uri="{FF2B5EF4-FFF2-40B4-BE49-F238E27FC236}">
                  <a16:creationId xmlns:a16="http://schemas.microsoft.com/office/drawing/2014/main" id="{C6E18B1C-D258-3779-3F1C-8D9DAD853719}"/>
                </a:ext>
              </a:extLst>
            </p:cNvPr>
            <p:cNvSpPr/>
            <p:nvPr/>
          </p:nvSpPr>
          <p:spPr>
            <a:xfrm>
              <a:off x="3015452" y="1320528"/>
              <a:ext cx="1415100" cy="5727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Q</a:t>
              </a:r>
              <a:endParaRPr/>
            </a:p>
          </p:txBody>
        </p:sp>
        <p:sp>
          <p:nvSpPr>
            <p:cNvPr id="199" name="Google Shape;199;p22">
              <a:extLst>
                <a:ext uri="{FF2B5EF4-FFF2-40B4-BE49-F238E27FC236}">
                  <a16:creationId xmlns:a16="http://schemas.microsoft.com/office/drawing/2014/main" id="{82370877-5C78-F293-FB87-B4E67464971C}"/>
                </a:ext>
              </a:extLst>
            </p:cNvPr>
            <p:cNvSpPr txBox="1"/>
            <p:nvPr/>
          </p:nvSpPr>
          <p:spPr>
            <a:xfrm rot="5400000">
              <a:off x="2652317" y="1541848"/>
              <a:ext cx="412941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200" name="Google Shape;200;p22">
              <a:extLst>
                <a:ext uri="{FF2B5EF4-FFF2-40B4-BE49-F238E27FC236}">
                  <a16:creationId xmlns:a16="http://schemas.microsoft.com/office/drawing/2014/main" id="{B510D926-C9EF-0085-4275-7F3D3D40DA9E}"/>
                </a:ext>
              </a:extLst>
            </p:cNvPr>
            <p:cNvSpPr txBox="1"/>
            <p:nvPr/>
          </p:nvSpPr>
          <p:spPr>
            <a:xfrm>
              <a:off x="3499271" y="2026280"/>
              <a:ext cx="601435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rgbClr val="FF0000"/>
                  </a:solidFill>
                </a:rPr>
                <a:t>d_model</a:t>
              </a:r>
              <a:r>
                <a:rPr lang="en-US" altLang="ko" sz="1200" b="1" dirty="0">
                  <a:solidFill>
                    <a:srgbClr val="FF0000"/>
                  </a:solidFill>
                </a:rPr>
                <a:t> = 32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6" name="Google Shape;206;p22">
            <a:extLst>
              <a:ext uri="{FF2B5EF4-FFF2-40B4-BE49-F238E27FC236}">
                <a16:creationId xmlns:a16="http://schemas.microsoft.com/office/drawing/2014/main" id="{0FF7D185-5B48-C00D-A2A0-AD0A42C38341}"/>
              </a:ext>
            </a:extLst>
          </p:cNvPr>
          <p:cNvSpPr/>
          <p:nvPr/>
        </p:nvSpPr>
        <p:spPr>
          <a:xfrm>
            <a:off x="3927911" y="2122835"/>
            <a:ext cx="624900" cy="453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>
            <a:extLst>
              <a:ext uri="{FF2B5EF4-FFF2-40B4-BE49-F238E27FC236}">
                <a16:creationId xmlns:a16="http://schemas.microsoft.com/office/drawing/2014/main" id="{AFDC0C42-1367-33E7-46DE-0688678CCE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93FFB7F-6A42-A56D-63A1-517AEA75FD07}"/>
              </a:ext>
            </a:extLst>
          </p:cNvPr>
          <p:cNvCxnSpPr/>
          <p:nvPr/>
        </p:nvCxnSpPr>
        <p:spPr>
          <a:xfrm>
            <a:off x="6282995" y="1493426"/>
            <a:ext cx="0" cy="18862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D417E17-7D25-F953-92F9-37AB0A0450DE}"/>
              </a:ext>
            </a:extLst>
          </p:cNvPr>
          <p:cNvCxnSpPr/>
          <p:nvPr/>
        </p:nvCxnSpPr>
        <p:spPr>
          <a:xfrm>
            <a:off x="7121822" y="1472332"/>
            <a:ext cx="0" cy="18862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EC2B27-6C67-D991-9DE9-FE64D20D26E0}"/>
              </a:ext>
            </a:extLst>
          </p:cNvPr>
          <p:cNvCxnSpPr/>
          <p:nvPr/>
        </p:nvCxnSpPr>
        <p:spPr>
          <a:xfrm>
            <a:off x="7949110" y="1447739"/>
            <a:ext cx="0" cy="18862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16048AD-E259-B647-CD76-9508EF8237EE}"/>
              </a:ext>
            </a:extLst>
          </p:cNvPr>
          <p:cNvGrpSpPr/>
          <p:nvPr/>
        </p:nvGrpSpPr>
        <p:grpSpPr>
          <a:xfrm>
            <a:off x="605164" y="1569350"/>
            <a:ext cx="2703427" cy="2172387"/>
            <a:chOff x="605164" y="1569350"/>
            <a:chExt cx="2703427" cy="2172387"/>
          </a:xfrm>
        </p:grpSpPr>
        <p:sp>
          <p:nvSpPr>
            <p:cNvPr id="202" name="Google Shape;202;p22">
              <a:extLst>
                <a:ext uri="{FF2B5EF4-FFF2-40B4-BE49-F238E27FC236}">
                  <a16:creationId xmlns:a16="http://schemas.microsoft.com/office/drawing/2014/main" id="{6BBBDB86-F722-4E14-4AD8-23EFD1C82458}"/>
                </a:ext>
              </a:extLst>
            </p:cNvPr>
            <p:cNvSpPr txBox="1"/>
            <p:nvPr/>
          </p:nvSpPr>
          <p:spPr>
            <a:xfrm>
              <a:off x="2401391" y="2961180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0000"/>
                  </a:solidFill>
                </a:rPr>
                <a:t>Heads = 4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8FC994F-1056-8223-57AB-6558955C7026}"/>
                </a:ext>
              </a:extLst>
            </p:cNvPr>
            <p:cNvGrpSpPr/>
            <p:nvPr/>
          </p:nvGrpSpPr>
          <p:grpSpPr>
            <a:xfrm>
              <a:off x="605164" y="1569350"/>
              <a:ext cx="2403917" cy="2172387"/>
              <a:chOff x="2230684" y="1782826"/>
              <a:chExt cx="2403917" cy="2172387"/>
            </a:xfrm>
          </p:grpSpPr>
          <p:sp>
            <p:nvSpPr>
              <p:cNvPr id="203" name="Google Shape;203;p22">
                <a:extLst>
                  <a:ext uri="{FF2B5EF4-FFF2-40B4-BE49-F238E27FC236}">
                    <a16:creationId xmlns:a16="http://schemas.microsoft.com/office/drawing/2014/main" id="{81CC1D29-3990-3F1E-BE2E-2CFC23343792}"/>
                  </a:ext>
                </a:extLst>
              </p:cNvPr>
              <p:cNvSpPr txBox="1"/>
              <p:nvPr/>
            </p:nvSpPr>
            <p:spPr>
              <a:xfrm>
                <a:off x="2230684" y="3639613"/>
                <a:ext cx="1441723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FF0000"/>
                    </a:solidFill>
                  </a:rPr>
                  <a:t>Splited_dims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 = 8</a:t>
                </a:r>
                <a:endParaRPr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" name="Google Shape;199;p22">
                <a:extLst>
                  <a:ext uri="{FF2B5EF4-FFF2-40B4-BE49-F238E27FC236}">
                    <a16:creationId xmlns:a16="http://schemas.microsoft.com/office/drawing/2014/main" id="{0DD3AC37-44C2-5C0F-F1C7-9C2B5E866B43}"/>
                  </a:ext>
                </a:extLst>
              </p:cNvPr>
              <p:cNvSpPr txBox="1"/>
              <p:nvPr/>
            </p:nvSpPr>
            <p:spPr>
              <a:xfrm rot="5400000">
                <a:off x="4083951" y="2231619"/>
                <a:ext cx="907200" cy="1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chemeClr val="dk2"/>
                    </a:solidFill>
                  </a:rPr>
                  <a:t>seq_len</a:t>
                </a:r>
                <a:endParaRPr sz="1200" b="1" dirty="0">
                  <a:solidFill>
                    <a:schemeClr val="dk2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28C5099-2C8E-03EA-4F98-0A746B4A8A66}"/>
                  </a:ext>
                </a:extLst>
              </p:cNvPr>
              <p:cNvSpPr/>
              <p:nvPr/>
            </p:nvSpPr>
            <p:spPr>
              <a:xfrm>
                <a:off x="3279404" y="1782826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5D18A02-BEDB-14D6-50F2-35CAAA2738AC}"/>
                  </a:ext>
                </a:extLst>
              </p:cNvPr>
              <p:cNvSpPr/>
              <p:nvPr/>
            </p:nvSpPr>
            <p:spPr>
              <a:xfrm>
                <a:off x="3042615" y="1899519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15FBE17-3E98-E2B3-654F-E077D82EA5C3}"/>
                  </a:ext>
                </a:extLst>
              </p:cNvPr>
              <p:cNvSpPr/>
              <p:nvPr/>
            </p:nvSpPr>
            <p:spPr>
              <a:xfrm>
                <a:off x="2818268" y="2117915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BBAFCDB-04E1-E65B-2016-FAE018AE8E7D}"/>
                  </a:ext>
                </a:extLst>
              </p:cNvPr>
              <p:cNvSpPr/>
              <p:nvPr/>
            </p:nvSpPr>
            <p:spPr>
              <a:xfrm>
                <a:off x="2579067" y="2336311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051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42EAB174-74F3-C5FA-81A1-046BADA88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>
            <a:extLst>
              <a:ext uri="{FF2B5EF4-FFF2-40B4-BE49-F238E27FC236}">
                <a16:creationId xmlns:a16="http://schemas.microsoft.com/office/drawing/2014/main" id="{9547C4B7-0A6C-B766-E848-A5666704C210}"/>
              </a:ext>
            </a:extLst>
          </p:cNvPr>
          <p:cNvSpPr/>
          <p:nvPr/>
        </p:nvSpPr>
        <p:spPr>
          <a:xfrm>
            <a:off x="628575" y="2621650"/>
            <a:ext cx="1097700" cy="979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</a:t>
            </a:r>
            <a:endParaRPr/>
          </a:p>
        </p:txBody>
      </p:sp>
      <p:sp>
        <p:nvSpPr>
          <p:cNvPr id="197" name="Google Shape;197;p22">
            <a:extLst>
              <a:ext uri="{FF2B5EF4-FFF2-40B4-BE49-F238E27FC236}">
                <a16:creationId xmlns:a16="http://schemas.microsoft.com/office/drawing/2014/main" id="{AC607771-6181-EC1A-1DA7-7F0FCE6F3417}"/>
              </a:ext>
            </a:extLst>
          </p:cNvPr>
          <p:cNvSpPr/>
          <p:nvPr/>
        </p:nvSpPr>
        <p:spPr>
          <a:xfrm>
            <a:off x="628575" y="3731975"/>
            <a:ext cx="1097700" cy="979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</a:t>
            </a:r>
            <a:endParaRPr/>
          </a:p>
        </p:txBody>
      </p:sp>
      <p:sp>
        <p:nvSpPr>
          <p:cNvPr id="206" name="Google Shape;206;p22">
            <a:extLst>
              <a:ext uri="{FF2B5EF4-FFF2-40B4-BE49-F238E27FC236}">
                <a16:creationId xmlns:a16="http://schemas.microsoft.com/office/drawing/2014/main" id="{D216D8D1-9EF5-C53E-1155-FD4C93BAC6EA}"/>
              </a:ext>
            </a:extLst>
          </p:cNvPr>
          <p:cNvSpPr/>
          <p:nvPr/>
        </p:nvSpPr>
        <p:spPr>
          <a:xfrm>
            <a:off x="2086425" y="2621650"/>
            <a:ext cx="624900" cy="453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>
            <a:extLst>
              <a:ext uri="{FF2B5EF4-FFF2-40B4-BE49-F238E27FC236}">
                <a16:creationId xmlns:a16="http://schemas.microsoft.com/office/drawing/2014/main" id="{DD0D2173-DEE2-C21F-C5CD-8BDB8868E2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2;p23">
            <a:extLst>
              <a:ext uri="{FF2B5EF4-FFF2-40B4-BE49-F238E27FC236}">
                <a16:creationId xmlns:a16="http://schemas.microsoft.com/office/drawing/2014/main" id="{59C7912D-672E-54AE-5DE4-D9EC7E1910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b="1" dirty="0"/>
              <a:t>3.멀티헤드 어텐션- transpose에 의한 1,2차원 변형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BBFDEB-9D21-5851-D3D4-EA5389CAA519}"/>
              </a:ext>
            </a:extLst>
          </p:cNvPr>
          <p:cNvGrpSpPr/>
          <p:nvPr/>
        </p:nvGrpSpPr>
        <p:grpSpPr>
          <a:xfrm>
            <a:off x="2804102" y="1173261"/>
            <a:ext cx="2122276" cy="1257300"/>
            <a:chOff x="415126" y="1179275"/>
            <a:chExt cx="2122276" cy="1257300"/>
          </a:xfrm>
        </p:grpSpPr>
        <p:sp>
          <p:nvSpPr>
            <p:cNvPr id="7" name="Google Shape;195;p22">
              <a:extLst>
                <a:ext uri="{FF2B5EF4-FFF2-40B4-BE49-F238E27FC236}">
                  <a16:creationId xmlns:a16="http://schemas.microsoft.com/office/drawing/2014/main" id="{80398C6B-DE4A-D9B3-72EF-46E6EDDA0E86}"/>
                </a:ext>
              </a:extLst>
            </p:cNvPr>
            <p:cNvSpPr/>
            <p:nvPr/>
          </p:nvSpPr>
          <p:spPr>
            <a:xfrm>
              <a:off x="628575" y="1217375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Q</a:t>
              </a:r>
              <a:endParaRPr/>
            </a:p>
          </p:txBody>
        </p:sp>
        <p:sp>
          <p:nvSpPr>
            <p:cNvPr id="8" name="Google Shape;202;p22">
              <a:extLst>
                <a:ext uri="{FF2B5EF4-FFF2-40B4-BE49-F238E27FC236}">
                  <a16:creationId xmlns:a16="http://schemas.microsoft.com/office/drawing/2014/main" id="{EB233136-8B3D-A997-A25A-CACF189B972D}"/>
                </a:ext>
              </a:extLst>
            </p:cNvPr>
            <p:cNvSpPr txBox="1"/>
            <p:nvPr/>
          </p:nvSpPr>
          <p:spPr>
            <a:xfrm>
              <a:off x="1630202" y="1953425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0000"/>
                  </a:solidFill>
                </a:rPr>
                <a:t>Heads = 4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Google Shape;203;p22">
              <a:extLst>
                <a:ext uri="{FF2B5EF4-FFF2-40B4-BE49-F238E27FC236}">
                  <a16:creationId xmlns:a16="http://schemas.microsoft.com/office/drawing/2014/main" id="{766773A9-1C0F-416C-2FE4-606F043CCFB7}"/>
                </a:ext>
              </a:extLst>
            </p:cNvPr>
            <p:cNvSpPr txBox="1"/>
            <p:nvPr/>
          </p:nvSpPr>
          <p:spPr>
            <a:xfrm>
              <a:off x="415126" y="2120975"/>
              <a:ext cx="1441723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Splited_dims</a:t>
              </a:r>
              <a:r>
                <a:rPr lang="en-US" sz="1200" b="1" dirty="0">
                  <a:solidFill>
                    <a:schemeClr val="dk2"/>
                  </a:solidFill>
                </a:rPr>
                <a:t> = 8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0" name="Google Shape;199;p22">
              <a:extLst>
                <a:ext uri="{FF2B5EF4-FFF2-40B4-BE49-F238E27FC236}">
                  <a16:creationId xmlns:a16="http://schemas.microsoft.com/office/drawing/2014/main" id="{4B646112-666E-1350-5111-ECB80AC656B7}"/>
                </a:ext>
              </a:extLst>
            </p:cNvPr>
            <p:cNvSpPr txBox="1"/>
            <p:nvPr/>
          </p:nvSpPr>
          <p:spPr>
            <a:xfrm rot="5400000">
              <a:off x="1636425" y="1535825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0000"/>
                  </a:solidFill>
                </a:rPr>
                <a:t>seq_len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Google Shape;196;p22">
            <a:extLst>
              <a:ext uri="{FF2B5EF4-FFF2-40B4-BE49-F238E27FC236}">
                <a16:creationId xmlns:a16="http://schemas.microsoft.com/office/drawing/2014/main" id="{D51CDF5B-232C-7859-7716-7CC7B133E578}"/>
              </a:ext>
            </a:extLst>
          </p:cNvPr>
          <p:cNvSpPr/>
          <p:nvPr/>
        </p:nvSpPr>
        <p:spPr>
          <a:xfrm>
            <a:off x="2979468" y="2608347"/>
            <a:ext cx="1097700" cy="979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</a:t>
            </a:r>
            <a:endParaRPr/>
          </a:p>
        </p:txBody>
      </p:sp>
      <p:sp>
        <p:nvSpPr>
          <p:cNvPr id="12" name="Google Shape;197;p22">
            <a:extLst>
              <a:ext uri="{FF2B5EF4-FFF2-40B4-BE49-F238E27FC236}">
                <a16:creationId xmlns:a16="http://schemas.microsoft.com/office/drawing/2014/main" id="{B3AB9B14-6137-AE83-5EFF-1EC3ED4C531B}"/>
              </a:ext>
            </a:extLst>
          </p:cNvPr>
          <p:cNvSpPr/>
          <p:nvPr/>
        </p:nvSpPr>
        <p:spPr>
          <a:xfrm>
            <a:off x="2979468" y="3750017"/>
            <a:ext cx="1097700" cy="979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</a:t>
            </a:r>
            <a:endParaRPr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75CCE8-C7ED-51EC-5BC4-C46768750F5E}"/>
              </a:ext>
            </a:extLst>
          </p:cNvPr>
          <p:cNvGrpSpPr/>
          <p:nvPr/>
        </p:nvGrpSpPr>
        <p:grpSpPr>
          <a:xfrm>
            <a:off x="474040" y="1174915"/>
            <a:ext cx="2113929" cy="1289472"/>
            <a:chOff x="415126" y="1147103"/>
            <a:chExt cx="2113929" cy="1289472"/>
          </a:xfrm>
        </p:grpSpPr>
        <p:sp>
          <p:nvSpPr>
            <p:cNvPr id="14" name="Google Shape;195;p22">
              <a:extLst>
                <a:ext uri="{FF2B5EF4-FFF2-40B4-BE49-F238E27FC236}">
                  <a16:creationId xmlns:a16="http://schemas.microsoft.com/office/drawing/2014/main" id="{8B9238C3-9B8C-A199-D879-DE83F55BC967}"/>
                </a:ext>
              </a:extLst>
            </p:cNvPr>
            <p:cNvSpPr/>
            <p:nvPr/>
          </p:nvSpPr>
          <p:spPr>
            <a:xfrm>
              <a:off x="628575" y="1217375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Q</a:t>
              </a:r>
              <a:endParaRPr/>
            </a:p>
          </p:txBody>
        </p:sp>
        <p:sp>
          <p:nvSpPr>
            <p:cNvPr id="15" name="Google Shape;202;p22">
              <a:extLst>
                <a:ext uri="{FF2B5EF4-FFF2-40B4-BE49-F238E27FC236}">
                  <a16:creationId xmlns:a16="http://schemas.microsoft.com/office/drawing/2014/main" id="{3BBEAA36-0DDA-5890-8476-F8B90A13705D}"/>
                </a:ext>
              </a:extLst>
            </p:cNvPr>
            <p:cNvSpPr txBox="1"/>
            <p:nvPr/>
          </p:nvSpPr>
          <p:spPr>
            <a:xfrm rot="5400000">
              <a:off x="1524805" y="1503653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0000"/>
                  </a:solidFill>
                </a:rPr>
                <a:t>Heads = 4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Google Shape;203;p22">
              <a:extLst>
                <a:ext uri="{FF2B5EF4-FFF2-40B4-BE49-F238E27FC236}">
                  <a16:creationId xmlns:a16="http://schemas.microsoft.com/office/drawing/2014/main" id="{52BA369A-7563-0864-87D3-084D3C5B501C}"/>
                </a:ext>
              </a:extLst>
            </p:cNvPr>
            <p:cNvSpPr txBox="1"/>
            <p:nvPr/>
          </p:nvSpPr>
          <p:spPr>
            <a:xfrm>
              <a:off x="415126" y="2120975"/>
              <a:ext cx="1441723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Splited_dims</a:t>
              </a:r>
              <a:r>
                <a:rPr lang="en-US" sz="1200" b="1" dirty="0">
                  <a:solidFill>
                    <a:schemeClr val="dk2"/>
                  </a:solidFill>
                </a:rPr>
                <a:t> = 8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7" name="Google Shape;199;p22">
              <a:extLst>
                <a:ext uri="{FF2B5EF4-FFF2-40B4-BE49-F238E27FC236}">
                  <a16:creationId xmlns:a16="http://schemas.microsoft.com/office/drawing/2014/main" id="{324A967B-CA79-F925-2875-A9805BA9250F}"/>
                </a:ext>
              </a:extLst>
            </p:cNvPr>
            <p:cNvSpPr txBox="1"/>
            <p:nvPr/>
          </p:nvSpPr>
          <p:spPr>
            <a:xfrm>
              <a:off x="1621855" y="1894512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0000"/>
                  </a:solidFill>
                </a:rPr>
                <a:t>seq_len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50B6D4B-341C-4F2D-711A-30B4FB4B4108}"/>
              </a:ext>
            </a:extLst>
          </p:cNvPr>
          <p:cNvGrpSpPr/>
          <p:nvPr/>
        </p:nvGrpSpPr>
        <p:grpSpPr>
          <a:xfrm>
            <a:off x="4345311" y="3276303"/>
            <a:ext cx="4700091" cy="1386914"/>
            <a:chOff x="4245825" y="2984061"/>
            <a:chExt cx="4700091" cy="1386914"/>
          </a:xfrm>
        </p:grpSpPr>
        <p:pic>
          <p:nvPicPr>
            <p:cNvPr id="205" name="Google Shape;205;p22">
              <a:extLst>
                <a:ext uri="{FF2B5EF4-FFF2-40B4-BE49-F238E27FC236}">
                  <a16:creationId xmlns:a16="http://schemas.microsoft.com/office/drawing/2014/main" id="{D6B65D10-13BF-5EC9-213F-D8234190620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5825" y="2984061"/>
              <a:ext cx="4700091" cy="138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Google Shape;161;p20">
              <a:extLst>
                <a:ext uri="{FF2B5EF4-FFF2-40B4-BE49-F238E27FC236}">
                  <a16:creationId xmlns:a16="http://schemas.microsoft.com/office/drawing/2014/main" id="{E34B3EB8-C55E-D45B-D7DD-2FA5772ECCC7}"/>
                </a:ext>
              </a:extLst>
            </p:cNvPr>
            <p:cNvSpPr/>
            <p:nvPr/>
          </p:nvSpPr>
          <p:spPr>
            <a:xfrm>
              <a:off x="7843407" y="3750017"/>
              <a:ext cx="1053762" cy="537565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332F5E8-E638-670F-6875-48E7B3CA00CD}"/>
              </a:ext>
            </a:extLst>
          </p:cNvPr>
          <p:cNvSpPr txBox="1"/>
          <p:nvPr/>
        </p:nvSpPr>
        <p:spPr>
          <a:xfrm>
            <a:off x="5071859" y="1785329"/>
            <a:ext cx="4204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 연산은 바닥면에서 일어나기 때문에</a:t>
            </a:r>
            <a:br>
              <a:rPr lang="en-US" altLang="ko-KR" dirty="0"/>
            </a:br>
            <a:r>
              <a:rPr lang="ko-KR" altLang="en-US" dirty="0"/>
              <a:t>독립적으로 발생해야 하는 축은 높이 축으로 빼내는 작업</a:t>
            </a:r>
          </a:p>
        </p:txBody>
      </p:sp>
    </p:spTree>
    <p:extLst>
      <p:ext uri="{BB962C8B-B14F-4D97-AF65-F5344CB8AC3E}">
        <p14:creationId xmlns:p14="http://schemas.microsoft.com/office/powerpoint/2010/main" val="331385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F119D967-AD82-BD46-6D15-B51715A36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>
            <a:extLst>
              <a:ext uri="{FF2B5EF4-FFF2-40B4-BE49-F238E27FC236}">
                <a16:creationId xmlns:a16="http://schemas.microsoft.com/office/drawing/2014/main" id="{B799421B-C1FE-3123-BF1D-1808490F44DE}"/>
              </a:ext>
            </a:extLst>
          </p:cNvPr>
          <p:cNvSpPr/>
          <p:nvPr/>
        </p:nvSpPr>
        <p:spPr>
          <a:xfrm>
            <a:off x="4259550" y="2444730"/>
            <a:ext cx="624900" cy="453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>
            <a:extLst>
              <a:ext uri="{FF2B5EF4-FFF2-40B4-BE49-F238E27FC236}">
                <a16:creationId xmlns:a16="http://schemas.microsoft.com/office/drawing/2014/main" id="{D3B8EB70-641E-E38B-E4A1-0985CE60EE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2;p23">
            <a:extLst>
              <a:ext uri="{FF2B5EF4-FFF2-40B4-BE49-F238E27FC236}">
                <a16:creationId xmlns:a16="http://schemas.microsoft.com/office/drawing/2014/main" id="{235CBFA9-16E9-EDA9-932D-A41811C2C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b="1" dirty="0"/>
              <a:t>3.멀티헤드 어텐션- transpose에 의한 1,2차원 변형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8741B2A-EB06-B8E3-2612-1E322E989688}"/>
              </a:ext>
            </a:extLst>
          </p:cNvPr>
          <p:cNvGrpSpPr/>
          <p:nvPr/>
        </p:nvGrpSpPr>
        <p:grpSpPr>
          <a:xfrm>
            <a:off x="5459141" y="1744781"/>
            <a:ext cx="2703427" cy="2172387"/>
            <a:chOff x="605164" y="1569350"/>
            <a:chExt cx="2703427" cy="2172387"/>
          </a:xfrm>
        </p:grpSpPr>
        <p:sp>
          <p:nvSpPr>
            <p:cNvPr id="29" name="Google Shape;202;p22">
              <a:extLst>
                <a:ext uri="{FF2B5EF4-FFF2-40B4-BE49-F238E27FC236}">
                  <a16:creationId xmlns:a16="http://schemas.microsoft.com/office/drawing/2014/main" id="{DF881C20-1A19-85C9-257F-45DDF31DA6BF}"/>
                </a:ext>
              </a:extLst>
            </p:cNvPr>
            <p:cNvSpPr txBox="1"/>
            <p:nvPr/>
          </p:nvSpPr>
          <p:spPr>
            <a:xfrm>
              <a:off x="2401391" y="2961180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0000"/>
                  </a:solidFill>
                </a:rPr>
                <a:t>Heads = 4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4B53785-BF3B-C5E6-5DBA-23BC3013B855}"/>
                </a:ext>
              </a:extLst>
            </p:cNvPr>
            <p:cNvGrpSpPr/>
            <p:nvPr/>
          </p:nvGrpSpPr>
          <p:grpSpPr>
            <a:xfrm>
              <a:off x="605164" y="1569350"/>
              <a:ext cx="2403917" cy="2172387"/>
              <a:chOff x="2230684" y="1782826"/>
              <a:chExt cx="2403917" cy="2172387"/>
            </a:xfrm>
          </p:grpSpPr>
          <p:sp>
            <p:nvSpPr>
              <p:cNvPr id="31" name="Google Shape;203;p22">
                <a:extLst>
                  <a:ext uri="{FF2B5EF4-FFF2-40B4-BE49-F238E27FC236}">
                    <a16:creationId xmlns:a16="http://schemas.microsoft.com/office/drawing/2014/main" id="{D6CDE40B-FD84-B957-526F-0C754686BC5E}"/>
                  </a:ext>
                </a:extLst>
              </p:cNvPr>
              <p:cNvSpPr txBox="1"/>
              <p:nvPr/>
            </p:nvSpPr>
            <p:spPr>
              <a:xfrm>
                <a:off x="2230684" y="3639613"/>
                <a:ext cx="1441723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FF0000"/>
                    </a:solidFill>
                  </a:rPr>
                  <a:t>Splited_dims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 = 8</a:t>
                </a:r>
                <a:endParaRPr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Google Shape;199;p22">
                <a:extLst>
                  <a:ext uri="{FF2B5EF4-FFF2-40B4-BE49-F238E27FC236}">
                    <a16:creationId xmlns:a16="http://schemas.microsoft.com/office/drawing/2014/main" id="{E9A25214-769E-23AD-5312-6CBDF9CBA9C6}"/>
                  </a:ext>
                </a:extLst>
              </p:cNvPr>
              <p:cNvSpPr txBox="1"/>
              <p:nvPr/>
            </p:nvSpPr>
            <p:spPr>
              <a:xfrm rot="5400000">
                <a:off x="4083951" y="2231619"/>
                <a:ext cx="907200" cy="1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chemeClr val="dk2"/>
                    </a:solidFill>
                  </a:rPr>
                  <a:t>seq_len</a:t>
                </a:r>
                <a:endParaRPr sz="1200" b="1" dirty="0">
                  <a:solidFill>
                    <a:schemeClr val="dk2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83647DA-7650-1CC3-A049-EFC1D8965338}"/>
                  </a:ext>
                </a:extLst>
              </p:cNvPr>
              <p:cNvSpPr/>
              <p:nvPr/>
            </p:nvSpPr>
            <p:spPr>
              <a:xfrm>
                <a:off x="3279404" y="1782826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03E17A7-F3BD-3175-C923-9806408BCD01}"/>
                  </a:ext>
                </a:extLst>
              </p:cNvPr>
              <p:cNvSpPr/>
              <p:nvPr/>
            </p:nvSpPr>
            <p:spPr>
              <a:xfrm>
                <a:off x="3042615" y="1899519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FFB01E2-E2DC-4C81-360C-8B60919291BE}"/>
                  </a:ext>
                </a:extLst>
              </p:cNvPr>
              <p:cNvSpPr/>
              <p:nvPr/>
            </p:nvSpPr>
            <p:spPr>
              <a:xfrm>
                <a:off x="2818268" y="2117915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72D7434-89E1-2FA8-79AE-19EF4F59AA9D}"/>
                  </a:ext>
                </a:extLst>
              </p:cNvPr>
              <p:cNvSpPr/>
              <p:nvPr/>
            </p:nvSpPr>
            <p:spPr>
              <a:xfrm>
                <a:off x="2579067" y="2336311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F81D4B-BBE8-2E7A-0F53-80CB58247BAA}"/>
              </a:ext>
            </a:extLst>
          </p:cNvPr>
          <p:cNvGrpSpPr/>
          <p:nvPr/>
        </p:nvGrpSpPr>
        <p:grpSpPr>
          <a:xfrm>
            <a:off x="1356885" y="1664141"/>
            <a:ext cx="2383953" cy="2468378"/>
            <a:chOff x="1239079" y="1288555"/>
            <a:chExt cx="2383953" cy="246837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58EDCBA-3CC7-92F7-44BE-221A400D446E}"/>
                </a:ext>
              </a:extLst>
            </p:cNvPr>
            <p:cNvGrpSpPr/>
            <p:nvPr/>
          </p:nvGrpSpPr>
          <p:grpSpPr>
            <a:xfrm>
              <a:off x="1239079" y="1288555"/>
              <a:ext cx="2383953" cy="2468378"/>
              <a:chOff x="1026260" y="2463471"/>
              <a:chExt cx="2115587" cy="2104049"/>
            </a:xfrm>
          </p:grpSpPr>
          <p:sp>
            <p:nvSpPr>
              <p:cNvPr id="15" name="Google Shape;202;p22">
                <a:extLst>
                  <a:ext uri="{FF2B5EF4-FFF2-40B4-BE49-F238E27FC236}">
                    <a16:creationId xmlns:a16="http://schemas.microsoft.com/office/drawing/2014/main" id="{CD5B3F1A-9D74-BF14-A2AE-CA76C65CE672}"/>
                  </a:ext>
                </a:extLst>
              </p:cNvPr>
              <p:cNvSpPr txBox="1"/>
              <p:nvPr/>
            </p:nvSpPr>
            <p:spPr>
              <a:xfrm rot="5400000">
                <a:off x="2071781" y="2820021"/>
                <a:ext cx="907200" cy="1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FF0000"/>
                    </a:solidFill>
                  </a:rPr>
                  <a:t>Heads = 4</a:t>
                </a:r>
                <a:endParaRPr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Google Shape;203;p22">
                <a:extLst>
                  <a:ext uri="{FF2B5EF4-FFF2-40B4-BE49-F238E27FC236}">
                    <a16:creationId xmlns:a16="http://schemas.microsoft.com/office/drawing/2014/main" id="{E6CEEC7E-CDBB-98AC-7E7C-BA89C92B0786}"/>
                  </a:ext>
                </a:extLst>
              </p:cNvPr>
              <p:cNvSpPr txBox="1"/>
              <p:nvPr/>
            </p:nvSpPr>
            <p:spPr>
              <a:xfrm>
                <a:off x="1026260" y="4251920"/>
                <a:ext cx="1441723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chemeClr val="dk2"/>
                    </a:solidFill>
                  </a:rPr>
                  <a:t>Splited_dims</a:t>
                </a:r>
                <a:r>
                  <a:rPr lang="en-US" sz="1200" b="1" dirty="0">
                    <a:solidFill>
                      <a:schemeClr val="dk2"/>
                    </a:solidFill>
                  </a:rPr>
                  <a:t> = 8</a:t>
                </a:r>
                <a:endParaRPr sz="1200" b="1" dirty="0">
                  <a:solidFill>
                    <a:schemeClr val="dk2"/>
                  </a:solidFill>
                </a:endParaRPr>
              </a:p>
            </p:txBody>
          </p:sp>
          <p:sp>
            <p:nvSpPr>
              <p:cNvPr id="17" name="Google Shape;199;p22">
                <a:extLst>
                  <a:ext uri="{FF2B5EF4-FFF2-40B4-BE49-F238E27FC236}">
                    <a16:creationId xmlns:a16="http://schemas.microsoft.com/office/drawing/2014/main" id="{667FE000-9E2A-7F04-6502-969F5D390700}"/>
                  </a:ext>
                </a:extLst>
              </p:cNvPr>
              <p:cNvSpPr txBox="1"/>
              <p:nvPr/>
            </p:nvSpPr>
            <p:spPr>
              <a:xfrm>
                <a:off x="2234647" y="3520145"/>
                <a:ext cx="907200" cy="1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FF0000"/>
                    </a:solidFill>
                  </a:rPr>
                  <a:t>seq_len</a:t>
                </a:r>
                <a:endParaRPr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4C3EEEEE-3719-8BA2-2765-0D592592F23D}"/>
                  </a:ext>
                </a:extLst>
              </p:cNvPr>
              <p:cNvSpPr/>
              <p:nvPr/>
            </p:nvSpPr>
            <p:spPr>
              <a:xfrm>
                <a:off x="1267843" y="3075569"/>
                <a:ext cx="986461" cy="1136826"/>
              </a:xfrm>
              <a:prstGeom prst="parallelogram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9A1B71A5-8AD1-0F8C-CD6F-D2929BA1A64C}"/>
                </a:ext>
              </a:extLst>
            </p:cNvPr>
            <p:cNvSpPr/>
            <p:nvPr/>
          </p:nvSpPr>
          <p:spPr>
            <a:xfrm>
              <a:off x="1495587" y="1833914"/>
              <a:ext cx="1111595" cy="1333674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>
              <a:extLst>
                <a:ext uri="{FF2B5EF4-FFF2-40B4-BE49-F238E27FC236}">
                  <a16:creationId xmlns:a16="http://schemas.microsoft.com/office/drawing/2014/main" id="{95FB9B8E-4EFB-5BA8-2F02-5BA918DBE42E}"/>
                </a:ext>
              </a:extLst>
            </p:cNvPr>
            <p:cNvSpPr/>
            <p:nvPr/>
          </p:nvSpPr>
          <p:spPr>
            <a:xfrm>
              <a:off x="1461814" y="1639705"/>
              <a:ext cx="1111595" cy="1333674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평행 사변형 38">
              <a:extLst>
                <a:ext uri="{FF2B5EF4-FFF2-40B4-BE49-F238E27FC236}">
                  <a16:creationId xmlns:a16="http://schemas.microsoft.com/office/drawing/2014/main" id="{782967EE-1484-8B2A-820B-7764BE7F60CF}"/>
                </a:ext>
              </a:extLst>
            </p:cNvPr>
            <p:cNvSpPr/>
            <p:nvPr/>
          </p:nvSpPr>
          <p:spPr>
            <a:xfrm>
              <a:off x="1434471" y="1434276"/>
              <a:ext cx="1111595" cy="1333674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3599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3.멀티헤드 어텐션-score 계산</a:t>
            </a:r>
            <a:endParaRPr b="1"/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30" y="1170125"/>
            <a:ext cx="8211835" cy="300918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79C4E-6975-FEE7-A199-67460F00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1178060"/>
            <a:ext cx="6367800" cy="3362889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장점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en-US" altLang="ko-KR" sz="1800" b="1" dirty="0"/>
              <a:t>Attention</a:t>
            </a:r>
            <a:r>
              <a:rPr lang="ko-KR" altLang="en-US" sz="1800" dirty="0"/>
              <a:t>을 통한 토큰과 토큰 사이의 관계도 파악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병렬 처리 가능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ko-KR" altLang="en-US" sz="1800" b="1" dirty="0"/>
              <a:t>단점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모델 복잡도 증가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04285B-4A1E-0434-BC4B-E9A4DA77B5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  <p:sp>
        <p:nvSpPr>
          <p:cNvPr id="4" name="Google Shape;81;p16">
            <a:extLst>
              <a:ext uri="{FF2B5EF4-FFF2-40B4-BE49-F238E27FC236}">
                <a16:creationId xmlns:a16="http://schemas.microsoft.com/office/drawing/2014/main" id="{1E3BAD51-04C5-335F-1B4B-36EFE4FDE4EF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/>
              <a:t>0.</a:t>
            </a:r>
            <a:r>
              <a:rPr lang="ko-KR" altLang="en-US" b="1" dirty="0"/>
              <a:t>트랜스포머의 장단점</a:t>
            </a:r>
          </a:p>
        </p:txBody>
      </p:sp>
    </p:spTree>
    <p:extLst>
      <p:ext uri="{BB962C8B-B14F-4D97-AF65-F5344CB8AC3E}">
        <p14:creationId xmlns:p14="http://schemas.microsoft.com/office/powerpoint/2010/main" val="2634438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A274BE23-DBFC-5E5E-8BD8-A41290F67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>
            <a:extLst>
              <a:ext uri="{FF2B5EF4-FFF2-40B4-BE49-F238E27FC236}">
                <a16:creationId xmlns:a16="http://schemas.microsoft.com/office/drawing/2014/main" id="{D0DD1D1C-40B3-0FE9-E442-0959250A27E6}"/>
              </a:ext>
            </a:extLst>
          </p:cNvPr>
          <p:cNvSpPr txBox="1"/>
          <p:nvPr/>
        </p:nvSpPr>
        <p:spPr>
          <a:xfrm>
            <a:off x="4760305" y="2847223"/>
            <a:ext cx="4193332" cy="195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chemeClr val="dk2"/>
                </a:solidFill>
              </a:rPr>
              <a:t>중간에 루트 </a:t>
            </a:r>
            <a:r>
              <a:rPr lang="en-US" altLang="ko-KR" b="1" dirty="0">
                <a:solidFill>
                  <a:schemeClr val="dk2"/>
                </a:solidFill>
              </a:rPr>
              <a:t>32</a:t>
            </a:r>
            <a:r>
              <a:rPr lang="ko-KR" altLang="en-US" b="1" dirty="0">
                <a:solidFill>
                  <a:schemeClr val="dk2"/>
                </a:solidFill>
              </a:rPr>
              <a:t>로 스케일하고 </a:t>
            </a:r>
            <a:r>
              <a:rPr lang="en-US" altLang="ko-KR" b="1" dirty="0" err="1">
                <a:solidFill>
                  <a:schemeClr val="dk2"/>
                </a:solidFill>
              </a:rPr>
              <a:t>softmax</a:t>
            </a:r>
            <a:r>
              <a:rPr lang="ko-KR" altLang="en-US" b="1" dirty="0">
                <a:solidFill>
                  <a:schemeClr val="dk2"/>
                </a:solidFill>
              </a:rPr>
              <a:t>를 통과합니다</a:t>
            </a:r>
            <a:endParaRPr lang="en-US" altLang="ko-KR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chemeClr val="dk2"/>
                </a:solidFill>
              </a:rPr>
              <a:t>그러나 </a:t>
            </a:r>
            <a:r>
              <a:rPr lang="en-US" altLang="ko-KR" b="1" dirty="0">
                <a:solidFill>
                  <a:schemeClr val="dk2"/>
                </a:solidFill>
              </a:rPr>
              <a:t>shape </a:t>
            </a:r>
            <a:r>
              <a:rPr lang="ko-KR" altLang="en-US" b="1" dirty="0">
                <a:solidFill>
                  <a:schemeClr val="dk2"/>
                </a:solidFill>
              </a:rPr>
              <a:t>변화는 없기 때문에 그대로 진행합니다</a:t>
            </a:r>
            <a:r>
              <a:rPr lang="en-US" altLang="ko-KR" b="1" dirty="0">
                <a:solidFill>
                  <a:schemeClr val="dk2"/>
                </a:solidFill>
              </a:rPr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dk2"/>
              </a:solidFill>
            </a:endParaRPr>
          </a:p>
        </p:txBody>
      </p:sp>
      <p:pic>
        <p:nvPicPr>
          <p:cNvPr id="264" name="Google Shape;264;p25">
            <a:extLst>
              <a:ext uri="{FF2B5EF4-FFF2-40B4-BE49-F238E27FC236}">
                <a16:creationId xmlns:a16="http://schemas.microsoft.com/office/drawing/2014/main" id="{7FD6609E-323B-CEC6-C8ED-CD83EA4F3E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829" y="937686"/>
            <a:ext cx="4624171" cy="185486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>
            <a:extLst>
              <a:ext uri="{FF2B5EF4-FFF2-40B4-BE49-F238E27FC236}">
                <a16:creationId xmlns:a16="http://schemas.microsoft.com/office/drawing/2014/main" id="{F2F81161-30D7-3F95-E09A-720F870409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7A04661-C8BB-BF5A-6C10-57E2273A00F6}"/>
              </a:ext>
            </a:extLst>
          </p:cNvPr>
          <p:cNvGrpSpPr/>
          <p:nvPr/>
        </p:nvGrpSpPr>
        <p:grpSpPr>
          <a:xfrm>
            <a:off x="190363" y="3094688"/>
            <a:ext cx="2113929" cy="1289472"/>
            <a:chOff x="415126" y="1147103"/>
            <a:chExt cx="2113929" cy="1289472"/>
          </a:xfrm>
        </p:grpSpPr>
        <p:sp>
          <p:nvSpPr>
            <p:cNvPr id="3" name="Google Shape;195;p22">
              <a:extLst>
                <a:ext uri="{FF2B5EF4-FFF2-40B4-BE49-F238E27FC236}">
                  <a16:creationId xmlns:a16="http://schemas.microsoft.com/office/drawing/2014/main" id="{7B07E733-9096-225E-8027-F0780150A46B}"/>
                </a:ext>
              </a:extLst>
            </p:cNvPr>
            <p:cNvSpPr/>
            <p:nvPr/>
          </p:nvSpPr>
          <p:spPr>
            <a:xfrm>
              <a:off x="628575" y="1217375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Q</a:t>
              </a:r>
              <a:endParaRPr dirty="0"/>
            </a:p>
          </p:txBody>
        </p:sp>
        <p:sp>
          <p:nvSpPr>
            <p:cNvPr id="4" name="Google Shape;202;p22">
              <a:extLst>
                <a:ext uri="{FF2B5EF4-FFF2-40B4-BE49-F238E27FC236}">
                  <a16:creationId xmlns:a16="http://schemas.microsoft.com/office/drawing/2014/main" id="{6B2FE188-77FB-9FEC-97B1-07525BE9D957}"/>
                </a:ext>
              </a:extLst>
            </p:cNvPr>
            <p:cNvSpPr txBox="1"/>
            <p:nvPr/>
          </p:nvSpPr>
          <p:spPr>
            <a:xfrm rot="5400000">
              <a:off x="1524805" y="1503653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2"/>
                  </a:solidFill>
                </a:rPr>
                <a:t>Heads = 4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5" name="Google Shape;203;p22">
              <a:extLst>
                <a:ext uri="{FF2B5EF4-FFF2-40B4-BE49-F238E27FC236}">
                  <a16:creationId xmlns:a16="http://schemas.microsoft.com/office/drawing/2014/main" id="{B902AEB9-0984-DB76-7CCB-C8FDE9AB7F04}"/>
                </a:ext>
              </a:extLst>
            </p:cNvPr>
            <p:cNvSpPr txBox="1"/>
            <p:nvPr/>
          </p:nvSpPr>
          <p:spPr>
            <a:xfrm>
              <a:off x="415126" y="2120975"/>
              <a:ext cx="1441723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0000"/>
                  </a:solidFill>
                </a:rPr>
                <a:t>Splited_dims</a:t>
              </a:r>
              <a:r>
                <a:rPr lang="en-US" sz="1200" b="1" dirty="0">
                  <a:solidFill>
                    <a:srgbClr val="FF0000"/>
                  </a:solidFill>
                </a:rPr>
                <a:t> = 8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Google Shape;199;p22">
              <a:extLst>
                <a:ext uri="{FF2B5EF4-FFF2-40B4-BE49-F238E27FC236}">
                  <a16:creationId xmlns:a16="http://schemas.microsoft.com/office/drawing/2014/main" id="{D2C2EF72-5531-7C7D-1F23-2FE7BBA2F457}"/>
                </a:ext>
              </a:extLst>
            </p:cNvPr>
            <p:cNvSpPr txBox="1"/>
            <p:nvPr/>
          </p:nvSpPr>
          <p:spPr>
            <a:xfrm>
              <a:off x="1621855" y="1894512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0836B1-1A37-2702-85FD-59AC760C9B1A}"/>
              </a:ext>
            </a:extLst>
          </p:cNvPr>
          <p:cNvGrpSpPr/>
          <p:nvPr/>
        </p:nvGrpSpPr>
        <p:grpSpPr>
          <a:xfrm>
            <a:off x="2223014" y="1665531"/>
            <a:ext cx="2348986" cy="1136514"/>
            <a:chOff x="2767231" y="1283225"/>
            <a:chExt cx="2348986" cy="1136514"/>
          </a:xfrm>
        </p:grpSpPr>
        <p:sp>
          <p:nvSpPr>
            <p:cNvPr id="16" name="Google Shape;195;p22">
              <a:extLst>
                <a:ext uri="{FF2B5EF4-FFF2-40B4-BE49-F238E27FC236}">
                  <a16:creationId xmlns:a16="http://schemas.microsoft.com/office/drawing/2014/main" id="{B2DCFBB6-3148-6A52-F502-FD5BE2EA8E81}"/>
                </a:ext>
              </a:extLst>
            </p:cNvPr>
            <p:cNvSpPr/>
            <p:nvPr/>
          </p:nvSpPr>
          <p:spPr>
            <a:xfrm>
              <a:off x="2767231" y="1308746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/>
                <a:t>K_t</a:t>
              </a:r>
              <a:endParaRPr dirty="0"/>
            </a:p>
          </p:txBody>
        </p:sp>
        <p:sp>
          <p:nvSpPr>
            <p:cNvPr id="7" name="Google Shape;202;p22">
              <a:extLst>
                <a:ext uri="{FF2B5EF4-FFF2-40B4-BE49-F238E27FC236}">
                  <a16:creationId xmlns:a16="http://schemas.microsoft.com/office/drawing/2014/main" id="{77B270EB-E6A5-6C68-3308-571ABEB9990B}"/>
                </a:ext>
              </a:extLst>
            </p:cNvPr>
            <p:cNvSpPr txBox="1"/>
            <p:nvPr/>
          </p:nvSpPr>
          <p:spPr>
            <a:xfrm rot="5400000">
              <a:off x="3706760" y="1639775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2"/>
                  </a:solidFill>
                </a:rPr>
                <a:t>Heads = 4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8" name="Google Shape;199;p22">
              <a:extLst>
                <a:ext uri="{FF2B5EF4-FFF2-40B4-BE49-F238E27FC236}">
                  <a16:creationId xmlns:a16="http://schemas.microsoft.com/office/drawing/2014/main" id="{AE5C6994-E714-48EF-DC59-862942F18063}"/>
                </a:ext>
              </a:extLst>
            </p:cNvPr>
            <p:cNvSpPr txBox="1"/>
            <p:nvPr/>
          </p:nvSpPr>
          <p:spPr>
            <a:xfrm>
              <a:off x="2813965" y="2225639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9" name="Google Shape;203;p22">
              <a:extLst>
                <a:ext uri="{FF2B5EF4-FFF2-40B4-BE49-F238E27FC236}">
                  <a16:creationId xmlns:a16="http://schemas.microsoft.com/office/drawing/2014/main" id="{E7D5C04A-102E-2ED5-E43D-DCCB60FA7778}"/>
                </a:ext>
              </a:extLst>
            </p:cNvPr>
            <p:cNvSpPr txBox="1"/>
            <p:nvPr/>
          </p:nvSpPr>
          <p:spPr>
            <a:xfrm>
              <a:off x="3674494" y="2085144"/>
              <a:ext cx="1441723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0000"/>
                  </a:solidFill>
                </a:rPr>
                <a:t>Splited_dims</a:t>
              </a:r>
              <a:r>
                <a:rPr lang="en-US" sz="1200" b="1" dirty="0">
                  <a:solidFill>
                    <a:srgbClr val="FF0000"/>
                  </a:solidFill>
                </a:rPr>
                <a:t> = 8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DED3DA-1AC5-E842-EADC-1F796106CC66}"/>
              </a:ext>
            </a:extLst>
          </p:cNvPr>
          <p:cNvGrpSpPr/>
          <p:nvPr/>
        </p:nvGrpSpPr>
        <p:grpSpPr>
          <a:xfrm>
            <a:off x="2184902" y="3054451"/>
            <a:ext cx="1890750" cy="1206636"/>
            <a:chOff x="2548777" y="3086913"/>
            <a:chExt cx="1890750" cy="1206636"/>
          </a:xfrm>
        </p:grpSpPr>
        <p:sp>
          <p:nvSpPr>
            <p:cNvPr id="252" name="Google Shape;252;p25">
              <a:extLst>
                <a:ext uri="{FF2B5EF4-FFF2-40B4-BE49-F238E27FC236}">
                  <a16:creationId xmlns:a16="http://schemas.microsoft.com/office/drawing/2014/main" id="{5B94C616-E5F8-4175-A0C9-490CF3828B93}"/>
                </a:ext>
              </a:extLst>
            </p:cNvPr>
            <p:cNvSpPr>
              <a:spLocks/>
            </p:cNvSpPr>
            <p:nvPr/>
          </p:nvSpPr>
          <p:spPr>
            <a:xfrm>
              <a:off x="2548777" y="3159063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Score</a:t>
              </a:r>
              <a:endParaRPr dirty="0"/>
            </a:p>
          </p:txBody>
        </p:sp>
        <p:sp>
          <p:nvSpPr>
            <p:cNvPr id="11" name="Google Shape;202;p22">
              <a:extLst>
                <a:ext uri="{FF2B5EF4-FFF2-40B4-BE49-F238E27FC236}">
                  <a16:creationId xmlns:a16="http://schemas.microsoft.com/office/drawing/2014/main" id="{55A13028-DBFE-C799-1B90-435D7840E6A3}"/>
                </a:ext>
              </a:extLst>
            </p:cNvPr>
            <p:cNvSpPr txBox="1"/>
            <p:nvPr/>
          </p:nvSpPr>
          <p:spPr>
            <a:xfrm rot="5400000">
              <a:off x="3486012" y="3443463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2"/>
                  </a:solidFill>
                </a:rPr>
                <a:t>Heads = 4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2" name="Google Shape;199;p22">
              <a:extLst>
                <a:ext uri="{FF2B5EF4-FFF2-40B4-BE49-F238E27FC236}">
                  <a16:creationId xmlns:a16="http://schemas.microsoft.com/office/drawing/2014/main" id="{1422E2A1-9EF2-55AA-8451-2D00C676E831}"/>
                </a:ext>
              </a:extLst>
            </p:cNvPr>
            <p:cNvSpPr txBox="1"/>
            <p:nvPr/>
          </p:nvSpPr>
          <p:spPr>
            <a:xfrm>
              <a:off x="3532327" y="3856370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3" name="Google Shape;199;p22">
              <a:extLst>
                <a:ext uri="{FF2B5EF4-FFF2-40B4-BE49-F238E27FC236}">
                  <a16:creationId xmlns:a16="http://schemas.microsoft.com/office/drawing/2014/main" id="{9CA2A2FE-7582-594F-6D4A-7695F74A198F}"/>
                </a:ext>
              </a:extLst>
            </p:cNvPr>
            <p:cNvSpPr txBox="1"/>
            <p:nvPr/>
          </p:nvSpPr>
          <p:spPr>
            <a:xfrm>
              <a:off x="2589782" y="4099449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sp>
        <p:nvSpPr>
          <p:cNvPr id="27" name="Google Shape;241;p25">
            <a:extLst>
              <a:ext uri="{FF2B5EF4-FFF2-40B4-BE49-F238E27FC236}">
                <a16:creationId xmlns:a16="http://schemas.microsoft.com/office/drawing/2014/main" id="{016E69AA-C6E1-4B2B-B699-05D3714DE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3.멀티헤드 어텐션-score 계산</a:t>
            </a:r>
            <a:endParaRPr b="1"/>
          </a:p>
        </p:txBody>
      </p:sp>
      <p:sp>
        <p:nvSpPr>
          <p:cNvPr id="15" name="Google Shape;161;p20">
            <a:extLst>
              <a:ext uri="{FF2B5EF4-FFF2-40B4-BE49-F238E27FC236}">
                <a16:creationId xmlns:a16="http://schemas.microsoft.com/office/drawing/2014/main" id="{05A4E5E5-EC86-DC0D-3678-2C7894D7D514}"/>
              </a:ext>
            </a:extLst>
          </p:cNvPr>
          <p:cNvSpPr/>
          <p:nvPr/>
        </p:nvSpPr>
        <p:spPr>
          <a:xfrm>
            <a:off x="4519829" y="1414643"/>
            <a:ext cx="2453172" cy="31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41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AF5BD952-BDA8-0F15-EA78-9ACD82C72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>
            <a:extLst>
              <a:ext uri="{FF2B5EF4-FFF2-40B4-BE49-F238E27FC236}">
                <a16:creationId xmlns:a16="http://schemas.microsoft.com/office/drawing/2014/main" id="{A12D8410-64BF-61AC-CA5D-4FD5A6DBBEA7}"/>
              </a:ext>
            </a:extLst>
          </p:cNvPr>
          <p:cNvSpPr txBox="1"/>
          <p:nvPr/>
        </p:nvSpPr>
        <p:spPr>
          <a:xfrm>
            <a:off x="4075652" y="2847223"/>
            <a:ext cx="4877985" cy="195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chemeClr val="dk2"/>
                </a:solidFill>
              </a:rPr>
              <a:t>중간에 루트 </a:t>
            </a:r>
            <a:r>
              <a:rPr lang="en-US" altLang="ko-KR" b="1" dirty="0">
                <a:solidFill>
                  <a:schemeClr val="dk2"/>
                </a:solidFill>
              </a:rPr>
              <a:t>32</a:t>
            </a:r>
            <a:r>
              <a:rPr lang="ko-KR" altLang="en-US" b="1" dirty="0">
                <a:solidFill>
                  <a:schemeClr val="dk2"/>
                </a:solidFill>
              </a:rPr>
              <a:t>로 스케일하고 </a:t>
            </a:r>
            <a:r>
              <a:rPr lang="en-US" altLang="ko-KR" b="1" dirty="0" err="1">
                <a:solidFill>
                  <a:schemeClr val="dk2"/>
                </a:solidFill>
              </a:rPr>
              <a:t>softmax</a:t>
            </a:r>
            <a:r>
              <a:rPr lang="ko-KR" altLang="en-US" b="1" dirty="0">
                <a:solidFill>
                  <a:schemeClr val="dk2"/>
                </a:solidFill>
              </a:rPr>
              <a:t>를 통과합니다 </a:t>
            </a:r>
            <a:r>
              <a:rPr lang="en-US" altLang="ko-KR" b="1" dirty="0">
                <a:solidFill>
                  <a:schemeClr val="dk2"/>
                </a:solidFill>
              </a:rPr>
              <a:t>shape </a:t>
            </a:r>
            <a:r>
              <a:rPr lang="ko-KR" altLang="en-US" b="1" dirty="0">
                <a:solidFill>
                  <a:schemeClr val="dk2"/>
                </a:solidFill>
              </a:rPr>
              <a:t>변화는 없기 때문에 그대로 진행합니다</a:t>
            </a:r>
            <a:r>
              <a:rPr lang="en-US" altLang="ko-KR" b="1" dirty="0">
                <a:solidFill>
                  <a:schemeClr val="dk2"/>
                </a:solidFill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 err="1">
                <a:solidFill>
                  <a:schemeClr val="dk2"/>
                </a:solidFill>
              </a:rPr>
              <a:t>마스킹</a:t>
            </a:r>
            <a:r>
              <a:rPr lang="ko-KR" altLang="en-US" b="1" dirty="0">
                <a:solidFill>
                  <a:schemeClr val="dk2"/>
                </a:solidFill>
              </a:rPr>
              <a:t> 부분도 </a:t>
            </a:r>
            <a:r>
              <a:rPr lang="en-US" altLang="ko-KR" b="1" dirty="0">
                <a:solidFill>
                  <a:schemeClr val="dk2"/>
                </a:solidFill>
              </a:rPr>
              <a:t>shape </a:t>
            </a:r>
            <a:r>
              <a:rPr lang="ko-KR" altLang="en-US" b="1" dirty="0">
                <a:solidFill>
                  <a:schemeClr val="dk2"/>
                </a:solidFill>
              </a:rPr>
              <a:t>변화에 영향을 주지 않기 때문에 그대로 진행합니다</a:t>
            </a:r>
            <a:r>
              <a:rPr lang="en-US" altLang="ko-KR" b="1" dirty="0">
                <a:solidFill>
                  <a:schemeClr val="dk2"/>
                </a:solidFill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chemeClr val="dk2"/>
                </a:solidFill>
              </a:rPr>
              <a:t>이후 </a:t>
            </a:r>
            <a:r>
              <a:rPr lang="en-US" altLang="ko-KR" b="1" dirty="0" err="1">
                <a:solidFill>
                  <a:schemeClr val="dk2"/>
                </a:solidFill>
              </a:rPr>
              <a:t>DataScaling</a:t>
            </a:r>
            <a:r>
              <a:rPr lang="en-US" altLang="ko-KR" b="1" dirty="0">
                <a:solidFill>
                  <a:schemeClr val="dk2"/>
                </a:solidFill>
              </a:rPr>
              <a:t>(</a:t>
            </a:r>
            <a:r>
              <a:rPr lang="ko-KR" altLang="en-US" b="1" dirty="0">
                <a:solidFill>
                  <a:schemeClr val="dk2"/>
                </a:solidFill>
              </a:rPr>
              <a:t>루트 </a:t>
            </a:r>
            <a:r>
              <a:rPr lang="en-US" altLang="ko-KR" b="1" dirty="0" err="1">
                <a:solidFill>
                  <a:schemeClr val="dk2"/>
                </a:solidFill>
              </a:rPr>
              <a:t>splitted_model</a:t>
            </a:r>
            <a:r>
              <a:rPr lang="ko-KR" altLang="en-US" b="1" dirty="0">
                <a:solidFill>
                  <a:schemeClr val="dk2"/>
                </a:solidFill>
              </a:rPr>
              <a:t>로 나누기</a:t>
            </a:r>
            <a:r>
              <a:rPr lang="en-US" altLang="ko-KR" b="1" dirty="0">
                <a:solidFill>
                  <a:schemeClr val="dk2"/>
                </a:solidFill>
              </a:rPr>
              <a:t>)</a:t>
            </a:r>
            <a:r>
              <a:rPr lang="ko-KR" altLang="en-US" b="1" dirty="0">
                <a:solidFill>
                  <a:schemeClr val="dk2"/>
                </a:solidFill>
              </a:rPr>
              <a:t>과</a:t>
            </a:r>
            <a:r>
              <a:rPr lang="en-US" altLang="ko-KR" b="1" dirty="0">
                <a:solidFill>
                  <a:schemeClr val="dk2"/>
                </a:solidFill>
              </a:rPr>
              <a:t> </a:t>
            </a:r>
            <a:r>
              <a:rPr lang="en-US" altLang="ko-KR" b="1" dirty="0" err="1">
                <a:solidFill>
                  <a:schemeClr val="dk2"/>
                </a:solidFill>
              </a:rPr>
              <a:t>softmax</a:t>
            </a:r>
            <a:r>
              <a:rPr lang="en-US" altLang="ko-KR" b="1" dirty="0">
                <a:solidFill>
                  <a:schemeClr val="dk2"/>
                </a:solidFill>
              </a:rPr>
              <a:t> </a:t>
            </a:r>
            <a:r>
              <a:rPr lang="ko-KR" altLang="en-US" b="1" dirty="0">
                <a:solidFill>
                  <a:schemeClr val="dk2"/>
                </a:solidFill>
              </a:rPr>
              <a:t>통과가 남았지만 이 또한 </a:t>
            </a:r>
            <a:r>
              <a:rPr lang="en-US" altLang="ko-KR" b="1" dirty="0">
                <a:solidFill>
                  <a:schemeClr val="dk2"/>
                </a:solidFill>
              </a:rPr>
              <a:t>shape</a:t>
            </a:r>
            <a:r>
              <a:rPr lang="ko-KR" altLang="en-US" b="1" dirty="0">
                <a:solidFill>
                  <a:schemeClr val="dk2"/>
                </a:solidFill>
              </a:rPr>
              <a:t>에 영향을 주지 않기에 그대로 진행합니다</a:t>
            </a:r>
            <a:r>
              <a:rPr lang="en-US" altLang="ko-KR" b="1" dirty="0">
                <a:solidFill>
                  <a:schemeClr val="dk2"/>
                </a:solidFill>
              </a:rPr>
              <a:t>.</a:t>
            </a:r>
            <a:endParaRPr lang="en-US" b="1" dirty="0">
              <a:solidFill>
                <a:schemeClr val="dk2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dk2"/>
              </a:solidFill>
            </a:endParaRPr>
          </a:p>
        </p:txBody>
      </p:sp>
      <p:sp>
        <p:nvSpPr>
          <p:cNvPr id="265" name="Google Shape;265;p25">
            <a:extLst>
              <a:ext uri="{FF2B5EF4-FFF2-40B4-BE49-F238E27FC236}">
                <a16:creationId xmlns:a16="http://schemas.microsoft.com/office/drawing/2014/main" id="{A8FDA75E-DBE2-2A47-0BD3-EC5217B005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59D3D4-CA94-3870-CF2C-944F8ABF1E1E}"/>
              </a:ext>
            </a:extLst>
          </p:cNvPr>
          <p:cNvGrpSpPr/>
          <p:nvPr/>
        </p:nvGrpSpPr>
        <p:grpSpPr>
          <a:xfrm>
            <a:off x="190363" y="3094688"/>
            <a:ext cx="2113929" cy="1289472"/>
            <a:chOff x="415126" y="1147103"/>
            <a:chExt cx="2113929" cy="1289472"/>
          </a:xfrm>
        </p:grpSpPr>
        <p:sp>
          <p:nvSpPr>
            <p:cNvPr id="3" name="Google Shape;195;p22">
              <a:extLst>
                <a:ext uri="{FF2B5EF4-FFF2-40B4-BE49-F238E27FC236}">
                  <a16:creationId xmlns:a16="http://schemas.microsoft.com/office/drawing/2014/main" id="{52987A8C-D3AB-C51C-CA34-75E4B2019BA2}"/>
                </a:ext>
              </a:extLst>
            </p:cNvPr>
            <p:cNvSpPr/>
            <p:nvPr/>
          </p:nvSpPr>
          <p:spPr>
            <a:xfrm>
              <a:off x="628575" y="1217375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Q</a:t>
              </a:r>
              <a:endParaRPr dirty="0"/>
            </a:p>
          </p:txBody>
        </p:sp>
        <p:sp>
          <p:nvSpPr>
            <p:cNvPr id="4" name="Google Shape;202;p22">
              <a:extLst>
                <a:ext uri="{FF2B5EF4-FFF2-40B4-BE49-F238E27FC236}">
                  <a16:creationId xmlns:a16="http://schemas.microsoft.com/office/drawing/2014/main" id="{AE76485E-7BAF-4EF2-2948-89ACFDBEA3C9}"/>
                </a:ext>
              </a:extLst>
            </p:cNvPr>
            <p:cNvSpPr txBox="1"/>
            <p:nvPr/>
          </p:nvSpPr>
          <p:spPr>
            <a:xfrm rot="5400000">
              <a:off x="1524805" y="1503653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2"/>
                  </a:solidFill>
                </a:rPr>
                <a:t>Heads = 4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5" name="Google Shape;203;p22">
              <a:extLst>
                <a:ext uri="{FF2B5EF4-FFF2-40B4-BE49-F238E27FC236}">
                  <a16:creationId xmlns:a16="http://schemas.microsoft.com/office/drawing/2014/main" id="{4A57EA28-EFA8-81A0-FA6B-A54778593DAF}"/>
                </a:ext>
              </a:extLst>
            </p:cNvPr>
            <p:cNvSpPr txBox="1"/>
            <p:nvPr/>
          </p:nvSpPr>
          <p:spPr>
            <a:xfrm>
              <a:off x="415126" y="2120975"/>
              <a:ext cx="1441723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0000"/>
                  </a:solidFill>
                </a:rPr>
                <a:t>Splited_dims</a:t>
              </a:r>
              <a:r>
                <a:rPr lang="en-US" sz="1200" b="1" dirty="0">
                  <a:solidFill>
                    <a:srgbClr val="FF0000"/>
                  </a:solidFill>
                </a:rPr>
                <a:t> = 8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Google Shape;199;p22">
              <a:extLst>
                <a:ext uri="{FF2B5EF4-FFF2-40B4-BE49-F238E27FC236}">
                  <a16:creationId xmlns:a16="http://schemas.microsoft.com/office/drawing/2014/main" id="{B166C98F-A328-1BEC-5E46-46B4F2624388}"/>
                </a:ext>
              </a:extLst>
            </p:cNvPr>
            <p:cNvSpPr txBox="1"/>
            <p:nvPr/>
          </p:nvSpPr>
          <p:spPr>
            <a:xfrm>
              <a:off x="1621855" y="1894512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01E825D-F2F6-D09E-1548-AD57976B3F6E}"/>
              </a:ext>
            </a:extLst>
          </p:cNvPr>
          <p:cNvGrpSpPr/>
          <p:nvPr/>
        </p:nvGrpSpPr>
        <p:grpSpPr>
          <a:xfrm>
            <a:off x="2223014" y="1665531"/>
            <a:ext cx="2348986" cy="1136514"/>
            <a:chOff x="2767231" y="1283225"/>
            <a:chExt cx="2348986" cy="1136514"/>
          </a:xfrm>
        </p:grpSpPr>
        <p:sp>
          <p:nvSpPr>
            <p:cNvPr id="16" name="Google Shape;195;p22">
              <a:extLst>
                <a:ext uri="{FF2B5EF4-FFF2-40B4-BE49-F238E27FC236}">
                  <a16:creationId xmlns:a16="http://schemas.microsoft.com/office/drawing/2014/main" id="{74A23B80-0866-F025-95F3-F9C8A0376B2B}"/>
                </a:ext>
              </a:extLst>
            </p:cNvPr>
            <p:cNvSpPr/>
            <p:nvPr/>
          </p:nvSpPr>
          <p:spPr>
            <a:xfrm>
              <a:off x="2767231" y="1308746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/>
                <a:t>K_t</a:t>
              </a:r>
              <a:endParaRPr dirty="0"/>
            </a:p>
          </p:txBody>
        </p:sp>
        <p:sp>
          <p:nvSpPr>
            <p:cNvPr id="7" name="Google Shape;202;p22">
              <a:extLst>
                <a:ext uri="{FF2B5EF4-FFF2-40B4-BE49-F238E27FC236}">
                  <a16:creationId xmlns:a16="http://schemas.microsoft.com/office/drawing/2014/main" id="{0A94CD60-4057-45E9-16FA-F2896F9FEBC7}"/>
                </a:ext>
              </a:extLst>
            </p:cNvPr>
            <p:cNvSpPr txBox="1"/>
            <p:nvPr/>
          </p:nvSpPr>
          <p:spPr>
            <a:xfrm rot="5400000">
              <a:off x="3706760" y="1639775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2"/>
                  </a:solidFill>
                </a:rPr>
                <a:t>Heads = 4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8" name="Google Shape;199;p22">
              <a:extLst>
                <a:ext uri="{FF2B5EF4-FFF2-40B4-BE49-F238E27FC236}">
                  <a16:creationId xmlns:a16="http://schemas.microsoft.com/office/drawing/2014/main" id="{D1A7BEB7-E10B-7A1C-03D2-8B2E27CEF568}"/>
                </a:ext>
              </a:extLst>
            </p:cNvPr>
            <p:cNvSpPr txBox="1"/>
            <p:nvPr/>
          </p:nvSpPr>
          <p:spPr>
            <a:xfrm>
              <a:off x="2813965" y="2225639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9" name="Google Shape;203;p22">
              <a:extLst>
                <a:ext uri="{FF2B5EF4-FFF2-40B4-BE49-F238E27FC236}">
                  <a16:creationId xmlns:a16="http://schemas.microsoft.com/office/drawing/2014/main" id="{71840E51-804E-D776-56CF-F4306D35C283}"/>
                </a:ext>
              </a:extLst>
            </p:cNvPr>
            <p:cNvSpPr txBox="1"/>
            <p:nvPr/>
          </p:nvSpPr>
          <p:spPr>
            <a:xfrm>
              <a:off x="3674494" y="2085144"/>
              <a:ext cx="1441723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0000"/>
                  </a:solidFill>
                </a:rPr>
                <a:t>Splited_dims</a:t>
              </a:r>
              <a:r>
                <a:rPr lang="en-US" sz="1200" b="1" dirty="0">
                  <a:solidFill>
                    <a:srgbClr val="FF0000"/>
                  </a:solidFill>
                </a:rPr>
                <a:t> = 8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977F9E-8D53-DC9D-104E-986F5758DED2}"/>
              </a:ext>
            </a:extLst>
          </p:cNvPr>
          <p:cNvGrpSpPr/>
          <p:nvPr/>
        </p:nvGrpSpPr>
        <p:grpSpPr>
          <a:xfrm>
            <a:off x="2184902" y="3054451"/>
            <a:ext cx="1890750" cy="1206636"/>
            <a:chOff x="2548777" y="3086913"/>
            <a:chExt cx="1890750" cy="1206636"/>
          </a:xfrm>
        </p:grpSpPr>
        <p:sp>
          <p:nvSpPr>
            <p:cNvPr id="252" name="Google Shape;252;p25">
              <a:extLst>
                <a:ext uri="{FF2B5EF4-FFF2-40B4-BE49-F238E27FC236}">
                  <a16:creationId xmlns:a16="http://schemas.microsoft.com/office/drawing/2014/main" id="{2C40933C-66D5-0B8E-C20B-5310DE2E03A3}"/>
                </a:ext>
              </a:extLst>
            </p:cNvPr>
            <p:cNvSpPr>
              <a:spLocks/>
            </p:cNvSpPr>
            <p:nvPr/>
          </p:nvSpPr>
          <p:spPr>
            <a:xfrm>
              <a:off x="2548777" y="3159063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Score</a:t>
              </a:r>
              <a:endParaRPr dirty="0"/>
            </a:p>
          </p:txBody>
        </p:sp>
        <p:sp>
          <p:nvSpPr>
            <p:cNvPr id="11" name="Google Shape;202;p22">
              <a:extLst>
                <a:ext uri="{FF2B5EF4-FFF2-40B4-BE49-F238E27FC236}">
                  <a16:creationId xmlns:a16="http://schemas.microsoft.com/office/drawing/2014/main" id="{20774E16-BD68-8901-6100-82018D6231D1}"/>
                </a:ext>
              </a:extLst>
            </p:cNvPr>
            <p:cNvSpPr txBox="1"/>
            <p:nvPr/>
          </p:nvSpPr>
          <p:spPr>
            <a:xfrm rot="5400000">
              <a:off x="3486012" y="3443463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2"/>
                  </a:solidFill>
                </a:rPr>
                <a:t>Heads = 4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2" name="Google Shape;199;p22">
              <a:extLst>
                <a:ext uri="{FF2B5EF4-FFF2-40B4-BE49-F238E27FC236}">
                  <a16:creationId xmlns:a16="http://schemas.microsoft.com/office/drawing/2014/main" id="{BC1CD50A-4D30-71E9-D8D2-D0BD3D85B6F9}"/>
                </a:ext>
              </a:extLst>
            </p:cNvPr>
            <p:cNvSpPr txBox="1"/>
            <p:nvPr/>
          </p:nvSpPr>
          <p:spPr>
            <a:xfrm>
              <a:off x="3532327" y="3856370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3" name="Google Shape;199;p22">
              <a:extLst>
                <a:ext uri="{FF2B5EF4-FFF2-40B4-BE49-F238E27FC236}">
                  <a16:creationId xmlns:a16="http://schemas.microsoft.com/office/drawing/2014/main" id="{CBC4C327-E798-2C61-A54C-C326E5B2D1A0}"/>
                </a:ext>
              </a:extLst>
            </p:cNvPr>
            <p:cNvSpPr txBox="1"/>
            <p:nvPr/>
          </p:nvSpPr>
          <p:spPr>
            <a:xfrm>
              <a:off x="2589782" y="4099449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sp>
        <p:nvSpPr>
          <p:cNvPr id="27" name="Google Shape;241;p25">
            <a:extLst>
              <a:ext uri="{FF2B5EF4-FFF2-40B4-BE49-F238E27FC236}">
                <a16:creationId xmlns:a16="http://schemas.microsoft.com/office/drawing/2014/main" id="{81735E5C-1718-07B8-4BF3-B68AFE0323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3.멀티헤드 어텐션-</a:t>
            </a:r>
            <a:r>
              <a:rPr lang="en-US" altLang="ko" b="1" dirty="0"/>
              <a:t>masking </a:t>
            </a:r>
            <a:r>
              <a:rPr lang="ko-KR" altLang="en-US" b="1" dirty="0"/>
              <a:t>계산</a:t>
            </a:r>
            <a:endParaRPr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7D22A88-0650-C095-2C0D-E268E466D3BE}"/>
              </a:ext>
            </a:extLst>
          </p:cNvPr>
          <p:cNvGrpSpPr/>
          <p:nvPr/>
        </p:nvGrpSpPr>
        <p:grpSpPr>
          <a:xfrm>
            <a:off x="4519829" y="928189"/>
            <a:ext cx="4624171" cy="1854861"/>
            <a:chOff x="4519829" y="928189"/>
            <a:chExt cx="4624171" cy="1854861"/>
          </a:xfrm>
        </p:grpSpPr>
        <p:pic>
          <p:nvPicPr>
            <p:cNvPr id="264" name="Google Shape;264;p25">
              <a:extLst>
                <a:ext uri="{FF2B5EF4-FFF2-40B4-BE49-F238E27FC236}">
                  <a16:creationId xmlns:a16="http://schemas.microsoft.com/office/drawing/2014/main" id="{062A2487-FBE3-B807-6CBC-D62076F816A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19829" y="928189"/>
              <a:ext cx="4624171" cy="18548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61;p20">
              <a:extLst>
                <a:ext uri="{FF2B5EF4-FFF2-40B4-BE49-F238E27FC236}">
                  <a16:creationId xmlns:a16="http://schemas.microsoft.com/office/drawing/2014/main" id="{7B9B464F-A3C2-DD37-076B-52EC9E806CA5}"/>
                </a:ext>
              </a:extLst>
            </p:cNvPr>
            <p:cNvSpPr/>
            <p:nvPr/>
          </p:nvSpPr>
          <p:spPr>
            <a:xfrm>
              <a:off x="4572000" y="1426987"/>
              <a:ext cx="2453172" cy="3156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319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42855D8-FE88-64EC-286B-8E09E990E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>
            <a:extLst>
              <a:ext uri="{FF2B5EF4-FFF2-40B4-BE49-F238E27FC236}">
                <a16:creationId xmlns:a16="http://schemas.microsoft.com/office/drawing/2014/main" id="{32A977B8-AF1F-9CD4-2D7A-B9F1B1BD44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1D9303-776E-0DCF-C08D-ADE10D964572}"/>
              </a:ext>
            </a:extLst>
          </p:cNvPr>
          <p:cNvGrpSpPr/>
          <p:nvPr/>
        </p:nvGrpSpPr>
        <p:grpSpPr>
          <a:xfrm>
            <a:off x="2317513" y="1848820"/>
            <a:ext cx="2113929" cy="1289472"/>
            <a:chOff x="415126" y="1147103"/>
            <a:chExt cx="2113929" cy="1289472"/>
          </a:xfrm>
        </p:grpSpPr>
        <p:sp>
          <p:nvSpPr>
            <p:cNvPr id="3" name="Google Shape;195;p22">
              <a:extLst>
                <a:ext uri="{FF2B5EF4-FFF2-40B4-BE49-F238E27FC236}">
                  <a16:creationId xmlns:a16="http://schemas.microsoft.com/office/drawing/2014/main" id="{BD001F84-6A8B-010D-1AB2-A37C58821DE6}"/>
                </a:ext>
              </a:extLst>
            </p:cNvPr>
            <p:cNvSpPr/>
            <p:nvPr/>
          </p:nvSpPr>
          <p:spPr>
            <a:xfrm>
              <a:off x="628575" y="1217375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V</a:t>
              </a:r>
              <a:endParaRPr dirty="0"/>
            </a:p>
          </p:txBody>
        </p:sp>
        <p:sp>
          <p:nvSpPr>
            <p:cNvPr id="4" name="Google Shape;202;p22">
              <a:extLst>
                <a:ext uri="{FF2B5EF4-FFF2-40B4-BE49-F238E27FC236}">
                  <a16:creationId xmlns:a16="http://schemas.microsoft.com/office/drawing/2014/main" id="{95E56E85-E9FC-0916-B754-59A3239AD00D}"/>
                </a:ext>
              </a:extLst>
            </p:cNvPr>
            <p:cNvSpPr txBox="1"/>
            <p:nvPr/>
          </p:nvSpPr>
          <p:spPr>
            <a:xfrm rot="5400000">
              <a:off x="1524805" y="1503653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2"/>
                  </a:solidFill>
                </a:rPr>
                <a:t>Heads = 4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5" name="Google Shape;203;p22">
              <a:extLst>
                <a:ext uri="{FF2B5EF4-FFF2-40B4-BE49-F238E27FC236}">
                  <a16:creationId xmlns:a16="http://schemas.microsoft.com/office/drawing/2014/main" id="{76B70AB7-2419-0EE2-20CD-4A9BEF2BEAE3}"/>
                </a:ext>
              </a:extLst>
            </p:cNvPr>
            <p:cNvSpPr txBox="1"/>
            <p:nvPr/>
          </p:nvSpPr>
          <p:spPr>
            <a:xfrm>
              <a:off x="415126" y="2120975"/>
              <a:ext cx="1441723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Splited_dims</a:t>
              </a:r>
              <a:r>
                <a:rPr lang="en-US" sz="1200" b="1" dirty="0">
                  <a:solidFill>
                    <a:schemeClr val="dk2"/>
                  </a:solidFill>
                </a:rPr>
                <a:t> = 8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6" name="Google Shape;199;p22">
              <a:extLst>
                <a:ext uri="{FF2B5EF4-FFF2-40B4-BE49-F238E27FC236}">
                  <a16:creationId xmlns:a16="http://schemas.microsoft.com/office/drawing/2014/main" id="{269487BD-106C-B5BB-D65C-023101DD6199}"/>
                </a:ext>
              </a:extLst>
            </p:cNvPr>
            <p:cNvSpPr txBox="1"/>
            <p:nvPr/>
          </p:nvSpPr>
          <p:spPr>
            <a:xfrm>
              <a:off x="1621855" y="1894512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0000"/>
                  </a:solidFill>
                </a:rPr>
                <a:t>seq_len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B92C1B5-9C78-EAA0-0F2C-0BD77DE94A84}"/>
              </a:ext>
            </a:extLst>
          </p:cNvPr>
          <p:cNvGrpSpPr/>
          <p:nvPr/>
        </p:nvGrpSpPr>
        <p:grpSpPr>
          <a:xfrm>
            <a:off x="2417204" y="3313916"/>
            <a:ext cx="2014238" cy="1312106"/>
            <a:chOff x="2720536" y="1283225"/>
            <a:chExt cx="2014238" cy="1312106"/>
          </a:xfrm>
        </p:grpSpPr>
        <p:sp>
          <p:nvSpPr>
            <p:cNvPr id="16" name="Google Shape;195;p22">
              <a:extLst>
                <a:ext uri="{FF2B5EF4-FFF2-40B4-BE49-F238E27FC236}">
                  <a16:creationId xmlns:a16="http://schemas.microsoft.com/office/drawing/2014/main" id="{7ADF7454-6333-C809-DCDD-8DC27D384906}"/>
                </a:ext>
              </a:extLst>
            </p:cNvPr>
            <p:cNvSpPr/>
            <p:nvPr/>
          </p:nvSpPr>
          <p:spPr>
            <a:xfrm>
              <a:off x="2767231" y="1308746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dirty="0"/>
                <a:t>Score with</a:t>
              </a:r>
              <a:r>
                <a:rPr lang="ko-KR" altLang="en-US" dirty="0"/>
                <a:t> </a:t>
              </a:r>
              <a:r>
                <a:rPr lang="en-US" altLang="ko-KR" dirty="0"/>
                <a:t>Value</a:t>
              </a:r>
            </a:p>
          </p:txBody>
        </p:sp>
        <p:sp>
          <p:nvSpPr>
            <p:cNvPr id="7" name="Google Shape;202;p22">
              <a:extLst>
                <a:ext uri="{FF2B5EF4-FFF2-40B4-BE49-F238E27FC236}">
                  <a16:creationId xmlns:a16="http://schemas.microsoft.com/office/drawing/2014/main" id="{B2E7FF95-5371-FB21-8A8F-5E6A3605735D}"/>
                </a:ext>
              </a:extLst>
            </p:cNvPr>
            <p:cNvSpPr txBox="1"/>
            <p:nvPr/>
          </p:nvSpPr>
          <p:spPr>
            <a:xfrm rot="5400000">
              <a:off x="3706760" y="1639775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2"/>
                  </a:solidFill>
                </a:rPr>
                <a:t>Heads = 4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8" name="Google Shape;199;p22">
              <a:extLst>
                <a:ext uri="{FF2B5EF4-FFF2-40B4-BE49-F238E27FC236}">
                  <a16:creationId xmlns:a16="http://schemas.microsoft.com/office/drawing/2014/main" id="{E5C395F5-93E1-A5D2-127A-E85B2158CE60}"/>
                </a:ext>
              </a:extLst>
            </p:cNvPr>
            <p:cNvSpPr txBox="1"/>
            <p:nvPr/>
          </p:nvSpPr>
          <p:spPr>
            <a:xfrm>
              <a:off x="3827574" y="2052667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9" name="Google Shape;203;p22">
              <a:extLst>
                <a:ext uri="{FF2B5EF4-FFF2-40B4-BE49-F238E27FC236}">
                  <a16:creationId xmlns:a16="http://schemas.microsoft.com/office/drawing/2014/main" id="{A200D125-5720-D074-C9BD-0C6FD7F13199}"/>
                </a:ext>
              </a:extLst>
            </p:cNvPr>
            <p:cNvSpPr txBox="1"/>
            <p:nvPr/>
          </p:nvSpPr>
          <p:spPr>
            <a:xfrm>
              <a:off x="2720536" y="2279731"/>
              <a:ext cx="1441723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Splited_dims</a:t>
              </a:r>
              <a:r>
                <a:rPr lang="en-US" sz="1200" b="1" dirty="0">
                  <a:solidFill>
                    <a:schemeClr val="dk2"/>
                  </a:solidFill>
                </a:rPr>
                <a:t> = 8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2B38DC-BE57-AFA4-CFFB-0E03957D5F55}"/>
              </a:ext>
            </a:extLst>
          </p:cNvPr>
          <p:cNvGrpSpPr/>
          <p:nvPr/>
        </p:nvGrpSpPr>
        <p:grpSpPr>
          <a:xfrm>
            <a:off x="648681" y="3339437"/>
            <a:ext cx="1890750" cy="1206636"/>
            <a:chOff x="2548777" y="3086913"/>
            <a:chExt cx="1890750" cy="1206636"/>
          </a:xfrm>
        </p:grpSpPr>
        <p:sp>
          <p:nvSpPr>
            <p:cNvPr id="252" name="Google Shape;252;p25">
              <a:extLst>
                <a:ext uri="{FF2B5EF4-FFF2-40B4-BE49-F238E27FC236}">
                  <a16:creationId xmlns:a16="http://schemas.microsoft.com/office/drawing/2014/main" id="{5909FF78-8CB6-0EB0-46AB-AAED321F7A7E}"/>
                </a:ext>
              </a:extLst>
            </p:cNvPr>
            <p:cNvSpPr>
              <a:spLocks/>
            </p:cNvSpPr>
            <p:nvPr/>
          </p:nvSpPr>
          <p:spPr>
            <a:xfrm>
              <a:off x="2548777" y="3159063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Score</a:t>
              </a:r>
              <a:endParaRPr dirty="0"/>
            </a:p>
          </p:txBody>
        </p:sp>
        <p:sp>
          <p:nvSpPr>
            <p:cNvPr id="11" name="Google Shape;202;p22">
              <a:extLst>
                <a:ext uri="{FF2B5EF4-FFF2-40B4-BE49-F238E27FC236}">
                  <a16:creationId xmlns:a16="http://schemas.microsoft.com/office/drawing/2014/main" id="{25CE4763-7F25-3E0F-7722-9EBDFDC3A25C}"/>
                </a:ext>
              </a:extLst>
            </p:cNvPr>
            <p:cNvSpPr txBox="1"/>
            <p:nvPr/>
          </p:nvSpPr>
          <p:spPr>
            <a:xfrm rot="5400000">
              <a:off x="3486012" y="3443463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2"/>
                  </a:solidFill>
                </a:rPr>
                <a:t>Heads = 4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2" name="Google Shape;199;p22">
              <a:extLst>
                <a:ext uri="{FF2B5EF4-FFF2-40B4-BE49-F238E27FC236}">
                  <a16:creationId xmlns:a16="http://schemas.microsoft.com/office/drawing/2014/main" id="{CB9E1B82-E994-64E2-B1B5-C46B6EE7DD28}"/>
                </a:ext>
              </a:extLst>
            </p:cNvPr>
            <p:cNvSpPr txBox="1"/>
            <p:nvPr/>
          </p:nvSpPr>
          <p:spPr>
            <a:xfrm>
              <a:off x="3532327" y="3856370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3" name="Google Shape;199;p22">
              <a:extLst>
                <a:ext uri="{FF2B5EF4-FFF2-40B4-BE49-F238E27FC236}">
                  <a16:creationId xmlns:a16="http://schemas.microsoft.com/office/drawing/2014/main" id="{846EEA47-F71E-C502-89ED-7BDDC6BB48DC}"/>
                </a:ext>
              </a:extLst>
            </p:cNvPr>
            <p:cNvSpPr txBox="1"/>
            <p:nvPr/>
          </p:nvSpPr>
          <p:spPr>
            <a:xfrm>
              <a:off x="2589782" y="4099449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0000"/>
                  </a:solidFill>
                </a:rPr>
                <a:t>seq_len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Google Shape;241;p25">
            <a:extLst>
              <a:ext uri="{FF2B5EF4-FFF2-40B4-BE49-F238E27FC236}">
                <a16:creationId xmlns:a16="http://schemas.microsoft.com/office/drawing/2014/main" id="{F233BAA8-88A1-5069-C36F-9A5DC5BE56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3.멀티헤드 어텐션-</a:t>
            </a:r>
            <a:r>
              <a:rPr lang="en-US" altLang="ko" b="1" dirty="0"/>
              <a:t>value </a:t>
            </a:r>
            <a:r>
              <a:rPr lang="ko-KR" altLang="en-US" b="1" dirty="0"/>
              <a:t>적용</a:t>
            </a:r>
            <a:endParaRPr b="1" dirty="0"/>
          </a:p>
        </p:txBody>
      </p:sp>
      <p:pic>
        <p:nvPicPr>
          <p:cNvPr id="15" name="Google Shape;286;p27">
            <a:extLst>
              <a:ext uri="{FF2B5EF4-FFF2-40B4-BE49-F238E27FC236}">
                <a16:creationId xmlns:a16="http://schemas.microsoft.com/office/drawing/2014/main" id="{5DFFB6CC-E277-978E-A04E-6077EDC67F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87" y="990451"/>
            <a:ext cx="64960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61;p20">
            <a:extLst>
              <a:ext uri="{FF2B5EF4-FFF2-40B4-BE49-F238E27FC236}">
                <a16:creationId xmlns:a16="http://schemas.microsoft.com/office/drawing/2014/main" id="{EB6F8947-F5E7-5F0D-11EE-4AD75F219E48}"/>
              </a:ext>
            </a:extLst>
          </p:cNvPr>
          <p:cNvSpPr/>
          <p:nvPr/>
        </p:nvSpPr>
        <p:spPr>
          <a:xfrm>
            <a:off x="258987" y="1376273"/>
            <a:ext cx="2400066" cy="23603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936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3.멀티헤드 어텐션-transpose에 의한 shape 변화</a:t>
            </a:r>
            <a:endParaRPr b="1" dirty="0"/>
          </a:p>
        </p:txBody>
      </p:sp>
      <p:pic>
        <p:nvPicPr>
          <p:cNvPr id="308" name="Google Shape;3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00" y="1115700"/>
            <a:ext cx="83343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8"/>
          <p:cNvSpPr/>
          <p:nvPr/>
        </p:nvSpPr>
        <p:spPr>
          <a:xfrm>
            <a:off x="4006735" y="2986294"/>
            <a:ext cx="598800" cy="352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0BBFCD-B524-0B09-E57B-A0F7F343395C}"/>
              </a:ext>
            </a:extLst>
          </p:cNvPr>
          <p:cNvGrpSpPr/>
          <p:nvPr/>
        </p:nvGrpSpPr>
        <p:grpSpPr>
          <a:xfrm>
            <a:off x="5539776" y="2320213"/>
            <a:ext cx="2892993" cy="1765415"/>
            <a:chOff x="2720536" y="1283225"/>
            <a:chExt cx="2014238" cy="1312106"/>
          </a:xfrm>
        </p:grpSpPr>
        <p:sp>
          <p:nvSpPr>
            <p:cNvPr id="3" name="Google Shape;195;p22">
              <a:extLst>
                <a:ext uri="{FF2B5EF4-FFF2-40B4-BE49-F238E27FC236}">
                  <a16:creationId xmlns:a16="http://schemas.microsoft.com/office/drawing/2014/main" id="{A007419B-BB95-28FD-3508-F8B7F022C385}"/>
                </a:ext>
              </a:extLst>
            </p:cNvPr>
            <p:cNvSpPr/>
            <p:nvPr/>
          </p:nvSpPr>
          <p:spPr>
            <a:xfrm>
              <a:off x="2767231" y="1308746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dirty="0"/>
                <a:t>Score with</a:t>
              </a:r>
              <a:r>
                <a:rPr lang="ko-KR" altLang="en-US" dirty="0"/>
                <a:t> </a:t>
              </a:r>
              <a:r>
                <a:rPr lang="en-US" altLang="ko-KR" dirty="0"/>
                <a:t>Value</a:t>
              </a:r>
            </a:p>
          </p:txBody>
        </p:sp>
        <p:sp>
          <p:nvSpPr>
            <p:cNvPr id="4" name="Google Shape;202;p22">
              <a:extLst>
                <a:ext uri="{FF2B5EF4-FFF2-40B4-BE49-F238E27FC236}">
                  <a16:creationId xmlns:a16="http://schemas.microsoft.com/office/drawing/2014/main" id="{BBC4C131-9C0F-4790-36E0-31A72314A64B}"/>
                </a:ext>
              </a:extLst>
            </p:cNvPr>
            <p:cNvSpPr txBox="1"/>
            <p:nvPr/>
          </p:nvSpPr>
          <p:spPr>
            <a:xfrm rot="5400000">
              <a:off x="3706760" y="1639775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0000"/>
                  </a:solidFill>
                </a:rPr>
                <a:t>Heads = 4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Google Shape;199;p22">
              <a:extLst>
                <a:ext uri="{FF2B5EF4-FFF2-40B4-BE49-F238E27FC236}">
                  <a16:creationId xmlns:a16="http://schemas.microsoft.com/office/drawing/2014/main" id="{D8BF88CE-9CD7-674F-E76E-1CD101F004B1}"/>
                </a:ext>
              </a:extLst>
            </p:cNvPr>
            <p:cNvSpPr txBox="1"/>
            <p:nvPr/>
          </p:nvSpPr>
          <p:spPr>
            <a:xfrm>
              <a:off x="3827574" y="2052667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0000"/>
                  </a:solidFill>
                </a:rPr>
                <a:t>seq_len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Google Shape;203;p22">
              <a:extLst>
                <a:ext uri="{FF2B5EF4-FFF2-40B4-BE49-F238E27FC236}">
                  <a16:creationId xmlns:a16="http://schemas.microsoft.com/office/drawing/2014/main" id="{C2A9FAB1-AE05-7074-09C9-9C75F2EF4F63}"/>
                </a:ext>
              </a:extLst>
            </p:cNvPr>
            <p:cNvSpPr txBox="1"/>
            <p:nvPr/>
          </p:nvSpPr>
          <p:spPr>
            <a:xfrm>
              <a:off x="2720536" y="2279731"/>
              <a:ext cx="1441723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Splited_dims</a:t>
              </a:r>
              <a:r>
                <a:rPr lang="en-US" sz="1200" b="1" dirty="0">
                  <a:solidFill>
                    <a:schemeClr val="dk2"/>
                  </a:solidFill>
                </a:rPr>
                <a:t> = 8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04DB3AD-6896-194E-464C-EFCB9ED29B14}"/>
              </a:ext>
            </a:extLst>
          </p:cNvPr>
          <p:cNvGrpSpPr/>
          <p:nvPr/>
        </p:nvGrpSpPr>
        <p:grpSpPr>
          <a:xfrm>
            <a:off x="914401" y="2359512"/>
            <a:ext cx="2797620" cy="1884898"/>
            <a:chOff x="2720536" y="1308746"/>
            <a:chExt cx="1969612" cy="1286585"/>
          </a:xfrm>
        </p:grpSpPr>
        <p:sp>
          <p:nvSpPr>
            <p:cNvPr id="8" name="Google Shape;195;p22">
              <a:extLst>
                <a:ext uri="{FF2B5EF4-FFF2-40B4-BE49-F238E27FC236}">
                  <a16:creationId xmlns:a16="http://schemas.microsoft.com/office/drawing/2014/main" id="{8D8E1531-447E-BA01-8637-3FBEA95BB51F}"/>
                </a:ext>
              </a:extLst>
            </p:cNvPr>
            <p:cNvSpPr/>
            <p:nvPr/>
          </p:nvSpPr>
          <p:spPr>
            <a:xfrm>
              <a:off x="2767231" y="1308746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dirty="0"/>
                <a:t>Score with</a:t>
              </a:r>
              <a:r>
                <a:rPr lang="ko-KR" altLang="en-US" dirty="0"/>
                <a:t> </a:t>
              </a:r>
              <a:r>
                <a:rPr lang="en-US" altLang="ko-KR" dirty="0"/>
                <a:t>Value</a:t>
              </a:r>
            </a:p>
          </p:txBody>
        </p:sp>
        <p:sp>
          <p:nvSpPr>
            <p:cNvPr id="9" name="Google Shape;202;p22">
              <a:extLst>
                <a:ext uri="{FF2B5EF4-FFF2-40B4-BE49-F238E27FC236}">
                  <a16:creationId xmlns:a16="http://schemas.microsoft.com/office/drawing/2014/main" id="{FA24BEA8-B3F8-7785-6BDF-3B7507391233}"/>
                </a:ext>
              </a:extLst>
            </p:cNvPr>
            <p:cNvSpPr txBox="1"/>
            <p:nvPr/>
          </p:nvSpPr>
          <p:spPr>
            <a:xfrm>
              <a:off x="3782948" y="2054608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0000"/>
                  </a:solidFill>
                </a:rPr>
                <a:t>Heads = 4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Google Shape;199;p22">
              <a:extLst>
                <a:ext uri="{FF2B5EF4-FFF2-40B4-BE49-F238E27FC236}">
                  <a16:creationId xmlns:a16="http://schemas.microsoft.com/office/drawing/2014/main" id="{38A02665-0F8E-1D4B-E060-41B29A633D3B}"/>
                </a:ext>
              </a:extLst>
            </p:cNvPr>
            <p:cNvSpPr txBox="1"/>
            <p:nvPr/>
          </p:nvSpPr>
          <p:spPr>
            <a:xfrm rot="5400000">
              <a:off x="3628851" y="1737896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0000"/>
                  </a:solidFill>
                </a:rPr>
                <a:t>seq_len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Google Shape;203;p22">
              <a:extLst>
                <a:ext uri="{FF2B5EF4-FFF2-40B4-BE49-F238E27FC236}">
                  <a16:creationId xmlns:a16="http://schemas.microsoft.com/office/drawing/2014/main" id="{586286D1-63CE-F6E0-CB7C-12BB9736B897}"/>
                </a:ext>
              </a:extLst>
            </p:cNvPr>
            <p:cNvSpPr txBox="1"/>
            <p:nvPr/>
          </p:nvSpPr>
          <p:spPr>
            <a:xfrm>
              <a:off x="2720536" y="2279731"/>
              <a:ext cx="1441723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Splited_dims</a:t>
              </a:r>
              <a:r>
                <a:rPr lang="en-US" sz="1200" b="1" dirty="0">
                  <a:solidFill>
                    <a:schemeClr val="dk2"/>
                  </a:solidFill>
                </a:rPr>
                <a:t> = 8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sp>
        <p:nvSpPr>
          <p:cNvPr id="12" name="Google Shape;161;p20">
            <a:extLst>
              <a:ext uri="{FF2B5EF4-FFF2-40B4-BE49-F238E27FC236}">
                <a16:creationId xmlns:a16="http://schemas.microsoft.com/office/drawing/2014/main" id="{C64D2038-681D-9E85-C74E-A76B01A7588D}"/>
              </a:ext>
            </a:extLst>
          </p:cNvPr>
          <p:cNvSpPr/>
          <p:nvPr/>
        </p:nvSpPr>
        <p:spPr>
          <a:xfrm>
            <a:off x="1375340" y="1737941"/>
            <a:ext cx="1048100" cy="23110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A1D72B70-B054-7EAF-27EF-A4405453A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>
            <a:extLst>
              <a:ext uri="{FF2B5EF4-FFF2-40B4-BE49-F238E27FC236}">
                <a16:creationId xmlns:a16="http://schemas.microsoft.com/office/drawing/2014/main" id="{C0E86D7A-A42E-C8E1-398B-32C5DCF709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3.멀티헤드 어텐션-transpose에 의한 shape 변화</a:t>
            </a:r>
            <a:endParaRPr b="1" dirty="0"/>
          </a:p>
        </p:txBody>
      </p:sp>
      <p:pic>
        <p:nvPicPr>
          <p:cNvPr id="308" name="Google Shape;308;p28">
            <a:extLst>
              <a:ext uri="{FF2B5EF4-FFF2-40B4-BE49-F238E27FC236}">
                <a16:creationId xmlns:a16="http://schemas.microsoft.com/office/drawing/2014/main" id="{AFF490BC-0F35-C6D2-25D3-7F306045B4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00" y="1115700"/>
            <a:ext cx="83343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8">
            <a:extLst>
              <a:ext uri="{FF2B5EF4-FFF2-40B4-BE49-F238E27FC236}">
                <a16:creationId xmlns:a16="http://schemas.microsoft.com/office/drawing/2014/main" id="{63745974-148A-320A-7A03-99F39418E9CF}"/>
              </a:ext>
            </a:extLst>
          </p:cNvPr>
          <p:cNvSpPr/>
          <p:nvPr/>
        </p:nvSpPr>
        <p:spPr>
          <a:xfrm>
            <a:off x="4006735" y="2986294"/>
            <a:ext cx="598800" cy="352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8">
            <a:extLst>
              <a:ext uri="{FF2B5EF4-FFF2-40B4-BE49-F238E27FC236}">
                <a16:creationId xmlns:a16="http://schemas.microsoft.com/office/drawing/2014/main" id="{7F1642A4-EB2A-14D0-92D8-7C8D5D9C34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1;p20">
            <a:extLst>
              <a:ext uri="{FF2B5EF4-FFF2-40B4-BE49-F238E27FC236}">
                <a16:creationId xmlns:a16="http://schemas.microsoft.com/office/drawing/2014/main" id="{E6203E0C-AECC-6741-C62C-038A938FC670}"/>
              </a:ext>
            </a:extLst>
          </p:cNvPr>
          <p:cNvSpPr/>
          <p:nvPr/>
        </p:nvSpPr>
        <p:spPr>
          <a:xfrm>
            <a:off x="1375340" y="1737941"/>
            <a:ext cx="1048100" cy="23110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39EDF-4954-E679-6620-B0D79DCD807A}"/>
              </a:ext>
            </a:extLst>
          </p:cNvPr>
          <p:cNvGrpSpPr/>
          <p:nvPr/>
        </p:nvGrpSpPr>
        <p:grpSpPr>
          <a:xfrm>
            <a:off x="5431981" y="2104305"/>
            <a:ext cx="2383953" cy="2468378"/>
            <a:chOff x="1239079" y="1288555"/>
            <a:chExt cx="2383953" cy="246837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0566FC3-758C-8A20-2F79-0DD6EF6283DF}"/>
                </a:ext>
              </a:extLst>
            </p:cNvPr>
            <p:cNvGrpSpPr/>
            <p:nvPr/>
          </p:nvGrpSpPr>
          <p:grpSpPr>
            <a:xfrm>
              <a:off x="1239079" y="1288555"/>
              <a:ext cx="2383953" cy="2468378"/>
              <a:chOff x="1026260" y="2463471"/>
              <a:chExt cx="2115587" cy="2104049"/>
            </a:xfrm>
          </p:grpSpPr>
          <p:sp>
            <p:nvSpPr>
              <p:cNvPr id="27" name="Google Shape;202;p22">
                <a:extLst>
                  <a:ext uri="{FF2B5EF4-FFF2-40B4-BE49-F238E27FC236}">
                    <a16:creationId xmlns:a16="http://schemas.microsoft.com/office/drawing/2014/main" id="{92C88941-2FDE-E192-13CB-FDAE41F7FA5C}"/>
                  </a:ext>
                </a:extLst>
              </p:cNvPr>
              <p:cNvSpPr txBox="1"/>
              <p:nvPr/>
            </p:nvSpPr>
            <p:spPr>
              <a:xfrm rot="5400000">
                <a:off x="2071781" y="2820021"/>
                <a:ext cx="907200" cy="1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FF0000"/>
                    </a:solidFill>
                  </a:rPr>
                  <a:t>Heads = 4</a:t>
                </a:r>
                <a:endParaRPr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Google Shape;203;p22">
                <a:extLst>
                  <a:ext uri="{FF2B5EF4-FFF2-40B4-BE49-F238E27FC236}">
                    <a16:creationId xmlns:a16="http://schemas.microsoft.com/office/drawing/2014/main" id="{49A6035D-9BA4-D998-90F3-B529965504F3}"/>
                  </a:ext>
                </a:extLst>
              </p:cNvPr>
              <p:cNvSpPr txBox="1"/>
              <p:nvPr/>
            </p:nvSpPr>
            <p:spPr>
              <a:xfrm>
                <a:off x="1026260" y="4251920"/>
                <a:ext cx="1441723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chemeClr val="dk2"/>
                    </a:solidFill>
                  </a:rPr>
                  <a:t>Splited_dims</a:t>
                </a:r>
                <a:r>
                  <a:rPr lang="en-US" sz="1200" b="1" dirty="0">
                    <a:solidFill>
                      <a:schemeClr val="dk2"/>
                    </a:solidFill>
                  </a:rPr>
                  <a:t> = 8</a:t>
                </a:r>
                <a:endParaRPr sz="1200" b="1" dirty="0">
                  <a:solidFill>
                    <a:schemeClr val="dk2"/>
                  </a:solidFill>
                </a:endParaRPr>
              </a:p>
            </p:txBody>
          </p:sp>
          <p:sp>
            <p:nvSpPr>
              <p:cNvPr id="29" name="Google Shape;199;p22">
                <a:extLst>
                  <a:ext uri="{FF2B5EF4-FFF2-40B4-BE49-F238E27FC236}">
                    <a16:creationId xmlns:a16="http://schemas.microsoft.com/office/drawing/2014/main" id="{03DD78D3-7ED9-A832-1C2A-A4CC14B29CA0}"/>
                  </a:ext>
                </a:extLst>
              </p:cNvPr>
              <p:cNvSpPr txBox="1"/>
              <p:nvPr/>
            </p:nvSpPr>
            <p:spPr>
              <a:xfrm>
                <a:off x="2234647" y="3520145"/>
                <a:ext cx="907200" cy="1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FF0000"/>
                    </a:solidFill>
                  </a:rPr>
                  <a:t>seq_len</a:t>
                </a:r>
                <a:endParaRPr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평행 사변형 29">
                <a:extLst>
                  <a:ext uri="{FF2B5EF4-FFF2-40B4-BE49-F238E27FC236}">
                    <a16:creationId xmlns:a16="http://schemas.microsoft.com/office/drawing/2014/main" id="{448DA5FC-F12A-7033-E4A1-058E5BE18F3F}"/>
                  </a:ext>
                </a:extLst>
              </p:cNvPr>
              <p:cNvSpPr/>
              <p:nvPr/>
            </p:nvSpPr>
            <p:spPr>
              <a:xfrm>
                <a:off x="1267843" y="3075569"/>
                <a:ext cx="986461" cy="1136826"/>
              </a:xfrm>
              <a:prstGeom prst="parallelogram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7C232A2C-8E0E-6836-8C20-6E6628C18A81}"/>
                </a:ext>
              </a:extLst>
            </p:cNvPr>
            <p:cNvSpPr/>
            <p:nvPr/>
          </p:nvSpPr>
          <p:spPr>
            <a:xfrm>
              <a:off x="1495587" y="1833914"/>
              <a:ext cx="1111595" cy="1333674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5A1B54D4-969F-2EC7-B7FF-09926CA0E713}"/>
                </a:ext>
              </a:extLst>
            </p:cNvPr>
            <p:cNvSpPr/>
            <p:nvPr/>
          </p:nvSpPr>
          <p:spPr>
            <a:xfrm>
              <a:off x="1461814" y="1639705"/>
              <a:ext cx="1111595" cy="1333674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7A906784-73E5-395F-140F-0B289D88CDC0}"/>
                </a:ext>
              </a:extLst>
            </p:cNvPr>
            <p:cNvSpPr/>
            <p:nvPr/>
          </p:nvSpPr>
          <p:spPr>
            <a:xfrm>
              <a:off x="1434471" y="1434276"/>
              <a:ext cx="1111595" cy="1333674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95CCA29-FECF-7B64-69BD-EFA0D8E7270F}"/>
              </a:ext>
            </a:extLst>
          </p:cNvPr>
          <p:cNvGrpSpPr/>
          <p:nvPr/>
        </p:nvGrpSpPr>
        <p:grpSpPr>
          <a:xfrm>
            <a:off x="865922" y="2322592"/>
            <a:ext cx="2703427" cy="2172387"/>
            <a:chOff x="605164" y="1569350"/>
            <a:chExt cx="2703427" cy="2172387"/>
          </a:xfrm>
        </p:grpSpPr>
        <p:sp>
          <p:nvSpPr>
            <p:cNvPr id="32" name="Google Shape;202;p22">
              <a:extLst>
                <a:ext uri="{FF2B5EF4-FFF2-40B4-BE49-F238E27FC236}">
                  <a16:creationId xmlns:a16="http://schemas.microsoft.com/office/drawing/2014/main" id="{2A498F10-A0E5-8A21-2697-2096FB0E3843}"/>
                </a:ext>
              </a:extLst>
            </p:cNvPr>
            <p:cNvSpPr txBox="1"/>
            <p:nvPr/>
          </p:nvSpPr>
          <p:spPr>
            <a:xfrm>
              <a:off x="2401391" y="2961180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0000"/>
                  </a:solidFill>
                </a:rPr>
                <a:t>Heads = 4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3233B75-B074-906B-0C7C-84DA5D3769EA}"/>
                </a:ext>
              </a:extLst>
            </p:cNvPr>
            <p:cNvGrpSpPr/>
            <p:nvPr/>
          </p:nvGrpSpPr>
          <p:grpSpPr>
            <a:xfrm>
              <a:off x="605164" y="1569350"/>
              <a:ext cx="2403917" cy="2172387"/>
              <a:chOff x="2230684" y="1782826"/>
              <a:chExt cx="2403917" cy="2172387"/>
            </a:xfrm>
          </p:grpSpPr>
          <p:sp>
            <p:nvSpPr>
              <p:cNvPr id="34" name="Google Shape;203;p22">
                <a:extLst>
                  <a:ext uri="{FF2B5EF4-FFF2-40B4-BE49-F238E27FC236}">
                    <a16:creationId xmlns:a16="http://schemas.microsoft.com/office/drawing/2014/main" id="{A7B47736-1D43-F4D3-5A05-1505F163C739}"/>
                  </a:ext>
                </a:extLst>
              </p:cNvPr>
              <p:cNvSpPr txBox="1"/>
              <p:nvPr/>
            </p:nvSpPr>
            <p:spPr>
              <a:xfrm>
                <a:off x="2230684" y="3639613"/>
                <a:ext cx="1441723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FF0000"/>
                    </a:solidFill>
                  </a:rPr>
                  <a:t>Splited_dims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 = 8</a:t>
                </a:r>
                <a:endParaRPr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Google Shape;199;p22">
                <a:extLst>
                  <a:ext uri="{FF2B5EF4-FFF2-40B4-BE49-F238E27FC236}">
                    <a16:creationId xmlns:a16="http://schemas.microsoft.com/office/drawing/2014/main" id="{BB02FF9A-8F4A-47F3-8FA6-279126D9FD45}"/>
                  </a:ext>
                </a:extLst>
              </p:cNvPr>
              <p:cNvSpPr txBox="1"/>
              <p:nvPr/>
            </p:nvSpPr>
            <p:spPr>
              <a:xfrm rot="5400000">
                <a:off x="4083951" y="2231619"/>
                <a:ext cx="907200" cy="1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chemeClr val="dk2"/>
                    </a:solidFill>
                  </a:rPr>
                  <a:t>seq_len</a:t>
                </a:r>
                <a:endParaRPr sz="1200" b="1" dirty="0">
                  <a:solidFill>
                    <a:schemeClr val="dk2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F6BAC2D-6BC9-ADE2-C179-33368D6DDA6D}"/>
                  </a:ext>
                </a:extLst>
              </p:cNvPr>
              <p:cNvSpPr/>
              <p:nvPr/>
            </p:nvSpPr>
            <p:spPr>
              <a:xfrm>
                <a:off x="3279404" y="1782826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5FCB7FF-8273-CDDA-9759-98D1A7D5ED34}"/>
                  </a:ext>
                </a:extLst>
              </p:cNvPr>
              <p:cNvSpPr/>
              <p:nvPr/>
            </p:nvSpPr>
            <p:spPr>
              <a:xfrm>
                <a:off x="3042615" y="1899519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46CE4E2-3D8F-A5D9-BDC2-689C4BF9392F}"/>
                  </a:ext>
                </a:extLst>
              </p:cNvPr>
              <p:cNvSpPr/>
              <p:nvPr/>
            </p:nvSpPr>
            <p:spPr>
              <a:xfrm>
                <a:off x="2818268" y="2117915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5D3B218-B48F-5347-ACD0-0D9B2DEF62DB}"/>
                  </a:ext>
                </a:extLst>
              </p:cNvPr>
              <p:cNvSpPr/>
              <p:nvPr/>
            </p:nvSpPr>
            <p:spPr>
              <a:xfrm>
                <a:off x="2579067" y="2336311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578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3.멀티헤드 어텐션-view에 의한 head_dim 제거</a:t>
            </a:r>
            <a:endParaRPr b="1" dirty="0"/>
          </a:p>
        </p:txBody>
      </p:sp>
      <p:pic>
        <p:nvPicPr>
          <p:cNvPr id="326" name="Google Shape;3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00" y="1115700"/>
            <a:ext cx="83343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9"/>
          <p:cNvSpPr/>
          <p:nvPr/>
        </p:nvSpPr>
        <p:spPr>
          <a:xfrm>
            <a:off x="3941003" y="3213075"/>
            <a:ext cx="598800" cy="352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24FDF7C-DF28-BECE-2C4E-DD55982D49C1}"/>
              </a:ext>
            </a:extLst>
          </p:cNvPr>
          <p:cNvGrpSpPr/>
          <p:nvPr/>
        </p:nvGrpSpPr>
        <p:grpSpPr>
          <a:xfrm>
            <a:off x="5172250" y="2556976"/>
            <a:ext cx="2861006" cy="1884898"/>
            <a:chOff x="2720536" y="1308746"/>
            <a:chExt cx="2014238" cy="1286585"/>
          </a:xfrm>
        </p:grpSpPr>
        <p:sp>
          <p:nvSpPr>
            <p:cNvPr id="8" name="Google Shape;195;p22">
              <a:extLst>
                <a:ext uri="{FF2B5EF4-FFF2-40B4-BE49-F238E27FC236}">
                  <a16:creationId xmlns:a16="http://schemas.microsoft.com/office/drawing/2014/main" id="{DC353A57-AD3F-6408-AAD5-E352A8635153}"/>
                </a:ext>
              </a:extLst>
            </p:cNvPr>
            <p:cNvSpPr/>
            <p:nvPr/>
          </p:nvSpPr>
          <p:spPr>
            <a:xfrm>
              <a:off x="2767231" y="1308746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dirty="0"/>
                <a:t>Score with</a:t>
              </a:r>
              <a:r>
                <a:rPr lang="ko-KR" altLang="en-US" dirty="0"/>
                <a:t> </a:t>
              </a:r>
              <a:r>
                <a:rPr lang="en-US" altLang="ko-KR" dirty="0"/>
                <a:t>Value</a:t>
              </a:r>
            </a:p>
          </p:txBody>
        </p:sp>
        <p:sp>
          <p:nvSpPr>
            <p:cNvPr id="9" name="Google Shape;202;p22">
              <a:extLst>
                <a:ext uri="{FF2B5EF4-FFF2-40B4-BE49-F238E27FC236}">
                  <a16:creationId xmlns:a16="http://schemas.microsoft.com/office/drawing/2014/main" id="{62A07609-0D32-A5FF-B6A0-A6832BDDAD86}"/>
                </a:ext>
              </a:extLst>
            </p:cNvPr>
            <p:cNvSpPr txBox="1"/>
            <p:nvPr/>
          </p:nvSpPr>
          <p:spPr>
            <a:xfrm>
              <a:off x="3827574" y="2027146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0000"/>
                  </a:solidFill>
                </a:rPr>
                <a:t>Heads = 4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Google Shape;199;p22">
              <a:extLst>
                <a:ext uri="{FF2B5EF4-FFF2-40B4-BE49-F238E27FC236}">
                  <a16:creationId xmlns:a16="http://schemas.microsoft.com/office/drawing/2014/main" id="{ABA57022-720B-5C1F-DF0C-881E54B0A191}"/>
                </a:ext>
              </a:extLst>
            </p:cNvPr>
            <p:cNvSpPr txBox="1"/>
            <p:nvPr/>
          </p:nvSpPr>
          <p:spPr>
            <a:xfrm rot="5400000">
              <a:off x="3663223" y="1783471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1" name="Google Shape;203;p22">
              <a:extLst>
                <a:ext uri="{FF2B5EF4-FFF2-40B4-BE49-F238E27FC236}">
                  <a16:creationId xmlns:a16="http://schemas.microsoft.com/office/drawing/2014/main" id="{57DF91B7-30B6-3BC9-DB32-3E499222D494}"/>
                </a:ext>
              </a:extLst>
            </p:cNvPr>
            <p:cNvSpPr txBox="1"/>
            <p:nvPr/>
          </p:nvSpPr>
          <p:spPr>
            <a:xfrm>
              <a:off x="2720536" y="2279731"/>
              <a:ext cx="1441723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0000"/>
                  </a:solidFill>
                </a:rPr>
                <a:t>Splited_dims</a:t>
              </a:r>
              <a:r>
                <a:rPr lang="en-US" sz="1200" b="1" dirty="0">
                  <a:solidFill>
                    <a:srgbClr val="FF0000"/>
                  </a:solidFill>
                </a:rPr>
                <a:t> = 8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265720-D72E-5B2F-0B6D-1F61EF368678}"/>
              </a:ext>
            </a:extLst>
          </p:cNvPr>
          <p:cNvGrpSpPr/>
          <p:nvPr/>
        </p:nvGrpSpPr>
        <p:grpSpPr>
          <a:xfrm>
            <a:off x="790984" y="2554120"/>
            <a:ext cx="3214502" cy="1547286"/>
            <a:chOff x="790984" y="2554120"/>
            <a:chExt cx="3214502" cy="1547286"/>
          </a:xfrm>
        </p:grpSpPr>
        <p:sp>
          <p:nvSpPr>
            <p:cNvPr id="333" name="Google Shape;333;p29"/>
            <p:cNvSpPr/>
            <p:nvPr/>
          </p:nvSpPr>
          <p:spPr>
            <a:xfrm>
              <a:off x="790984" y="2554120"/>
              <a:ext cx="2817329" cy="1282993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Output</a:t>
              </a:r>
              <a:endParaRPr/>
            </a:p>
          </p:txBody>
        </p:sp>
        <p:sp>
          <p:nvSpPr>
            <p:cNvPr id="336" name="Google Shape;336;p29"/>
            <p:cNvSpPr txBox="1"/>
            <p:nvPr/>
          </p:nvSpPr>
          <p:spPr>
            <a:xfrm>
              <a:off x="1678264" y="3837112"/>
              <a:ext cx="1261280" cy="264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rgbClr val="FF0000"/>
                  </a:solidFill>
                </a:rPr>
                <a:t>d_model</a:t>
              </a:r>
              <a:r>
                <a:rPr lang="en-US" altLang="ko" sz="1200" b="1" dirty="0">
                  <a:solidFill>
                    <a:srgbClr val="FF0000"/>
                  </a:solidFill>
                </a:rPr>
                <a:t> = 32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Google Shape;199;p22">
              <a:extLst>
                <a:ext uri="{FF2B5EF4-FFF2-40B4-BE49-F238E27FC236}">
                  <a16:creationId xmlns:a16="http://schemas.microsoft.com/office/drawing/2014/main" id="{D3E1355F-12E7-F67C-BCF8-ECCA01332885}"/>
                </a:ext>
              </a:extLst>
            </p:cNvPr>
            <p:cNvSpPr txBox="1"/>
            <p:nvPr/>
          </p:nvSpPr>
          <p:spPr>
            <a:xfrm rot="5400000">
              <a:off x="3203095" y="3299015"/>
              <a:ext cx="1329084" cy="275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sp>
        <p:nvSpPr>
          <p:cNvPr id="2" name="Google Shape;161;p20">
            <a:extLst>
              <a:ext uri="{FF2B5EF4-FFF2-40B4-BE49-F238E27FC236}">
                <a16:creationId xmlns:a16="http://schemas.microsoft.com/office/drawing/2014/main" id="{7870BE12-6AE4-F96C-359B-4BE6EEA2FD37}"/>
              </a:ext>
            </a:extLst>
          </p:cNvPr>
          <p:cNvSpPr/>
          <p:nvPr/>
        </p:nvSpPr>
        <p:spPr>
          <a:xfrm>
            <a:off x="3416952" y="1740897"/>
            <a:ext cx="2922139" cy="18888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9A827D77-5A98-2C4D-6CE4-87CB11154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>
            <a:extLst>
              <a:ext uri="{FF2B5EF4-FFF2-40B4-BE49-F238E27FC236}">
                <a16:creationId xmlns:a16="http://schemas.microsoft.com/office/drawing/2014/main" id="{A3BEC030-6774-6646-CF2E-B25BA32417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3.멀티헤드 어텐션-view에 의한 head_dim 제거</a:t>
            </a:r>
            <a:endParaRPr b="1" dirty="0"/>
          </a:p>
        </p:txBody>
      </p:sp>
      <p:pic>
        <p:nvPicPr>
          <p:cNvPr id="326" name="Google Shape;326;p29">
            <a:extLst>
              <a:ext uri="{FF2B5EF4-FFF2-40B4-BE49-F238E27FC236}">
                <a16:creationId xmlns:a16="http://schemas.microsoft.com/office/drawing/2014/main" id="{E168097A-312C-E095-632C-84650F29B9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00" y="1115700"/>
            <a:ext cx="83343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9">
            <a:extLst>
              <a:ext uri="{FF2B5EF4-FFF2-40B4-BE49-F238E27FC236}">
                <a16:creationId xmlns:a16="http://schemas.microsoft.com/office/drawing/2014/main" id="{C7461176-1AFC-4131-2095-AEB6E4913159}"/>
              </a:ext>
            </a:extLst>
          </p:cNvPr>
          <p:cNvSpPr/>
          <p:nvPr/>
        </p:nvSpPr>
        <p:spPr>
          <a:xfrm>
            <a:off x="4974674" y="3217807"/>
            <a:ext cx="598800" cy="352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9">
            <a:extLst>
              <a:ext uri="{FF2B5EF4-FFF2-40B4-BE49-F238E27FC236}">
                <a16:creationId xmlns:a16="http://schemas.microsoft.com/office/drawing/2014/main" id="{08F103ED-BEF7-6AD2-6B95-2CB6CFBB076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1;p20">
            <a:extLst>
              <a:ext uri="{FF2B5EF4-FFF2-40B4-BE49-F238E27FC236}">
                <a16:creationId xmlns:a16="http://schemas.microsoft.com/office/drawing/2014/main" id="{36FBAC82-FB1E-9A71-10FC-31528BF77C33}"/>
              </a:ext>
            </a:extLst>
          </p:cNvPr>
          <p:cNvSpPr/>
          <p:nvPr/>
        </p:nvSpPr>
        <p:spPr>
          <a:xfrm>
            <a:off x="3416952" y="1740897"/>
            <a:ext cx="2922139" cy="18888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F02BC2A-FF12-F72B-8F12-774DA4119230}"/>
              </a:ext>
            </a:extLst>
          </p:cNvPr>
          <p:cNvGrpSpPr/>
          <p:nvPr/>
        </p:nvGrpSpPr>
        <p:grpSpPr>
          <a:xfrm>
            <a:off x="5897078" y="2412445"/>
            <a:ext cx="2703427" cy="2172387"/>
            <a:chOff x="605164" y="1569350"/>
            <a:chExt cx="2703427" cy="2172387"/>
          </a:xfrm>
        </p:grpSpPr>
        <p:sp>
          <p:nvSpPr>
            <p:cNvPr id="4" name="Google Shape;202;p22">
              <a:extLst>
                <a:ext uri="{FF2B5EF4-FFF2-40B4-BE49-F238E27FC236}">
                  <a16:creationId xmlns:a16="http://schemas.microsoft.com/office/drawing/2014/main" id="{B7B0C60B-C82F-9801-163A-1D381D1C9D41}"/>
                </a:ext>
              </a:extLst>
            </p:cNvPr>
            <p:cNvSpPr txBox="1"/>
            <p:nvPr/>
          </p:nvSpPr>
          <p:spPr>
            <a:xfrm>
              <a:off x="2401391" y="2961180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0000"/>
                  </a:solidFill>
                </a:rPr>
                <a:t>Heads = 4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B5FDB2B-BC5C-56C0-790A-65FA82A23646}"/>
                </a:ext>
              </a:extLst>
            </p:cNvPr>
            <p:cNvGrpSpPr/>
            <p:nvPr/>
          </p:nvGrpSpPr>
          <p:grpSpPr>
            <a:xfrm>
              <a:off x="605164" y="1569350"/>
              <a:ext cx="2403917" cy="2172387"/>
              <a:chOff x="2230684" y="1782826"/>
              <a:chExt cx="2403917" cy="2172387"/>
            </a:xfrm>
          </p:grpSpPr>
          <p:sp>
            <p:nvSpPr>
              <p:cNvPr id="6" name="Google Shape;203;p22">
                <a:extLst>
                  <a:ext uri="{FF2B5EF4-FFF2-40B4-BE49-F238E27FC236}">
                    <a16:creationId xmlns:a16="http://schemas.microsoft.com/office/drawing/2014/main" id="{8AC8308B-C2BE-F82E-ABB1-0E8F45BB79AB}"/>
                  </a:ext>
                </a:extLst>
              </p:cNvPr>
              <p:cNvSpPr txBox="1"/>
              <p:nvPr/>
            </p:nvSpPr>
            <p:spPr>
              <a:xfrm>
                <a:off x="2230684" y="3639613"/>
                <a:ext cx="1441723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FF0000"/>
                    </a:solidFill>
                  </a:rPr>
                  <a:t>Splited_dims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 = 8</a:t>
                </a:r>
                <a:endParaRPr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Google Shape;199;p22">
                <a:extLst>
                  <a:ext uri="{FF2B5EF4-FFF2-40B4-BE49-F238E27FC236}">
                    <a16:creationId xmlns:a16="http://schemas.microsoft.com/office/drawing/2014/main" id="{580A74F6-7661-04E2-3B2B-40D5DF80B928}"/>
                  </a:ext>
                </a:extLst>
              </p:cNvPr>
              <p:cNvSpPr txBox="1"/>
              <p:nvPr/>
            </p:nvSpPr>
            <p:spPr>
              <a:xfrm rot="5400000">
                <a:off x="4083951" y="2231619"/>
                <a:ext cx="907200" cy="1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chemeClr val="dk2"/>
                    </a:solidFill>
                  </a:rPr>
                  <a:t>seq_len</a:t>
                </a:r>
                <a:endParaRPr sz="1200" b="1" dirty="0">
                  <a:solidFill>
                    <a:schemeClr val="dk2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CD67AE6-0CBE-02AE-D8EC-10B8678359CF}"/>
                  </a:ext>
                </a:extLst>
              </p:cNvPr>
              <p:cNvSpPr/>
              <p:nvPr/>
            </p:nvSpPr>
            <p:spPr>
              <a:xfrm>
                <a:off x="3279404" y="1782826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A56556C-29A5-5CFC-ECBC-27177653FC70}"/>
                  </a:ext>
                </a:extLst>
              </p:cNvPr>
              <p:cNvSpPr/>
              <p:nvPr/>
            </p:nvSpPr>
            <p:spPr>
              <a:xfrm>
                <a:off x="3042615" y="1899519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BC58E4F-F30C-083D-6EC5-67BA4577C5D5}"/>
                  </a:ext>
                </a:extLst>
              </p:cNvPr>
              <p:cNvSpPr/>
              <p:nvPr/>
            </p:nvSpPr>
            <p:spPr>
              <a:xfrm>
                <a:off x="2818268" y="2117915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996ADCB-6787-94D8-E288-83FA1DC25991}"/>
                  </a:ext>
                </a:extLst>
              </p:cNvPr>
              <p:cNvSpPr/>
              <p:nvPr/>
            </p:nvSpPr>
            <p:spPr>
              <a:xfrm>
                <a:off x="2579067" y="2336311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D47EA9-BD09-5CB1-6441-F6961F733CE2}"/>
              </a:ext>
            </a:extLst>
          </p:cNvPr>
          <p:cNvGrpSpPr/>
          <p:nvPr/>
        </p:nvGrpSpPr>
        <p:grpSpPr>
          <a:xfrm>
            <a:off x="581200" y="2848972"/>
            <a:ext cx="4296821" cy="1531721"/>
            <a:chOff x="953547" y="2116846"/>
            <a:chExt cx="4296821" cy="1531721"/>
          </a:xfrm>
        </p:grpSpPr>
        <p:sp>
          <p:nvSpPr>
            <p:cNvPr id="20" name="Google Shape;202;p22">
              <a:extLst>
                <a:ext uri="{FF2B5EF4-FFF2-40B4-BE49-F238E27FC236}">
                  <a16:creationId xmlns:a16="http://schemas.microsoft.com/office/drawing/2014/main" id="{E55A5D4D-3C04-1BBE-5811-F39F5C8628F6}"/>
                </a:ext>
              </a:extLst>
            </p:cNvPr>
            <p:cNvSpPr txBox="1"/>
            <p:nvPr/>
          </p:nvSpPr>
          <p:spPr>
            <a:xfrm>
              <a:off x="3032335" y="3445329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3304D9B-CCB6-F368-AD10-911D84814EA0}"/>
                </a:ext>
              </a:extLst>
            </p:cNvPr>
            <p:cNvGrpSpPr/>
            <p:nvPr/>
          </p:nvGrpSpPr>
          <p:grpSpPr>
            <a:xfrm>
              <a:off x="953547" y="2116846"/>
              <a:ext cx="4296821" cy="1531721"/>
              <a:chOff x="2579067" y="2330322"/>
              <a:chExt cx="4296821" cy="1531721"/>
            </a:xfrm>
          </p:grpSpPr>
          <p:sp>
            <p:nvSpPr>
              <p:cNvPr id="22" name="Google Shape;203;p22">
                <a:extLst>
                  <a:ext uri="{FF2B5EF4-FFF2-40B4-BE49-F238E27FC236}">
                    <a16:creationId xmlns:a16="http://schemas.microsoft.com/office/drawing/2014/main" id="{F0D3D0C6-EDCF-A7D0-7DBE-54DD38174379}"/>
                  </a:ext>
                </a:extLst>
              </p:cNvPr>
              <p:cNvSpPr txBox="1"/>
              <p:nvPr/>
            </p:nvSpPr>
            <p:spPr>
              <a:xfrm>
                <a:off x="2765294" y="3546443"/>
                <a:ext cx="3627416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1200" b="1" dirty="0" err="1">
                    <a:solidFill>
                      <a:srgbClr val="FF0000"/>
                    </a:solidFill>
                  </a:rPr>
                  <a:t>Splited_dims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(= 8) * </a:t>
                </a:r>
                <a:r>
                  <a:rPr lang="en-US" altLang="ko-KR" sz="1200" b="1" dirty="0">
                    <a:solidFill>
                      <a:srgbClr val="FF0000"/>
                    </a:solidFill>
                  </a:rPr>
                  <a:t>Heads( = 4) = </a:t>
                </a:r>
                <a:r>
                  <a:rPr lang="en-US" altLang="ko-KR" sz="1200" b="1" dirty="0" err="1">
                    <a:solidFill>
                      <a:srgbClr val="FF0000"/>
                    </a:solidFill>
                  </a:rPr>
                  <a:t>d_model</a:t>
                </a:r>
                <a:r>
                  <a:rPr lang="en-US" altLang="ko-KR" sz="1200" b="1" dirty="0">
                    <a:solidFill>
                      <a:srgbClr val="FF0000"/>
                    </a:solidFill>
                  </a:rPr>
                  <a:t> (= 32)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FF0000"/>
                    </a:solidFill>
                  </a:rPr>
                  <a:t>  </a:t>
                </a:r>
                <a:endParaRPr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Google Shape;199;p22">
                <a:extLst>
                  <a:ext uri="{FF2B5EF4-FFF2-40B4-BE49-F238E27FC236}">
                    <a16:creationId xmlns:a16="http://schemas.microsoft.com/office/drawing/2014/main" id="{6D8D3F6B-BD9A-A44E-D939-CED42F5F7B48}"/>
                  </a:ext>
                </a:extLst>
              </p:cNvPr>
              <p:cNvSpPr txBox="1"/>
              <p:nvPr/>
            </p:nvSpPr>
            <p:spPr>
              <a:xfrm rot="5400000">
                <a:off x="6325238" y="2878248"/>
                <a:ext cx="907200" cy="1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chemeClr val="dk2"/>
                    </a:solidFill>
                  </a:rPr>
                  <a:t>seq_len</a:t>
                </a:r>
                <a:endParaRPr sz="1200" b="1" dirty="0">
                  <a:solidFill>
                    <a:schemeClr val="dk2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5C619A2-C98F-B22B-10C1-113FBC7308C2}"/>
                  </a:ext>
                </a:extLst>
              </p:cNvPr>
              <p:cNvSpPr/>
              <p:nvPr/>
            </p:nvSpPr>
            <p:spPr>
              <a:xfrm>
                <a:off x="5423350" y="2332857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9DD75F8-B43C-EE89-8B49-3F29F5977929}"/>
                  </a:ext>
                </a:extLst>
              </p:cNvPr>
              <p:cNvSpPr/>
              <p:nvPr/>
            </p:nvSpPr>
            <p:spPr>
              <a:xfrm>
                <a:off x="4474118" y="2330322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821CDA3-B496-4010-2727-88D4F2965791}"/>
                  </a:ext>
                </a:extLst>
              </p:cNvPr>
              <p:cNvSpPr/>
              <p:nvPr/>
            </p:nvSpPr>
            <p:spPr>
              <a:xfrm>
                <a:off x="3514314" y="2336311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0766301-C4C9-CA05-6800-E66FFFF19CAE}"/>
                  </a:ext>
                </a:extLst>
              </p:cNvPr>
              <p:cNvSpPr/>
              <p:nvPr/>
            </p:nvSpPr>
            <p:spPr>
              <a:xfrm>
                <a:off x="2579067" y="2336311"/>
                <a:ext cx="854139" cy="1216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88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3.멀티헤드 어텐션-linear layer</a:t>
            </a:r>
            <a:endParaRPr b="1" dirty="0"/>
          </a:p>
        </p:txBody>
      </p:sp>
      <p:pic>
        <p:nvPicPr>
          <p:cNvPr id="343" name="Google Shape;3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925"/>
            <a:ext cx="70008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C42DE47-758E-A0EF-D8FB-447FE2073E2A}"/>
              </a:ext>
            </a:extLst>
          </p:cNvPr>
          <p:cNvGrpSpPr/>
          <p:nvPr/>
        </p:nvGrpSpPr>
        <p:grpSpPr>
          <a:xfrm>
            <a:off x="345551" y="2481591"/>
            <a:ext cx="2229469" cy="1153013"/>
            <a:chOff x="660310" y="2548710"/>
            <a:chExt cx="2982628" cy="1508452"/>
          </a:xfrm>
        </p:grpSpPr>
        <p:sp>
          <p:nvSpPr>
            <p:cNvPr id="3" name="Google Shape;333;p29">
              <a:extLst>
                <a:ext uri="{FF2B5EF4-FFF2-40B4-BE49-F238E27FC236}">
                  <a16:creationId xmlns:a16="http://schemas.microsoft.com/office/drawing/2014/main" id="{CAAADB04-74F5-B502-305E-01103968B979}"/>
                </a:ext>
              </a:extLst>
            </p:cNvPr>
            <p:cNvSpPr/>
            <p:nvPr/>
          </p:nvSpPr>
          <p:spPr>
            <a:xfrm>
              <a:off x="825609" y="2548710"/>
              <a:ext cx="2817329" cy="1282993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Input</a:t>
              </a:r>
              <a:endParaRPr dirty="0"/>
            </a:p>
          </p:txBody>
        </p:sp>
        <p:sp>
          <p:nvSpPr>
            <p:cNvPr id="4" name="Google Shape;336;p29">
              <a:extLst>
                <a:ext uri="{FF2B5EF4-FFF2-40B4-BE49-F238E27FC236}">
                  <a16:creationId xmlns:a16="http://schemas.microsoft.com/office/drawing/2014/main" id="{51D138D1-DFE3-68C0-D0DC-76EB11C21904}"/>
                </a:ext>
              </a:extLst>
            </p:cNvPr>
            <p:cNvSpPr txBox="1"/>
            <p:nvPr/>
          </p:nvSpPr>
          <p:spPr>
            <a:xfrm>
              <a:off x="1451347" y="3837112"/>
              <a:ext cx="1678786" cy="22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rgbClr val="FF0000"/>
                  </a:solidFill>
                </a:rPr>
                <a:t>d_model</a:t>
              </a:r>
              <a:r>
                <a:rPr lang="en-US" altLang="ko" sz="1200" b="1" dirty="0">
                  <a:solidFill>
                    <a:srgbClr val="FF0000"/>
                  </a:solidFill>
                </a:rPr>
                <a:t> = 32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Google Shape;199;p22">
              <a:extLst>
                <a:ext uri="{FF2B5EF4-FFF2-40B4-BE49-F238E27FC236}">
                  <a16:creationId xmlns:a16="http://schemas.microsoft.com/office/drawing/2014/main" id="{E68A876C-212E-3ECB-61EF-657CEBD580B9}"/>
                </a:ext>
              </a:extLst>
            </p:cNvPr>
            <p:cNvSpPr txBox="1"/>
            <p:nvPr/>
          </p:nvSpPr>
          <p:spPr>
            <a:xfrm rot="5400000">
              <a:off x="131420" y="3238735"/>
              <a:ext cx="1282993" cy="2252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3E0B72-62E9-38BE-F60E-46C75A64EF8E}"/>
              </a:ext>
            </a:extLst>
          </p:cNvPr>
          <p:cNvGrpSpPr/>
          <p:nvPr/>
        </p:nvGrpSpPr>
        <p:grpSpPr>
          <a:xfrm>
            <a:off x="3445111" y="2107818"/>
            <a:ext cx="1978689" cy="1987347"/>
            <a:chOff x="2657086" y="2036101"/>
            <a:chExt cx="2723476" cy="2386707"/>
          </a:xfrm>
        </p:grpSpPr>
        <p:sp>
          <p:nvSpPr>
            <p:cNvPr id="345" name="Google Shape;345;p30"/>
            <p:cNvSpPr/>
            <p:nvPr/>
          </p:nvSpPr>
          <p:spPr>
            <a:xfrm>
              <a:off x="2859637" y="2036101"/>
              <a:ext cx="2520925" cy="2138933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Weight</a:t>
              </a:r>
              <a:endParaRPr dirty="0"/>
            </a:p>
          </p:txBody>
        </p:sp>
        <p:sp>
          <p:nvSpPr>
            <p:cNvPr id="6" name="Google Shape;336;p29">
              <a:extLst>
                <a:ext uri="{FF2B5EF4-FFF2-40B4-BE49-F238E27FC236}">
                  <a16:creationId xmlns:a16="http://schemas.microsoft.com/office/drawing/2014/main" id="{175A2DA0-150C-AD09-4178-55F698BEFA85}"/>
                </a:ext>
              </a:extLst>
            </p:cNvPr>
            <p:cNvSpPr txBox="1"/>
            <p:nvPr/>
          </p:nvSpPr>
          <p:spPr>
            <a:xfrm rot="5400000">
              <a:off x="2050355" y="2970256"/>
              <a:ext cx="1425325" cy="211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rgbClr val="FF0000"/>
                  </a:solidFill>
                </a:rPr>
                <a:t>d_model</a:t>
              </a:r>
              <a:r>
                <a:rPr lang="en-US" altLang="ko" sz="1200" b="1" dirty="0">
                  <a:solidFill>
                    <a:srgbClr val="FF0000"/>
                  </a:solidFill>
                </a:rPr>
                <a:t> = 32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Google Shape;336;p29">
              <a:extLst>
                <a:ext uri="{FF2B5EF4-FFF2-40B4-BE49-F238E27FC236}">
                  <a16:creationId xmlns:a16="http://schemas.microsoft.com/office/drawing/2014/main" id="{7B2AA3A9-AD93-5A70-BCA1-116248C0B506}"/>
                </a:ext>
              </a:extLst>
            </p:cNvPr>
            <p:cNvSpPr txBox="1"/>
            <p:nvPr/>
          </p:nvSpPr>
          <p:spPr>
            <a:xfrm>
              <a:off x="3407520" y="4175033"/>
              <a:ext cx="1659884" cy="247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019F4A-208E-844C-FDEA-335FBF4009DB}"/>
              </a:ext>
            </a:extLst>
          </p:cNvPr>
          <p:cNvGrpSpPr/>
          <p:nvPr/>
        </p:nvGrpSpPr>
        <p:grpSpPr>
          <a:xfrm>
            <a:off x="6229004" y="2434676"/>
            <a:ext cx="2620094" cy="1331043"/>
            <a:chOff x="505306" y="2554120"/>
            <a:chExt cx="3103007" cy="1540682"/>
          </a:xfrm>
        </p:grpSpPr>
        <p:sp>
          <p:nvSpPr>
            <p:cNvPr id="10" name="Google Shape;333;p29">
              <a:extLst>
                <a:ext uri="{FF2B5EF4-FFF2-40B4-BE49-F238E27FC236}">
                  <a16:creationId xmlns:a16="http://schemas.microsoft.com/office/drawing/2014/main" id="{281B65EA-3B6C-68C8-F128-9AF4E0F129BD}"/>
                </a:ext>
              </a:extLst>
            </p:cNvPr>
            <p:cNvSpPr/>
            <p:nvPr/>
          </p:nvSpPr>
          <p:spPr>
            <a:xfrm>
              <a:off x="790984" y="2554120"/>
              <a:ext cx="2817329" cy="1282993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Output</a:t>
              </a:r>
              <a:endParaRPr/>
            </a:p>
          </p:txBody>
        </p:sp>
        <p:sp>
          <p:nvSpPr>
            <p:cNvPr id="11" name="Google Shape;336;p29">
              <a:extLst>
                <a:ext uri="{FF2B5EF4-FFF2-40B4-BE49-F238E27FC236}">
                  <a16:creationId xmlns:a16="http://schemas.microsoft.com/office/drawing/2014/main" id="{6EF9B2CA-7985-34E3-1AA0-1937BC78086D}"/>
                </a:ext>
              </a:extLst>
            </p:cNvPr>
            <p:cNvSpPr txBox="1"/>
            <p:nvPr/>
          </p:nvSpPr>
          <p:spPr>
            <a:xfrm>
              <a:off x="1538744" y="3830508"/>
              <a:ext cx="1587578" cy="264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2" name="Google Shape;199;p22">
              <a:extLst>
                <a:ext uri="{FF2B5EF4-FFF2-40B4-BE49-F238E27FC236}">
                  <a16:creationId xmlns:a16="http://schemas.microsoft.com/office/drawing/2014/main" id="{69384CA7-A346-4EAC-A552-1FAFE1A8D3A8}"/>
                </a:ext>
              </a:extLst>
            </p:cNvPr>
            <p:cNvSpPr txBox="1"/>
            <p:nvPr/>
          </p:nvSpPr>
          <p:spPr>
            <a:xfrm rot="5400000">
              <a:off x="-21387" y="3235600"/>
              <a:ext cx="1329084" cy="275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sp>
        <p:nvSpPr>
          <p:cNvPr id="14" name="같음 기호 13">
            <a:extLst>
              <a:ext uri="{FF2B5EF4-FFF2-40B4-BE49-F238E27FC236}">
                <a16:creationId xmlns:a16="http://schemas.microsoft.com/office/drawing/2014/main" id="{6FC7A25D-FF30-EFF9-9AF8-2C42EA8E88F1}"/>
              </a:ext>
            </a:extLst>
          </p:cNvPr>
          <p:cNvSpPr/>
          <p:nvPr/>
        </p:nvSpPr>
        <p:spPr>
          <a:xfrm>
            <a:off x="5627264" y="2741580"/>
            <a:ext cx="475624" cy="434107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Google Shape;161;p20">
            <a:extLst>
              <a:ext uri="{FF2B5EF4-FFF2-40B4-BE49-F238E27FC236}">
                <a16:creationId xmlns:a16="http://schemas.microsoft.com/office/drawing/2014/main" id="{7422C57F-2D8C-24EF-7CB4-9C5D3B187E09}"/>
              </a:ext>
            </a:extLst>
          </p:cNvPr>
          <p:cNvSpPr/>
          <p:nvPr/>
        </p:nvSpPr>
        <p:spPr>
          <a:xfrm>
            <a:off x="256466" y="1387388"/>
            <a:ext cx="2077218" cy="1777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순서도: 가산 접합 15">
            <a:extLst>
              <a:ext uri="{FF2B5EF4-FFF2-40B4-BE49-F238E27FC236}">
                <a16:creationId xmlns:a16="http://schemas.microsoft.com/office/drawing/2014/main" id="{2A702F73-08F5-3DB0-524C-66E13F1C3975}"/>
              </a:ext>
            </a:extLst>
          </p:cNvPr>
          <p:cNvSpPr/>
          <p:nvPr/>
        </p:nvSpPr>
        <p:spPr>
          <a:xfrm>
            <a:off x="2803158" y="2787743"/>
            <a:ext cx="407178" cy="42118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3.멀티헤드 어텐션-score 계산</a:t>
            </a:r>
            <a:endParaRPr b="1" dirty="0"/>
          </a:p>
        </p:txBody>
      </p:sp>
      <p:sp>
        <p:nvSpPr>
          <p:cNvPr id="372" name="Google Shape;372;p31"/>
          <p:cNvSpPr txBox="1"/>
          <p:nvPr/>
        </p:nvSpPr>
        <p:spPr>
          <a:xfrm>
            <a:off x="2604446" y="1043374"/>
            <a:ext cx="6416712" cy="25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w_q = input_dim * d_model + bias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	= 32 * 32 + 32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w_k = input_dim * d_model + bias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	= 32 * 32 + 32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w_v = input_dim * d_model + bias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	= 32 * 32 + 32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w = d_model * d_model + bias</a:t>
            </a:r>
            <a:endParaRPr sz="18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= 32 * 32 + 32</a:t>
            </a:r>
            <a:endParaRPr sz="18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총합: 4224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373" name="Google Shape;3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330" y="3890799"/>
            <a:ext cx="4728828" cy="12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1"/>
          <p:cNvSpPr/>
          <p:nvPr/>
        </p:nvSpPr>
        <p:spPr>
          <a:xfrm>
            <a:off x="8285850" y="4114800"/>
            <a:ext cx="689700" cy="20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057046-52C2-5E0E-4399-A9ECB26F8230}"/>
              </a:ext>
            </a:extLst>
          </p:cNvPr>
          <p:cNvGrpSpPr/>
          <p:nvPr/>
        </p:nvGrpSpPr>
        <p:grpSpPr>
          <a:xfrm>
            <a:off x="345606" y="3051561"/>
            <a:ext cx="1955977" cy="1808456"/>
            <a:chOff x="2859419" y="2006722"/>
            <a:chExt cx="2879843" cy="2432604"/>
          </a:xfrm>
        </p:grpSpPr>
        <p:sp>
          <p:nvSpPr>
            <p:cNvPr id="7" name="Google Shape;345;p30">
              <a:extLst>
                <a:ext uri="{FF2B5EF4-FFF2-40B4-BE49-F238E27FC236}">
                  <a16:creationId xmlns:a16="http://schemas.microsoft.com/office/drawing/2014/main" id="{A6BF55DD-BE46-57B8-AADC-A76852ADBF98}"/>
                </a:ext>
              </a:extLst>
            </p:cNvPr>
            <p:cNvSpPr/>
            <p:nvPr/>
          </p:nvSpPr>
          <p:spPr>
            <a:xfrm>
              <a:off x="2859419" y="2006722"/>
              <a:ext cx="2520925" cy="2138932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Weight</a:t>
              </a:r>
              <a:endParaRPr dirty="0"/>
            </a:p>
          </p:txBody>
        </p:sp>
        <p:sp>
          <p:nvSpPr>
            <p:cNvPr id="8" name="Google Shape;336;p29">
              <a:extLst>
                <a:ext uri="{FF2B5EF4-FFF2-40B4-BE49-F238E27FC236}">
                  <a16:creationId xmlns:a16="http://schemas.microsoft.com/office/drawing/2014/main" id="{00D7E6D3-6C6E-2669-455B-359CEBC2271A}"/>
                </a:ext>
              </a:extLst>
            </p:cNvPr>
            <p:cNvSpPr txBox="1"/>
            <p:nvPr/>
          </p:nvSpPr>
          <p:spPr>
            <a:xfrm rot="5400000">
              <a:off x="4816472" y="3145693"/>
              <a:ext cx="1681613" cy="163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9" name="Google Shape;336;p29">
              <a:extLst>
                <a:ext uri="{FF2B5EF4-FFF2-40B4-BE49-F238E27FC236}">
                  <a16:creationId xmlns:a16="http://schemas.microsoft.com/office/drawing/2014/main" id="{314B1E9F-EE13-A201-2F29-E5F7C32CDF67}"/>
                </a:ext>
              </a:extLst>
            </p:cNvPr>
            <p:cNvSpPr txBox="1"/>
            <p:nvPr/>
          </p:nvSpPr>
          <p:spPr>
            <a:xfrm>
              <a:off x="3407519" y="4175033"/>
              <a:ext cx="1261280" cy="264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9FFF73A-F5D2-AC69-8172-A36FED9D25E0}"/>
              </a:ext>
            </a:extLst>
          </p:cNvPr>
          <p:cNvGrpSpPr/>
          <p:nvPr/>
        </p:nvGrpSpPr>
        <p:grpSpPr>
          <a:xfrm>
            <a:off x="650980" y="988008"/>
            <a:ext cx="1506706" cy="1642643"/>
            <a:chOff x="4405687" y="1805694"/>
            <a:chExt cx="1968874" cy="199805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F35B895-038B-3557-6CE8-B74AEF9653EC}"/>
                </a:ext>
              </a:extLst>
            </p:cNvPr>
            <p:cNvGrpSpPr/>
            <p:nvPr/>
          </p:nvGrpSpPr>
          <p:grpSpPr>
            <a:xfrm rot="5400000">
              <a:off x="4196654" y="2014727"/>
              <a:ext cx="1998054" cy="1579988"/>
              <a:chOff x="2901050" y="1367587"/>
              <a:chExt cx="1998054" cy="1579988"/>
            </a:xfrm>
          </p:grpSpPr>
          <p:sp>
            <p:nvSpPr>
              <p:cNvPr id="13" name="Google Shape;169;p21">
                <a:extLst>
                  <a:ext uri="{FF2B5EF4-FFF2-40B4-BE49-F238E27FC236}">
                    <a16:creationId xmlns:a16="http://schemas.microsoft.com/office/drawing/2014/main" id="{5217C029-A32F-7D7F-C20A-4E9C1F21E903}"/>
                  </a:ext>
                </a:extLst>
              </p:cNvPr>
              <p:cNvSpPr/>
              <p:nvPr/>
            </p:nvSpPr>
            <p:spPr>
              <a:xfrm>
                <a:off x="3282050" y="1367587"/>
                <a:ext cx="1415100" cy="1275188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Weight</a:t>
                </a:r>
                <a:endParaRPr/>
              </a:p>
            </p:txBody>
          </p:sp>
          <p:sp>
            <p:nvSpPr>
              <p:cNvPr id="14" name="Google Shape;172;p21">
                <a:extLst>
                  <a:ext uri="{FF2B5EF4-FFF2-40B4-BE49-F238E27FC236}">
                    <a16:creationId xmlns:a16="http://schemas.microsoft.com/office/drawing/2014/main" id="{1CA78429-2E81-0CC7-CF62-9949B20164D4}"/>
                  </a:ext>
                </a:extLst>
              </p:cNvPr>
              <p:cNvSpPr/>
              <p:nvPr/>
            </p:nvSpPr>
            <p:spPr>
              <a:xfrm>
                <a:off x="3129650" y="1519987"/>
                <a:ext cx="1415100" cy="1275188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Weight</a:t>
                </a:r>
                <a:endParaRPr/>
              </a:p>
            </p:txBody>
          </p:sp>
          <p:sp>
            <p:nvSpPr>
              <p:cNvPr id="15" name="Google Shape;174;p21">
                <a:extLst>
                  <a:ext uri="{FF2B5EF4-FFF2-40B4-BE49-F238E27FC236}">
                    <a16:creationId xmlns:a16="http://schemas.microsoft.com/office/drawing/2014/main" id="{ED22CC4E-CAA0-E558-C53D-FF43AB7FF424}"/>
                  </a:ext>
                </a:extLst>
              </p:cNvPr>
              <p:cNvSpPr/>
              <p:nvPr/>
            </p:nvSpPr>
            <p:spPr>
              <a:xfrm>
                <a:off x="2901050" y="1754665"/>
                <a:ext cx="1415100" cy="119291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dirty="0"/>
                  <a:t>W_q</a:t>
                </a:r>
                <a:endParaRPr dirty="0"/>
              </a:p>
            </p:txBody>
          </p:sp>
          <p:sp>
            <p:nvSpPr>
              <p:cNvPr id="16" name="Google Shape;180;p21">
                <a:extLst>
                  <a:ext uri="{FF2B5EF4-FFF2-40B4-BE49-F238E27FC236}">
                    <a16:creationId xmlns:a16="http://schemas.microsoft.com/office/drawing/2014/main" id="{B32A7A2C-55F6-CA7E-EC6C-11BF97F473C1}"/>
                  </a:ext>
                </a:extLst>
              </p:cNvPr>
              <p:cNvSpPr txBox="1"/>
              <p:nvPr/>
            </p:nvSpPr>
            <p:spPr>
              <a:xfrm rot="16200000">
                <a:off x="4242626" y="2064835"/>
                <a:ext cx="1165056" cy="147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chemeClr val="dk2"/>
                    </a:solidFill>
                  </a:rPr>
                  <a:t>d_model</a:t>
                </a:r>
                <a:r>
                  <a:rPr lang="en-US" altLang="ko" sz="1200" b="1" dirty="0">
                    <a:solidFill>
                      <a:schemeClr val="dk2"/>
                    </a:solidFill>
                  </a:rPr>
                  <a:t>=32</a:t>
                </a:r>
                <a:endParaRPr sz="1200" b="1" dirty="0"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12" name="Google Shape;180;p21">
              <a:extLst>
                <a:ext uri="{FF2B5EF4-FFF2-40B4-BE49-F238E27FC236}">
                  <a16:creationId xmlns:a16="http://schemas.microsoft.com/office/drawing/2014/main" id="{86149D42-FD51-790D-6BA4-113DA4D4AE30}"/>
                </a:ext>
              </a:extLst>
            </p:cNvPr>
            <p:cNvSpPr txBox="1"/>
            <p:nvPr/>
          </p:nvSpPr>
          <p:spPr>
            <a:xfrm rot="5400000">
              <a:off x="5584001" y="3013189"/>
              <a:ext cx="1435595" cy="145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=32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4.Layer normalization</a:t>
            </a:r>
            <a:endParaRPr b="1" dirty="0"/>
          </a:p>
        </p:txBody>
      </p:sp>
      <p:sp>
        <p:nvSpPr>
          <p:cNvPr id="387" name="Google Shape;387;p32"/>
          <p:cNvSpPr txBox="1"/>
          <p:nvPr/>
        </p:nvSpPr>
        <p:spPr>
          <a:xfrm>
            <a:off x="4343400" y="997661"/>
            <a:ext cx="3584094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2"/>
                </a:solidFill>
              </a:rPr>
              <a:t> d_model의 축을 따라 정규화</a:t>
            </a:r>
            <a:endParaRPr sz="1800" b="1" dirty="0">
              <a:solidFill>
                <a:schemeClr val="dk2"/>
              </a:solidFill>
            </a:endParaRPr>
          </a:p>
        </p:txBody>
      </p:sp>
      <p:pic>
        <p:nvPicPr>
          <p:cNvPr id="388" name="Google Shape;3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375" y="1839625"/>
            <a:ext cx="23717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2"/>
          <p:cNvSpPr/>
          <p:nvPr/>
        </p:nvSpPr>
        <p:spPr>
          <a:xfrm>
            <a:off x="5969000" y="2017475"/>
            <a:ext cx="625800" cy="317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2"/>
          <p:cNvSpPr txBox="1"/>
          <p:nvPr/>
        </p:nvSpPr>
        <p:spPr>
          <a:xfrm>
            <a:off x="4343399" y="2919275"/>
            <a:ext cx="3869371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2"/>
                </a:solidFill>
              </a:rPr>
              <a:t> 한 층당 2개의 parameter 발생 =&gt; 따라서 32 * 2 = 64</a:t>
            </a:r>
            <a:endParaRPr sz="1800" b="1" dirty="0">
              <a:solidFill>
                <a:schemeClr val="dk2"/>
              </a:solidFill>
            </a:endParaRPr>
          </a:p>
        </p:txBody>
      </p:sp>
      <p:pic>
        <p:nvPicPr>
          <p:cNvPr id="391" name="Google Shape;3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113" y="3634650"/>
            <a:ext cx="4006068" cy="1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2"/>
          <p:cNvSpPr/>
          <p:nvPr/>
        </p:nvSpPr>
        <p:spPr>
          <a:xfrm>
            <a:off x="7493000" y="3998675"/>
            <a:ext cx="625800" cy="317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DB2EB4-1381-C854-7760-53F4A9671715}"/>
              </a:ext>
            </a:extLst>
          </p:cNvPr>
          <p:cNvGrpSpPr/>
          <p:nvPr/>
        </p:nvGrpSpPr>
        <p:grpSpPr>
          <a:xfrm>
            <a:off x="802850" y="2084988"/>
            <a:ext cx="2714237" cy="1336748"/>
            <a:chOff x="790984" y="2554120"/>
            <a:chExt cx="3214502" cy="1547286"/>
          </a:xfrm>
        </p:grpSpPr>
        <p:sp>
          <p:nvSpPr>
            <p:cNvPr id="3" name="Google Shape;333;p29">
              <a:extLst>
                <a:ext uri="{FF2B5EF4-FFF2-40B4-BE49-F238E27FC236}">
                  <a16:creationId xmlns:a16="http://schemas.microsoft.com/office/drawing/2014/main" id="{AD9010EC-AA74-EFC9-CECC-64ED7426597B}"/>
                </a:ext>
              </a:extLst>
            </p:cNvPr>
            <p:cNvSpPr/>
            <p:nvPr/>
          </p:nvSpPr>
          <p:spPr>
            <a:xfrm>
              <a:off x="790984" y="2554120"/>
              <a:ext cx="2817329" cy="1282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Output</a:t>
              </a:r>
              <a:endParaRPr dirty="0"/>
            </a:p>
          </p:txBody>
        </p:sp>
        <p:sp>
          <p:nvSpPr>
            <p:cNvPr id="4" name="Google Shape;336;p29">
              <a:extLst>
                <a:ext uri="{FF2B5EF4-FFF2-40B4-BE49-F238E27FC236}">
                  <a16:creationId xmlns:a16="http://schemas.microsoft.com/office/drawing/2014/main" id="{D048059E-1021-1DFC-5C1E-C3C1B3429206}"/>
                </a:ext>
              </a:extLst>
            </p:cNvPr>
            <p:cNvSpPr txBox="1"/>
            <p:nvPr/>
          </p:nvSpPr>
          <p:spPr>
            <a:xfrm>
              <a:off x="1538744" y="3830508"/>
              <a:ext cx="1587578" cy="264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5" name="Google Shape;199;p22">
              <a:extLst>
                <a:ext uri="{FF2B5EF4-FFF2-40B4-BE49-F238E27FC236}">
                  <a16:creationId xmlns:a16="http://schemas.microsoft.com/office/drawing/2014/main" id="{12446F80-56E1-EAA9-8B08-F890C51B7ED7}"/>
                </a:ext>
              </a:extLst>
            </p:cNvPr>
            <p:cNvSpPr txBox="1"/>
            <p:nvPr/>
          </p:nvSpPr>
          <p:spPr>
            <a:xfrm rot="5400000">
              <a:off x="3203095" y="3299015"/>
              <a:ext cx="1329084" cy="275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3D3BE-C6FF-EB18-D567-867F988F73B6}"/>
              </a:ext>
            </a:extLst>
          </p:cNvPr>
          <p:cNvCxnSpPr/>
          <p:nvPr/>
        </p:nvCxnSpPr>
        <p:spPr>
          <a:xfrm>
            <a:off x="3057350" y="1839625"/>
            <a:ext cx="0" cy="1711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A28F0-BD02-93CA-0AC7-E6E659F9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A8A29-BDDA-A0F0-3D0F-909C1665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1178060"/>
            <a:ext cx="5108346" cy="336288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따라서 모델 파라미터 수를 직접 계산해보면서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ko-KR" altLang="en-US" sz="1800" dirty="0"/>
              <a:t>모델의 구조를 따라가는 것이 이번 발표의 목표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6865F1-6530-FC28-EE82-30B064965E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4" name="Google Shape;81;p16">
            <a:extLst>
              <a:ext uri="{FF2B5EF4-FFF2-40B4-BE49-F238E27FC236}">
                <a16:creationId xmlns:a16="http://schemas.microsoft.com/office/drawing/2014/main" id="{7F6B18C6-BFE8-2736-3915-7C7706E4A148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/>
              <a:t>0.</a:t>
            </a:r>
            <a:r>
              <a:rPr lang="ko-KR" altLang="en-US" b="1" dirty="0"/>
              <a:t>트랜스포머의 장단점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8801A2-5978-285D-B62B-EF9D36D9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821" y="1178060"/>
            <a:ext cx="3171079" cy="309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277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>
          <a:extLst>
            <a:ext uri="{FF2B5EF4-FFF2-40B4-BE49-F238E27FC236}">
              <a16:creationId xmlns:a16="http://schemas.microsoft.com/office/drawing/2014/main" id="{55A96428-1D7F-4B1E-68A0-4E43DB7B7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>
            <a:extLst>
              <a:ext uri="{FF2B5EF4-FFF2-40B4-BE49-F238E27FC236}">
                <a16:creationId xmlns:a16="http://schemas.microsoft.com/office/drawing/2014/main" id="{55613BE8-3284-98DB-4FBE-633B4AA36F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/>
              <a:t>* 참고</a:t>
            </a:r>
            <a:r>
              <a:rPr lang="en-US" altLang="ko-KR" sz="2500" b="1"/>
              <a:t>: Layer Normalization vs Batch Normalization</a:t>
            </a:r>
            <a:endParaRPr lang="en-US" sz="2500" b="1"/>
          </a:p>
        </p:txBody>
      </p:sp>
      <p:sp>
        <p:nvSpPr>
          <p:cNvPr id="393" name="Google Shape;393;p32">
            <a:extLst>
              <a:ext uri="{FF2B5EF4-FFF2-40B4-BE49-F238E27FC236}">
                <a16:creationId xmlns:a16="http://schemas.microsoft.com/office/drawing/2014/main" id="{7645E83C-6A04-877A-843B-1BD5F90F62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altLang="ko" sz="9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30</a:t>
            </a:fld>
            <a:endParaRPr lang="en-US" sz="9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AB55E3-878C-A687-DC70-9D23D0844F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15" r="2" b="2"/>
          <a:stretch/>
        </p:blipFill>
        <p:spPr>
          <a:xfrm>
            <a:off x="311700" y="1208225"/>
            <a:ext cx="8520600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583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5.FFN</a:t>
            </a:r>
            <a:endParaRPr b="1" dirty="0"/>
          </a:p>
        </p:txBody>
      </p:sp>
      <p:pic>
        <p:nvPicPr>
          <p:cNvPr id="424" name="Google Shape;4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865" y="1034600"/>
            <a:ext cx="2476500" cy="1057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C27E3F8-9E9E-524B-A845-1BD061F01C16}"/>
              </a:ext>
            </a:extLst>
          </p:cNvPr>
          <p:cNvGrpSpPr/>
          <p:nvPr/>
        </p:nvGrpSpPr>
        <p:grpSpPr>
          <a:xfrm>
            <a:off x="4873250" y="1017725"/>
            <a:ext cx="3959050" cy="1091025"/>
            <a:chOff x="215900" y="2766850"/>
            <a:chExt cx="3959050" cy="1091025"/>
          </a:xfrm>
        </p:grpSpPr>
        <p:pic>
          <p:nvPicPr>
            <p:cNvPr id="423" name="Google Shape;423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5900" y="2766850"/>
              <a:ext cx="3947389" cy="1091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33"/>
            <p:cNvSpPr/>
            <p:nvPr/>
          </p:nvSpPr>
          <p:spPr>
            <a:xfrm>
              <a:off x="3485250" y="3352800"/>
              <a:ext cx="689700" cy="2088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8BA870-51A6-C802-9B85-FD0CF11B17A9}"/>
              </a:ext>
            </a:extLst>
          </p:cNvPr>
          <p:cNvGrpSpPr/>
          <p:nvPr/>
        </p:nvGrpSpPr>
        <p:grpSpPr>
          <a:xfrm>
            <a:off x="302353" y="2864088"/>
            <a:ext cx="1833444" cy="910280"/>
            <a:chOff x="790984" y="2464039"/>
            <a:chExt cx="3442125" cy="1733457"/>
          </a:xfrm>
        </p:grpSpPr>
        <p:sp>
          <p:nvSpPr>
            <p:cNvPr id="4" name="Google Shape;333;p29">
              <a:extLst>
                <a:ext uri="{FF2B5EF4-FFF2-40B4-BE49-F238E27FC236}">
                  <a16:creationId xmlns:a16="http://schemas.microsoft.com/office/drawing/2014/main" id="{12DDE154-ABD2-9D9A-3EC5-662E2BC3DE64}"/>
                </a:ext>
              </a:extLst>
            </p:cNvPr>
            <p:cNvSpPr/>
            <p:nvPr/>
          </p:nvSpPr>
          <p:spPr>
            <a:xfrm>
              <a:off x="790984" y="2554120"/>
              <a:ext cx="2817329" cy="1282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Output</a:t>
              </a:r>
              <a:endParaRPr dirty="0"/>
            </a:p>
          </p:txBody>
        </p:sp>
        <p:sp>
          <p:nvSpPr>
            <p:cNvPr id="5" name="Google Shape;336;p29">
              <a:extLst>
                <a:ext uri="{FF2B5EF4-FFF2-40B4-BE49-F238E27FC236}">
                  <a16:creationId xmlns:a16="http://schemas.microsoft.com/office/drawing/2014/main" id="{2593FE66-4584-B8AF-60A6-2203240DD21E}"/>
                </a:ext>
              </a:extLst>
            </p:cNvPr>
            <p:cNvSpPr txBox="1"/>
            <p:nvPr/>
          </p:nvSpPr>
          <p:spPr>
            <a:xfrm>
              <a:off x="1300877" y="3830508"/>
              <a:ext cx="2587209" cy="366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6" name="Google Shape;199;p22">
              <a:extLst>
                <a:ext uri="{FF2B5EF4-FFF2-40B4-BE49-F238E27FC236}">
                  <a16:creationId xmlns:a16="http://schemas.microsoft.com/office/drawing/2014/main" id="{ACC4176F-E180-2BDA-26C6-5238DEC7172E}"/>
                </a:ext>
              </a:extLst>
            </p:cNvPr>
            <p:cNvSpPr txBox="1"/>
            <p:nvPr/>
          </p:nvSpPr>
          <p:spPr>
            <a:xfrm rot="5400000">
              <a:off x="3226403" y="3190789"/>
              <a:ext cx="1733455" cy="279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17A194-F9FC-BACF-B014-28C39134869D}"/>
              </a:ext>
            </a:extLst>
          </p:cNvPr>
          <p:cNvGrpSpPr/>
          <p:nvPr/>
        </p:nvGrpSpPr>
        <p:grpSpPr>
          <a:xfrm>
            <a:off x="2820791" y="2621218"/>
            <a:ext cx="1372836" cy="1383989"/>
            <a:chOff x="2560565" y="2006722"/>
            <a:chExt cx="2819779" cy="2523191"/>
          </a:xfrm>
        </p:grpSpPr>
        <p:sp>
          <p:nvSpPr>
            <p:cNvPr id="8" name="Google Shape;345;p30">
              <a:extLst>
                <a:ext uri="{FF2B5EF4-FFF2-40B4-BE49-F238E27FC236}">
                  <a16:creationId xmlns:a16="http://schemas.microsoft.com/office/drawing/2014/main" id="{568B13B2-2A84-0F26-AB6A-BED63F101333}"/>
                </a:ext>
              </a:extLst>
            </p:cNvPr>
            <p:cNvSpPr/>
            <p:nvPr/>
          </p:nvSpPr>
          <p:spPr>
            <a:xfrm>
              <a:off x="2859419" y="2006722"/>
              <a:ext cx="2520925" cy="2138932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Weight</a:t>
              </a:r>
              <a:endParaRPr dirty="0"/>
            </a:p>
          </p:txBody>
        </p:sp>
        <p:sp>
          <p:nvSpPr>
            <p:cNvPr id="9" name="Google Shape;336;p29">
              <a:extLst>
                <a:ext uri="{FF2B5EF4-FFF2-40B4-BE49-F238E27FC236}">
                  <a16:creationId xmlns:a16="http://schemas.microsoft.com/office/drawing/2014/main" id="{DCCF487A-D4E7-8CE5-CE6C-D9CAFA1E955B}"/>
                </a:ext>
              </a:extLst>
            </p:cNvPr>
            <p:cNvSpPr txBox="1"/>
            <p:nvPr/>
          </p:nvSpPr>
          <p:spPr>
            <a:xfrm rot="5400000">
              <a:off x="1570799" y="3048844"/>
              <a:ext cx="2138935" cy="15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0" name="Google Shape;336;p29">
              <a:extLst>
                <a:ext uri="{FF2B5EF4-FFF2-40B4-BE49-F238E27FC236}">
                  <a16:creationId xmlns:a16="http://schemas.microsoft.com/office/drawing/2014/main" id="{87DDAC9E-5556-0C8B-4A42-82244831D9E5}"/>
                </a:ext>
              </a:extLst>
            </p:cNvPr>
            <p:cNvSpPr txBox="1"/>
            <p:nvPr/>
          </p:nvSpPr>
          <p:spPr>
            <a:xfrm>
              <a:off x="3256647" y="4175032"/>
              <a:ext cx="1571558" cy="3548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ff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F8FBA1-9AD6-4E78-F81A-853EE5F41057}"/>
              </a:ext>
            </a:extLst>
          </p:cNvPr>
          <p:cNvGrpSpPr/>
          <p:nvPr/>
        </p:nvGrpSpPr>
        <p:grpSpPr>
          <a:xfrm>
            <a:off x="4873250" y="2654546"/>
            <a:ext cx="1463243" cy="1471229"/>
            <a:chOff x="2556184" y="2006722"/>
            <a:chExt cx="2824160" cy="2618152"/>
          </a:xfrm>
        </p:grpSpPr>
        <p:sp>
          <p:nvSpPr>
            <p:cNvPr id="12" name="Google Shape;345;p30">
              <a:extLst>
                <a:ext uri="{FF2B5EF4-FFF2-40B4-BE49-F238E27FC236}">
                  <a16:creationId xmlns:a16="http://schemas.microsoft.com/office/drawing/2014/main" id="{475E8B6B-D228-F41A-6B80-61CA17A49B4C}"/>
                </a:ext>
              </a:extLst>
            </p:cNvPr>
            <p:cNvSpPr/>
            <p:nvPr/>
          </p:nvSpPr>
          <p:spPr>
            <a:xfrm>
              <a:off x="2859419" y="2006722"/>
              <a:ext cx="2520925" cy="2138932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Weight</a:t>
              </a:r>
              <a:endParaRPr dirty="0"/>
            </a:p>
          </p:txBody>
        </p:sp>
        <p:sp>
          <p:nvSpPr>
            <p:cNvPr id="13" name="Google Shape;336;p29">
              <a:extLst>
                <a:ext uri="{FF2B5EF4-FFF2-40B4-BE49-F238E27FC236}">
                  <a16:creationId xmlns:a16="http://schemas.microsoft.com/office/drawing/2014/main" id="{DC8B710A-7AD8-2011-DD29-A5DB3BD284BE}"/>
                </a:ext>
              </a:extLst>
            </p:cNvPr>
            <p:cNvSpPr txBox="1"/>
            <p:nvPr/>
          </p:nvSpPr>
          <p:spPr>
            <a:xfrm>
              <a:off x="2990260" y="4141077"/>
              <a:ext cx="2259242" cy="483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4" name="Google Shape;336;p29">
              <a:extLst>
                <a:ext uri="{FF2B5EF4-FFF2-40B4-BE49-F238E27FC236}">
                  <a16:creationId xmlns:a16="http://schemas.microsoft.com/office/drawing/2014/main" id="{A4C9D7B2-A3E4-3F2E-F9C4-9D9257341FD9}"/>
                </a:ext>
              </a:extLst>
            </p:cNvPr>
            <p:cNvSpPr txBox="1"/>
            <p:nvPr/>
          </p:nvSpPr>
          <p:spPr>
            <a:xfrm rot="5400000">
              <a:off x="1921466" y="2902542"/>
              <a:ext cx="1550748" cy="281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ff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52CDE9-C1EA-E699-915A-F8D51B01FF0D}"/>
              </a:ext>
            </a:extLst>
          </p:cNvPr>
          <p:cNvGrpSpPr/>
          <p:nvPr/>
        </p:nvGrpSpPr>
        <p:grpSpPr>
          <a:xfrm>
            <a:off x="7218743" y="2943634"/>
            <a:ext cx="1661094" cy="945843"/>
            <a:chOff x="379728" y="2501423"/>
            <a:chExt cx="3096904" cy="1673488"/>
          </a:xfrm>
        </p:grpSpPr>
        <p:sp>
          <p:nvSpPr>
            <p:cNvPr id="16" name="Google Shape;333;p29">
              <a:extLst>
                <a:ext uri="{FF2B5EF4-FFF2-40B4-BE49-F238E27FC236}">
                  <a16:creationId xmlns:a16="http://schemas.microsoft.com/office/drawing/2014/main" id="{7CDD314C-74E4-F139-B35B-EA481ADB1625}"/>
                </a:ext>
              </a:extLst>
            </p:cNvPr>
            <p:cNvSpPr/>
            <p:nvPr/>
          </p:nvSpPr>
          <p:spPr>
            <a:xfrm>
              <a:off x="659303" y="2602583"/>
              <a:ext cx="2817329" cy="1282994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Output</a:t>
              </a:r>
              <a:endParaRPr dirty="0"/>
            </a:p>
          </p:txBody>
        </p:sp>
        <p:sp>
          <p:nvSpPr>
            <p:cNvPr id="17" name="Google Shape;336;p29">
              <a:extLst>
                <a:ext uri="{FF2B5EF4-FFF2-40B4-BE49-F238E27FC236}">
                  <a16:creationId xmlns:a16="http://schemas.microsoft.com/office/drawing/2014/main" id="{E0E0B4A2-A8D0-67B7-A576-C93860936A75}"/>
                </a:ext>
              </a:extLst>
            </p:cNvPr>
            <p:cNvSpPr txBox="1"/>
            <p:nvPr/>
          </p:nvSpPr>
          <p:spPr>
            <a:xfrm>
              <a:off x="1001750" y="3830506"/>
              <a:ext cx="2435122" cy="344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8" name="Google Shape;199;p22">
              <a:extLst>
                <a:ext uri="{FF2B5EF4-FFF2-40B4-BE49-F238E27FC236}">
                  <a16:creationId xmlns:a16="http://schemas.microsoft.com/office/drawing/2014/main" id="{D8E888EA-DD0A-C733-FDD4-E02EF6BCF0E1}"/>
                </a:ext>
              </a:extLst>
            </p:cNvPr>
            <p:cNvSpPr txBox="1"/>
            <p:nvPr/>
          </p:nvSpPr>
          <p:spPr>
            <a:xfrm rot="5400000">
              <a:off x="-146965" y="3028116"/>
              <a:ext cx="1329083" cy="275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sp>
        <p:nvSpPr>
          <p:cNvPr id="19" name="순서도: 가산 접합 18">
            <a:extLst>
              <a:ext uri="{FF2B5EF4-FFF2-40B4-BE49-F238E27FC236}">
                <a16:creationId xmlns:a16="http://schemas.microsoft.com/office/drawing/2014/main" id="{3244F3AC-DF72-285D-627B-7A2EFDADAA4C}"/>
              </a:ext>
            </a:extLst>
          </p:cNvPr>
          <p:cNvSpPr/>
          <p:nvPr/>
        </p:nvSpPr>
        <p:spPr>
          <a:xfrm>
            <a:off x="2217782" y="3051626"/>
            <a:ext cx="407178" cy="42118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가산 접합 19">
            <a:extLst>
              <a:ext uri="{FF2B5EF4-FFF2-40B4-BE49-F238E27FC236}">
                <a16:creationId xmlns:a16="http://schemas.microsoft.com/office/drawing/2014/main" id="{F3CB640E-4F9D-3518-F306-55624CA0C49A}"/>
              </a:ext>
            </a:extLst>
          </p:cNvPr>
          <p:cNvSpPr/>
          <p:nvPr/>
        </p:nvSpPr>
        <p:spPr>
          <a:xfrm>
            <a:off x="4298387" y="3037666"/>
            <a:ext cx="407178" cy="42118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같음 기호 20">
            <a:extLst>
              <a:ext uri="{FF2B5EF4-FFF2-40B4-BE49-F238E27FC236}">
                <a16:creationId xmlns:a16="http://schemas.microsoft.com/office/drawing/2014/main" id="{9BDD7827-4D0D-8712-6804-B3D713C66F4F}"/>
              </a:ext>
            </a:extLst>
          </p:cNvPr>
          <p:cNvSpPr/>
          <p:nvPr/>
        </p:nvSpPr>
        <p:spPr>
          <a:xfrm>
            <a:off x="6504267" y="3038700"/>
            <a:ext cx="475624" cy="434107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5.FFN</a:t>
            </a:r>
            <a:endParaRPr b="1" dirty="0"/>
          </a:p>
        </p:txBody>
      </p:sp>
      <p:sp>
        <p:nvSpPr>
          <p:cNvPr id="440" name="Google Shape;440;p34"/>
          <p:cNvSpPr txBox="1"/>
          <p:nvPr/>
        </p:nvSpPr>
        <p:spPr>
          <a:xfrm>
            <a:off x="3341925" y="1021450"/>
            <a:ext cx="34743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2"/>
                </a:solidFill>
              </a:rPr>
              <a:t>w_q = d_model* dff+ bias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2"/>
                </a:solidFill>
              </a:rPr>
              <a:t>	= 32 * 32 + 32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2"/>
                </a:solidFill>
              </a:rPr>
              <a:t>w_k = dff* d_model+ bias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2"/>
                </a:solidFill>
              </a:rPr>
              <a:t>	= 32 * 32 + 32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2"/>
                </a:solidFill>
              </a:rPr>
              <a:t>총합: 2112</a:t>
            </a:r>
            <a:endParaRPr sz="1800" b="1" dirty="0">
              <a:solidFill>
                <a:schemeClr val="dk2"/>
              </a:solidFill>
            </a:endParaRPr>
          </a:p>
        </p:txBody>
      </p:sp>
      <p:pic>
        <p:nvPicPr>
          <p:cNvPr id="441" name="Google Shape;4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575" y="3107350"/>
            <a:ext cx="492442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4"/>
          <p:cNvSpPr/>
          <p:nvPr/>
        </p:nvSpPr>
        <p:spPr>
          <a:xfrm>
            <a:off x="7600050" y="3810000"/>
            <a:ext cx="689700" cy="20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3F08CD-E150-6A85-976A-2DE8786ECC80}"/>
              </a:ext>
            </a:extLst>
          </p:cNvPr>
          <p:cNvGrpSpPr/>
          <p:nvPr/>
        </p:nvGrpSpPr>
        <p:grpSpPr>
          <a:xfrm>
            <a:off x="380554" y="1017725"/>
            <a:ext cx="1980940" cy="1713293"/>
            <a:chOff x="2859419" y="2006722"/>
            <a:chExt cx="2916596" cy="2304598"/>
          </a:xfrm>
        </p:grpSpPr>
        <p:sp>
          <p:nvSpPr>
            <p:cNvPr id="3" name="Google Shape;345;p30">
              <a:extLst>
                <a:ext uri="{FF2B5EF4-FFF2-40B4-BE49-F238E27FC236}">
                  <a16:creationId xmlns:a16="http://schemas.microsoft.com/office/drawing/2014/main" id="{7C15991F-BD0C-CD01-B36A-038098E6F5ED}"/>
                </a:ext>
              </a:extLst>
            </p:cNvPr>
            <p:cNvSpPr/>
            <p:nvPr/>
          </p:nvSpPr>
          <p:spPr>
            <a:xfrm>
              <a:off x="2859419" y="2006722"/>
              <a:ext cx="2520925" cy="2138932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Weight</a:t>
              </a:r>
              <a:endParaRPr dirty="0"/>
            </a:p>
          </p:txBody>
        </p:sp>
        <p:sp>
          <p:nvSpPr>
            <p:cNvPr id="4" name="Google Shape;336;p29">
              <a:extLst>
                <a:ext uri="{FF2B5EF4-FFF2-40B4-BE49-F238E27FC236}">
                  <a16:creationId xmlns:a16="http://schemas.microsoft.com/office/drawing/2014/main" id="{5CBB1885-7DBF-4F6E-0364-2803A50074CC}"/>
                </a:ext>
              </a:extLst>
            </p:cNvPr>
            <p:cNvSpPr txBox="1"/>
            <p:nvPr/>
          </p:nvSpPr>
          <p:spPr>
            <a:xfrm>
              <a:off x="3119860" y="4161520"/>
              <a:ext cx="1840634" cy="1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5" name="Google Shape;336;p29">
              <a:extLst>
                <a:ext uri="{FF2B5EF4-FFF2-40B4-BE49-F238E27FC236}">
                  <a16:creationId xmlns:a16="http://schemas.microsoft.com/office/drawing/2014/main" id="{1441BE47-A4A7-D989-6661-933B8235C328}"/>
                </a:ext>
              </a:extLst>
            </p:cNvPr>
            <p:cNvSpPr txBox="1"/>
            <p:nvPr/>
          </p:nvSpPr>
          <p:spPr>
            <a:xfrm rot="5400000">
              <a:off x="5055216" y="2899987"/>
              <a:ext cx="1152312" cy="289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ff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BECEB9D-030A-4AA4-A7C5-CAA6D844BF21}"/>
              </a:ext>
            </a:extLst>
          </p:cNvPr>
          <p:cNvGrpSpPr/>
          <p:nvPr/>
        </p:nvGrpSpPr>
        <p:grpSpPr>
          <a:xfrm>
            <a:off x="380554" y="3107350"/>
            <a:ext cx="1955977" cy="1808456"/>
            <a:chOff x="2859419" y="2006722"/>
            <a:chExt cx="2879843" cy="2432604"/>
          </a:xfrm>
        </p:grpSpPr>
        <p:sp>
          <p:nvSpPr>
            <p:cNvPr id="7" name="Google Shape;345;p30">
              <a:extLst>
                <a:ext uri="{FF2B5EF4-FFF2-40B4-BE49-F238E27FC236}">
                  <a16:creationId xmlns:a16="http://schemas.microsoft.com/office/drawing/2014/main" id="{0BD0AB08-A4CD-CC8A-1038-8FFDD447647B}"/>
                </a:ext>
              </a:extLst>
            </p:cNvPr>
            <p:cNvSpPr/>
            <p:nvPr/>
          </p:nvSpPr>
          <p:spPr>
            <a:xfrm>
              <a:off x="2859419" y="2006722"/>
              <a:ext cx="2520925" cy="2138932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Weight</a:t>
              </a:r>
              <a:endParaRPr dirty="0"/>
            </a:p>
          </p:txBody>
        </p:sp>
        <p:sp>
          <p:nvSpPr>
            <p:cNvPr id="8" name="Google Shape;336;p29">
              <a:extLst>
                <a:ext uri="{FF2B5EF4-FFF2-40B4-BE49-F238E27FC236}">
                  <a16:creationId xmlns:a16="http://schemas.microsoft.com/office/drawing/2014/main" id="{FA1D991B-9911-55E0-FCE6-91B54973029F}"/>
                </a:ext>
              </a:extLst>
            </p:cNvPr>
            <p:cNvSpPr txBox="1"/>
            <p:nvPr/>
          </p:nvSpPr>
          <p:spPr>
            <a:xfrm rot="5400000">
              <a:off x="4816472" y="3145693"/>
              <a:ext cx="1681613" cy="163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9" name="Google Shape;336;p29">
              <a:extLst>
                <a:ext uri="{FF2B5EF4-FFF2-40B4-BE49-F238E27FC236}">
                  <a16:creationId xmlns:a16="http://schemas.microsoft.com/office/drawing/2014/main" id="{BEFE9492-B92B-7A70-72CC-8711162BE725}"/>
                </a:ext>
              </a:extLst>
            </p:cNvPr>
            <p:cNvSpPr txBox="1"/>
            <p:nvPr/>
          </p:nvSpPr>
          <p:spPr>
            <a:xfrm>
              <a:off x="3407519" y="4175033"/>
              <a:ext cx="1261280" cy="264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ff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>
          <a:extLst>
            <a:ext uri="{FF2B5EF4-FFF2-40B4-BE49-F238E27FC236}">
              <a16:creationId xmlns:a16="http://schemas.microsoft.com/office/drawing/2014/main" id="{3642ABE5-2D94-406B-189E-1AC86AA7E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>
            <a:extLst>
              <a:ext uri="{FF2B5EF4-FFF2-40B4-BE49-F238E27FC236}">
                <a16:creationId xmlns:a16="http://schemas.microsoft.com/office/drawing/2014/main" id="{24AC34B0-A66A-3828-B3A6-ACDB5C27F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/>
              <a:t>6</a:t>
            </a:r>
            <a:r>
              <a:rPr lang="ko" b="1" dirty="0"/>
              <a:t>.Layer normalization</a:t>
            </a:r>
            <a:endParaRPr b="1" dirty="0"/>
          </a:p>
        </p:txBody>
      </p:sp>
      <p:sp>
        <p:nvSpPr>
          <p:cNvPr id="387" name="Google Shape;387;p32">
            <a:extLst>
              <a:ext uri="{FF2B5EF4-FFF2-40B4-BE49-F238E27FC236}">
                <a16:creationId xmlns:a16="http://schemas.microsoft.com/office/drawing/2014/main" id="{58B13132-0124-D540-FBCB-D13BB2912A12}"/>
              </a:ext>
            </a:extLst>
          </p:cNvPr>
          <p:cNvSpPr txBox="1"/>
          <p:nvPr/>
        </p:nvSpPr>
        <p:spPr>
          <a:xfrm>
            <a:off x="4343400" y="997661"/>
            <a:ext cx="3584094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2"/>
                </a:solidFill>
              </a:rPr>
              <a:t> d_model의 축을 따라 정규화</a:t>
            </a:r>
            <a:endParaRPr sz="1800" b="1" dirty="0">
              <a:solidFill>
                <a:schemeClr val="dk2"/>
              </a:solidFill>
            </a:endParaRPr>
          </a:p>
        </p:txBody>
      </p:sp>
      <p:pic>
        <p:nvPicPr>
          <p:cNvPr id="388" name="Google Shape;388;p32">
            <a:extLst>
              <a:ext uri="{FF2B5EF4-FFF2-40B4-BE49-F238E27FC236}">
                <a16:creationId xmlns:a16="http://schemas.microsoft.com/office/drawing/2014/main" id="{1A47B015-1E73-813B-79B8-1A75A1C164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375" y="1839625"/>
            <a:ext cx="23717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2">
            <a:extLst>
              <a:ext uri="{FF2B5EF4-FFF2-40B4-BE49-F238E27FC236}">
                <a16:creationId xmlns:a16="http://schemas.microsoft.com/office/drawing/2014/main" id="{437410DE-D9FA-615A-C19D-03CE67F09DC6}"/>
              </a:ext>
            </a:extLst>
          </p:cNvPr>
          <p:cNvSpPr/>
          <p:nvPr/>
        </p:nvSpPr>
        <p:spPr>
          <a:xfrm>
            <a:off x="5969000" y="2017475"/>
            <a:ext cx="625800" cy="317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2">
            <a:extLst>
              <a:ext uri="{FF2B5EF4-FFF2-40B4-BE49-F238E27FC236}">
                <a16:creationId xmlns:a16="http://schemas.microsoft.com/office/drawing/2014/main" id="{512FF0EE-BDCF-45B4-32F0-D18D075CC182}"/>
              </a:ext>
            </a:extLst>
          </p:cNvPr>
          <p:cNvSpPr txBox="1"/>
          <p:nvPr/>
        </p:nvSpPr>
        <p:spPr>
          <a:xfrm>
            <a:off x="4343399" y="2919275"/>
            <a:ext cx="3869371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2"/>
                </a:solidFill>
              </a:rPr>
              <a:t> 한 층당 2개의 parameter 발생 =&gt; 따라서 32 * 2 = 64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392" name="Google Shape;392;p32">
            <a:extLst>
              <a:ext uri="{FF2B5EF4-FFF2-40B4-BE49-F238E27FC236}">
                <a16:creationId xmlns:a16="http://schemas.microsoft.com/office/drawing/2014/main" id="{2FA172AF-E61C-0E0E-A3B7-2C12DF7106A2}"/>
              </a:ext>
            </a:extLst>
          </p:cNvPr>
          <p:cNvSpPr/>
          <p:nvPr/>
        </p:nvSpPr>
        <p:spPr>
          <a:xfrm>
            <a:off x="7493000" y="3998675"/>
            <a:ext cx="625800" cy="317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>
            <a:extLst>
              <a:ext uri="{FF2B5EF4-FFF2-40B4-BE49-F238E27FC236}">
                <a16:creationId xmlns:a16="http://schemas.microsoft.com/office/drawing/2014/main" id="{F42E0ACA-B892-D2A2-EAB8-588B4695E5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72188B6-83E8-5122-F03D-45F2733C0E49}"/>
              </a:ext>
            </a:extLst>
          </p:cNvPr>
          <p:cNvGrpSpPr/>
          <p:nvPr/>
        </p:nvGrpSpPr>
        <p:grpSpPr>
          <a:xfrm>
            <a:off x="802850" y="2084988"/>
            <a:ext cx="2714237" cy="1336748"/>
            <a:chOff x="790984" y="2554120"/>
            <a:chExt cx="3214502" cy="1547286"/>
          </a:xfrm>
        </p:grpSpPr>
        <p:sp>
          <p:nvSpPr>
            <p:cNvPr id="3" name="Google Shape;333;p29">
              <a:extLst>
                <a:ext uri="{FF2B5EF4-FFF2-40B4-BE49-F238E27FC236}">
                  <a16:creationId xmlns:a16="http://schemas.microsoft.com/office/drawing/2014/main" id="{83340AC2-99B8-F061-6E2A-07E564840439}"/>
                </a:ext>
              </a:extLst>
            </p:cNvPr>
            <p:cNvSpPr/>
            <p:nvPr/>
          </p:nvSpPr>
          <p:spPr>
            <a:xfrm>
              <a:off x="790984" y="2554120"/>
              <a:ext cx="2817329" cy="1282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Output</a:t>
              </a:r>
              <a:endParaRPr dirty="0"/>
            </a:p>
          </p:txBody>
        </p:sp>
        <p:sp>
          <p:nvSpPr>
            <p:cNvPr id="4" name="Google Shape;336;p29">
              <a:extLst>
                <a:ext uri="{FF2B5EF4-FFF2-40B4-BE49-F238E27FC236}">
                  <a16:creationId xmlns:a16="http://schemas.microsoft.com/office/drawing/2014/main" id="{B2D9530E-830E-5BB1-1BF3-6F969D3AE618}"/>
                </a:ext>
              </a:extLst>
            </p:cNvPr>
            <p:cNvSpPr txBox="1"/>
            <p:nvPr/>
          </p:nvSpPr>
          <p:spPr>
            <a:xfrm>
              <a:off x="1538744" y="3830508"/>
              <a:ext cx="1587578" cy="264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5" name="Google Shape;199;p22">
              <a:extLst>
                <a:ext uri="{FF2B5EF4-FFF2-40B4-BE49-F238E27FC236}">
                  <a16:creationId xmlns:a16="http://schemas.microsoft.com/office/drawing/2014/main" id="{4177DD9D-DA41-E0FB-CD98-039D0162A840}"/>
                </a:ext>
              </a:extLst>
            </p:cNvPr>
            <p:cNvSpPr txBox="1"/>
            <p:nvPr/>
          </p:nvSpPr>
          <p:spPr>
            <a:xfrm rot="5400000">
              <a:off x="3203095" y="3299015"/>
              <a:ext cx="1329084" cy="275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FD3214B-088F-F882-7582-26570C5B9FD3}"/>
              </a:ext>
            </a:extLst>
          </p:cNvPr>
          <p:cNvCxnSpPr/>
          <p:nvPr/>
        </p:nvCxnSpPr>
        <p:spPr>
          <a:xfrm>
            <a:off x="3057350" y="1839625"/>
            <a:ext cx="0" cy="1711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B77E7E-A1F5-8327-27B4-EB8B3609DC84}"/>
              </a:ext>
            </a:extLst>
          </p:cNvPr>
          <p:cNvGrpSpPr/>
          <p:nvPr/>
        </p:nvGrpSpPr>
        <p:grpSpPr>
          <a:xfrm>
            <a:off x="4424913" y="3939450"/>
            <a:ext cx="4006068" cy="1146775"/>
            <a:chOff x="4424913" y="3939450"/>
            <a:chExt cx="4006068" cy="1146775"/>
          </a:xfrm>
        </p:grpSpPr>
        <p:pic>
          <p:nvPicPr>
            <p:cNvPr id="8" name="Google Shape;459;p35">
              <a:extLst>
                <a:ext uri="{FF2B5EF4-FFF2-40B4-BE49-F238E27FC236}">
                  <a16:creationId xmlns:a16="http://schemas.microsoft.com/office/drawing/2014/main" id="{C8DACEBE-53B9-1977-49B7-B5B8AB7FFE3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24913" y="3939450"/>
              <a:ext cx="4006068" cy="1146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460;p35">
              <a:extLst>
                <a:ext uri="{FF2B5EF4-FFF2-40B4-BE49-F238E27FC236}">
                  <a16:creationId xmlns:a16="http://schemas.microsoft.com/office/drawing/2014/main" id="{393B6B40-980F-7937-AB2F-1033C5D80170}"/>
                </a:ext>
              </a:extLst>
            </p:cNvPr>
            <p:cNvSpPr/>
            <p:nvPr/>
          </p:nvSpPr>
          <p:spPr>
            <a:xfrm>
              <a:off x="7797800" y="4760675"/>
              <a:ext cx="625800" cy="3174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6489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3053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6"/>
          <p:cNvSpPr txBox="1"/>
          <p:nvPr/>
        </p:nvSpPr>
        <p:spPr>
          <a:xfrm>
            <a:off x="4735275" y="544275"/>
            <a:ext cx="3930600" cy="26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2"/>
                </a:solidFill>
              </a:rPr>
              <a:t>트랜스포머 layer가 5층이므로, 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2"/>
                </a:solidFill>
              </a:rPr>
              <a:t>위의 과정이 총 5번 반복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3537850" y="263075"/>
            <a:ext cx="453600" cy="879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3537850" y="1253675"/>
            <a:ext cx="453600" cy="879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/>
          <p:nvPr/>
        </p:nvSpPr>
        <p:spPr>
          <a:xfrm>
            <a:off x="3537850" y="2168075"/>
            <a:ext cx="453600" cy="879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6"/>
          <p:cNvSpPr/>
          <p:nvPr/>
        </p:nvSpPr>
        <p:spPr>
          <a:xfrm>
            <a:off x="3537850" y="3158675"/>
            <a:ext cx="453600" cy="879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6"/>
          <p:cNvSpPr/>
          <p:nvPr/>
        </p:nvSpPr>
        <p:spPr>
          <a:xfrm>
            <a:off x="3537850" y="4149275"/>
            <a:ext cx="453600" cy="879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250" y="312275"/>
            <a:ext cx="35623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26" y="1326152"/>
            <a:ext cx="56578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7.Classifier</a:t>
            </a:r>
            <a:endParaRPr b="1" dirty="0"/>
          </a:p>
        </p:txBody>
      </p:sp>
      <p:sp>
        <p:nvSpPr>
          <p:cNvPr id="485" name="Google Shape;485;p37"/>
          <p:cNvSpPr/>
          <p:nvPr/>
        </p:nvSpPr>
        <p:spPr>
          <a:xfrm>
            <a:off x="4902200" y="1407875"/>
            <a:ext cx="625800" cy="317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7"/>
          <p:cNvSpPr/>
          <p:nvPr/>
        </p:nvSpPr>
        <p:spPr>
          <a:xfrm>
            <a:off x="3302000" y="493475"/>
            <a:ext cx="625800" cy="317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7"/>
          <p:cNvSpPr txBox="1"/>
          <p:nvPr/>
        </p:nvSpPr>
        <p:spPr>
          <a:xfrm>
            <a:off x="1819996" y="3310584"/>
            <a:ext cx="1666777" cy="56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chemeClr val="dk2"/>
                </a:solidFill>
              </a:rPr>
              <a:t>cls 토큰</a:t>
            </a:r>
            <a:r>
              <a:rPr lang="ko-KR" altLang="en-US" sz="1200" b="1" dirty="0">
                <a:solidFill>
                  <a:schemeClr val="dk2"/>
                </a:solidFill>
              </a:rPr>
              <a:t>을 자르기 위한 </a:t>
            </a:r>
            <a:r>
              <a:rPr lang="en-US" altLang="ko-KR" sz="1200" b="1" dirty="0">
                <a:solidFill>
                  <a:schemeClr val="dk2"/>
                </a:solidFill>
              </a:rPr>
              <a:t>slicing</a:t>
            </a:r>
            <a:endParaRPr sz="1200" b="1" dirty="0">
              <a:solidFill>
                <a:schemeClr val="dk2"/>
              </a:solidFill>
            </a:endParaRPr>
          </a:p>
        </p:txBody>
      </p:sp>
      <p:sp>
        <p:nvSpPr>
          <p:cNvPr id="502" name="Google Shape;50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CE7DDC-6C2D-E975-34CB-C9D3C0A59EB3}"/>
              </a:ext>
            </a:extLst>
          </p:cNvPr>
          <p:cNvGrpSpPr/>
          <p:nvPr/>
        </p:nvGrpSpPr>
        <p:grpSpPr>
          <a:xfrm>
            <a:off x="154245" y="2340510"/>
            <a:ext cx="2038139" cy="1091026"/>
            <a:chOff x="612492" y="2554120"/>
            <a:chExt cx="2995821" cy="1547287"/>
          </a:xfrm>
        </p:grpSpPr>
        <p:sp>
          <p:nvSpPr>
            <p:cNvPr id="3" name="Google Shape;333;p29">
              <a:extLst>
                <a:ext uri="{FF2B5EF4-FFF2-40B4-BE49-F238E27FC236}">
                  <a16:creationId xmlns:a16="http://schemas.microsoft.com/office/drawing/2014/main" id="{3DC96ED0-653F-8DB2-CA6E-074F7138DA3D}"/>
                </a:ext>
              </a:extLst>
            </p:cNvPr>
            <p:cNvSpPr/>
            <p:nvPr/>
          </p:nvSpPr>
          <p:spPr>
            <a:xfrm>
              <a:off x="790984" y="2554120"/>
              <a:ext cx="2817329" cy="1282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Output</a:t>
              </a:r>
              <a:endParaRPr dirty="0"/>
            </a:p>
          </p:txBody>
        </p:sp>
        <p:sp>
          <p:nvSpPr>
            <p:cNvPr id="4" name="Google Shape;336;p29">
              <a:extLst>
                <a:ext uri="{FF2B5EF4-FFF2-40B4-BE49-F238E27FC236}">
                  <a16:creationId xmlns:a16="http://schemas.microsoft.com/office/drawing/2014/main" id="{A1694118-CB23-32CB-B17C-B54EF1A3B1D3}"/>
                </a:ext>
              </a:extLst>
            </p:cNvPr>
            <p:cNvSpPr txBox="1"/>
            <p:nvPr/>
          </p:nvSpPr>
          <p:spPr>
            <a:xfrm>
              <a:off x="1300877" y="3830508"/>
              <a:ext cx="1825446" cy="270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5" name="Google Shape;199;p22">
              <a:extLst>
                <a:ext uri="{FF2B5EF4-FFF2-40B4-BE49-F238E27FC236}">
                  <a16:creationId xmlns:a16="http://schemas.microsoft.com/office/drawing/2014/main" id="{74AB7D91-2C76-625D-6286-12D8960DCEAA}"/>
                </a:ext>
              </a:extLst>
            </p:cNvPr>
            <p:cNvSpPr txBox="1"/>
            <p:nvPr/>
          </p:nvSpPr>
          <p:spPr>
            <a:xfrm rot="5400000">
              <a:off x="85799" y="3186235"/>
              <a:ext cx="1329084" cy="275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12FDD60-475A-C239-41C5-D65BE08ED8CC}"/>
              </a:ext>
            </a:extLst>
          </p:cNvPr>
          <p:cNvGrpSpPr/>
          <p:nvPr/>
        </p:nvGrpSpPr>
        <p:grpSpPr>
          <a:xfrm>
            <a:off x="3052164" y="2619274"/>
            <a:ext cx="2221162" cy="564042"/>
            <a:chOff x="765911" y="3036321"/>
            <a:chExt cx="3264842" cy="767951"/>
          </a:xfrm>
        </p:grpSpPr>
        <p:sp>
          <p:nvSpPr>
            <p:cNvPr id="7" name="Google Shape;333;p29">
              <a:extLst>
                <a:ext uri="{FF2B5EF4-FFF2-40B4-BE49-F238E27FC236}">
                  <a16:creationId xmlns:a16="http://schemas.microsoft.com/office/drawing/2014/main" id="{F8D1C58F-DCCA-F160-9278-5D036FC4355B}"/>
                </a:ext>
              </a:extLst>
            </p:cNvPr>
            <p:cNvSpPr/>
            <p:nvPr/>
          </p:nvSpPr>
          <p:spPr>
            <a:xfrm>
              <a:off x="765911" y="3036321"/>
              <a:ext cx="2817329" cy="4733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CLS</a:t>
              </a:r>
              <a:endParaRPr dirty="0"/>
            </a:p>
          </p:txBody>
        </p:sp>
        <p:sp>
          <p:nvSpPr>
            <p:cNvPr id="8" name="Google Shape;336;p29">
              <a:extLst>
                <a:ext uri="{FF2B5EF4-FFF2-40B4-BE49-F238E27FC236}">
                  <a16:creationId xmlns:a16="http://schemas.microsoft.com/office/drawing/2014/main" id="{37634057-8812-383E-CAC5-36FAF865785A}"/>
                </a:ext>
              </a:extLst>
            </p:cNvPr>
            <p:cNvSpPr txBox="1"/>
            <p:nvPr/>
          </p:nvSpPr>
          <p:spPr>
            <a:xfrm>
              <a:off x="1312192" y="3533373"/>
              <a:ext cx="1825446" cy="270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9" name="Google Shape;199;p22">
              <a:extLst>
                <a:ext uri="{FF2B5EF4-FFF2-40B4-BE49-F238E27FC236}">
                  <a16:creationId xmlns:a16="http://schemas.microsoft.com/office/drawing/2014/main" id="{5043A4BB-6E93-9015-87A5-F4AF6A806E32}"/>
                </a:ext>
              </a:extLst>
            </p:cNvPr>
            <p:cNvSpPr txBox="1"/>
            <p:nvPr/>
          </p:nvSpPr>
          <p:spPr>
            <a:xfrm rot="5400000">
              <a:off x="3614514" y="3175584"/>
              <a:ext cx="535893" cy="296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2"/>
                  </a:solidFill>
                </a:rPr>
                <a:t>1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750D26-FE68-B35D-31F2-212D7E416711}"/>
              </a:ext>
            </a:extLst>
          </p:cNvPr>
          <p:cNvGrpSpPr/>
          <p:nvPr/>
        </p:nvGrpSpPr>
        <p:grpSpPr>
          <a:xfrm>
            <a:off x="6234258" y="1912291"/>
            <a:ext cx="845786" cy="2144111"/>
            <a:chOff x="5588001" y="2349351"/>
            <a:chExt cx="845786" cy="2144111"/>
          </a:xfrm>
        </p:grpSpPr>
        <p:sp>
          <p:nvSpPr>
            <p:cNvPr id="501" name="Google Shape;501;p37"/>
            <p:cNvSpPr/>
            <p:nvPr/>
          </p:nvSpPr>
          <p:spPr>
            <a:xfrm rot="5400000">
              <a:off x="4929459" y="3007893"/>
              <a:ext cx="1757033" cy="439950"/>
            </a:xfrm>
            <a:prstGeom prst="flowChartProcess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weight</a:t>
              </a:r>
              <a:endParaRPr dirty="0"/>
            </a:p>
          </p:txBody>
        </p:sp>
        <p:sp>
          <p:nvSpPr>
            <p:cNvPr id="10" name="Google Shape;336;p29">
              <a:extLst>
                <a:ext uri="{FF2B5EF4-FFF2-40B4-BE49-F238E27FC236}">
                  <a16:creationId xmlns:a16="http://schemas.microsoft.com/office/drawing/2014/main" id="{DF950997-D969-ED5A-AD83-BD247A32AD92}"/>
                </a:ext>
              </a:extLst>
            </p:cNvPr>
            <p:cNvSpPr txBox="1"/>
            <p:nvPr/>
          </p:nvSpPr>
          <p:spPr>
            <a:xfrm rot="5400000">
              <a:off x="5713352" y="3145168"/>
              <a:ext cx="1241901" cy="198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dk2"/>
                  </a:solidFill>
                </a:rPr>
                <a:t>d_model</a:t>
              </a:r>
              <a:r>
                <a:rPr lang="en-US" altLang="ko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1" name="Google Shape;336;p29">
              <a:extLst>
                <a:ext uri="{FF2B5EF4-FFF2-40B4-BE49-F238E27FC236}">
                  <a16:creationId xmlns:a16="http://schemas.microsoft.com/office/drawing/2014/main" id="{546BD9CE-A0C4-EC91-4FD4-4C3A55568045}"/>
                </a:ext>
              </a:extLst>
            </p:cNvPr>
            <p:cNvSpPr txBox="1"/>
            <p:nvPr/>
          </p:nvSpPr>
          <p:spPr>
            <a:xfrm>
              <a:off x="5655051" y="4152407"/>
              <a:ext cx="372900" cy="341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b="1" dirty="0">
                  <a:solidFill>
                    <a:schemeClr val="dk2"/>
                  </a:solidFill>
                </a:rPr>
                <a:t>1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89A43E8-8F03-96CB-FAE5-3ED80C1D9E93}"/>
              </a:ext>
            </a:extLst>
          </p:cNvPr>
          <p:cNvGrpSpPr/>
          <p:nvPr/>
        </p:nvGrpSpPr>
        <p:grpSpPr>
          <a:xfrm>
            <a:off x="7970707" y="2491411"/>
            <a:ext cx="1133765" cy="951104"/>
            <a:chOff x="507355" y="2821487"/>
            <a:chExt cx="1133765" cy="951104"/>
          </a:xfrm>
        </p:grpSpPr>
        <p:sp>
          <p:nvSpPr>
            <p:cNvPr id="491" name="Google Shape;491;p37"/>
            <p:cNvSpPr/>
            <p:nvPr/>
          </p:nvSpPr>
          <p:spPr>
            <a:xfrm>
              <a:off x="507355" y="2821487"/>
              <a:ext cx="622434" cy="5727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pred</a:t>
              </a:r>
              <a:endParaRPr dirty="0"/>
            </a:p>
          </p:txBody>
        </p:sp>
        <p:sp>
          <p:nvSpPr>
            <p:cNvPr id="14" name="Google Shape;336;p29">
              <a:extLst>
                <a:ext uri="{FF2B5EF4-FFF2-40B4-BE49-F238E27FC236}">
                  <a16:creationId xmlns:a16="http://schemas.microsoft.com/office/drawing/2014/main" id="{D41CB481-BDD4-0AFF-22F2-A11DF9F60C06}"/>
                </a:ext>
              </a:extLst>
            </p:cNvPr>
            <p:cNvSpPr txBox="1"/>
            <p:nvPr/>
          </p:nvSpPr>
          <p:spPr>
            <a:xfrm>
              <a:off x="641588" y="3431536"/>
              <a:ext cx="372900" cy="341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b="1" dirty="0">
                  <a:solidFill>
                    <a:schemeClr val="dk2"/>
                  </a:solidFill>
                </a:rPr>
                <a:t>1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5" name="Google Shape;336;p29">
              <a:extLst>
                <a:ext uri="{FF2B5EF4-FFF2-40B4-BE49-F238E27FC236}">
                  <a16:creationId xmlns:a16="http://schemas.microsoft.com/office/drawing/2014/main" id="{1BCCBECF-4673-31CF-D052-AA2A4B138461}"/>
                </a:ext>
              </a:extLst>
            </p:cNvPr>
            <p:cNvSpPr txBox="1"/>
            <p:nvPr/>
          </p:nvSpPr>
          <p:spPr>
            <a:xfrm>
              <a:off x="1268220" y="2947533"/>
              <a:ext cx="372900" cy="341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b="1" dirty="0">
                  <a:solidFill>
                    <a:schemeClr val="dk2"/>
                  </a:solidFill>
                </a:rPr>
                <a:t>1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sp>
        <p:nvSpPr>
          <p:cNvPr id="17" name="같음 기호 16">
            <a:extLst>
              <a:ext uri="{FF2B5EF4-FFF2-40B4-BE49-F238E27FC236}">
                <a16:creationId xmlns:a16="http://schemas.microsoft.com/office/drawing/2014/main" id="{783F6A80-E2F2-CF1A-1AB9-B40B669F0CC1}"/>
              </a:ext>
            </a:extLst>
          </p:cNvPr>
          <p:cNvSpPr/>
          <p:nvPr/>
        </p:nvSpPr>
        <p:spPr>
          <a:xfrm>
            <a:off x="7175387" y="2550240"/>
            <a:ext cx="475624" cy="434107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FC18D784-F8C0-4133-A0C3-A32DE33BD236}"/>
              </a:ext>
            </a:extLst>
          </p:cNvPr>
          <p:cNvSpPr/>
          <p:nvPr/>
        </p:nvSpPr>
        <p:spPr>
          <a:xfrm rot="10800000">
            <a:off x="2399251" y="2596043"/>
            <a:ext cx="510493" cy="393600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가산 접합 17">
            <a:extLst>
              <a:ext uri="{FF2B5EF4-FFF2-40B4-BE49-F238E27FC236}">
                <a16:creationId xmlns:a16="http://schemas.microsoft.com/office/drawing/2014/main" id="{CEB7AD93-BDE3-293D-1570-FB628B1B81D6}"/>
              </a:ext>
            </a:extLst>
          </p:cNvPr>
          <p:cNvSpPr/>
          <p:nvPr/>
        </p:nvSpPr>
        <p:spPr>
          <a:xfrm>
            <a:off x="5426901" y="2608407"/>
            <a:ext cx="407178" cy="42118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50E207F-3FCA-AB6B-FE0B-198916A41D4B}"/>
              </a:ext>
            </a:extLst>
          </p:cNvPr>
          <p:cNvCxnSpPr/>
          <p:nvPr/>
        </p:nvCxnSpPr>
        <p:spPr>
          <a:xfrm>
            <a:off x="150126" y="2524226"/>
            <a:ext cx="2249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6B366-5FB3-DB15-2FA0-8490418D0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4FA172-E3FF-3647-CA91-CB98B87E52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  <p:sp>
        <p:nvSpPr>
          <p:cNvPr id="4" name="Google Shape;81;p16">
            <a:extLst>
              <a:ext uri="{FF2B5EF4-FFF2-40B4-BE49-F238E27FC236}">
                <a16:creationId xmlns:a16="http://schemas.microsoft.com/office/drawing/2014/main" id="{17A419B9-9907-7235-7314-A3224FEA41A8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/>
              <a:t>* </a:t>
            </a:r>
            <a:r>
              <a:rPr lang="ko-KR" altLang="en-US" b="1" dirty="0"/>
              <a:t>발표 </a:t>
            </a:r>
            <a:r>
              <a:rPr lang="en-US" altLang="ko-KR" b="1" dirty="0"/>
              <a:t>Config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EB5AE-53D9-0C36-CD0F-8C1C80C00C3B}"/>
              </a:ext>
            </a:extLst>
          </p:cNvPr>
          <p:cNvSpPr txBox="1"/>
          <p:nvPr/>
        </p:nvSpPr>
        <p:spPr>
          <a:xfrm>
            <a:off x="392687" y="596739"/>
            <a:ext cx="803489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en-US" altLang="ko-KR" sz="1800" b="1" dirty="0" err="1"/>
              <a:t>Seq_Length</a:t>
            </a:r>
            <a:r>
              <a:rPr lang="ko-KR" altLang="en-US" sz="1800" b="1" dirty="0"/>
              <a:t>는 가변적</a:t>
            </a:r>
            <a:endParaRPr lang="en-US" altLang="ko-KR" sz="1800" b="1" dirty="0"/>
          </a:p>
          <a:p>
            <a:r>
              <a:rPr lang="en-US" altLang="ko-KR" sz="1800" b="1" dirty="0"/>
              <a:t>: </a:t>
            </a:r>
            <a:r>
              <a:rPr lang="en-US" altLang="ko-KR" sz="1800" b="1" dirty="0" err="1"/>
              <a:t>Seq_Len</a:t>
            </a:r>
            <a:r>
              <a:rPr lang="en-US" altLang="ko-KR" sz="1800" b="1" dirty="0"/>
              <a:t> &lt;= </a:t>
            </a:r>
            <a:r>
              <a:rPr lang="en-US" altLang="ko-KR" sz="1800" b="1" dirty="0" err="1"/>
              <a:t>Max_Len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범위 내에서</a:t>
            </a:r>
            <a:r>
              <a:rPr lang="en-US" altLang="ko-KR" sz="1800" b="1" dirty="0"/>
              <a:t> </a:t>
            </a:r>
          </a:p>
          <a:p>
            <a:r>
              <a:rPr lang="en-US" altLang="ko-KR" sz="1800" b="1" dirty="0" err="1"/>
              <a:t>Seq_Len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은 자유롭게 다뤄도 됩니다</a:t>
            </a:r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  <a:p>
            <a:r>
              <a:rPr lang="en-US" altLang="ko-KR" sz="1800" b="1" dirty="0"/>
              <a:t>2. 1</a:t>
            </a:r>
            <a:r>
              <a:rPr lang="ko-KR" altLang="en-US" sz="1800" b="1" dirty="0"/>
              <a:t>개 샘플</a:t>
            </a:r>
            <a:r>
              <a:rPr lang="en-US" altLang="ko-KR" sz="1800" b="1" dirty="0"/>
              <a:t>. </a:t>
            </a:r>
          </a:p>
          <a:p>
            <a:r>
              <a:rPr lang="en-US" altLang="ko-KR" sz="1800" b="1" dirty="0"/>
              <a:t>: </a:t>
            </a:r>
            <a:r>
              <a:rPr lang="ko-KR" altLang="en-US" sz="1800" b="1" dirty="0"/>
              <a:t>배치 단위 발표를 하면 </a:t>
            </a:r>
            <a:r>
              <a:rPr lang="en-US" altLang="ko-KR" sz="1800" b="1" dirty="0"/>
              <a:t>4</a:t>
            </a:r>
            <a:r>
              <a:rPr lang="ko-KR" altLang="en-US" sz="1800" b="1" dirty="0"/>
              <a:t>차원 행렬을 보아야 하므로 </a:t>
            </a:r>
            <a:endParaRPr lang="en-US" altLang="ko-KR" sz="1800" b="1" dirty="0"/>
          </a:p>
          <a:p>
            <a:r>
              <a:rPr lang="ko-KR" altLang="en-US" sz="1800" b="1" dirty="0"/>
              <a:t>이번 발제에선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개의 샘플만을 기준으로 다룰 것입니다</a:t>
            </a:r>
            <a:endParaRPr lang="en-US" altLang="ko-KR" sz="1800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3. </a:t>
            </a:r>
            <a:r>
              <a:rPr lang="en-US" altLang="ko-KR" sz="1800" b="1" dirty="0" err="1"/>
              <a:t>HyperParameter</a:t>
            </a:r>
            <a:br>
              <a:rPr lang="en-US" altLang="ko-KR" sz="1800" b="1" dirty="0"/>
            </a:br>
            <a:r>
              <a:rPr lang="en-US" altLang="ko-KR" sz="1800" b="1" dirty="0"/>
              <a:t>: </a:t>
            </a:r>
            <a:r>
              <a:rPr lang="en-US" altLang="ko-KR" sz="1800" b="1" dirty="0" err="1"/>
              <a:t>Vocab_Size</a:t>
            </a:r>
            <a:r>
              <a:rPr lang="en-US" altLang="ko-KR" sz="1800" b="1" dirty="0"/>
              <a:t> = 30522 / </a:t>
            </a:r>
            <a:r>
              <a:rPr lang="en-US" altLang="ko-KR" sz="1800" b="1" dirty="0" err="1"/>
              <a:t>Max_Len</a:t>
            </a:r>
            <a:r>
              <a:rPr lang="en-US" altLang="ko-KR" sz="1800" b="1" dirty="0"/>
              <a:t> = 400 / </a:t>
            </a:r>
            <a:r>
              <a:rPr lang="en-US" altLang="ko-KR" sz="1800" b="1" dirty="0" err="1"/>
              <a:t>d_model</a:t>
            </a:r>
            <a:r>
              <a:rPr lang="en-US" altLang="ko-KR" sz="1800" b="1" dirty="0"/>
              <a:t> = 32 / </a:t>
            </a:r>
            <a:r>
              <a:rPr lang="en-US" altLang="ko-KR" sz="1800" b="1" dirty="0" err="1"/>
              <a:t>dff</a:t>
            </a:r>
            <a:r>
              <a:rPr lang="en-US" altLang="ko-KR" sz="1800" b="1" dirty="0"/>
              <a:t> = 32</a:t>
            </a:r>
          </a:p>
          <a:p>
            <a:endParaRPr lang="en-US" altLang="ko-KR" sz="1800" b="1" dirty="0"/>
          </a:p>
          <a:p>
            <a:r>
              <a:rPr lang="en-US" altLang="ko-KR" sz="1800" b="1" dirty="0"/>
              <a:t>4. </a:t>
            </a:r>
            <a:r>
              <a:rPr lang="ko-KR" altLang="en-US" sz="1800" b="1" dirty="0"/>
              <a:t>가중치는 빨강</a:t>
            </a:r>
            <a:endParaRPr lang="en-US" altLang="ko-KR" sz="1800" b="1" dirty="0"/>
          </a:p>
          <a:p>
            <a:r>
              <a:rPr lang="en-US" altLang="ko-KR" sz="1800" b="1" dirty="0"/>
              <a:t>: </a:t>
            </a:r>
            <a:r>
              <a:rPr lang="ko-KR" altLang="en-US" sz="1800" b="1" dirty="0"/>
              <a:t>최초로 발생한 가중치는 빨간색으로 표시해놓습니다</a:t>
            </a:r>
            <a:r>
              <a:rPr lang="en-US" altLang="ko-KR" sz="1800" b="1" dirty="0"/>
              <a:t>. </a:t>
            </a:r>
          </a:p>
          <a:p>
            <a:r>
              <a:rPr lang="ko-KR" altLang="en-US" sz="1800" b="1" dirty="0"/>
              <a:t>즉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빨간색의 파라미터 개수만 다 세면 그것이 트랜스포머 파라미터 수가 됩니다</a:t>
            </a:r>
            <a:r>
              <a:rPr lang="en-US" altLang="ko-KR" sz="1800" b="1" dirty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49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B7630-50D2-3C62-89AA-2723665B5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11A918-7822-74DB-D3C6-982B9DF509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4" name="Google Shape;81;p16">
            <a:extLst>
              <a:ext uri="{FF2B5EF4-FFF2-40B4-BE49-F238E27FC236}">
                <a16:creationId xmlns:a16="http://schemas.microsoft.com/office/drawing/2014/main" id="{B3982B54-965A-DD56-F2FB-69C157EE207B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/>
              <a:t>* </a:t>
            </a:r>
            <a:r>
              <a:rPr lang="ko-KR" altLang="en-US" b="1" dirty="0"/>
              <a:t>발표 </a:t>
            </a:r>
            <a:r>
              <a:rPr lang="en-US" altLang="ko-KR" b="1" dirty="0"/>
              <a:t>Config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08DBB-E547-2FA1-0622-6729C5E15330}"/>
              </a:ext>
            </a:extLst>
          </p:cNvPr>
          <p:cNvSpPr txBox="1"/>
          <p:nvPr/>
        </p:nvSpPr>
        <p:spPr>
          <a:xfrm>
            <a:off x="484703" y="909061"/>
            <a:ext cx="300125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0" b="1" dirty="0"/>
          </a:p>
          <a:p>
            <a:r>
              <a:rPr lang="en-US" altLang="ko-KR" sz="1800" b="1" dirty="0"/>
              <a:t>5. 2</a:t>
            </a:r>
            <a:r>
              <a:rPr lang="ko-KR" altLang="en-US" sz="1800" b="1" dirty="0"/>
              <a:t>차원 행렬 곱셈의 규칙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B2EA00-F58B-660D-41A9-511826B7BCCF}"/>
              </a:ext>
            </a:extLst>
          </p:cNvPr>
          <p:cNvGrpSpPr/>
          <p:nvPr/>
        </p:nvGrpSpPr>
        <p:grpSpPr>
          <a:xfrm>
            <a:off x="514302" y="2235980"/>
            <a:ext cx="2341678" cy="1472424"/>
            <a:chOff x="6596859" y="1701652"/>
            <a:chExt cx="1763561" cy="1170961"/>
          </a:xfrm>
        </p:grpSpPr>
        <p:sp>
          <p:nvSpPr>
            <p:cNvPr id="5" name="Google Shape;125;p18">
              <a:extLst>
                <a:ext uri="{FF2B5EF4-FFF2-40B4-BE49-F238E27FC236}">
                  <a16:creationId xmlns:a16="http://schemas.microsoft.com/office/drawing/2014/main" id="{EAB25996-9D62-603E-B1AF-1ACC03D5E67E}"/>
                </a:ext>
              </a:extLst>
            </p:cNvPr>
            <p:cNvSpPr/>
            <p:nvPr/>
          </p:nvSpPr>
          <p:spPr>
            <a:xfrm>
              <a:off x="6799405" y="1836050"/>
              <a:ext cx="1415100" cy="5727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Input</a:t>
              </a:r>
              <a:endParaRPr/>
            </a:p>
          </p:txBody>
        </p:sp>
        <p:sp>
          <p:nvSpPr>
            <p:cNvPr id="6" name="Google Shape;85;p16">
              <a:extLst>
                <a:ext uri="{FF2B5EF4-FFF2-40B4-BE49-F238E27FC236}">
                  <a16:creationId xmlns:a16="http://schemas.microsoft.com/office/drawing/2014/main" id="{DB13EC9E-542B-D599-4B8D-47FAA61860C8}"/>
                </a:ext>
              </a:extLst>
            </p:cNvPr>
            <p:cNvSpPr txBox="1"/>
            <p:nvPr/>
          </p:nvSpPr>
          <p:spPr>
            <a:xfrm rot="5400000">
              <a:off x="6108428" y="2190083"/>
              <a:ext cx="1170961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b="1" dirty="0" err="1">
                  <a:solidFill>
                    <a:schemeClr val="dk2"/>
                  </a:solidFill>
                </a:rPr>
                <a:t>Seq_Le</a:t>
              </a:r>
              <a:r>
                <a:rPr lang="ko" sz="1200" b="1" dirty="0">
                  <a:solidFill>
                    <a:schemeClr val="dk2"/>
                  </a:solidFill>
                </a:rPr>
                <a:t>ngth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8" name="Google Shape;92;p16">
              <a:extLst>
                <a:ext uri="{FF2B5EF4-FFF2-40B4-BE49-F238E27FC236}">
                  <a16:creationId xmlns:a16="http://schemas.microsoft.com/office/drawing/2014/main" id="{0D530C16-15D8-FB9C-88A5-3008578DAB63}"/>
                </a:ext>
              </a:extLst>
            </p:cNvPr>
            <p:cNvSpPr txBox="1"/>
            <p:nvPr/>
          </p:nvSpPr>
          <p:spPr>
            <a:xfrm>
              <a:off x="7014920" y="2422402"/>
              <a:ext cx="13455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b="1" dirty="0">
                  <a:solidFill>
                    <a:srgbClr val="FF0000"/>
                  </a:solidFill>
                </a:rPr>
                <a:t>Vocab =30522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09ACEF-0925-9138-7FA1-38A2DEA73DD4}"/>
              </a:ext>
            </a:extLst>
          </p:cNvPr>
          <p:cNvGrpSpPr/>
          <p:nvPr/>
        </p:nvGrpSpPr>
        <p:grpSpPr>
          <a:xfrm>
            <a:off x="4044818" y="1926086"/>
            <a:ext cx="1775303" cy="1935243"/>
            <a:chOff x="5013057" y="1413138"/>
            <a:chExt cx="1328293" cy="165035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3B8EE8-1EB9-3A4F-34DB-C4681ADA9FED}"/>
                </a:ext>
              </a:extLst>
            </p:cNvPr>
            <p:cNvGrpSpPr/>
            <p:nvPr/>
          </p:nvGrpSpPr>
          <p:grpSpPr>
            <a:xfrm>
              <a:off x="5013057" y="1413138"/>
              <a:ext cx="776896" cy="1455800"/>
              <a:chOff x="5013057" y="1413138"/>
              <a:chExt cx="776896" cy="1455800"/>
            </a:xfrm>
          </p:grpSpPr>
          <p:sp>
            <p:nvSpPr>
              <p:cNvPr id="12" name="Google Shape;126;p18">
                <a:extLst>
                  <a:ext uri="{FF2B5EF4-FFF2-40B4-BE49-F238E27FC236}">
                    <a16:creationId xmlns:a16="http://schemas.microsoft.com/office/drawing/2014/main" id="{3CEE51BB-EF99-C623-8136-2B1404EE37B5}"/>
                  </a:ext>
                </a:extLst>
              </p:cNvPr>
              <p:cNvSpPr/>
              <p:nvPr/>
            </p:nvSpPr>
            <p:spPr>
              <a:xfrm rot="5400000">
                <a:off x="4796053" y="1834338"/>
                <a:ext cx="1415100" cy="57270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dirty="0"/>
                  <a:t>Weight</a:t>
                </a:r>
                <a:endParaRPr dirty="0"/>
              </a:p>
            </p:txBody>
          </p:sp>
          <p:sp>
            <p:nvSpPr>
              <p:cNvPr id="13" name="Google Shape;92;p16">
                <a:extLst>
                  <a:ext uri="{FF2B5EF4-FFF2-40B4-BE49-F238E27FC236}">
                    <a16:creationId xmlns:a16="http://schemas.microsoft.com/office/drawing/2014/main" id="{8FE24B05-422A-423B-C950-E504EAD910E8}"/>
                  </a:ext>
                </a:extLst>
              </p:cNvPr>
              <p:cNvSpPr txBox="1"/>
              <p:nvPr/>
            </p:nvSpPr>
            <p:spPr>
              <a:xfrm rot="5400000">
                <a:off x="4437357" y="2099138"/>
                <a:ext cx="1345500" cy="1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200" b="1" dirty="0">
                    <a:solidFill>
                      <a:srgbClr val="FF0000"/>
                    </a:solidFill>
                  </a:rPr>
                  <a:t>Vocab =30522</a:t>
                </a:r>
                <a:endParaRPr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Google Shape;133;p18">
              <a:extLst>
                <a:ext uri="{FF2B5EF4-FFF2-40B4-BE49-F238E27FC236}">
                  <a16:creationId xmlns:a16="http://schemas.microsoft.com/office/drawing/2014/main" id="{7B3A4682-4BE2-4113-8828-5B4AA052F423}"/>
                </a:ext>
              </a:extLst>
            </p:cNvPr>
            <p:cNvSpPr txBox="1"/>
            <p:nvPr/>
          </p:nvSpPr>
          <p:spPr>
            <a:xfrm>
              <a:off x="5080310" y="2869396"/>
              <a:ext cx="126104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d_model</a:t>
              </a:r>
              <a:r>
                <a:rPr lang="en-US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71EA0C9-5F8D-4615-CFA0-E46E0CC76C22}"/>
              </a:ext>
            </a:extLst>
          </p:cNvPr>
          <p:cNvGrpSpPr/>
          <p:nvPr/>
        </p:nvGrpSpPr>
        <p:grpSpPr>
          <a:xfrm>
            <a:off x="6651896" y="2089691"/>
            <a:ext cx="1550992" cy="1495769"/>
            <a:chOff x="2828696" y="1694558"/>
            <a:chExt cx="1261040" cy="1170961"/>
          </a:xfrm>
        </p:grpSpPr>
        <p:sp>
          <p:nvSpPr>
            <p:cNvPr id="15" name="Google Shape;127;p18">
              <a:extLst>
                <a:ext uri="{FF2B5EF4-FFF2-40B4-BE49-F238E27FC236}">
                  <a16:creationId xmlns:a16="http://schemas.microsoft.com/office/drawing/2014/main" id="{B4BF186D-072B-8594-FB19-C2CAAEF58B2F}"/>
                </a:ext>
              </a:extLst>
            </p:cNvPr>
            <p:cNvSpPr/>
            <p:nvPr/>
          </p:nvSpPr>
          <p:spPr>
            <a:xfrm>
              <a:off x="3075978" y="1894362"/>
              <a:ext cx="609830" cy="572700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Output</a:t>
              </a:r>
              <a:endParaRPr dirty="0"/>
            </a:p>
          </p:txBody>
        </p:sp>
        <p:sp>
          <p:nvSpPr>
            <p:cNvPr id="16" name="Google Shape;133;p18">
              <a:extLst>
                <a:ext uri="{FF2B5EF4-FFF2-40B4-BE49-F238E27FC236}">
                  <a16:creationId xmlns:a16="http://schemas.microsoft.com/office/drawing/2014/main" id="{E25884E8-D90C-1BDA-C683-D4026A4A027D}"/>
                </a:ext>
              </a:extLst>
            </p:cNvPr>
            <p:cNvSpPr txBox="1"/>
            <p:nvPr/>
          </p:nvSpPr>
          <p:spPr>
            <a:xfrm>
              <a:off x="2828696" y="2531712"/>
              <a:ext cx="126104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d_model</a:t>
              </a:r>
              <a:r>
                <a:rPr lang="en-US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7" name="Google Shape;85;p16">
              <a:extLst>
                <a:ext uri="{FF2B5EF4-FFF2-40B4-BE49-F238E27FC236}">
                  <a16:creationId xmlns:a16="http://schemas.microsoft.com/office/drawing/2014/main" id="{F06E0A50-CC2A-98C4-73C8-929228D50847}"/>
                </a:ext>
              </a:extLst>
            </p:cNvPr>
            <p:cNvSpPr txBox="1"/>
            <p:nvPr/>
          </p:nvSpPr>
          <p:spPr>
            <a:xfrm rot="5400000">
              <a:off x="2351489" y="2182989"/>
              <a:ext cx="1170961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b="1" dirty="0" err="1">
                  <a:solidFill>
                    <a:schemeClr val="dk2"/>
                  </a:solidFill>
                </a:rPr>
                <a:t>Seq_Le</a:t>
              </a:r>
              <a:r>
                <a:rPr lang="ko" sz="1200" b="1" dirty="0">
                  <a:solidFill>
                    <a:schemeClr val="dk2"/>
                  </a:solidFill>
                </a:rPr>
                <a:t>ngth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sp>
        <p:nvSpPr>
          <p:cNvPr id="18" name="같음 기호 17">
            <a:extLst>
              <a:ext uri="{FF2B5EF4-FFF2-40B4-BE49-F238E27FC236}">
                <a16:creationId xmlns:a16="http://schemas.microsoft.com/office/drawing/2014/main" id="{AD94A921-815E-AB08-2F05-9B6297B6480F}"/>
              </a:ext>
            </a:extLst>
          </p:cNvPr>
          <p:cNvSpPr/>
          <p:nvPr/>
        </p:nvSpPr>
        <p:spPr>
          <a:xfrm>
            <a:off x="5686824" y="2504315"/>
            <a:ext cx="572700" cy="412764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순서도: 가산 접합 18">
            <a:extLst>
              <a:ext uri="{FF2B5EF4-FFF2-40B4-BE49-F238E27FC236}">
                <a16:creationId xmlns:a16="http://schemas.microsoft.com/office/drawing/2014/main" id="{6B32660C-785D-19F8-457C-B87304B1D9AB}"/>
              </a:ext>
            </a:extLst>
          </p:cNvPr>
          <p:cNvSpPr/>
          <p:nvPr/>
        </p:nvSpPr>
        <p:spPr>
          <a:xfrm>
            <a:off x="3145530" y="2571750"/>
            <a:ext cx="486113" cy="465615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F0B829-2BB5-85FD-45C5-5772F6739D57}"/>
              </a:ext>
            </a:extLst>
          </p:cNvPr>
          <p:cNvSpPr txBox="1"/>
          <p:nvPr/>
        </p:nvSpPr>
        <p:spPr>
          <a:xfrm>
            <a:off x="1069409" y="4067666"/>
            <a:ext cx="705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(</a:t>
            </a:r>
            <a:r>
              <a:rPr lang="en-US" altLang="ko-KR" sz="1800" dirty="0" err="1"/>
              <a:t>seq_length</a:t>
            </a:r>
            <a:r>
              <a:rPr lang="en-US" altLang="ko-KR" sz="1800" dirty="0"/>
              <a:t>, vocab) * (vocab * </a:t>
            </a:r>
            <a:r>
              <a:rPr lang="en-US" altLang="ko-KR" sz="1800" dirty="0" err="1"/>
              <a:t>d_model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seq_length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d_model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7418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40986-1F54-70A7-5DE7-1644C9A1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D6F9E2-5916-A606-6929-2332E3B4A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4" name="Google Shape;81;p16">
            <a:extLst>
              <a:ext uri="{FF2B5EF4-FFF2-40B4-BE49-F238E27FC236}">
                <a16:creationId xmlns:a16="http://schemas.microsoft.com/office/drawing/2014/main" id="{49A61C65-5A89-372C-BA85-F400AEBD2D5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/>
              <a:t>* </a:t>
            </a:r>
            <a:r>
              <a:rPr lang="ko-KR" altLang="en-US" b="1" dirty="0"/>
              <a:t>발표 </a:t>
            </a:r>
            <a:r>
              <a:rPr lang="en-US" altLang="ko-KR" b="1" dirty="0"/>
              <a:t>Config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74456-998E-15AF-EEE6-F35CC1A0016F}"/>
              </a:ext>
            </a:extLst>
          </p:cNvPr>
          <p:cNvSpPr txBox="1"/>
          <p:nvPr/>
        </p:nvSpPr>
        <p:spPr>
          <a:xfrm>
            <a:off x="484703" y="909061"/>
            <a:ext cx="300125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0" b="1" dirty="0"/>
          </a:p>
          <a:p>
            <a:r>
              <a:rPr lang="en-US" altLang="ko-KR" sz="1800" b="1" dirty="0"/>
              <a:t>5. 2</a:t>
            </a:r>
            <a:r>
              <a:rPr lang="ko-KR" altLang="en-US" sz="1800" b="1" dirty="0"/>
              <a:t>차원 행렬 곱셈의 규칙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08175D-2637-6AFC-1D1C-AB18F424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0" y="1681007"/>
            <a:ext cx="3428941" cy="301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CC32C5-3CA5-893A-99CD-EF803E8B078F}"/>
              </a:ext>
            </a:extLst>
          </p:cNvPr>
          <p:cNvGrpSpPr/>
          <p:nvPr/>
        </p:nvGrpSpPr>
        <p:grpSpPr>
          <a:xfrm>
            <a:off x="4572000" y="3187620"/>
            <a:ext cx="2341678" cy="1472424"/>
            <a:chOff x="6596859" y="1701652"/>
            <a:chExt cx="1763561" cy="1170961"/>
          </a:xfrm>
        </p:grpSpPr>
        <p:sp>
          <p:nvSpPr>
            <p:cNvPr id="21" name="Google Shape;125;p18">
              <a:extLst>
                <a:ext uri="{FF2B5EF4-FFF2-40B4-BE49-F238E27FC236}">
                  <a16:creationId xmlns:a16="http://schemas.microsoft.com/office/drawing/2014/main" id="{8C55C933-9C77-B774-31AE-C3548137D87F}"/>
                </a:ext>
              </a:extLst>
            </p:cNvPr>
            <p:cNvSpPr/>
            <p:nvPr/>
          </p:nvSpPr>
          <p:spPr>
            <a:xfrm>
              <a:off x="6799405" y="1836050"/>
              <a:ext cx="1415100" cy="5727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Input</a:t>
              </a:r>
              <a:endParaRPr/>
            </a:p>
          </p:txBody>
        </p:sp>
        <p:sp>
          <p:nvSpPr>
            <p:cNvPr id="22" name="Google Shape;85;p16">
              <a:extLst>
                <a:ext uri="{FF2B5EF4-FFF2-40B4-BE49-F238E27FC236}">
                  <a16:creationId xmlns:a16="http://schemas.microsoft.com/office/drawing/2014/main" id="{044CB70D-CBA5-45D7-C0B4-C82008EF731D}"/>
                </a:ext>
              </a:extLst>
            </p:cNvPr>
            <p:cNvSpPr txBox="1"/>
            <p:nvPr/>
          </p:nvSpPr>
          <p:spPr>
            <a:xfrm rot="5400000">
              <a:off x="6108428" y="2190083"/>
              <a:ext cx="1170961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b="1" dirty="0" err="1">
                  <a:solidFill>
                    <a:schemeClr val="dk2"/>
                  </a:solidFill>
                </a:rPr>
                <a:t>Seq_Le</a:t>
              </a:r>
              <a:r>
                <a:rPr lang="ko" sz="1200" b="1" dirty="0">
                  <a:solidFill>
                    <a:schemeClr val="dk2"/>
                  </a:solidFill>
                </a:rPr>
                <a:t>ngth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23" name="Google Shape;92;p16">
              <a:extLst>
                <a:ext uri="{FF2B5EF4-FFF2-40B4-BE49-F238E27FC236}">
                  <a16:creationId xmlns:a16="http://schemas.microsoft.com/office/drawing/2014/main" id="{02655AB9-7040-CB05-09A4-E1FB23A767C2}"/>
                </a:ext>
              </a:extLst>
            </p:cNvPr>
            <p:cNvSpPr txBox="1"/>
            <p:nvPr/>
          </p:nvSpPr>
          <p:spPr>
            <a:xfrm>
              <a:off x="7014920" y="2422402"/>
              <a:ext cx="13455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b="1" dirty="0">
                  <a:solidFill>
                    <a:srgbClr val="FF0000"/>
                  </a:solidFill>
                </a:rPr>
                <a:t>Vocab =30522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E36FD55-282E-E6D1-1DE2-D5BAC3B812A5}"/>
              </a:ext>
            </a:extLst>
          </p:cNvPr>
          <p:cNvGrpSpPr/>
          <p:nvPr/>
        </p:nvGrpSpPr>
        <p:grpSpPr>
          <a:xfrm>
            <a:off x="6697155" y="1199922"/>
            <a:ext cx="1775303" cy="1987698"/>
            <a:chOff x="5013057" y="1368405"/>
            <a:chExt cx="1328293" cy="169509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20F872E-4300-700C-4CE9-415E61A7A8C5}"/>
                </a:ext>
              </a:extLst>
            </p:cNvPr>
            <p:cNvGrpSpPr/>
            <p:nvPr/>
          </p:nvGrpSpPr>
          <p:grpSpPr>
            <a:xfrm>
              <a:off x="5013057" y="1368405"/>
              <a:ext cx="787386" cy="1500533"/>
              <a:chOff x="5013057" y="1368405"/>
              <a:chExt cx="787386" cy="1500533"/>
            </a:xfrm>
          </p:grpSpPr>
          <p:sp>
            <p:nvSpPr>
              <p:cNvPr id="27" name="Google Shape;126;p18">
                <a:extLst>
                  <a:ext uri="{FF2B5EF4-FFF2-40B4-BE49-F238E27FC236}">
                    <a16:creationId xmlns:a16="http://schemas.microsoft.com/office/drawing/2014/main" id="{03B59833-8ED9-91AE-FCB5-905CD8D68B5F}"/>
                  </a:ext>
                </a:extLst>
              </p:cNvPr>
              <p:cNvSpPr/>
              <p:nvPr/>
            </p:nvSpPr>
            <p:spPr>
              <a:xfrm rot="5400000">
                <a:off x="4806543" y="1789605"/>
                <a:ext cx="1415100" cy="57270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dirty="0"/>
                  <a:t>Weight</a:t>
                </a:r>
                <a:endParaRPr dirty="0"/>
              </a:p>
            </p:txBody>
          </p:sp>
          <p:sp>
            <p:nvSpPr>
              <p:cNvPr id="28" name="Google Shape;92;p16">
                <a:extLst>
                  <a:ext uri="{FF2B5EF4-FFF2-40B4-BE49-F238E27FC236}">
                    <a16:creationId xmlns:a16="http://schemas.microsoft.com/office/drawing/2014/main" id="{8634EA50-D181-9605-9D4D-DC6D2AEF3FBB}"/>
                  </a:ext>
                </a:extLst>
              </p:cNvPr>
              <p:cNvSpPr txBox="1"/>
              <p:nvPr/>
            </p:nvSpPr>
            <p:spPr>
              <a:xfrm rot="5400000">
                <a:off x="4437357" y="2099138"/>
                <a:ext cx="1345500" cy="1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200" b="1" dirty="0">
                    <a:solidFill>
                      <a:srgbClr val="FF0000"/>
                    </a:solidFill>
                  </a:rPr>
                  <a:t>Vocab =30522</a:t>
                </a:r>
                <a:endParaRPr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" name="Google Shape;133;p18">
              <a:extLst>
                <a:ext uri="{FF2B5EF4-FFF2-40B4-BE49-F238E27FC236}">
                  <a16:creationId xmlns:a16="http://schemas.microsoft.com/office/drawing/2014/main" id="{A1C8A92A-7D84-40A4-8DC1-2F530D162523}"/>
                </a:ext>
              </a:extLst>
            </p:cNvPr>
            <p:cNvSpPr txBox="1"/>
            <p:nvPr/>
          </p:nvSpPr>
          <p:spPr>
            <a:xfrm>
              <a:off x="5080310" y="2869396"/>
              <a:ext cx="126104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d_model</a:t>
              </a:r>
              <a:r>
                <a:rPr lang="en-US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10A7E0-DDC2-E2A8-61D3-CB6C69AB2499}"/>
              </a:ext>
            </a:extLst>
          </p:cNvPr>
          <p:cNvGrpSpPr/>
          <p:nvPr/>
        </p:nvGrpSpPr>
        <p:grpSpPr>
          <a:xfrm>
            <a:off x="6697155" y="3114545"/>
            <a:ext cx="1574999" cy="1495769"/>
            <a:chOff x="2828695" y="1731921"/>
            <a:chExt cx="1280558" cy="1170961"/>
          </a:xfrm>
        </p:grpSpPr>
        <p:sp>
          <p:nvSpPr>
            <p:cNvPr id="30" name="Google Shape;127;p18">
              <a:extLst>
                <a:ext uri="{FF2B5EF4-FFF2-40B4-BE49-F238E27FC236}">
                  <a16:creationId xmlns:a16="http://schemas.microsoft.com/office/drawing/2014/main" id="{1B5EA299-8D41-1875-951E-7E11C564873A}"/>
                </a:ext>
              </a:extLst>
            </p:cNvPr>
            <p:cNvSpPr/>
            <p:nvPr/>
          </p:nvSpPr>
          <p:spPr>
            <a:xfrm>
              <a:off x="3075978" y="1894362"/>
              <a:ext cx="609830" cy="572700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Output</a:t>
              </a:r>
              <a:endParaRPr dirty="0"/>
            </a:p>
          </p:txBody>
        </p:sp>
        <p:sp>
          <p:nvSpPr>
            <p:cNvPr id="31" name="Google Shape;133;p18">
              <a:extLst>
                <a:ext uri="{FF2B5EF4-FFF2-40B4-BE49-F238E27FC236}">
                  <a16:creationId xmlns:a16="http://schemas.microsoft.com/office/drawing/2014/main" id="{23744C15-CF58-14E9-9720-16AC0C02EB20}"/>
                </a:ext>
              </a:extLst>
            </p:cNvPr>
            <p:cNvSpPr txBox="1"/>
            <p:nvPr/>
          </p:nvSpPr>
          <p:spPr>
            <a:xfrm>
              <a:off x="2828695" y="2531712"/>
              <a:ext cx="126104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d_model</a:t>
              </a:r>
              <a:r>
                <a:rPr lang="en-US" sz="1200" b="1" dirty="0">
                  <a:solidFill>
                    <a:schemeClr val="dk2"/>
                  </a:solidFill>
                </a:rPr>
                <a:t> = 32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32" name="Google Shape;85;p16">
              <a:extLst>
                <a:ext uri="{FF2B5EF4-FFF2-40B4-BE49-F238E27FC236}">
                  <a16:creationId xmlns:a16="http://schemas.microsoft.com/office/drawing/2014/main" id="{D3F834C7-9687-81F3-719B-9A97D5673C31}"/>
                </a:ext>
              </a:extLst>
            </p:cNvPr>
            <p:cNvSpPr txBox="1"/>
            <p:nvPr/>
          </p:nvSpPr>
          <p:spPr>
            <a:xfrm rot="5400000">
              <a:off x="3426722" y="2220352"/>
              <a:ext cx="1170961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b="1" dirty="0" err="1">
                  <a:solidFill>
                    <a:schemeClr val="dk2"/>
                  </a:solidFill>
                </a:rPr>
                <a:t>Seq_Le</a:t>
              </a:r>
              <a:r>
                <a:rPr lang="ko" sz="1200" b="1" dirty="0">
                  <a:solidFill>
                    <a:schemeClr val="dk2"/>
                  </a:solidFill>
                </a:rPr>
                <a:t>ngth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36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D27F8-5486-90D9-B1E2-0F82F8960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39B41C-5BED-AD86-D910-D84AE679F9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4" name="Google Shape;81;p16">
            <a:extLst>
              <a:ext uri="{FF2B5EF4-FFF2-40B4-BE49-F238E27FC236}">
                <a16:creationId xmlns:a16="http://schemas.microsoft.com/office/drawing/2014/main" id="{1D5997A7-C2BA-A59B-806E-84A96BD76D0B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/>
              <a:t>* </a:t>
            </a:r>
            <a:r>
              <a:rPr lang="ko-KR" altLang="en-US" b="1" dirty="0"/>
              <a:t>발표 </a:t>
            </a:r>
            <a:r>
              <a:rPr lang="en-US" altLang="ko-KR" b="1" dirty="0"/>
              <a:t>Config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78B6D-DB27-CC66-FC82-00A9E5301D69}"/>
              </a:ext>
            </a:extLst>
          </p:cNvPr>
          <p:cNvSpPr txBox="1"/>
          <p:nvPr/>
        </p:nvSpPr>
        <p:spPr>
          <a:xfrm>
            <a:off x="484703" y="909061"/>
            <a:ext cx="300125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0" b="1" dirty="0"/>
          </a:p>
          <a:p>
            <a:r>
              <a:rPr lang="en-US" altLang="ko-KR" sz="1800" b="1" dirty="0"/>
              <a:t>6. 3</a:t>
            </a:r>
            <a:r>
              <a:rPr lang="ko-KR" altLang="en-US" sz="1800" b="1" dirty="0"/>
              <a:t>차원 행렬 곱셈의 규칙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D8A485-E610-7B20-E90D-8BEA04E0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3" y="1797831"/>
            <a:ext cx="3428941" cy="301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40F1C0D-F845-B6E4-994E-150D39C9FD5B}"/>
              </a:ext>
            </a:extLst>
          </p:cNvPr>
          <p:cNvGrpSpPr/>
          <p:nvPr/>
        </p:nvGrpSpPr>
        <p:grpSpPr>
          <a:xfrm>
            <a:off x="4496123" y="3236293"/>
            <a:ext cx="2113929" cy="1289472"/>
            <a:chOff x="415126" y="1147103"/>
            <a:chExt cx="2113929" cy="1289472"/>
          </a:xfrm>
        </p:grpSpPr>
        <p:sp>
          <p:nvSpPr>
            <p:cNvPr id="5" name="Google Shape;195;p22">
              <a:extLst>
                <a:ext uri="{FF2B5EF4-FFF2-40B4-BE49-F238E27FC236}">
                  <a16:creationId xmlns:a16="http://schemas.microsoft.com/office/drawing/2014/main" id="{C4B62D4D-E83B-E618-7433-C0399957AF5A}"/>
                </a:ext>
              </a:extLst>
            </p:cNvPr>
            <p:cNvSpPr/>
            <p:nvPr/>
          </p:nvSpPr>
          <p:spPr>
            <a:xfrm>
              <a:off x="628575" y="1217375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Q</a:t>
              </a:r>
              <a:endParaRPr dirty="0"/>
            </a:p>
          </p:txBody>
        </p:sp>
        <p:sp>
          <p:nvSpPr>
            <p:cNvPr id="6" name="Google Shape;202;p22">
              <a:extLst>
                <a:ext uri="{FF2B5EF4-FFF2-40B4-BE49-F238E27FC236}">
                  <a16:creationId xmlns:a16="http://schemas.microsoft.com/office/drawing/2014/main" id="{65E66157-133C-BBCD-A715-CAA711281C78}"/>
                </a:ext>
              </a:extLst>
            </p:cNvPr>
            <p:cNvSpPr txBox="1"/>
            <p:nvPr/>
          </p:nvSpPr>
          <p:spPr>
            <a:xfrm rot="5400000">
              <a:off x="1524805" y="1503653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2"/>
                  </a:solidFill>
                </a:rPr>
                <a:t>Heads = 4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8" name="Google Shape;203;p22">
              <a:extLst>
                <a:ext uri="{FF2B5EF4-FFF2-40B4-BE49-F238E27FC236}">
                  <a16:creationId xmlns:a16="http://schemas.microsoft.com/office/drawing/2014/main" id="{31E37A10-66F2-1EBE-E7C1-D05879D41895}"/>
                </a:ext>
              </a:extLst>
            </p:cNvPr>
            <p:cNvSpPr txBox="1"/>
            <p:nvPr/>
          </p:nvSpPr>
          <p:spPr>
            <a:xfrm>
              <a:off x="415126" y="2120975"/>
              <a:ext cx="1441723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0000"/>
                  </a:solidFill>
                </a:rPr>
                <a:t>Splited_dims</a:t>
              </a:r>
              <a:r>
                <a:rPr lang="en-US" sz="1200" b="1" dirty="0">
                  <a:solidFill>
                    <a:srgbClr val="FF0000"/>
                  </a:solidFill>
                </a:rPr>
                <a:t> = 8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Google Shape;199;p22">
              <a:extLst>
                <a:ext uri="{FF2B5EF4-FFF2-40B4-BE49-F238E27FC236}">
                  <a16:creationId xmlns:a16="http://schemas.microsoft.com/office/drawing/2014/main" id="{83B5FEEA-16C2-D5F8-C3F1-A9C8C7E3009D}"/>
                </a:ext>
              </a:extLst>
            </p:cNvPr>
            <p:cNvSpPr txBox="1"/>
            <p:nvPr/>
          </p:nvSpPr>
          <p:spPr>
            <a:xfrm>
              <a:off x="1621855" y="1894512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6D0C1A-4783-0698-F0B2-4938B494BE7C}"/>
              </a:ext>
            </a:extLst>
          </p:cNvPr>
          <p:cNvGrpSpPr/>
          <p:nvPr/>
        </p:nvGrpSpPr>
        <p:grpSpPr>
          <a:xfrm>
            <a:off x="6524157" y="1959284"/>
            <a:ext cx="2348986" cy="1136514"/>
            <a:chOff x="2767231" y="1283225"/>
            <a:chExt cx="2348986" cy="1136514"/>
          </a:xfrm>
        </p:grpSpPr>
        <p:sp>
          <p:nvSpPr>
            <p:cNvPr id="11" name="Google Shape;195;p22">
              <a:extLst>
                <a:ext uri="{FF2B5EF4-FFF2-40B4-BE49-F238E27FC236}">
                  <a16:creationId xmlns:a16="http://schemas.microsoft.com/office/drawing/2014/main" id="{CCCDB3E5-7AF2-E4F0-6CB1-68D26F3BE667}"/>
                </a:ext>
              </a:extLst>
            </p:cNvPr>
            <p:cNvSpPr/>
            <p:nvPr/>
          </p:nvSpPr>
          <p:spPr>
            <a:xfrm>
              <a:off x="2767231" y="1308746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/>
                <a:t>K_t</a:t>
              </a:r>
              <a:endParaRPr dirty="0"/>
            </a:p>
          </p:txBody>
        </p:sp>
        <p:sp>
          <p:nvSpPr>
            <p:cNvPr id="12" name="Google Shape;202;p22">
              <a:extLst>
                <a:ext uri="{FF2B5EF4-FFF2-40B4-BE49-F238E27FC236}">
                  <a16:creationId xmlns:a16="http://schemas.microsoft.com/office/drawing/2014/main" id="{0CD5C8A2-6226-41FA-2F8A-C02084FC548A}"/>
                </a:ext>
              </a:extLst>
            </p:cNvPr>
            <p:cNvSpPr txBox="1"/>
            <p:nvPr/>
          </p:nvSpPr>
          <p:spPr>
            <a:xfrm rot="5400000">
              <a:off x="3706760" y="1639775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2"/>
                  </a:solidFill>
                </a:rPr>
                <a:t>Heads = 4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3" name="Google Shape;199;p22">
              <a:extLst>
                <a:ext uri="{FF2B5EF4-FFF2-40B4-BE49-F238E27FC236}">
                  <a16:creationId xmlns:a16="http://schemas.microsoft.com/office/drawing/2014/main" id="{70AFC3F9-F6FB-8E15-882F-49F454EB958D}"/>
                </a:ext>
              </a:extLst>
            </p:cNvPr>
            <p:cNvSpPr txBox="1"/>
            <p:nvPr/>
          </p:nvSpPr>
          <p:spPr>
            <a:xfrm>
              <a:off x="2813965" y="2225639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4" name="Google Shape;203;p22">
              <a:extLst>
                <a:ext uri="{FF2B5EF4-FFF2-40B4-BE49-F238E27FC236}">
                  <a16:creationId xmlns:a16="http://schemas.microsoft.com/office/drawing/2014/main" id="{B74D3B40-E160-D36E-B8D0-51FF65A49934}"/>
                </a:ext>
              </a:extLst>
            </p:cNvPr>
            <p:cNvSpPr txBox="1"/>
            <p:nvPr/>
          </p:nvSpPr>
          <p:spPr>
            <a:xfrm>
              <a:off x="3674494" y="2085144"/>
              <a:ext cx="1441723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0000"/>
                  </a:solidFill>
                </a:rPr>
                <a:t>Splited_dims</a:t>
              </a:r>
              <a:r>
                <a:rPr lang="en-US" sz="1200" b="1" dirty="0">
                  <a:solidFill>
                    <a:srgbClr val="FF0000"/>
                  </a:solidFill>
                </a:rPr>
                <a:t> = 8</a:t>
              </a:r>
              <a:endParaRPr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4252EA8-9D99-6213-D068-DCE5C38FC70B}"/>
              </a:ext>
            </a:extLst>
          </p:cNvPr>
          <p:cNvGrpSpPr/>
          <p:nvPr/>
        </p:nvGrpSpPr>
        <p:grpSpPr>
          <a:xfrm>
            <a:off x="6483152" y="3184191"/>
            <a:ext cx="1890750" cy="1206636"/>
            <a:chOff x="2548777" y="3086913"/>
            <a:chExt cx="1890750" cy="1206636"/>
          </a:xfrm>
        </p:grpSpPr>
        <p:sp>
          <p:nvSpPr>
            <p:cNvPr id="16" name="Google Shape;252;p25">
              <a:extLst>
                <a:ext uri="{FF2B5EF4-FFF2-40B4-BE49-F238E27FC236}">
                  <a16:creationId xmlns:a16="http://schemas.microsoft.com/office/drawing/2014/main" id="{11CF29BD-1C62-F736-5D43-76E8BE25B957}"/>
                </a:ext>
              </a:extLst>
            </p:cNvPr>
            <p:cNvSpPr>
              <a:spLocks/>
            </p:cNvSpPr>
            <p:nvPr/>
          </p:nvSpPr>
          <p:spPr>
            <a:xfrm>
              <a:off x="2548777" y="3159063"/>
              <a:ext cx="1097700" cy="979800"/>
            </a:xfrm>
            <a:prstGeom prst="cube">
              <a:avLst>
                <a:gd name="adj" fmla="val 25000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Score</a:t>
              </a:r>
              <a:endParaRPr dirty="0"/>
            </a:p>
          </p:txBody>
        </p:sp>
        <p:sp>
          <p:nvSpPr>
            <p:cNvPr id="17" name="Google Shape;202;p22">
              <a:extLst>
                <a:ext uri="{FF2B5EF4-FFF2-40B4-BE49-F238E27FC236}">
                  <a16:creationId xmlns:a16="http://schemas.microsoft.com/office/drawing/2014/main" id="{2B59A5B4-47B7-D733-B28A-2B5585E6F09B}"/>
                </a:ext>
              </a:extLst>
            </p:cNvPr>
            <p:cNvSpPr txBox="1"/>
            <p:nvPr/>
          </p:nvSpPr>
          <p:spPr>
            <a:xfrm rot="5400000">
              <a:off x="3486012" y="3443463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2"/>
                  </a:solidFill>
                </a:rPr>
                <a:t>Heads = 4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8" name="Google Shape;199;p22">
              <a:extLst>
                <a:ext uri="{FF2B5EF4-FFF2-40B4-BE49-F238E27FC236}">
                  <a16:creationId xmlns:a16="http://schemas.microsoft.com/office/drawing/2014/main" id="{907997CC-8084-D220-4D73-2CB78B1522B2}"/>
                </a:ext>
              </a:extLst>
            </p:cNvPr>
            <p:cNvSpPr txBox="1"/>
            <p:nvPr/>
          </p:nvSpPr>
          <p:spPr>
            <a:xfrm>
              <a:off x="3532327" y="3856370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  <p:sp>
          <p:nvSpPr>
            <p:cNvPr id="19" name="Google Shape;199;p22">
              <a:extLst>
                <a:ext uri="{FF2B5EF4-FFF2-40B4-BE49-F238E27FC236}">
                  <a16:creationId xmlns:a16="http://schemas.microsoft.com/office/drawing/2014/main" id="{B7B5EB06-CB63-FB8F-EF8B-FB6442D2BCA0}"/>
                </a:ext>
              </a:extLst>
            </p:cNvPr>
            <p:cNvSpPr txBox="1"/>
            <p:nvPr/>
          </p:nvSpPr>
          <p:spPr>
            <a:xfrm>
              <a:off x="2589782" y="4099449"/>
              <a:ext cx="9072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chemeClr val="dk2"/>
                  </a:solidFill>
                </a:rPr>
                <a:t>seq_len</a:t>
              </a:r>
              <a:endParaRPr sz="1200" b="1" dirty="0">
                <a:solidFill>
                  <a:schemeClr val="dk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78C6DBF-BA0C-77D0-F5B0-38C8F33382D3}"/>
              </a:ext>
            </a:extLst>
          </p:cNvPr>
          <p:cNvSpPr txBox="1"/>
          <p:nvPr/>
        </p:nvSpPr>
        <p:spPr>
          <a:xfrm>
            <a:off x="4276774" y="411709"/>
            <a:ext cx="4382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(heads, </a:t>
            </a:r>
            <a:r>
              <a:rPr lang="en-US" altLang="ko-KR" sz="1800" dirty="0" err="1"/>
              <a:t>seq_length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splitted_dims</a:t>
            </a:r>
            <a:r>
              <a:rPr lang="en-US" altLang="ko-KR" sz="1800" dirty="0"/>
              <a:t>) 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* (heads, </a:t>
            </a:r>
            <a:r>
              <a:rPr lang="en-US" altLang="ko-KR" sz="1800" dirty="0" err="1"/>
              <a:t>splitted_dims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seq_length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 =</a:t>
            </a:r>
            <a:r>
              <a:rPr lang="ko-KR" altLang="en-US" sz="1800" dirty="0"/>
              <a:t> </a:t>
            </a:r>
            <a:r>
              <a:rPr lang="en-US" altLang="ko-KR" sz="1800" dirty="0"/>
              <a:t>(heads, </a:t>
            </a:r>
            <a:r>
              <a:rPr lang="en-US" altLang="ko-KR" sz="1800" dirty="0" err="1"/>
              <a:t>seq_length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seq_length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4125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524400" y="278511"/>
            <a:ext cx="4260300" cy="1332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전체 파라미터 # : 1021857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 dirty="0"/>
              <a:t>훈련 가능한 파라미터 # : 1009057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00" y="68316"/>
            <a:ext cx="3659350" cy="50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3416300" y="145125"/>
            <a:ext cx="526200" cy="4590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037775" y="4780650"/>
            <a:ext cx="685800" cy="29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E6E6FE-82E3-529A-4ED9-C85ACE87C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853" y="1539283"/>
            <a:ext cx="4693044" cy="9346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1.임베딩</a:t>
            </a:r>
            <a:endParaRPr b="1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50" y="1104900"/>
            <a:ext cx="5446500" cy="27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825500" y="2848425"/>
            <a:ext cx="3810000" cy="20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50" y="4134775"/>
            <a:ext cx="56007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311700" y="4361550"/>
            <a:ext cx="5349000" cy="20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6241150" y="1369775"/>
            <a:ext cx="2591100" cy="3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2"/>
                </a:solidFill>
              </a:rPr>
              <a:t>1) 임베딩 과정에서 발생한 파라미터 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2"/>
                </a:solidFill>
              </a:rPr>
              <a:t>: 976704개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2"/>
                </a:solidFill>
              </a:rPr>
              <a:t>2) 특징: 거의 대부분의 파라미터를 임베딩에서 사용하고 있음.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1572</Words>
  <Application>Microsoft Office PowerPoint</Application>
  <PresentationFormat>화면 슬라이드 쇼(16:9)</PresentationFormat>
  <Paragraphs>391</Paragraphs>
  <Slides>35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7" baseType="lpstr">
      <vt:lpstr>Arial</vt:lpstr>
      <vt:lpstr>Simple Light</vt:lpstr>
      <vt:lpstr>트랜스포머 parameter 수  직접 계산해보기</vt:lpstr>
      <vt:lpstr>장점 - Attention을 통한 토큰과 토큰 사이의 관계도 파악 - 병렬 처리 가능   단점 - 모델 복잡도 증가</vt:lpstr>
      <vt:lpstr>따라서 모델 파라미터 수를 직접 계산해보면서  모델의 구조를 따라가는 것이 이번 발표의 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1.임베딩</vt:lpstr>
      <vt:lpstr>1.임베딩</vt:lpstr>
      <vt:lpstr>1.임베딩</vt:lpstr>
      <vt:lpstr>2.Positional Encoding</vt:lpstr>
      <vt:lpstr>3.멀티헤드 어텐션</vt:lpstr>
      <vt:lpstr>3.멀티헤드 어텐션 - Q,K,V 선언</vt:lpstr>
      <vt:lpstr>3.멀티헤드 어텐션- view에 의한 shape 변형</vt:lpstr>
      <vt:lpstr>3.멀티헤드 어텐션- view에 의한 shape 변형</vt:lpstr>
      <vt:lpstr>3.멀티헤드 어텐션- transpose에 의한 1,2차원 변형 </vt:lpstr>
      <vt:lpstr>3.멀티헤드 어텐션- transpose에 의한 1,2차원 변형 </vt:lpstr>
      <vt:lpstr>3.멀티헤드 어텐션-score 계산</vt:lpstr>
      <vt:lpstr>3.멀티헤드 어텐션-score 계산</vt:lpstr>
      <vt:lpstr>3.멀티헤드 어텐션-masking 계산</vt:lpstr>
      <vt:lpstr>3.멀티헤드 어텐션-value 적용</vt:lpstr>
      <vt:lpstr>3.멀티헤드 어텐션-transpose에 의한 shape 변화</vt:lpstr>
      <vt:lpstr>3.멀티헤드 어텐션-transpose에 의한 shape 변화</vt:lpstr>
      <vt:lpstr>3.멀티헤드 어텐션-view에 의한 head_dim 제거</vt:lpstr>
      <vt:lpstr>3.멀티헤드 어텐션-view에 의한 head_dim 제거</vt:lpstr>
      <vt:lpstr>3.멀티헤드 어텐션-linear layer</vt:lpstr>
      <vt:lpstr>3.멀티헤드 어텐션-score 계산</vt:lpstr>
      <vt:lpstr>4.Layer normalization</vt:lpstr>
      <vt:lpstr>* 참고: Layer Normalization vs Batch Normalization</vt:lpstr>
      <vt:lpstr>5.FFN</vt:lpstr>
      <vt:lpstr>5.FFN</vt:lpstr>
      <vt:lpstr>6.Layer normalization</vt:lpstr>
      <vt:lpstr>PowerPoint 프레젠테이션</vt:lpstr>
      <vt:lpstr>7.Classifier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경호 김</cp:lastModifiedBy>
  <cp:revision>19</cp:revision>
  <dcterms:modified xsi:type="dcterms:W3CDTF">2025-04-05T01:01:51Z</dcterms:modified>
</cp:coreProperties>
</file>