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0" r:id="rId4"/>
    <p:sldId id="295" r:id="rId5"/>
    <p:sldId id="296" r:id="rId6"/>
    <p:sldId id="293" r:id="rId7"/>
    <p:sldId id="290" r:id="rId8"/>
    <p:sldId id="297" r:id="rId9"/>
    <p:sldId id="291" r:id="rId10"/>
    <p:sldId id="298" r:id="rId11"/>
    <p:sldId id="299" r:id="rId12"/>
    <p:sldId id="303" r:id="rId13"/>
    <p:sldId id="300" r:id="rId14"/>
    <p:sldId id="301" r:id="rId15"/>
    <p:sldId id="304" r:id="rId16"/>
    <p:sldId id="307" r:id="rId17"/>
    <p:sldId id="302" r:id="rId18"/>
    <p:sldId id="308" r:id="rId19"/>
    <p:sldId id="309" r:id="rId20"/>
    <p:sldId id="292" r:id="rId21"/>
    <p:sldId id="306" r:id="rId22"/>
    <p:sldId id="310" r:id="rId23"/>
    <p:sldId id="312" r:id="rId24"/>
    <p:sldId id="264" r:id="rId25"/>
    <p:sldId id="31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AE7"/>
    <a:srgbClr val="D1CCC5"/>
    <a:srgbClr val="B2AA9F"/>
    <a:srgbClr val="A2978D"/>
    <a:srgbClr val="D7DBDC"/>
    <a:srgbClr val="91BAD0"/>
    <a:srgbClr val="6C9CC2"/>
    <a:srgbClr val="C6BBCA"/>
    <a:srgbClr val="7593B9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768" y="25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거품이(가) 표시된 사진&#10;&#10;자동 생성된 설명">
            <a:extLst>
              <a:ext uri="{FF2B5EF4-FFF2-40B4-BE49-F238E27FC236}">
                <a16:creationId xmlns:a16="http://schemas.microsoft.com/office/drawing/2014/main" id="{14996ED0-AA26-AADC-22AB-2D6CBA46D5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0987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705852" y="497305"/>
            <a:ext cx="5722529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500" b="1" dirty="0">
                <a:solidFill>
                  <a:schemeClr val="bg1"/>
                </a:solidFill>
              </a:rPr>
              <a:t>Correctly</a:t>
            </a:r>
            <a:br>
              <a:rPr lang="en-US" altLang="ko-KR" sz="11500" b="1" dirty="0">
                <a:solidFill>
                  <a:schemeClr val="bg1"/>
                </a:solidFill>
              </a:rPr>
            </a:br>
            <a:r>
              <a:rPr lang="ko-KR" altLang="en-US" sz="9500" b="1" dirty="0">
                <a:solidFill>
                  <a:schemeClr val="bg1"/>
                </a:solidFill>
              </a:rPr>
              <a:t>중간점검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F1A3FF-F9A6-6A9C-BBC7-7B6855EEE107}"/>
              </a:ext>
            </a:extLst>
          </p:cNvPr>
          <p:cNvCxnSpPr>
            <a:cxnSpLocks/>
          </p:cNvCxnSpPr>
          <p:nvPr/>
        </p:nvCxnSpPr>
        <p:spPr>
          <a:xfrm>
            <a:off x="6982691" y="1428329"/>
            <a:ext cx="5199370" cy="0"/>
          </a:xfrm>
          <a:prstGeom prst="line">
            <a:avLst/>
          </a:prstGeom>
          <a:ln w="203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8745CE-07DC-9147-A777-E4B2C5E178D1}"/>
              </a:ext>
            </a:extLst>
          </p:cNvPr>
          <p:cNvSpPr txBox="1"/>
          <p:nvPr/>
        </p:nvSpPr>
        <p:spPr>
          <a:xfrm>
            <a:off x="7698781" y="6074641"/>
            <a:ext cx="4576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플러스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기 </a:t>
            </a:r>
            <a:r>
              <a:rPr lang="ko-KR" altLang="en-US" sz="2400" b="1" dirty="0" err="1">
                <a:solidFill>
                  <a:schemeClr val="bg1"/>
                </a:solidFill>
              </a:rPr>
              <a:t>학습메이트</a:t>
            </a:r>
            <a:r>
              <a:rPr lang="ko-KR" altLang="en-US" sz="2400" b="1" dirty="0">
                <a:solidFill>
                  <a:schemeClr val="bg1"/>
                </a:solidFill>
              </a:rPr>
              <a:t> 김경호</a:t>
            </a: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A3FB0-57F1-FBD7-7471-FC096BC86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CA4FEE-63BF-E3D6-4B00-FEEC9777DEF5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66DC59E-B784-0717-C4CD-0731D5923417}"/>
              </a:ext>
            </a:extLst>
          </p:cNvPr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08D09AB-030B-DA40-C139-CE13D84EE441}"/>
              </a:ext>
            </a:extLst>
          </p:cNvPr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8C5A16D-DC78-451A-40D3-516FE56A4B2E}"/>
              </a:ext>
            </a:extLst>
          </p:cNvPr>
          <p:cNvCxnSpPr>
            <a:cxnSpLocks/>
          </p:cNvCxnSpPr>
          <p:nvPr/>
        </p:nvCxnSpPr>
        <p:spPr>
          <a:xfrm flipH="1">
            <a:off x="8274957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795523-1FC3-5ADB-01F2-E4F5464E3605}"/>
              </a:ext>
            </a:extLst>
          </p:cNvPr>
          <p:cNvCxnSpPr>
            <a:cxnSpLocks/>
          </p:cNvCxnSpPr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0C4F29-D5BD-6C91-F391-B716F3E7EBB8}"/>
              </a:ext>
            </a:extLst>
          </p:cNvPr>
          <p:cNvCxnSpPr>
            <a:cxnSpLocks/>
          </p:cNvCxnSpPr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23D4DD-BB7A-C455-C78C-79B6FDAAC3D0}"/>
              </a:ext>
            </a:extLst>
          </p:cNvPr>
          <p:cNvSpPr txBox="1"/>
          <p:nvPr/>
        </p:nvSpPr>
        <p:spPr>
          <a:xfrm>
            <a:off x="255389" y="984155"/>
            <a:ext cx="37432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검증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방법</a:t>
            </a:r>
            <a:r>
              <a:rPr lang="en-US" altLang="ko-KR" sz="2400" b="1" dirty="0"/>
              <a:t>: </a:t>
            </a:r>
            <a:br>
              <a:rPr lang="en-US" altLang="ko-KR" sz="2400" b="1" dirty="0"/>
            </a:br>
            <a:r>
              <a:rPr lang="en-US" altLang="ko-KR" sz="2400" b="1" dirty="0" err="1"/>
              <a:t>openwebui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기반 정성 평가</a:t>
            </a:r>
            <a:r>
              <a:rPr lang="en-US" altLang="ko-KR" sz="2400" b="1" dirty="0"/>
              <a:t> 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4C4B5-459C-2B26-549A-7B95B502CB75}"/>
              </a:ext>
            </a:extLst>
          </p:cNvPr>
          <p:cNvSpPr txBox="1"/>
          <p:nvPr/>
        </p:nvSpPr>
        <p:spPr>
          <a:xfrm>
            <a:off x="421525" y="5826092"/>
            <a:ext cx="3526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3. </a:t>
            </a:r>
            <a:r>
              <a:rPr lang="ko-KR" altLang="en-US" sz="2400" b="1" dirty="0"/>
              <a:t>범용적 </a:t>
            </a:r>
            <a:r>
              <a:rPr lang="en-US" altLang="ko-KR" sz="2400" b="1" dirty="0"/>
              <a:t>DB </a:t>
            </a:r>
            <a:r>
              <a:rPr lang="ko-KR" altLang="en-US" sz="2400" b="1" dirty="0"/>
              <a:t>스키마 구성</a:t>
            </a:r>
            <a:endParaRPr lang="en-US" altLang="ko-KR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062E7-CE54-7821-2281-ED61B8FCCCFF}"/>
              </a:ext>
            </a:extLst>
          </p:cNvPr>
          <p:cNvSpPr txBox="1"/>
          <p:nvPr/>
        </p:nvSpPr>
        <p:spPr>
          <a:xfrm>
            <a:off x="7770727" y="5819038"/>
            <a:ext cx="4287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4. airflow </a:t>
            </a:r>
            <a:r>
              <a:rPr lang="en-US" altLang="ko-KR" sz="2400" b="1" dirty="0" err="1"/>
              <a:t>dag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기반 데이터 생성</a:t>
            </a:r>
            <a:br>
              <a:rPr lang="en-US" altLang="ko-KR" sz="2400" b="1" dirty="0"/>
            </a:br>
            <a:r>
              <a:rPr lang="en-US" altLang="ko-KR" sz="2400" b="1" dirty="0"/>
              <a:t>: example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C006C8-379C-CC17-F557-D598764D2EEE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93881-5AF4-A2A6-52D5-510A2B299C3E}"/>
              </a:ext>
            </a:extLst>
          </p:cNvPr>
          <p:cNvSpPr txBox="1"/>
          <p:nvPr/>
        </p:nvSpPr>
        <p:spPr>
          <a:xfrm>
            <a:off x="1176688" y="383381"/>
            <a:ext cx="2484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pc="600" dirty="0"/>
              <a:t>달성 사항 </a:t>
            </a:r>
            <a:r>
              <a:rPr lang="en-US" altLang="ko-KR" sz="1800" b="1" spc="600" dirty="0"/>
              <a:t>4</a:t>
            </a:r>
            <a:r>
              <a:rPr lang="ko-KR" altLang="en-US" sz="1800" b="1" spc="600" dirty="0"/>
              <a:t>가지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B5450-FEF6-7D68-63F5-64090BFD96EE}"/>
              </a:ext>
            </a:extLst>
          </p:cNvPr>
          <p:cNvSpPr txBox="1"/>
          <p:nvPr/>
        </p:nvSpPr>
        <p:spPr>
          <a:xfrm>
            <a:off x="8472015" y="1283932"/>
            <a:ext cx="3164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2. MLOPS 1.5</a:t>
            </a:r>
            <a:r>
              <a:rPr lang="ko-KR" altLang="en-US" sz="2400" b="1" dirty="0"/>
              <a:t>단계 구성</a:t>
            </a:r>
          </a:p>
        </p:txBody>
      </p:sp>
    </p:spTree>
    <p:extLst>
      <p:ext uri="{BB962C8B-B14F-4D97-AF65-F5344CB8AC3E}">
        <p14:creationId xmlns:p14="http://schemas.microsoft.com/office/powerpoint/2010/main" val="269827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33D15-F4C7-2352-28BE-B6B8CEF60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DA67F9-9592-DD54-7670-469571D50B11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236733-14E7-A095-B917-0BB3D27F043A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FB9E80-A173-2A14-383B-1EE3F68F1E2E}"/>
              </a:ext>
            </a:extLst>
          </p:cNvPr>
          <p:cNvSpPr txBox="1"/>
          <p:nvPr/>
        </p:nvSpPr>
        <p:spPr>
          <a:xfrm>
            <a:off x="1176688" y="383381"/>
            <a:ext cx="41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검증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방법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openwebui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기반 정성 평가</a:t>
            </a: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D366B4-0856-A38D-0A81-BFAE14301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9718"/>
            <a:ext cx="12192000" cy="498686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DB76B1-E530-C771-BF7C-3E922B40F0A5}"/>
              </a:ext>
            </a:extLst>
          </p:cNvPr>
          <p:cNvSpPr/>
          <p:nvPr/>
        </p:nvSpPr>
        <p:spPr>
          <a:xfrm>
            <a:off x="2001983" y="1475511"/>
            <a:ext cx="1288472" cy="3948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740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755F9-FA8C-D80A-0483-9530EECDD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914CEAA-F079-160C-1506-F0938917B1DB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EC72CA-305B-4FFC-3589-8A7989E99171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04B5E-1319-1945-2428-18ACBCEB0110}"/>
              </a:ext>
            </a:extLst>
          </p:cNvPr>
          <p:cNvSpPr txBox="1"/>
          <p:nvPr/>
        </p:nvSpPr>
        <p:spPr>
          <a:xfrm>
            <a:off x="1176688" y="383381"/>
            <a:ext cx="417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검증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방법</a:t>
            </a:r>
            <a:r>
              <a:rPr lang="en-US" altLang="ko-KR" sz="1800" b="1" dirty="0"/>
              <a:t>: </a:t>
            </a:r>
            <a:r>
              <a:rPr lang="en-US" altLang="ko-KR" sz="1800" b="1" dirty="0" err="1"/>
              <a:t>openwebui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기반 정성 평가</a:t>
            </a:r>
            <a:r>
              <a:rPr lang="en-US" altLang="ko-KR" sz="1800" b="1" dirty="0"/>
              <a:t> </a:t>
            </a:r>
            <a:endParaRPr lang="ko-KR" altLang="en-US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6163E1-2A51-B324-CFD8-967CFF9A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871"/>
            <a:ext cx="12192000" cy="33231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7DF871-A332-5946-853D-13B8A5EA6341}"/>
              </a:ext>
            </a:extLst>
          </p:cNvPr>
          <p:cNvSpPr/>
          <p:nvPr/>
        </p:nvSpPr>
        <p:spPr>
          <a:xfrm>
            <a:off x="2029691" y="847871"/>
            <a:ext cx="1620981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42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96F9D-2972-17F4-B439-91261B2F1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0365439-6CBD-B33A-DFE1-35FCD4B82407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528D42-F2EF-697C-CC11-26C627EF4E81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6DDD4D-80BB-414F-4C48-5A369FA98E66}"/>
              </a:ext>
            </a:extLst>
          </p:cNvPr>
          <p:cNvSpPr txBox="1"/>
          <p:nvPr/>
        </p:nvSpPr>
        <p:spPr>
          <a:xfrm>
            <a:off x="1176688" y="383381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2. MLOPS 1.5</a:t>
            </a:r>
            <a:r>
              <a:rPr lang="ko-KR" altLang="en-US" sz="1800" b="1" dirty="0"/>
              <a:t>단계 구성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0CCC37-5989-4756-3548-D59D85991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872061"/>
              </p:ext>
            </p:extLst>
          </p:nvPr>
        </p:nvGraphicFramePr>
        <p:xfrm>
          <a:off x="174973" y="993051"/>
          <a:ext cx="7640782" cy="5287869"/>
        </p:xfrm>
        <a:graphic>
          <a:graphicData uri="http://schemas.openxmlformats.org/drawingml/2006/table">
            <a:tbl>
              <a:tblPr/>
              <a:tblGrid>
                <a:gridCol w="3820391">
                  <a:extLst>
                    <a:ext uri="{9D8B030D-6E8A-4147-A177-3AD203B41FA5}">
                      <a16:colId xmlns:a16="http://schemas.microsoft.com/office/drawing/2014/main" val="363964602"/>
                    </a:ext>
                  </a:extLst>
                </a:gridCol>
                <a:gridCol w="3820391">
                  <a:extLst>
                    <a:ext uri="{9D8B030D-6E8A-4147-A177-3AD203B41FA5}">
                      <a16:colId xmlns:a16="http://schemas.microsoft.com/office/drawing/2014/main" val="209173295"/>
                    </a:ext>
                  </a:extLst>
                </a:gridCol>
              </a:tblGrid>
              <a:tr h="66098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주요 스택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457745"/>
                  </a:ext>
                </a:extLst>
              </a:tr>
              <a:tr h="1156721">
                <a:tc>
                  <a:txBody>
                    <a:bodyPr/>
                    <a:lstStyle/>
                    <a:p>
                      <a:r>
                        <a:rPr lang="en-US" altLang="ko-KR" b="1" dirty="0" err="1"/>
                        <a:t>MLOps</a:t>
                      </a:r>
                      <a:r>
                        <a:rPr lang="en-US" altLang="ko-KR" b="1" dirty="0"/>
                        <a:t> 1</a:t>
                      </a:r>
                      <a:r>
                        <a:rPr lang="ko-KR" altLang="en-US" b="1" dirty="0"/>
                        <a:t>단계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수동 운영</a:t>
                      </a:r>
                      <a:r>
                        <a:rPr lang="en-US" altLang="ko-KR" dirty="0"/>
                        <a:t>, Level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Jupyter</a:t>
                      </a:r>
                      <a:r>
                        <a:rPr lang="en-US" dirty="0"/>
                        <a:t> Notebook</a:t>
                      </a:r>
                      <a:br>
                        <a:rPr lang="en-US" dirty="0"/>
                      </a:br>
                      <a:r>
                        <a:rPr lang="en-US" dirty="0"/>
                        <a:t>Git(</a:t>
                      </a:r>
                      <a:r>
                        <a:rPr lang="ko-KR" altLang="en-US" dirty="0"/>
                        <a:t>부분적</a:t>
                      </a:r>
                      <a:r>
                        <a:rPr lang="en-US" altLang="ko-KR" dirty="0"/>
                        <a:t>)</a:t>
                      </a:r>
                      <a:br>
                        <a:rPr lang="en-US" altLang="ko-KR" dirty="0"/>
                      </a:b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417775"/>
                  </a:ext>
                </a:extLst>
              </a:tr>
              <a:tr h="1156721">
                <a:tc>
                  <a:txBody>
                    <a:bodyPr/>
                    <a:lstStyle/>
                    <a:p>
                      <a:r>
                        <a:rPr lang="en-US" altLang="ko-KR" b="1" dirty="0" err="1"/>
                        <a:t>MLOps</a:t>
                      </a:r>
                      <a:r>
                        <a:rPr lang="en-US" altLang="ko-KR" b="1" dirty="0"/>
                        <a:t> 2</a:t>
                      </a:r>
                      <a:r>
                        <a:rPr lang="ko-KR" altLang="en-US" b="1" dirty="0"/>
                        <a:t>단계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자동화된 </a:t>
                      </a:r>
                      <a:r>
                        <a:rPr lang="en-US" altLang="ko-KR" dirty="0"/>
                        <a:t>ML </a:t>
                      </a:r>
                      <a:r>
                        <a:rPr lang="ko-KR" altLang="en-US" dirty="0"/>
                        <a:t>파이프라인</a:t>
                      </a:r>
                      <a:r>
                        <a:rPr lang="en-US" altLang="ko-KR" dirty="0"/>
                        <a:t>, Level 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Airflow </a:t>
                      </a:r>
                      <a:br>
                        <a:rPr lang="en-US" dirty="0"/>
                      </a:br>
                      <a:r>
                        <a:rPr lang="en-US" dirty="0" err="1"/>
                        <a:t>MLflow</a:t>
                      </a:r>
                      <a:r>
                        <a:rPr lang="en-US" dirty="0"/>
                        <a:t> / Weights &amp; Biases</a:t>
                      </a:r>
                      <a:br>
                        <a:rPr lang="en-US" dirty="0"/>
                      </a:br>
                      <a:r>
                        <a:rPr lang="en-US" dirty="0"/>
                        <a:t>Git + </a:t>
                      </a:r>
                      <a:r>
                        <a:rPr lang="en-US" dirty="0" err="1"/>
                        <a:t>DockerJenkins</a:t>
                      </a:r>
                      <a:r>
                        <a:rPr lang="en-US" dirty="0"/>
                        <a:t> / GitHub 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180463"/>
                  </a:ext>
                </a:extLst>
              </a:tr>
              <a:tr h="1652459">
                <a:tc>
                  <a:txBody>
                    <a:bodyPr/>
                    <a:lstStyle/>
                    <a:p>
                      <a:r>
                        <a:rPr lang="en-US" altLang="ko-KR" b="1"/>
                        <a:t>MLOps 3</a:t>
                      </a:r>
                      <a:r>
                        <a:rPr lang="ko-KR" altLang="en-US" b="1"/>
                        <a:t>단계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지속적 운영</a:t>
                      </a:r>
                      <a:r>
                        <a:rPr lang="en-US" altLang="ko-KR"/>
                        <a:t>·</a:t>
                      </a:r>
                      <a:r>
                        <a:rPr lang="ko-KR" altLang="en-US"/>
                        <a:t>모니터링</a:t>
                      </a:r>
                      <a:r>
                        <a:rPr lang="en-US" altLang="ko-KR"/>
                        <a:t>, Level 2)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Kubeflow /</a:t>
                      </a:r>
                      <a:br>
                        <a:rPr lang="en-US" dirty="0"/>
                      </a:br>
                      <a:r>
                        <a:rPr lang="en-US" dirty="0"/>
                        <a:t>Docker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compose/ K8S</a:t>
                      </a:r>
                      <a:br>
                        <a:rPr lang="en-US" altLang="ko-KR" dirty="0"/>
                      </a:br>
                      <a:r>
                        <a:rPr lang="en-US" dirty="0"/>
                        <a:t>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289831"/>
                  </a:ext>
                </a:extLst>
              </a:tr>
              <a:tr h="66098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목표</a:t>
                      </a:r>
                      <a:r>
                        <a:rPr lang="en-US" altLang="ko-KR" b="1" dirty="0"/>
                        <a:t>: </a:t>
                      </a:r>
                      <a:r>
                        <a:rPr lang="en-US" b="1" dirty="0" err="1"/>
                        <a:t>MLOps</a:t>
                      </a:r>
                      <a:r>
                        <a:rPr lang="en-US" b="1" dirty="0"/>
                        <a:t> 1.5</a:t>
                      </a:r>
                      <a:r>
                        <a:rPr lang="ko-KR" altLang="en-US" b="1" dirty="0"/>
                        <a:t>단계</a:t>
                      </a:r>
                      <a:endParaRPr lang="en-US" altLang="ko-K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Compose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+</a:t>
                      </a:r>
                      <a:r>
                        <a:rPr lang="ko-KR" altLang="en-US" dirty="0"/>
                        <a:t> </a:t>
                      </a:r>
                      <a:r>
                        <a:rPr lang="en-US" dirty="0"/>
                        <a:t>PostgreSQL </a:t>
                      </a:r>
                      <a:br>
                        <a:rPr lang="en-US" dirty="0"/>
                      </a:br>
                      <a:r>
                        <a:rPr lang="en-US" dirty="0"/>
                        <a:t>+ Airflow + </a:t>
                      </a:r>
                      <a:r>
                        <a:rPr lang="en-US" dirty="0" err="1"/>
                        <a:t>MLflow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550507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86475343-0C0E-E9E7-47EB-0A05FD58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083" y="1579418"/>
            <a:ext cx="4114531" cy="393469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7F78E7A-5117-5CB9-4C59-937C91D8FA70}"/>
              </a:ext>
            </a:extLst>
          </p:cNvPr>
          <p:cNvSpPr/>
          <p:nvPr/>
        </p:nvSpPr>
        <p:spPr>
          <a:xfrm>
            <a:off x="4052455" y="5667522"/>
            <a:ext cx="2951017" cy="546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7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35E64-268A-BD86-7491-53792E99C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D2138B-5DDE-1839-516B-61EBE883BFF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D77EA-0476-5466-B428-B5C22B180710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F9D03B-2459-DDBC-381F-0EA338CB71E6}"/>
              </a:ext>
            </a:extLst>
          </p:cNvPr>
          <p:cNvSpPr txBox="1"/>
          <p:nvPr/>
        </p:nvSpPr>
        <p:spPr>
          <a:xfrm>
            <a:off x="1176688" y="383381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3. </a:t>
            </a:r>
            <a:r>
              <a:rPr lang="ko-KR" altLang="en-US" sz="1800" b="1" dirty="0"/>
              <a:t>범용적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스키마 구성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AE874-7006-0440-6955-7C235DD9B39F}"/>
              </a:ext>
            </a:extLst>
          </p:cNvPr>
          <p:cNvSpPr txBox="1"/>
          <p:nvPr/>
        </p:nvSpPr>
        <p:spPr>
          <a:xfrm>
            <a:off x="279700" y="1140201"/>
            <a:ext cx="4490547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/>
              <a:t>텍스트의 공통 속성과 개별 속성의 분리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텍스트의 공통속성 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en-US" altLang="ko-KR" dirty="0" err="1"/>
              <a:t>text_repository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  <a:br>
              <a:rPr lang="en-US" altLang="ko-KR" dirty="0"/>
            </a:br>
            <a:endParaRPr lang="ko-KR" altLang="en-US" dirty="0"/>
          </a:p>
          <a:p>
            <a:r>
              <a:rPr lang="ko-KR" altLang="en-US" dirty="0"/>
              <a:t>  - 글의 형태 (</a:t>
            </a:r>
            <a:r>
              <a:rPr lang="ko-KR" altLang="en-US" dirty="0" err="1"/>
              <a:t>Form</a:t>
            </a:r>
            <a:r>
              <a:rPr lang="ko-KR" altLang="en-US" dirty="0"/>
              <a:t>)  </a:t>
            </a:r>
          </a:p>
          <a:p>
            <a:r>
              <a:rPr lang="ko-KR" altLang="en-US" dirty="0"/>
              <a:t>  - 감성 (</a:t>
            </a:r>
            <a:r>
              <a:rPr lang="ko-KR" altLang="en-US" dirty="0" err="1"/>
              <a:t>Tone</a:t>
            </a:r>
            <a:r>
              <a:rPr lang="ko-KR" altLang="en-US" dirty="0"/>
              <a:t> / </a:t>
            </a:r>
            <a:r>
              <a:rPr lang="ko-KR" altLang="en-US" dirty="0" err="1"/>
              <a:t>Sentiment</a:t>
            </a:r>
            <a:r>
              <a:rPr lang="ko-KR" altLang="en-US" dirty="0"/>
              <a:t>)</a:t>
            </a:r>
            <a:endParaRPr lang="en-US" altLang="ko-KR" dirty="0"/>
          </a:p>
          <a:p>
            <a:r>
              <a:rPr lang="en-US" altLang="ko-KR" dirty="0"/>
              <a:t>….</a:t>
            </a:r>
            <a:endParaRPr lang="ko-KR" altLang="en-US" dirty="0"/>
          </a:p>
          <a:p>
            <a:endParaRPr lang="ko-KR" altLang="en-US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텍스트의 개별속성 </a:t>
            </a:r>
            <a:br>
              <a:rPr lang="en-US" altLang="ko-KR" dirty="0"/>
            </a:br>
            <a:r>
              <a:rPr lang="en-US" altLang="ko-KR" dirty="0"/>
              <a:t>= </a:t>
            </a:r>
            <a:r>
              <a:rPr lang="en-US" altLang="ko-KR" dirty="0" err="1"/>
              <a:t>correction_script</a:t>
            </a:r>
            <a:r>
              <a:rPr lang="en-US" altLang="ko-KR" dirty="0"/>
              <a:t> </a:t>
            </a:r>
            <a:r>
              <a:rPr lang="ko-KR" altLang="en-US" dirty="0"/>
              <a:t>스키마</a:t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  - 원하는 스타일 (</a:t>
            </a:r>
            <a:r>
              <a:rPr lang="ko-KR" altLang="en-US" dirty="0" err="1"/>
              <a:t>Style</a:t>
            </a:r>
            <a:r>
              <a:rPr lang="ko-KR" altLang="en-US" dirty="0"/>
              <a:t>)  </a:t>
            </a:r>
          </a:p>
          <a:p>
            <a:r>
              <a:rPr lang="ko-KR" altLang="en-US" dirty="0"/>
              <a:t>  - 주요 표현 (</a:t>
            </a:r>
            <a:r>
              <a:rPr lang="ko-KR" altLang="en-US" dirty="0" err="1"/>
              <a:t>Key</a:t>
            </a:r>
            <a:r>
              <a:rPr lang="ko-KR" altLang="en-US" dirty="0"/>
              <a:t> </a:t>
            </a:r>
            <a:r>
              <a:rPr lang="ko-KR" altLang="en-US" dirty="0" err="1"/>
              <a:t>Expressions</a:t>
            </a:r>
            <a:r>
              <a:rPr lang="ko-KR" altLang="en-US" dirty="0"/>
              <a:t>)  </a:t>
            </a:r>
          </a:p>
          <a:p>
            <a:r>
              <a:rPr lang="ko-KR" altLang="en-US" dirty="0"/>
              <a:t>  - </a:t>
            </a:r>
            <a:r>
              <a:rPr lang="ko-KR" altLang="en-US" dirty="0" err="1"/>
              <a:t>발화자</a:t>
            </a:r>
            <a:r>
              <a:rPr lang="ko-KR" altLang="en-US" dirty="0"/>
              <a:t> 구체화 (</a:t>
            </a:r>
            <a:r>
              <a:rPr lang="ko-KR" altLang="en-US" dirty="0" err="1"/>
              <a:t>Speaker</a:t>
            </a:r>
            <a:r>
              <a:rPr lang="ko-KR" altLang="en-US" dirty="0"/>
              <a:t> </a:t>
            </a:r>
            <a:r>
              <a:rPr lang="ko-KR" altLang="en-US" dirty="0" err="1"/>
              <a:t>Details</a:t>
            </a:r>
            <a:r>
              <a:rPr lang="ko-KR" altLang="en-US" dirty="0"/>
              <a:t>)</a:t>
            </a:r>
            <a:endParaRPr lang="en-US" altLang="ko-KR" dirty="0"/>
          </a:p>
          <a:p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CE0B1A-1D2F-6A54-7C63-61E85A1F6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0038" y="1597402"/>
            <a:ext cx="7285537" cy="366319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8F88D87-AF8D-5940-E744-E40E0C9D4C09}"/>
              </a:ext>
            </a:extLst>
          </p:cNvPr>
          <p:cNvSpPr/>
          <p:nvPr/>
        </p:nvSpPr>
        <p:spPr>
          <a:xfrm>
            <a:off x="6096000" y="2805546"/>
            <a:ext cx="2015836" cy="9698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99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E18AC-F249-DF6D-9E5D-68DD562E4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C925F0-3E34-4CDB-E2C2-521CB77B0D8D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FFABC-1F59-1B48-70AA-58EC442BED53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13439-3677-F91A-5E65-C9F3CA50C82A}"/>
              </a:ext>
            </a:extLst>
          </p:cNvPr>
          <p:cNvSpPr txBox="1"/>
          <p:nvPr/>
        </p:nvSpPr>
        <p:spPr>
          <a:xfrm>
            <a:off x="1176688" y="383381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3. </a:t>
            </a:r>
            <a:r>
              <a:rPr lang="ko-KR" altLang="en-US" sz="1800" b="1" dirty="0"/>
              <a:t>범용적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스키마 구성</a:t>
            </a: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05925C-84E3-41B3-23F3-B85302B8A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718" y="1005276"/>
            <a:ext cx="8042563" cy="38544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05EEC4-9DEC-2F5D-40D5-C95CBB6FB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590" y="5318990"/>
            <a:ext cx="8970818" cy="115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650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E8E7F-975E-FFA2-4934-183D7335B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BF2CB0-9492-DC62-3FB7-93C59CBDBCCB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BBEEC2-EEF3-271A-4C64-098C02A479E8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CADA96-99BA-B4C0-F528-C4A09984C43F}"/>
              </a:ext>
            </a:extLst>
          </p:cNvPr>
          <p:cNvSpPr txBox="1"/>
          <p:nvPr/>
        </p:nvSpPr>
        <p:spPr>
          <a:xfrm>
            <a:off x="1176688" y="383381"/>
            <a:ext cx="2696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3. </a:t>
            </a:r>
            <a:r>
              <a:rPr lang="ko-KR" altLang="en-US" sz="1800" b="1" dirty="0"/>
              <a:t>범용적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스키마 구성</a:t>
            </a:r>
            <a:endParaRPr lang="en-US" altLang="ko-KR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273708-1B29-A60F-4097-407A0D10DA95}"/>
              </a:ext>
            </a:extLst>
          </p:cNvPr>
          <p:cNvSpPr txBox="1"/>
          <p:nvPr/>
        </p:nvSpPr>
        <p:spPr>
          <a:xfrm>
            <a:off x="272715" y="1175893"/>
            <a:ext cx="44905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텍스트 생성 전략</a:t>
            </a:r>
            <a:r>
              <a:rPr lang="en-US" altLang="ko-KR" b="1" dirty="0"/>
              <a:t>: One shot Prompt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반드시 </a:t>
            </a:r>
            <a:r>
              <a:rPr lang="en-US" altLang="ko-KR" b="1" dirty="0"/>
              <a:t>example </a:t>
            </a:r>
            <a:r>
              <a:rPr lang="ko-KR" altLang="en-US" b="1" dirty="0"/>
              <a:t>을 거쳐서 데이터가 생성될 수 있도록 정책 수립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A8D030-6683-F85D-E20B-9C90F093B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20" y="2799402"/>
            <a:ext cx="6258348" cy="3457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1ED3CF-BFCD-3B63-5EDB-8F740E21306C}"/>
              </a:ext>
            </a:extLst>
          </p:cNvPr>
          <p:cNvSpPr txBox="1"/>
          <p:nvPr/>
        </p:nvSpPr>
        <p:spPr>
          <a:xfrm>
            <a:off x="6927273" y="568047"/>
            <a:ext cx="4849091" cy="5839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##### </a:t>
            </a:r>
            <a:r>
              <a:rPr lang="ko-KR" altLang="en-US" dirty="0"/>
              <a:t>목적 </a:t>
            </a:r>
            <a:r>
              <a:rPr lang="en-US" altLang="ko-KR" dirty="0"/>
              <a:t>#####</a:t>
            </a:r>
          </a:p>
          <a:p>
            <a:r>
              <a:rPr lang="ko-KR" altLang="en-US" dirty="0"/>
              <a:t>아래 조건을 참고하여 문장을 작성하세요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작성 형태 </a:t>
            </a:r>
            <a:r>
              <a:rPr lang="en-US" altLang="ko-KR" dirty="0"/>
              <a:t>#####</a:t>
            </a:r>
          </a:p>
          <a:p>
            <a:r>
              <a:rPr lang="ko-KR" altLang="en-US" dirty="0"/>
              <a:t>형식</a:t>
            </a:r>
            <a:r>
              <a:rPr lang="en-US" altLang="ko-KR" dirty="0"/>
              <a:t>: {</a:t>
            </a:r>
            <a:r>
              <a:rPr lang="en-US" altLang="ko-KR" dirty="0" err="1"/>
              <a:t>form_form</a:t>
            </a:r>
            <a:r>
              <a:rPr lang="en-US" altLang="ko-KR" dirty="0"/>
              <a:t>}  </a:t>
            </a:r>
          </a:p>
          <a:p>
            <a:r>
              <a:rPr lang="ko-KR" altLang="en-US" dirty="0"/>
              <a:t>설명</a:t>
            </a:r>
            <a:r>
              <a:rPr lang="en-US" altLang="ko-KR" dirty="0"/>
              <a:t>: {</a:t>
            </a:r>
            <a:r>
              <a:rPr lang="en-US" altLang="ko-KR" dirty="0" err="1"/>
              <a:t>form_description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작성 스타일 </a:t>
            </a:r>
            <a:r>
              <a:rPr lang="en-US" altLang="ko-KR" dirty="0"/>
              <a:t>#####</a:t>
            </a:r>
          </a:p>
          <a:p>
            <a:r>
              <a:rPr lang="ko-KR" altLang="en-US" dirty="0"/>
              <a:t>작성자</a:t>
            </a:r>
            <a:r>
              <a:rPr lang="en-US" altLang="ko-KR" dirty="0"/>
              <a:t>: {</a:t>
            </a:r>
            <a:r>
              <a:rPr lang="en-US" altLang="ko-KR" dirty="0" err="1"/>
              <a:t>speaker_speaker</a:t>
            </a:r>
            <a:r>
              <a:rPr lang="en-US" altLang="ko-KR" dirty="0"/>
              <a:t>}</a:t>
            </a:r>
            <a:r>
              <a:rPr lang="ko-KR" altLang="en-US" dirty="0"/>
              <a:t>처럼 작성합니다</a:t>
            </a:r>
            <a:r>
              <a:rPr lang="en-US" altLang="ko-KR" dirty="0"/>
              <a:t>.  </a:t>
            </a:r>
          </a:p>
          <a:p>
            <a:r>
              <a:rPr lang="ko-KR" altLang="en-US" dirty="0"/>
              <a:t>어조</a:t>
            </a:r>
            <a:r>
              <a:rPr lang="en-US" altLang="ko-KR" dirty="0"/>
              <a:t>: {</a:t>
            </a:r>
            <a:r>
              <a:rPr lang="en-US" altLang="ko-KR" dirty="0" err="1"/>
              <a:t>mapping_emotion_form_tone</a:t>
            </a:r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b="1" dirty="0"/>
              <a:t>##### </a:t>
            </a:r>
            <a:r>
              <a:rPr lang="ko-KR" altLang="en-US" b="1" dirty="0"/>
              <a:t>예시 </a:t>
            </a:r>
            <a:r>
              <a:rPr lang="en-US" altLang="ko-KR" b="1" dirty="0"/>
              <a:t>#####</a:t>
            </a:r>
          </a:p>
          <a:p>
            <a:r>
              <a:rPr lang="en-US" altLang="ko-KR" b="1" dirty="0"/>
              <a:t>{</a:t>
            </a:r>
            <a:r>
              <a:rPr lang="en-US" altLang="ko-KR" b="1" dirty="0" err="1"/>
              <a:t>example_example</a:t>
            </a:r>
            <a:r>
              <a:rPr lang="en-US" altLang="ko-KR" b="1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##### </a:t>
            </a:r>
            <a:r>
              <a:rPr lang="ko-KR" altLang="en-US" dirty="0"/>
              <a:t>특이 사항 </a:t>
            </a:r>
            <a:r>
              <a:rPr lang="en-US" altLang="ko-KR" dirty="0"/>
              <a:t>#####</a:t>
            </a:r>
          </a:p>
          <a:p>
            <a:r>
              <a:rPr lang="ko-KR" altLang="en-US" dirty="0"/>
              <a:t>필수 표현</a:t>
            </a:r>
            <a:r>
              <a:rPr lang="en-US" altLang="ko-KR" dirty="0"/>
              <a:t>: {</a:t>
            </a:r>
            <a:r>
              <a:rPr lang="en-US" altLang="ko-KR" dirty="0" err="1"/>
              <a:t>key_expression_key_expression</a:t>
            </a:r>
            <a:r>
              <a:rPr lang="en-US" altLang="ko-KR" dirty="0"/>
              <a:t>} </a:t>
            </a:r>
            <a:r>
              <a:rPr lang="ko-KR" altLang="en-US" dirty="0"/>
              <a:t>표현을 반드시 포함합니다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주제</a:t>
            </a:r>
            <a:r>
              <a:rPr lang="en-US" altLang="ko-KR" dirty="0"/>
              <a:t>: {</a:t>
            </a:r>
            <a:r>
              <a:rPr lang="en-US" altLang="ko-KR" dirty="0" err="1"/>
              <a:t>theme_theme</a:t>
            </a:r>
            <a:r>
              <a:rPr lang="en-US" altLang="ko-KR" dirty="0"/>
              <a:t>}  </a:t>
            </a:r>
          </a:p>
          <a:p>
            <a:r>
              <a:rPr lang="ko-KR" altLang="en-US" dirty="0"/>
              <a:t>스타일</a:t>
            </a:r>
            <a:r>
              <a:rPr lang="en-US" altLang="ko-KR" dirty="0"/>
              <a:t>: {</a:t>
            </a:r>
            <a:r>
              <a:rPr lang="en-US" altLang="ko-KR" dirty="0" err="1"/>
              <a:t>style_style</a:t>
            </a:r>
            <a:r>
              <a:rPr lang="en-US" altLang="ko-KR" dirty="0"/>
              <a:t>}  </a:t>
            </a:r>
          </a:p>
          <a:p>
            <a:r>
              <a:rPr lang="ko-KR" altLang="en-US" dirty="0"/>
              <a:t>기타 지침</a:t>
            </a:r>
            <a:r>
              <a:rPr lang="en-US" altLang="ko-KR" dirty="0"/>
              <a:t>: {</a:t>
            </a:r>
            <a:r>
              <a:rPr lang="en-US" altLang="ko-KR" dirty="0" err="1"/>
              <a:t>etc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C0DBC1-A330-BAB2-82E1-BD0F022173FD}"/>
              </a:ext>
            </a:extLst>
          </p:cNvPr>
          <p:cNvSpPr/>
          <p:nvPr/>
        </p:nvSpPr>
        <p:spPr>
          <a:xfrm>
            <a:off x="6927272" y="3619667"/>
            <a:ext cx="2251363" cy="633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E7DF08-0802-AC35-ECD4-D645877F4999}"/>
              </a:ext>
            </a:extLst>
          </p:cNvPr>
          <p:cNvSpPr/>
          <p:nvPr/>
        </p:nvSpPr>
        <p:spPr>
          <a:xfrm>
            <a:off x="868131" y="4028376"/>
            <a:ext cx="1895852" cy="6336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54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6FB7C-115D-0E85-E9BE-921E00267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161583-8EAE-000D-0C2C-225B5EAA8344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DD980D-B4FF-0DBD-54CE-4FF0C9A01C18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F99786-8318-3DCC-2DCE-82071DAEFF22}"/>
              </a:ext>
            </a:extLst>
          </p:cNvPr>
          <p:cNvSpPr txBox="1"/>
          <p:nvPr/>
        </p:nvSpPr>
        <p:spPr>
          <a:xfrm>
            <a:off x="1176688" y="383381"/>
            <a:ext cx="4785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4. airflow </a:t>
            </a:r>
            <a:r>
              <a:rPr lang="en-US" altLang="ko-KR" sz="1800" b="1" dirty="0" err="1"/>
              <a:t>dag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기반 데이터 생성 </a:t>
            </a:r>
            <a:r>
              <a:rPr lang="en-US" altLang="ko-KR" sz="1800" b="1" dirty="0"/>
              <a:t>: example table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8A297A-B5AF-B84F-127B-6CD7AE891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5" y="945740"/>
            <a:ext cx="5069367" cy="574270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BCFF8F-9319-B9E0-050E-F3086215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080" y="4260273"/>
            <a:ext cx="6849920" cy="151450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D23D1AF-A36F-6473-5CAC-0467DF954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9384" y="945740"/>
            <a:ext cx="6535313" cy="280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44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BEA62-04E6-45DE-0DA1-798323190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7BF6FC-BDDC-3FA2-1ADB-623F92ADBAB6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28B62-AFAF-4690-BBD3-F17641D7071E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F05BB-1DB7-3CC5-83AF-922B758C120A}"/>
              </a:ext>
            </a:extLst>
          </p:cNvPr>
          <p:cNvSpPr txBox="1"/>
          <p:nvPr/>
        </p:nvSpPr>
        <p:spPr>
          <a:xfrm>
            <a:off x="1176688" y="383381"/>
            <a:ext cx="341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* </a:t>
            </a:r>
            <a:r>
              <a:rPr lang="ko-KR" altLang="en-US" sz="1800" b="1" dirty="0"/>
              <a:t>참고</a:t>
            </a:r>
            <a:r>
              <a:rPr lang="en-US" altLang="ko-KR" sz="1800" b="1" dirty="0"/>
              <a:t>: Docker / Docker Compose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2BF1B63-2598-8F46-837C-348075D6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60" y="752713"/>
            <a:ext cx="4914419" cy="59782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3317E1-C304-C4CF-DA1C-006A80B49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777" y="256330"/>
            <a:ext cx="5366663" cy="64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56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C1B5A-7349-735F-61D0-4BC4A4C5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C6DE025-806D-CE28-3D47-5179A09C4DCB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427FD0-B8D7-5353-2BE4-06A702071462}"/>
              </a:ext>
            </a:extLst>
          </p:cNvPr>
          <p:cNvSpPr txBox="1"/>
          <p:nvPr/>
        </p:nvSpPr>
        <p:spPr>
          <a:xfrm>
            <a:off x="4920038" y="3463152"/>
            <a:ext cx="23519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</a:rPr>
              <a:t>달성 사항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05D52-BAC3-8FD0-9EEA-F51E73611F32}"/>
              </a:ext>
            </a:extLst>
          </p:cNvPr>
          <p:cNvSpPr txBox="1"/>
          <p:nvPr/>
        </p:nvSpPr>
        <p:spPr>
          <a:xfrm>
            <a:off x="1176688" y="383381"/>
            <a:ext cx="3410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* </a:t>
            </a:r>
            <a:r>
              <a:rPr lang="ko-KR" altLang="en-US" sz="1800" b="1" dirty="0"/>
              <a:t>참고</a:t>
            </a:r>
            <a:r>
              <a:rPr lang="en-US" altLang="ko-KR" sz="1800" b="1" dirty="0"/>
              <a:t>: Docker / Docker Compose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E2B645-3EDD-915E-E312-2460C596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7881"/>
            <a:ext cx="12192000" cy="400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76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476811" y="283896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>
                <a:solidFill>
                  <a:schemeClr val="bg1"/>
                </a:solidFill>
              </a:rPr>
              <a:t>목차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E5FC885-7B71-E7F7-1576-91D4770D4C31}"/>
              </a:ext>
            </a:extLst>
          </p:cNvPr>
          <p:cNvCxnSpPr>
            <a:cxnSpLocks/>
          </p:cNvCxnSpPr>
          <p:nvPr/>
        </p:nvCxnSpPr>
        <p:spPr>
          <a:xfrm>
            <a:off x="2071255" y="699395"/>
            <a:ext cx="1012074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8A09CA-4D7A-775B-229E-05FA4532B511}"/>
              </a:ext>
            </a:extLst>
          </p:cNvPr>
          <p:cNvGrpSpPr/>
          <p:nvPr/>
        </p:nvGrpSpPr>
        <p:grpSpPr>
          <a:xfrm>
            <a:off x="1486703" y="1551205"/>
            <a:ext cx="7834255" cy="741777"/>
            <a:chOff x="1486702" y="1946609"/>
            <a:chExt cx="7834255" cy="7417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830DE6-55D9-DCAF-4A6C-07F5BA0137A9}"/>
                </a:ext>
              </a:extLst>
            </p:cNvPr>
            <p:cNvSpPr txBox="1"/>
            <p:nvPr/>
          </p:nvSpPr>
          <p:spPr>
            <a:xfrm>
              <a:off x="1486702" y="1946609"/>
              <a:ext cx="418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1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24BA82-8190-BB65-EB75-7AE3E1F51236}"/>
                </a:ext>
              </a:extLst>
            </p:cNvPr>
            <p:cNvSpPr txBox="1"/>
            <p:nvPr/>
          </p:nvSpPr>
          <p:spPr>
            <a:xfrm>
              <a:off x="2310705" y="2042055"/>
              <a:ext cx="7010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600" dirty="0">
                  <a:solidFill>
                    <a:schemeClr val="bg1"/>
                  </a:solidFill>
                </a:rPr>
                <a:t>프로젝트로 달성하려는 목표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B643BCB-3A7F-DC93-6FAA-B2FB46550950}"/>
              </a:ext>
            </a:extLst>
          </p:cNvPr>
          <p:cNvGrpSpPr/>
          <p:nvPr/>
        </p:nvGrpSpPr>
        <p:grpSpPr>
          <a:xfrm>
            <a:off x="1486703" y="2495490"/>
            <a:ext cx="3163104" cy="741777"/>
            <a:chOff x="1486703" y="1946609"/>
            <a:chExt cx="3163104" cy="7417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9EB7FE-B06D-4C2B-4B5D-675EE07D50B8}"/>
                </a:ext>
              </a:extLst>
            </p:cNvPr>
            <p:cNvSpPr txBox="1"/>
            <p:nvPr/>
          </p:nvSpPr>
          <p:spPr>
            <a:xfrm>
              <a:off x="1486703" y="1946609"/>
              <a:ext cx="418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2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22F444-CFFF-2A36-45E1-71C2634AE240}"/>
                </a:ext>
              </a:extLst>
            </p:cNvPr>
            <p:cNvSpPr txBox="1"/>
            <p:nvPr/>
          </p:nvSpPr>
          <p:spPr>
            <a:xfrm>
              <a:off x="2310705" y="2042055"/>
              <a:ext cx="2339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600" dirty="0">
                  <a:solidFill>
                    <a:schemeClr val="bg1"/>
                  </a:solidFill>
                </a:rPr>
                <a:t>주의사항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DCFCB586-3AA9-AC64-B2FC-BCDD0F327832}"/>
              </a:ext>
            </a:extLst>
          </p:cNvPr>
          <p:cNvGrpSpPr/>
          <p:nvPr/>
        </p:nvGrpSpPr>
        <p:grpSpPr>
          <a:xfrm>
            <a:off x="1486703" y="3374352"/>
            <a:ext cx="4913583" cy="741777"/>
            <a:chOff x="1486703" y="1946609"/>
            <a:chExt cx="4913583" cy="7417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75E049-D0F4-CD69-1116-22752E93932A}"/>
                </a:ext>
              </a:extLst>
            </p:cNvPr>
            <p:cNvSpPr txBox="1"/>
            <p:nvPr/>
          </p:nvSpPr>
          <p:spPr>
            <a:xfrm>
              <a:off x="1486703" y="1946609"/>
              <a:ext cx="418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3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86609E1-C1FB-6479-1E03-A96AB937A7A8}"/>
                </a:ext>
              </a:extLst>
            </p:cNvPr>
            <p:cNvSpPr txBox="1"/>
            <p:nvPr/>
          </p:nvSpPr>
          <p:spPr>
            <a:xfrm>
              <a:off x="2310705" y="2042055"/>
              <a:ext cx="40895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600" dirty="0">
                  <a:solidFill>
                    <a:schemeClr val="bg1"/>
                  </a:solidFill>
                </a:rPr>
                <a:t>달성 사항 </a:t>
              </a:r>
              <a:r>
                <a:rPr lang="en-US" altLang="ko-KR" sz="3600" b="1" spc="600" dirty="0">
                  <a:solidFill>
                    <a:schemeClr val="bg1"/>
                  </a:solidFill>
                </a:rPr>
                <a:t>4</a:t>
              </a:r>
              <a:r>
                <a:rPr lang="ko-KR" altLang="en-US" sz="3600" b="1" spc="600" dirty="0">
                  <a:solidFill>
                    <a:schemeClr val="bg1"/>
                  </a:solidFill>
                </a:rPr>
                <a:t>가지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3FFDA77C-1971-27CA-C43D-4E44CD20C273}"/>
              </a:ext>
            </a:extLst>
          </p:cNvPr>
          <p:cNvGrpSpPr/>
          <p:nvPr/>
        </p:nvGrpSpPr>
        <p:grpSpPr>
          <a:xfrm>
            <a:off x="1486703" y="4253214"/>
            <a:ext cx="5452192" cy="741777"/>
            <a:chOff x="1486703" y="1946609"/>
            <a:chExt cx="5452192" cy="7417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40E0C2E-5853-4F74-20A2-5621DE64F1F3}"/>
                </a:ext>
              </a:extLst>
            </p:cNvPr>
            <p:cNvSpPr txBox="1"/>
            <p:nvPr/>
          </p:nvSpPr>
          <p:spPr>
            <a:xfrm>
              <a:off x="1486703" y="1946609"/>
              <a:ext cx="4187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4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8387B06-A1CB-68B9-A55E-41B6E6C2125D}"/>
                </a:ext>
              </a:extLst>
            </p:cNvPr>
            <p:cNvSpPr txBox="1"/>
            <p:nvPr/>
          </p:nvSpPr>
          <p:spPr>
            <a:xfrm>
              <a:off x="2310705" y="2042055"/>
              <a:ext cx="46281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600" dirty="0" err="1">
                  <a:solidFill>
                    <a:schemeClr val="bg1"/>
                  </a:solidFill>
                </a:rPr>
                <a:t>미달성</a:t>
              </a:r>
              <a:r>
                <a:rPr lang="ko-KR" altLang="en-US" sz="3600" b="1" spc="600" dirty="0">
                  <a:solidFill>
                    <a:schemeClr val="bg1"/>
                  </a:solidFill>
                </a:rPr>
                <a:t> 사항 </a:t>
              </a:r>
              <a:r>
                <a:rPr lang="en-US" altLang="ko-KR" sz="3600" b="1" spc="600" dirty="0">
                  <a:solidFill>
                    <a:schemeClr val="bg1"/>
                  </a:solidFill>
                </a:rPr>
                <a:t>2</a:t>
              </a:r>
              <a:r>
                <a:rPr lang="ko-KR" altLang="en-US" sz="3600" b="1" spc="600" dirty="0">
                  <a:solidFill>
                    <a:schemeClr val="bg1"/>
                  </a:solidFill>
                </a:rPr>
                <a:t>가지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9296355-5327-45D7-53D5-B5154529EB1A}"/>
              </a:ext>
            </a:extLst>
          </p:cNvPr>
          <p:cNvGrpSpPr/>
          <p:nvPr/>
        </p:nvGrpSpPr>
        <p:grpSpPr>
          <a:xfrm>
            <a:off x="1486704" y="5120212"/>
            <a:ext cx="2085885" cy="741777"/>
            <a:chOff x="1486704" y="1946609"/>
            <a:chExt cx="2085885" cy="7417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CE1EEE-F0C3-1468-24DE-90CD54E03D42}"/>
                </a:ext>
              </a:extLst>
            </p:cNvPr>
            <p:cNvSpPr txBox="1"/>
            <p:nvPr/>
          </p:nvSpPr>
          <p:spPr>
            <a:xfrm>
              <a:off x="1486704" y="1946609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</a:rPr>
                <a:t>5</a:t>
              </a:r>
              <a:endParaRPr lang="ko-KR" altLang="en-US" sz="3600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279E1A3-11EC-3B45-281F-D95FAEDD5349}"/>
                </a:ext>
              </a:extLst>
            </p:cNvPr>
            <p:cNvSpPr txBox="1"/>
            <p:nvPr/>
          </p:nvSpPr>
          <p:spPr>
            <a:xfrm>
              <a:off x="2310705" y="2042055"/>
              <a:ext cx="126188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b="1" spc="600" dirty="0">
                  <a:solidFill>
                    <a:schemeClr val="bg1"/>
                  </a:solidFill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242E4-2A9F-D20C-C0A7-23DDC821B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2848E5-1722-93DD-B705-DD0BC3D4A7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713787E-DDDC-D789-AFB5-655752447BE7}"/>
              </a:ext>
            </a:extLst>
          </p:cNvPr>
          <p:cNvSpPr/>
          <p:nvPr/>
        </p:nvSpPr>
        <p:spPr>
          <a:xfrm>
            <a:off x="9939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F897A4-EF88-E9EB-AADB-6877A01B0838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694EB0-EAA7-3A09-911B-35EFA78BE438}"/>
              </a:ext>
            </a:extLst>
          </p:cNvPr>
          <p:cNvSpPr txBox="1"/>
          <p:nvPr/>
        </p:nvSpPr>
        <p:spPr>
          <a:xfrm>
            <a:off x="5405843" y="2823410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4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43D2A-CF98-5FF2-B0AE-35A3F8991858}"/>
              </a:ext>
            </a:extLst>
          </p:cNvPr>
          <p:cNvSpPr txBox="1"/>
          <p:nvPr/>
        </p:nvSpPr>
        <p:spPr>
          <a:xfrm>
            <a:off x="4003122" y="3438435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 err="1">
                <a:solidFill>
                  <a:schemeClr val="bg1"/>
                </a:solidFill>
              </a:rPr>
              <a:t>미달성</a:t>
            </a:r>
            <a:r>
              <a:rPr lang="ko-KR" altLang="en-US" sz="3600" b="1" spc="600" dirty="0">
                <a:solidFill>
                  <a:schemeClr val="bg1"/>
                </a:solidFill>
              </a:rPr>
              <a:t> 사항 </a:t>
            </a:r>
            <a:r>
              <a:rPr lang="en-US" altLang="ko-KR" sz="3600" b="1" spc="600" dirty="0">
                <a:solidFill>
                  <a:schemeClr val="bg1"/>
                </a:solidFill>
              </a:rPr>
              <a:t>2</a:t>
            </a:r>
            <a:r>
              <a:rPr lang="ko-KR" altLang="en-US" sz="3600" b="1" spc="6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132B1-6CEE-1213-4510-7C080EAFA7C4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417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AFF5-08B2-214F-4EBD-67C6C5D1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603464-3EA3-AA8A-17D6-D3E3DA94A16B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CFE7022-CDF2-EC76-09D6-3FE8A7E4D67A}"/>
              </a:ext>
            </a:extLst>
          </p:cNvPr>
          <p:cNvGrpSpPr/>
          <p:nvPr/>
        </p:nvGrpSpPr>
        <p:grpSpPr>
          <a:xfrm>
            <a:off x="666831" y="1436133"/>
            <a:ext cx="4816503" cy="4731391"/>
            <a:chOff x="557560" y="1972527"/>
            <a:chExt cx="3493756" cy="382566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39D8B1B-AC88-AEED-0C8D-27A958549471}"/>
                </a:ext>
              </a:extLst>
            </p:cNvPr>
            <p:cNvSpPr/>
            <p:nvPr/>
          </p:nvSpPr>
          <p:spPr>
            <a:xfrm>
              <a:off x="557560" y="1972527"/>
              <a:ext cx="3493756" cy="27006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>
                  <a:solidFill>
                    <a:schemeClr val="tx1"/>
                  </a:solidFill>
                </a:rPr>
                <a:t>현재 데이터 생성을 위한 예시데이터 까지만 완료된 상태입니다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  <a:br>
                <a:rPr lang="en-US" altLang="ko-KR" b="1" dirty="0">
                  <a:solidFill>
                    <a:schemeClr val="tx1"/>
                  </a:solidFill>
                </a:rPr>
              </a:br>
              <a:br>
                <a:rPr lang="en-US" altLang="ko-KR" b="1" dirty="0">
                  <a:solidFill>
                    <a:schemeClr val="tx1"/>
                  </a:solidFill>
                </a:rPr>
              </a:br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  <a:r>
                <a:rPr lang="ko-KR" altLang="en-US" b="1" dirty="0">
                  <a:solidFill>
                    <a:schemeClr val="tx1"/>
                  </a:solidFill>
                </a:rPr>
                <a:t>이를 기반으로 실제 훈련에 사용할 데이터를 생성해야 합니다</a:t>
              </a:r>
              <a:r>
                <a:rPr lang="en-US" altLang="ko-KR" b="1" dirty="0">
                  <a:solidFill>
                    <a:schemeClr val="tx1"/>
                  </a:solidFill>
                </a:rPr>
                <a:t>.</a:t>
              </a:r>
              <a:r>
                <a:rPr lang="ko-KR" altLang="en-US" b="1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4B2C27-93F4-50E6-7795-F7D6F39FE7D8}"/>
                </a:ext>
              </a:extLst>
            </p:cNvPr>
            <p:cNvSpPr txBox="1"/>
            <p:nvPr/>
          </p:nvSpPr>
          <p:spPr>
            <a:xfrm>
              <a:off x="978598" y="5428860"/>
              <a:ext cx="2651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실제 사용할 데이터 생성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321052B8-CBF4-CB97-35D8-49C2CF08FEA2}"/>
                </a:ext>
              </a:extLst>
            </p:cNvPr>
            <p:cNvCxnSpPr>
              <a:cxnSpLocks/>
            </p:cNvCxnSpPr>
            <p:nvPr/>
          </p:nvCxnSpPr>
          <p:spPr>
            <a:xfrm>
              <a:off x="1391368" y="5213445"/>
              <a:ext cx="182614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0C30647-D329-2CFA-1C25-DF464A520A11}"/>
              </a:ext>
            </a:extLst>
          </p:cNvPr>
          <p:cNvGrpSpPr/>
          <p:nvPr/>
        </p:nvGrpSpPr>
        <p:grpSpPr>
          <a:xfrm>
            <a:off x="6708665" y="1436133"/>
            <a:ext cx="4816504" cy="4643953"/>
            <a:chOff x="7924439" y="1972527"/>
            <a:chExt cx="3493756" cy="375496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DDFBAC-2F11-93C9-AF87-6D1724309071}"/>
                </a:ext>
              </a:extLst>
            </p:cNvPr>
            <p:cNvSpPr/>
            <p:nvPr/>
          </p:nvSpPr>
          <p:spPr>
            <a:xfrm>
              <a:off x="7924439" y="1972527"/>
              <a:ext cx="3493756" cy="27006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Airflow</a:t>
              </a:r>
              <a:r>
                <a:rPr lang="ko-KR" altLang="en-US" b="1" dirty="0">
                  <a:solidFill>
                    <a:schemeClr val="tx1"/>
                  </a:solidFill>
                </a:rPr>
                <a:t>의 </a:t>
              </a:r>
              <a:r>
                <a:rPr lang="en-US" altLang="ko-KR" b="1" dirty="0">
                  <a:solidFill>
                    <a:schemeClr val="tx1"/>
                  </a:solidFill>
                </a:rPr>
                <a:t>DAG </a:t>
              </a:r>
              <a:r>
                <a:rPr lang="ko-KR" altLang="en-US" b="1" dirty="0">
                  <a:solidFill>
                    <a:schemeClr val="tx1"/>
                  </a:solidFill>
                </a:rPr>
                <a:t>기반으로 훈련까지 자동화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47EF9B97-1706-72A1-77D2-670BC8BDB35E}"/>
                </a:ext>
              </a:extLst>
            </p:cNvPr>
            <p:cNvCxnSpPr>
              <a:cxnSpLocks/>
            </p:cNvCxnSpPr>
            <p:nvPr/>
          </p:nvCxnSpPr>
          <p:spPr>
            <a:xfrm>
              <a:off x="8771256" y="5224508"/>
              <a:ext cx="1826141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5CC561-13BA-50D8-7106-3CA17E7B4B77}"/>
                </a:ext>
              </a:extLst>
            </p:cNvPr>
            <p:cNvSpPr txBox="1"/>
            <p:nvPr/>
          </p:nvSpPr>
          <p:spPr>
            <a:xfrm>
              <a:off x="9116625" y="5428860"/>
              <a:ext cx="1176959" cy="298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자동화된 훈련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9B7EAD4-5C9E-D50D-438A-1314D6C2171F}"/>
              </a:ext>
            </a:extLst>
          </p:cNvPr>
          <p:cNvSpPr txBox="1"/>
          <p:nvPr/>
        </p:nvSpPr>
        <p:spPr>
          <a:xfrm>
            <a:off x="1176688" y="383381"/>
            <a:ext cx="279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pc="600" dirty="0" err="1"/>
              <a:t>미달성</a:t>
            </a:r>
            <a:r>
              <a:rPr lang="ko-KR" altLang="en-US" sz="1800" b="1" spc="600" dirty="0"/>
              <a:t> 사항 </a:t>
            </a:r>
            <a:r>
              <a:rPr lang="en-US" altLang="ko-KR" b="1" spc="600" dirty="0"/>
              <a:t>2</a:t>
            </a:r>
            <a:r>
              <a:rPr lang="ko-KR" altLang="en-US" sz="1800" b="1" spc="600" dirty="0"/>
              <a:t>가지</a:t>
            </a:r>
          </a:p>
        </p:txBody>
      </p:sp>
    </p:spTree>
    <p:extLst>
      <p:ext uri="{BB962C8B-B14F-4D97-AF65-F5344CB8AC3E}">
        <p14:creationId xmlns:p14="http://schemas.microsoft.com/office/powerpoint/2010/main" val="3212808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6199D-426F-F811-9441-CA960B01B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D34374C-1246-D8A1-EA66-8B6058B11E4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6BBCD41-DD84-20B8-EAB3-03A0F44F6DE3}"/>
              </a:ext>
            </a:extLst>
          </p:cNvPr>
          <p:cNvSpPr/>
          <p:nvPr/>
        </p:nvSpPr>
        <p:spPr>
          <a:xfrm>
            <a:off x="9939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50C2B604-F255-0242-D1B0-C220A1A0D31D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D689C1-AE1F-A26E-68A3-C6FCADF1B2DE}"/>
              </a:ext>
            </a:extLst>
          </p:cNvPr>
          <p:cNvSpPr txBox="1"/>
          <p:nvPr/>
        </p:nvSpPr>
        <p:spPr>
          <a:xfrm>
            <a:off x="5405843" y="2823410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5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D524C-92DD-03DF-4294-39C549325C16}"/>
              </a:ext>
            </a:extLst>
          </p:cNvPr>
          <p:cNvSpPr txBox="1"/>
          <p:nvPr/>
        </p:nvSpPr>
        <p:spPr>
          <a:xfrm>
            <a:off x="5545268" y="3545217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bg1"/>
                </a:solidFill>
              </a:rPr>
              <a:t>결론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668A3-3DAC-1FF9-E647-A43594CD0DAE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1408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C2A2-7816-4BB7-4B4A-C3B4F6B91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6097CC98-90E8-1334-F9AB-C84B54CEC880}"/>
              </a:ext>
            </a:extLst>
          </p:cNvPr>
          <p:cNvSpPr/>
          <p:nvPr/>
        </p:nvSpPr>
        <p:spPr>
          <a:xfrm>
            <a:off x="1045410" y="1329072"/>
            <a:ext cx="4126831" cy="4126831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6E67FAAA-A1AB-1A2D-6F84-D3B60DCC9E5B}"/>
              </a:ext>
            </a:extLst>
          </p:cNvPr>
          <p:cNvSpPr/>
          <p:nvPr/>
        </p:nvSpPr>
        <p:spPr>
          <a:xfrm>
            <a:off x="7045161" y="1329071"/>
            <a:ext cx="4126831" cy="4126831"/>
          </a:xfrm>
          <a:prstGeom prst="ellipse">
            <a:avLst/>
          </a:prstGeom>
          <a:solidFill>
            <a:srgbClr val="F9EA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3476F72B-D01C-9D94-C7D2-E3FDD4A46FE3}"/>
              </a:ext>
            </a:extLst>
          </p:cNvPr>
          <p:cNvSpPr/>
          <p:nvPr/>
        </p:nvSpPr>
        <p:spPr>
          <a:xfrm>
            <a:off x="4045284" y="1329073"/>
            <a:ext cx="4126831" cy="41268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26C391-89C7-08B8-F810-F9A60BF5404D}"/>
              </a:ext>
            </a:extLst>
          </p:cNvPr>
          <p:cNvSpPr txBox="1"/>
          <p:nvPr/>
        </p:nvSpPr>
        <p:spPr>
          <a:xfrm>
            <a:off x="4501528" y="2890391"/>
            <a:ext cx="32143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spc="-300" dirty="0">
                <a:solidFill>
                  <a:schemeClr val="bg1"/>
                </a:solidFill>
              </a:rPr>
              <a:t>텍스트 기반의 </a:t>
            </a:r>
            <a:br>
              <a:rPr lang="en-US" altLang="ko-KR" sz="3200" b="1" spc="-300" dirty="0">
                <a:solidFill>
                  <a:schemeClr val="bg1"/>
                </a:solidFill>
              </a:rPr>
            </a:br>
            <a:r>
              <a:rPr lang="ko-KR" altLang="en-US" sz="3200" b="1" spc="-300" dirty="0">
                <a:solidFill>
                  <a:schemeClr val="bg1"/>
                </a:solidFill>
              </a:rPr>
              <a:t>프로젝트의 기본형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50825-AB98-4999-D82C-550038CD1646}"/>
              </a:ext>
            </a:extLst>
          </p:cNvPr>
          <p:cNvSpPr txBox="1"/>
          <p:nvPr/>
        </p:nvSpPr>
        <p:spPr>
          <a:xfrm>
            <a:off x="2054780" y="2976987"/>
            <a:ext cx="15616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범용적인 </a:t>
            </a:r>
            <a:b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스키마 구성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269B38-C2E7-2B88-AC65-0A3303610F7B}"/>
              </a:ext>
            </a:extLst>
          </p:cNvPr>
          <p:cNvSpPr txBox="1"/>
          <p:nvPr/>
        </p:nvSpPr>
        <p:spPr>
          <a:xfrm>
            <a:off x="8476583" y="2920690"/>
            <a:ext cx="18031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MLOPS </a:t>
            </a: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기반의  </a:t>
            </a:r>
            <a:br>
              <a:rPr lang="en-US" altLang="ko-KR" sz="2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2400" b="1" spc="-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훈련 자동화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1A1D46-015C-E228-BE0F-9B09AE48CE9D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FAC574-A97A-8763-6563-935E62787FA4}"/>
              </a:ext>
            </a:extLst>
          </p:cNvPr>
          <p:cNvSpPr txBox="1"/>
          <p:nvPr/>
        </p:nvSpPr>
        <p:spPr>
          <a:xfrm>
            <a:off x="1176688" y="383381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pc="600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706814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실외, 자연, 산, 협곡이(가) 표시된 사진&#10;&#10;자동 생성된 설명">
            <a:extLst>
              <a:ext uri="{FF2B5EF4-FFF2-40B4-BE49-F238E27FC236}">
                <a16:creationId xmlns:a16="http://schemas.microsoft.com/office/drawing/2014/main" id="{D0CC444B-7F70-055F-FBDF-50CA2CD397E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47A1BB-A20D-7142-A4C6-E522D526BE4E}"/>
              </a:ext>
            </a:extLst>
          </p:cNvPr>
          <p:cNvSpPr txBox="1"/>
          <p:nvPr/>
        </p:nvSpPr>
        <p:spPr>
          <a:xfrm>
            <a:off x="2790174" y="2613392"/>
            <a:ext cx="665598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0" b="1" dirty="0">
                <a:solidFill>
                  <a:schemeClr val="bg1"/>
                </a:solidFill>
              </a:rPr>
              <a:t>QUESTION</a:t>
            </a:r>
            <a:endParaRPr lang="ko-KR" altLang="en-US" sz="100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A498597-01F5-3A8E-691F-CC6DE4E6AC00}"/>
              </a:ext>
            </a:extLst>
          </p:cNvPr>
          <p:cNvSpPr/>
          <p:nvPr/>
        </p:nvSpPr>
        <p:spPr>
          <a:xfrm>
            <a:off x="1953187" y="2107580"/>
            <a:ext cx="8329961" cy="2642839"/>
          </a:xfrm>
          <a:prstGeom prst="rect">
            <a:avLst/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FC52DD-8FD9-BB72-3453-3678636E785E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794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37DDC-1C51-9F18-D9D9-D835026AB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무척추동물이(가) 표시된 사진&#10;&#10;자동 생성된 설명">
            <a:extLst>
              <a:ext uri="{FF2B5EF4-FFF2-40B4-BE49-F238E27FC236}">
                <a16:creationId xmlns:a16="http://schemas.microsoft.com/office/drawing/2014/main" id="{74C53D0B-DEF1-4B75-40A5-9627E4E7BB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DB7F37-5216-15C5-9D29-67B8D37D07BC}"/>
              </a:ext>
            </a:extLst>
          </p:cNvPr>
          <p:cNvSpPr txBox="1"/>
          <p:nvPr/>
        </p:nvSpPr>
        <p:spPr>
          <a:xfrm>
            <a:off x="3449719" y="2901991"/>
            <a:ext cx="51235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</a:rPr>
              <a:t>THANK YOU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33A64-06ED-609A-8A98-9D3BDFD6D85A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67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9939" y="40987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5385709" y="2823410"/>
            <a:ext cx="1420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1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2671084" y="3454310"/>
            <a:ext cx="7010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bg1"/>
                </a:solidFill>
              </a:rPr>
              <a:t>프로젝트로 달성하려는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FFB1E-5507-C211-5609-A02B54A9A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B5A7B5A-85FC-33F2-1B6D-77A2852DD0B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AE381E-D557-C6E4-899C-0C843844004F}"/>
              </a:ext>
            </a:extLst>
          </p:cNvPr>
          <p:cNvSpPr/>
          <p:nvPr/>
        </p:nvSpPr>
        <p:spPr>
          <a:xfrm>
            <a:off x="272715" y="1979454"/>
            <a:ext cx="3493756" cy="270063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어색한 영어 문장을 교정해주고 </a:t>
            </a:r>
            <a:br>
              <a:rPr lang="en-US" altLang="ko-KR" b="1" dirty="0">
                <a:solidFill>
                  <a:schemeClr val="tx1"/>
                </a:solidFill>
              </a:rPr>
            </a:b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ko-KR" altLang="en-US" b="1" dirty="0">
                <a:solidFill>
                  <a:schemeClr val="tx1"/>
                </a:solidFill>
              </a:rPr>
              <a:t>교정 이유를 설명하는 </a:t>
            </a:r>
            <a:r>
              <a:rPr lang="ko-KR" altLang="en-US" b="1" dirty="0" err="1">
                <a:solidFill>
                  <a:schemeClr val="tx1"/>
                </a:solidFill>
              </a:rPr>
              <a:t>챗봇</a:t>
            </a:r>
            <a:r>
              <a:rPr lang="ko-KR" altLang="en-US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63CE61F-B726-3F2C-B9A9-F394D6758B12}"/>
              </a:ext>
            </a:extLst>
          </p:cNvPr>
          <p:cNvSpPr/>
          <p:nvPr/>
        </p:nvSpPr>
        <p:spPr>
          <a:xfrm>
            <a:off x="4077338" y="1972527"/>
            <a:ext cx="3493756" cy="2700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1. </a:t>
            </a:r>
            <a:r>
              <a:rPr lang="ko-KR" altLang="en-US" b="1" dirty="0">
                <a:solidFill>
                  <a:schemeClr val="tx1"/>
                </a:solidFill>
              </a:rPr>
              <a:t>사용 모델</a:t>
            </a:r>
            <a:r>
              <a:rPr lang="en-US" altLang="ko-KR" b="1" dirty="0">
                <a:solidFill>
                  <a:schemeClr val="tx1"/>
                </a:solidFill>
              </a:rPr>
              <a:t>: gemma3 1b</a:t>
            </a:r>
            <a:br>
              <a:rPr lang="en-US" altLang="ko-KR" b="1" dirty="0">
                <a:solidFill>
                  <a:schemeClr val="tx1"/>
                </a:solidFill>
              </a:rPr>
            </a:b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2. </a:t>
            </a:r>
            <a:r>
              <a:rPr lang="ko-KR" altLang="en-US" b="1" dirty="0">
                <a:solidFill>
                  <a:schemeClr val="tx1"/>
                </a:solidFill>
              </a:rPr>
              <a:t>훈련 과정에서 </a:t>
            </a:r>
            <a:r>
              <a:rPr lang="en-US" altLang="ko-KR" b="1" dirty="0">
                <a:solidFill>
                  <a:schemeClr val="tx1"/>
                </a:solidFill>
              </a:rPr>
              <a:t>1.5 </a:t>
            </a:r>
            <a:r>
              <a:rPr lang="ko-KR" altLang="en-US" b="1" dirty="0">
                <a:solidFill>
                  <a:schemeClr val="tx1"/>
                </a:solidFill>
              </a:rPr>
              <a:t>단계의 </a:t>
            </a:r>
            <a:r>
              <a:rPr lang="en-US" altLang="ko-KR" b="1" dirty="0" err="1">
                <a:solidFill>
                  <a:schemeClr val="tx1"/>
                </a:solidFill>
              </a:rPr>
              <a:t>mlops</a:t>
            </a:r>
            <a:r>
              <a:rPr lang="ko-KR" altLang="en-US" b="1" dirty="0">
                <a:solidFill>
                  <a:schemeClr val="tx1"/>
                </a:solidFill>
              </a:rPr>
              <a:t>를 구성할 것</a:t>
            </a:r>
            <a:br>
              <a:rPr lang="en-US" altLang="ko-KR" b="1" dirty="0">
                <a:solidFill>
                  <a:schemeClr val="tx1"/>
                </a:solidFill>
              </a:rPr>
            </a:br>
            <a:br>
              <a:rPr lang="en-US" altLang="ko-KR" b="1" dirty="0">
                <a:solidFill>
                  <a:schemeClr val="tx1"/>
                </a:solidFill>
              </a:rPr>
            </a:br>
            <a:r>
              <a:rPr lang="en-US" altLang="ko-KR" b="1" dirty="0">
                <a:solidFill>
                  <a:schemeClr val="tx1"/>
                </a:solidFill>
              </a:rPr>
              <a:t>3. </a:t>
            </a:r>
            <a:r>
              <a:rPr lang="ko-KR" altLang="en-US" b="1" dirty="0">
                <a:solidFill>
                  <a:schemeClr val="tx1"/>
                </a:solidFill>
              </a:rPr>
              <a:t>훈련 전후 검증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및 </a:t>
            </a:r>
            <a:r>
              <a:rPr lang="en-US" altLang="ko-KR" b="1" dirty="0" err="1">
                <a:solidFill>
                  <a:schemeClr val="tx1"/>
                </a:solidFill>
              </a:rPr>
              <a:t>gpt</a:t>
            </a:r>
            <a:r>
              <a:rPr lang="en-US" altLang="ko-KR" b="1" dirty="0">
                <a:solidFill>
                  <a:schemeClr val="tx1"/>
                </a:solidFill>
              </a:rPr>
              <a:t> 4o mini</a:t>
            </a:r>
            <a:r>
              <a:rPr lang="ko-KR" altLang="en-US" b="1" dirty="0">
                <a:solidFill>
                  <a:schemeClr val="tx1"/>
                </a:solidFill>
              </a:rPr>
              <a:t> 성능 비교</a:t>
            </a:r>
          </a:p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A007D4-9D1C-9220-674C-D1D6E58AB7A5}"/>
              </a:ext>
            </a:extLst>
          </p:cNvPr>
          <p:cNvSpPr/>
          <p:nvPr/>
        </p:nvSpPr>
        <p:spPr>
          <a:xfrm>
            <a:off x="8114663" y="1972527"/>
            <a:ext cx="3493756" cy="27006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b="1" dirty="0" err="1">
                <a:solidFill>
                  <a:schemeClr val="tx1"/>
                </a:solidFill>
              </a:rPr>
              <a:t>테스크가</a:t>
            </a:r>
            <a:r>
              <a:rPr lang="ko-KR" altLang="en-US" b="1" dirty="0">
                <a:solidFill>
                  <a:schemeClr val="tx1"/>
                </a:solidFill>
              </a:rPr>
              <a:t> 하나로 고정될 경우 작은 모델도 훈련을 통해 좋은 성능을 발휘할 수 있는지 여부</a:t>
            </a: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endParaRPr lang="en-US" altLang="ko-KR" b="1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b="1" dirty="0">
                <a:solidFill>
                  <a:schemeClr val="tx1"/>
                </a:solidFill>
              </a:rPr>
              <a:t> </a:t>
            </a:r>
            <a:r>
              <a:rPr lang="en-US" altLang="ko-KR" b="1" dirty="0">
                <a:solidFill>
                  <a:schemeClr val="tx1"/>
                </a:solidFill>
              </a:rPr>
              <a:t>MLOPS </a:t>
            </a:r>
            <a:r>
              <a:rPr lang="ko-KR" altLang="en-US" b="1" dirty="0">
                <a:solidFill>
                  <a:schemeClr val="tx1"/>
                </a:solidFill>
              </a:rPr>
              <a:t>기본 개념과 실습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A4274F-F455-BBA6-DBE1-2E8DC3130BF4}"/>
              </a:ext>
            </a:extLst>
          </p:cNvPr>
          <p:cNvSpPr txBox="1"/>
          <p:nvPr/>
        </p:nvSpPr>
        <p:spPr>
          <a:xfrm>
            <a:off x="5682881" y="54288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4F0924-7E2B-2CCA-8FD8-E2755243B165}"/>
              </a:ext>
            </a:extLst>
          </p:cNvPr>
          <p:cNvSpPr txBox="1"/>
          <p:nvPr/>
        </p:nvSpPr>
        <p:spPr>
          <a:xfrm>
            <a:off x="8776951" y="5428860"/>
            <a:ext cx="2169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얻고자 하는 것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C6103E5-0C4B-9FCE-D045-7F6C24F062DC}"/>
              </a:ext>
            </a:extLst>
          </p:cNvPr>
          <p:cNvCxnSpPr>
            <a:cxnSpLocks/>
          </p:cNvCxnSpPr>
          <p:nvPr/>
        </p:nvCxnSpPr>
        <p:spPr>
          <a:xfrm>
            <a:off x="1391368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5A01330-8BAB-3EC2-DCB3-AF3DB2AFF754}"/>
              </a:ext>
            </a:extLst>
          </p:cNvPr>
          <p:cNvCxnSpPr>
            <a:cxnSpLocks/>
          </p:cNvCxnSpPr>
          <p:nvPr/>
        </p:nvCxnSpPr>
        <p:spPr>
          <a:xfrm>
            <a:off x="5169920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52A0892-0083-7FF7-2C4C-FDCD7547D602}"/>
              </a:ext>
            </a:extLst>
          </p:cNvPr>
          <p:cNvCxnSpPr>
            <a:cxnSpLocks/>
          </p:cNvCxnSpPr>
          <p:nvPr/>
        </p:nvCxnSpPr>
        <p:spPr>
          <a:xfrm>
            <a:off x="8948471" y="5213445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B8C326-3972-290E-594E-1BB46B99BD70}"/>
              </a:ext>
            </a:extLst>
          </p:cNvPr>
          <p:cNvSpPr txBox="1"/>
          <p:nvPr/>
        </p:nvSpPr>
        <p:spPr>
          <a:xfrm>
            <a:off x="1176688" y="383381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pc="600" dirty="0"/>
              <a:t>프로젝트로 달성하려는 목표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F55B3-C5BE-E70A-4453-A9112966186E}"/>
              </a:ext>
            </a:extLst>
          </p:cNvPr>
          <p:cNvSpPr txBox="1"/>
          <p:nvPr/>
        </p:nvSpPr>
        <p:spPr>
          <a:xfrm>
            <a:off x="1930349" y="542886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컨셉</a:t>
            </a:r>
          </a:p>
        </p:txBody>
      </p:sp>
    </p:spTree>
    <p:extLst>
      <p:ext uri="{BB962C8B-B14F-4D97-AF65-F5344CB8AC3E}">
        <p14:creationId xmlns:p14="http://schemas.microsoft.com/office/powerpoint/2010/main" val="4191761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1DBDA-EC9C-2194-D82B-F5CF87DC9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0ACC047-7F16-1484-C128-4C95AA62930B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634191-7411-831C-DE47-4F182295AFD1}"/>
              </a:ext>
            </a:extLst>
          </p:cNvPr>
          <p:cNvSpPr>
            <a:spLocks/>
          </p:cNvSpPr>
          <p:nvPr/>
        </p:nvSpPr>
        <p:spPr>
          <a:xfrm>
            <a:off x="187036" y="814808"/>
            <a:ext cx="5909873" cy="28881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F2BEBB-FFF3-54A6-3781-BF792B143510}"/>
              </a:ext>
            </a:extLst>
          </p:cNvPr>
          <p:cNvSpPr>
            <a:spLocks/>
          </p:cNvSpPr>
          <p:nvPr/>
        </p:nvSpPr>
        <p:spPr>
          <a:xfrm>
            <a:off x="6095089" y="814808"/>
            <a:ext cx="5993001" cy="28881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4E289F-E927-AD68-6516-ADE655BEC806}"/>
              </a:ext>
            </a:extLst>
          </p:cNvPr>
          <p:cNvSpPr>
            <a:spLocks/>
          </p:cNvSpPr>
          <p:nvPr/>
        </p:nvSpPr>
        <p:spPr>
          <a:xfrm>
            <a:off x="178151" y="3702013"/>
            <a:ext cx="5918758" cy="25740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11B0A6-1D4B-9E7A-6CE3-7772CB2776EA}"/>
              </a:ext>
            </a:extLst>
          </p:cNvPr>
          <p:cNvSpPr>
            <a:spLocks/>
          </p:cNvSpPr>
          <p:nvPr/>
        </p:nvSpPr>
        <p:spPr>
          <a:xfrm>
            <a:off x="6095089" y="3702013"/>
            <a:ext cx="5993001" cy="257409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2DBEA5-895B-BD32-49DB-DF37EF0508B9}"/>
              </a:ext>
            </a:extLst>
          </p:cNvPr>
          <p:cNvSpPr txBox="1"/>
          <p:nvPr/>
        </p:nvSpPr>
        <p:spPr>
          <a:xfrm>
            <a:off x="4928869" y="3261694"/>
            <a:ext cx="1176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교정 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FB06D7-C7A5-9A0C-346C-F834CDD17424}"/>
              </a:ext>
            </a:extLst>
          </p:cNvPr>
          <p:cNvSpPr txBox="1"/>
          <p:nvPr/>
        </p:nvSpPr>
        <p:spPr>
          <a:xfrm>
            <a:off x="4598028" y="3720454"/>
            <a:ext cx="14847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한글 해석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D9407A-D4D7-1D6D-B146-D3D255C72FE8}"/>
              </a:ext>
            </a:extLst>
          </p:cNvPr>
          <p:cNvSpPr txBox="1"/>
          <p:nvPr/>
        </p:nvSpPr>
        <p:spPr>
          <a:xfrm>
            <a:off x="6082986" y="3720454"/>
            <a:ext cx="14847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교정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66C028-0163-C3E6-856C-55EE56351242}"/>
              </a:ext>
            </a:extLst>
          </p:cNvPr>
          <p:cNvSpPr txBox="1"/>
          <p:nvPr/>
        </p:nvSpPr>
        <p:spPr>
          <a:xfrm>
            <a:off x="272715" y="824128"/>
            <a:ext cx="560854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spc="-150" dirty="0">
                <a:latin typeface="+mn-ea"/>
              </a:rPr>
              <a:t> If I had to assess someone like a job interview, I wouldn’t look into what they’ve accomplished.  I’d rather pay attention to  what they’ve  given up to win their goals.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39FB7-0F54-9C9F-F0A5-897B3E680C2F}"/>
              </a:ext>
            </a:extLst>
          </p:cNvPr>
          <p:cNvSpPr txBox="1"/>
          <p:nvPr/>
        </p:nvSpPr>
        <p:spPr>
          <a:xfrm>
            <a:off x="6310743" y="824128"/>
            <a:ext cx="5666301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400" b="1" spc="-150" dirty="0">
                <a:latin typeface="+mn-ea"/>
              </a:rPr>
              <a:t>If I were evaluating someone in a job interview, I wouldn’t focus on what they’ve accomplished. Instead, I’d pay attention to what they were willing to give up to achieve their 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D6A0EA-5E5F-EBF3-1953-062C215E66EB}"/>
              </a:ext>
            </a:extLst>
          </p:cNvPr>
          <p:cNvSpPr txBox="1"/>
          <p:nvPr/>
        </p:nvSpPr>
        <p:spPr>
          <a:xfrm>
            <a:off x="272715" y="4101794"/>
            <a:ext cx="5608540" cy="2068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b="1" dirty="0"/>
              <a:t>만약 제가 면접에서 누군가를 평가해야 한다면</a:t>
            </a:r>
            <a:r>
              <a:rPr lang="en-US" altLang="ko-KR" sz="2200" b="1" dirty="0"/>
              <a:t>, </a:t>
            </a:r>
            <a:r>
              <a:rPr lang="ko-KR" altLang="en-US" sz="2200" b="1" dirty="0"/>
              <a:t>그들이 이룬 성과에 집중하지는 않을 거예요</a:t>
            </a:r>
            <a:r>
              <a:rPr lang="en-US" altLang="ko-KR" sz="2200" b="1" dirty="0"/>
              <a:t>. </a:t>
            </a:r>
            <a:r>
              <a:rPr lang="ko-KR" altLang="en-US" sz="2200" b="1" dirty="0"/>
              <a:t>대신 목표를 달성하기 위해 기꺼이 무엇을 포기했는지에 주목할 겁니다</a:t>
            </a:r>
            <a:r>
              <a:rPr lang="en-US" altLang="ko-KR" sz="2200" b="1" dirty="0"/>
              <a:t>.</a:t>
            </a:r>
            <a:endParaRPr lang="en-US" altLang="ko-KR" sz="2200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B24AE3-2BAB-FCB3-BAC2-64AD574EB1F0}"/>
              </a:ext>
            </a:extLst>
          </p:cNvPr>
          <p:cNvSpPr txBox="1"/>
          <p:nvPr/>
        </p:nvSpPr>
        <p:spPr>
          <a:xfrm>
            <a:off x="5893358" y="4182119"/>
            <a:ext cx="6120489" cy="1893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200" b="1" dirty="0"/>
              <a:t>If I had to assess someone like a job interview” </a:t>
            </a:r>
          </a:p>
          <a:p>
            <a:pPr algn="r">
              <a:lnSpc>
                <a:spcPct val="150000"/>
              </a:lnSpc>
            </a:pPr>
            <a:r>
              <a:rPr lang="en-US" altLang="ko-KR" sz="2200" b="1" dirty="0"/>
              <a:t>=&gt; If I were evaluating someone in a job interview”</a:t>
            </a:r>
          </a:p>
          <a:p>
            <a:pPr algn="r">
              <a:lnSpc>
                <a:spcPct val="150000"/>
              </a:lnSpc>
            </a:pPr>
            <a:r>
              <a:rPr lang="ko-KR" altLang="en-US" b="1" dirty="0"/>
              <a:t>자연스러운 가정법 구현을 위해 </a:t>
            </a:r>
            <a:r>
              <a:rPr lang="en-US" altLang="ko-KR" b="1" dirty="0"/>
              <a:t>were </a:t>
            </a:r>
            <a:r>
              <a:rPr lang="en-US" altLang="ko-KR" b="1" dirty="0" err="1"/>
              <a:t>evaluationg</a:t>
            </a:r>
            <a:r>
              <a:rPr lang="ko-KR" altLang="en-US" b="1" dirty="0"/>
              <a:t>으로</a:t>
            </a:r>
            <a:r>
              <a:rPr lang="en-US" altLang="ko-KR" b="1" dirty="0"/>
              <a:t>, </a:t>
            </a:r>
            <a:br>
              <a:rPr lang="en-US" altLang="ko-KR" b="1" dirty="0"/>
            </a:br>
            <a:r>
              <a:rPr lang="ko-KR" altLang="en-US" b="1" dirty="0"/>
              <a:t>면접 상황을 설명하기 위해 전치사 </a:t>
            </a:r>
            <a:r>
              <a:rPr lang="en-US" altLang="ko-KR" b="1" dirty="0"/>
              <a:t>in</a:t>
            </a:r>
            <a:r>
              <a:rPr lang="ko-KR" altLang="en-US" b="1" dirty="0"/>
              <a:t>으로 수정했습니다</a:t>
            </a:r>
            <a:r>
              <a:rPr lang="en-US" altLang="ko-KR" b="1" dirty="0"/>
              <a:t>.</a:t>
            </a:r>
            <a:endParaRPr lang="en-US" altLang="ko-KR" b="1" spc="-150" dirty="0">
              <a:solidFill>
                <a:schemeClr val="accent3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7B1E6D-5CB0-80A8-9446-C5524BC10877}"/>
              </a:ext>
            </a:extLst>
          </p:cNvPr>
          <p:cNvSpPr txBox="1"/>
          <p:nvPr/>
        </p:nvSpPr>
        <p:spPr>
          <a:xfrm>
            <a:off x="1176688" y="383381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pc="600" dirty="0"/>
              <a:t>프로젝트로 달성하려는 목표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057CE2-90E7-69C4-C173-E378C46E471B}"/>
              </a:ext>
            </a:extLst>
          </p:cNvPr>
          <p:cNvSpPr txBox="1"/>
          <p:nvPr/>
        </p:nvSpPr>
        <p:spPr>
          <a:xfrm>
            <a:off x="6103767" y="3264948"/>
            <a:ext cx="117692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3">
                    <a:lumMod val="50000"/>
                  </a:schemeClr>
                </a:solidFill>
              </a:rPr>
              <a:t>교정 후</a:t>
            </a:r>
          </a:p>
        </p:txBody>
      </p:sp>
    </p:spTree>
    <p:extLst>
      <p:ext uri="{BB962C8B-B14F-4D97-AF65-F5344CB8AC3E}">
        <p14:creationId xmlns:p14="http://schemas.microsoft.com/office/powerpoint/2010/main" val="343875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C4FD7-5A38-DFA0-4DD7-C3C00BDC5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ECF7FCA-D193-12F9-5F05-E51925730EE6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733334-A021-F06E-BA01-721EE2EBAA83}"/>
              </a:ext>
            </a:extLst>
          </p:cNvPr>
          <p:cNvSpPr txBox="1"/>
          <p:nvPr/>
        </p:nvSpPr>
        <p:spPr>
          <a:xfrm>
            <a:off x="1176688" y="383381"/>
            <a:ext cx="413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pc="600" dirty="0"/>
              <a:t>프로젝트로 달성하려는 목표</a:t>
            </a: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57840A-E800-C40B-E96C-CC21ABBEB222}"/>
              </a:ext>
            </a:extLst>
          </p:cNvPr>
          <p:cNvCxnSpPr/>
          <p:nvPr/>
        </p:nvCxnSpPr>
        <p:spPr>
          <a:xfrm>
            <a:off x="6098440" y="3152824"/>
            <a:ext cx="0" cy="1192863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E0C98C8-5D31-DC63-9955-0B5DBCB00D4C}"/>
              </a:ext>
            </a:extLst>
          </p:cNvPr>
          <p:cNvCxnSpPr/>
          <p:nvPr/>
        </p:nvCxnSpPr>
        <p:spPr>
          <a:xfrm flipH="1">
            <a:off x="4792403" y="4352990"/>
            <a:ext cx="1288010" cy="77449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667DE8F-A0F1-1CFE-42DD-FD34242C1186}"/>
              </a:ext>
            </a:extLst>
          </p:cNvPr>
          <p:cNvCxnSpPr/>
          <p:nvPr/>
        </p:nvCxnSpPr>
        <p:spPr>
          <a:xfrm>
            <a:off x="6127464" y="4352987"/>
            <a:ext cx="1072693" cy="679245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640D11B8-1D3E-901A-2E51-EA9BC0EC1156}"/>
              </a:ext>
            </a:extLst>
          </p:cNvPr>
          <p:cNvSpPr/>
          <p:nvPr/>
        </p:nvSpPr>
        <p:spPr>
          <a:xfrm>
            <a:off x="3560349" y="4559345"/>
            <a:ext cx="1758766" cy="17587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0E4EA07-B2F5-95FA-455A-1BE2244ECC53}"/>
              </a:ext>
            </a:extLst>
          </p:cNvPr>
          <p:cNvSpPr/>
          <p:nvPr/>
        </p:nvSpPr>
        <p:spPr>
          <a:xfrm>
            <a:off x="5216617" y="1403212"/>
            <a:ext cx="1758766" cy="17587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A132190-0019-18D4-59BC-061D1CD8ED19}"/>
              </a:ext>
            </a:extLst>
          </p:cNvPr>
          <p:cNvSpPr/>
          <p:nvPr/>
        </p:nvSpPr>
        <p:spPr>
          <a:xfrm>
            <a:off x="6975383" y="4559345"/>
            <a:ext cx="1758766" cy="17587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246363-E658-6ACA-1362-5E328DFAD78C}"/>
              </a:ext>
            </a:extLst>
          </p:cNvPr>
          <p:cNvSpPr txBox="1"/>
          <p:nvPr/>
        </p:nvSpPr>
        <p:spPr>
          <a:xfrm>
            <a:off x="5390488" y="1922338"/>
            <a:ext cx="13989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MLOPS</a:t>
            </a:r>
            <a:endParaRPr lang="ko-KR" altLang="en-US" sz="3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07FC6E-7E8B-712A-BB75-38505E940CBB}"/>
              </a:ext>
            </a:extLst>
          </p:cNvPr>
          <p:cNvSpPr txBox="1"/>
          <p:nvPr/>
        </p:nvSpPr>
        <p:spPr>
          <a:xfrm>
            <a:off x="3731846" y="4900119"/>
            <a:ext cx="14157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범용적</a:t>
            </a:r>
            <a:br>
              <a:rPr lang="en-US" altLang="ko-KR" sz="3200" b="1" dirty="0">
                <a:solidFill>
                  <a:schemeClr val="bg1"/>
                </a:solidFill>
                <a:latin typeface="+mj-lt"/>
              </a:rPr>
            </a:br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스키마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D7497D-5F27-5189-C65E-D8CCAC66ABEC}"/>
              </a:ext>
            </a:extLst>
          </p:cNvPr>
          <p:cNvSpPr txBox="1"/>
          <p:nvPr/>
        </p:nvSpPr>
        <p:spPr>
          <a:xfrm>
            <a:off x="7352065" y="508951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bg1"/>
                </a:solidFill>
                <a:latin typeface="+mj-lt"/>
              </a:rPr>
              <a:t>검증</a:t>
            </a: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8C54E02C-506E-4896-A5C2-222072DCFC6A}"/>
              </a:ext>
            </a:extLst>
          </p:cNvPr>
          <p:cNvGrpSpPr/>
          <p:nvPr/>
        </p:nvGrpSpPr>
        <p:grpSpPr>
          <a:xfrm>
            <a:off x="398931" y="4403317"/>
            <a:ext cx="2784737" cy="1957168"/>
            <a:chOff x="539420" y="4501092"/>
            <a:chExt cx="2784737" cy="1957168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2F4B02-275D-3D2E-7F27-2C143F7A5714}"/>
                </a:ext>
              </a:extLst>
            </p:cNvPr>
            <p:cNvSpPr txBox="1"/>
            <p:nvPr/>
          </p:nvSpPr>
          <p:spPr>
            <a:xfrm>
              <a:off x="539420" y="4980932"/>
              <a:ext cx="23317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b="1" dirty="0"/>
                <a:t>텍스트 데이터 생성이 요구되는 서비스 환경에서 다양하게 활용 가능한 범용적 스키마 구성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E8D2CC-AE1F-0DCF-94E7-1150DB965DD4}"/>
                </a:ext>
              </a:extLst>
            </p:cNvPr>
            <p:cNvSpPr txBox="1"/>
            <p:nvPr/>
          </p:nvSpPr>
          <p:spPr>
            <a:xfrm>
              <a:off x="539420" y="4501092"/>
              <a:ext cx="27847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범용적 스키마 구성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96CA2CD-29A0-4CAA-A7F2-39091EE909FA}"/>
              </a:ext>
            </a:extLst>
          </p:cNvPr>
          <p:cNvGrpSpPr/>
          <p:nvPr/>
        </p:nvGrpSpPr>
        <p:grpSpPr>
          <a:xfrm>
            <a:off x="9151937" y="4352987"/>
            <a:ext cx="2476960" cy="1403170"/>
            <a:chOff x="9186928" y="4359290"/>
            <a:chExt cx="2476960" cy="140317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45EC1DE-20C9-9E4B-D877-35D8383C2F5C}"/>
                </a:ext>
              </a:extLst>
            </p:cNvPr>
            <p:cNvSpPr txBox="1"/>
            <p:nvPr/>
          </p:nvSpPr>
          <p:spPr>
            <a:xfrm>
              <a:off x="9186928" y="4839130"/>
              <a:ext cx="233171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b="1" dirty="0" err="1"/>
                <a:t>Openwebui</a:t>
              </a:r>
              <a:r>
                <a:rPr lang="ko-KR" altLang="en-US" b="1" dirty="0"/>
                <a:t> </a:t>
              </a:r>
              <a:r>
                <a:rPr lang="en-US" altLang="ko-KR" b="1" dirty="0"/>
                <a:t>+</a:t>
              </a:r>
              <a:r>
                <a:rPr lang="ko-KR" altLang="en-US" b="1" dirty="0"/>
                <a:t> </a:t>
              </a:r>
              <a:r>
                <a:rPr lang="en-US" altLang="ko-KR" b="1" dirty="0"/>
                <a:t>gemma3 1b </a:t>
              </a:r>
              <a:r>
                <a:rPr lang="ko-KR" altLang="en-US" b="1" dirty="0"/>
                <a:t>모델 훈련을 통해 훈련 전후 성능 비교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9BEBED-F4AB-9C32-ECA4-C54C82648280}"/>
                </a:ext>
              </a:extLst>
            </p:cNvPr>
            <p:cNvSpPr txBox="1"/>
            <p:nvPr/>
          </p:nvSpPr>
          <p:spPr>
            <a:xfrm>
              <a:off x="9186928" y="4359290"/>
              <a:ext cx="24769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검증 수단 정교화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989B97D-4DA1-6344-3309-4870B7003436}"/>
              </a:ext>
            </a:extLst>
          </p:cNvPr>
          <p:cNvGrpSpPr/>
          <p:nvPr/>
        </p:nvGrpSpPr>
        <p:grpSpPr>
          <a:xfrm>
            <a:off x="7352065" y="1236141"/>
            <a:ext cx="2830903" cy="1957168"/>
            <a:chOff x="7333560" y="1640771"/>
            <a:chExt cx="2830903" cy="1957168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CF0893-879C-8265-85FC-D93CBC9D2493}"/>
                </a:ext>
              </a:extLst>
            </p:cNvPr>
            <p:cNvSpPr txBox="1"/>
            <p:nvPr/>
          </p:nvSpPr>
          <p:spPr>
            <a:xfrm>
              <a:off x="7333560" y="2120611"/>
              <a:ext cx="233171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b="1" dirty="0"/>
                <a:t>Docker</a:t>
              </a:r>
            </a:p>
            <a:p>
              <a:pPr algn="just"/>
              <a:r>
                <a:rPr lang="en-US" altLang="ko-KR" b="1" dirty="0"/>
                <a:t>Docker compose </a:t>
              </a:r>
            </a:p>
            <a:p>
              <a:pPr algn="just"/>
              <a:r>
                <a:rPr lang="en-US" altLang="ko-KR" b="1" dirty="0" err="1"/>
                <a:t>Postgresql</a:t>
              </a:r>
              <a:r>
                <a:rPr lang="en-US" altLang="ko-KR" b="1" dirty="0"/>
                <a:t> </a:t>
              </a:r>
            </a:p>
            <a:p>
              <a:pPr algn="just"/>
              <a:r>
                <a:rPr lang="en-US" altLang="ko-KR" b="1" dirty="0"/>
                <a:t>Airflow</a:t>
              </a:r>
            </a:p>
            <a:p>
              <a:pPr algn="just"/>
              <a:r>
                <a:rPr lang="en-US" altLang="ko-KR" b="1" dirty="0" err="1"/>
                <a:t>MLFlow</a:t>
              </a:r>
              <a:r>
                <a:rPr lang="en-US" altLang="ko-KR" b="1" dirty="0"/>
                <a:t> </a:t>
              </a:r>
              <a:endParaRPr lang="ko-KR" altLang="en-US" b="1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D3EF30E-902E-D82B-282A-0203A80BDEFA}"/>
                </a:ext>
              </a:extLst>
            </p:cNvPr>
            <p:cNvSpPr txBox="1"/>
            <p:nvPr/>
          </p:nvSpPr>
          <p:spPr>
            <a:xfrm>
              <a:off x="7333560" y="1640771"/>
              <a:ext cx="2830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MLOPS 1.5</a:t>
              </a:r>
              <a:r>
                <a:rPr lang="ko-KR" altLang="en-US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단계 구현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628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80249-29AA-C212-1E76-885F32BF9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4FF559-5B52-1A3D-96B1-BF4041CEF8E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89ED570-74D9-84CD-7EB4-B7B112F915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BFB4516C-9920-8841-44CA-89F9C9EC83EB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C2756-1FF8-0FED-2F98-8A3770B7B836}"/>
              </a:ext>
            </a:extLst>
          </p:cNvPr>
          <p:cNvSpPr txBox="1"/>
          <p:nvPr/>
        </p:nvSpPr>
        <p:spPr>
          <a:xfrm>
            <a:off x="5405843" y="2823410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2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788C1-8A16-CB1D-E627-43409EADF799}"/>
              </a:ext>
            </a:extLst>
          </p:cNvPr>
          <p:cNvSpPr txBox="1"/>
          <p:nvPr/>
        </p:nvSpPr>
        <p:spPr>
          <a:xfrm>
            <a:off x="4926452" y="3438435"/>
            <a:ext cx="2339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spc="600" dirty="0">
                <a:solidFill>
                  <a:schemeClr val="bg1"/>
                </a:solidFill>
              </a:rPr>
              <a:t>주의사항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128B8D-ADC8-2907-3814-A26638AA4022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423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E7C7F-A2AD-5E6B-4D0B-D09665E46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33656C4-D06A-13AD-B798-B7BF7DEE2BF9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7">
            <a:extLst>
              <a:ext uri="{FF2B5EF4-FFF2-40B4-BE49-F238E27FC236}">
                <a16:creationId xmlns:a16="http://schemas.microsoft.com/office/drawing/2014/main" id="{A3AFAD96-3F3E-8884-170D-53F0AA479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4007"/>
              </p:ext>
            </p:extLst>
          </p:nvPr>
        </p:nvGraphicFramePr>
        <p:xfrm>
          <a:off x="431080" y="1510145"/>
          <a:ext cx="11329839" cy="4072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2989">
                  <a:extLst>
                    <a:ext uri="{9D8B030D-6E8A-4147-A177-3AD203B41FA5}">
                      <a16:colId xmlns:a16="http://schemas.microsoft.com/office/drawing/2014/main" val="388326904"/>
                    </a:ext>
                  </a:extLst>
                </a:gridCol>
                <a:gridCol w="4803425">
                  <a:extLst>
                    <a:ext uri="{9D8B030D-6E8A-4147-A177-3AD203B41FA5}">
                      <a16:colId xmlns:a16="http://schemas.microsoft.com/office/drawing/2014/main" val="1172355626"/>
                    </a:ext>
                  </a:extLst>
                </a:gridCol>
                <a:gridCol w="4803425">
                  <a:extLst>
                    <a:ext uri="{9D8B030D-6E8A-4147-A177-3AD203B41FA5}">
                      <a16:colId xmlns:a16="http://schemas.microsoft.com/office/drawing/2014/main" val="1686686885"/>
                    </a:ext>
                  </a:extLst>
                </a:gridCol>
              </a:tblGrid>
              <a:tr h="814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교정 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교정 후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0097032"/>
                  </a:ext>
                </a:extLst>
              </a:tr>
              <a:tr h="814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A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세상을 바꿀 원대한 프로젝트를 기획할 거야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like ChatGPT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짧은 기간 동안 달성 가능한 작은 목표의 프로젝트를 기획할 거야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.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122558"/>
                  </a:ext>
                </a:extLst>
              </a:tr>
              <a:tr h="814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B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차별점이 </a:t>
                      </a:r>
                      <a:r>
                        <a:rPr lang="en-US" altLang="ko-KR" sz="1800" dirty="0" err="1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mlops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넣은 것 말고 뭐가 있어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. 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err="1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Mlops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단계를 포함 시킨 점이 인상적이네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126794"/>
                  </a:ext>
                </a:extLst>
              </a:tr>
              <a:tr h="814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C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무언가 더 </a:t>
                      </a:r>
                      <a:r>
                        <a:rPr lang="ko-KR" altLang="en-US" sz="1800" dirty="0" err="1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해야하지</a:t>
                      </a:r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않을까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?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무언가 덜어내야 하지 않을까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?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682185"/>
                  </a:ext>
                </a:extLst>
              </a:tr>
              <a:tr h="814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항목 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D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나는 전문가인데 이정도로 만족 못해</a:t>
                      </a:r>
                      <a:r>
                        <a:rPr lang="en-US" altLang="ko-KR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 </a:t>
                      </a:r>
                      <a:endParaRPr lang="ko-KR" altLang="en-US" sz="1800" dirty="0">
                        <a:solidFill>
                          <a:schemeClr val="accent3">
                            <a:lumMod val="2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accent3">
                              <a:lumMod val="25000"/>
                            </a:schemeClr>
                          </a:solidFill>
                        </a:rPr>
                        <a:t>앞으로 전문가가 되기 위해서 이정도로 만족해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83422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79DE298-8E0D-4716-D720-123119E3613D}"/>
              </a:ext>
            </a:extLst>
          </p:cNvPr>
          <p:cNvSpPr txBox="1"/>
          <p:nvPr/>
        </p:nvSpPr>
        <p:spPr>
          <a:xfrm>
            <a:off x="1176688" y="383381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spc="600" dirty="0"/>
              <a:t>주의 사항</a:t>
            </a:r>
          </a:p>
        </p:txBody>
      </p:sp>
    </p:spTree>
    <p:extLst>
      <p:ext uri="{BB962C8B-B14F-4D97-AF65-F5344CB8AC3E}">
        <p14:creationId xmlns:p14="http://schemas.microsoft.com/office/powerpoint/2010/main" val="59854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B03C-F447-7521-EA44-1FED1CA3A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88C34FE-0A93-B3E3-8D04-E12483CEB44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74C95CC-2938-0CDE-A77E-7F0E924063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93BFD2ED-5926-AE0F-4CB3-05767EE1CBC7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221EA-6DC6-A181-7719-0E916E3847B5}"/>
              </a:ext>
            </a:extLst>
          </p:cNvPr>
          <p:cNvSpPr txBox="1"/>
          <p:nvPr/>
        </p:nvSpPr>
        <p:spPr>
          <a:xfrm>
            <a:off x="5405843" y="2823410"/>
            <a:ext cx="138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spc="600" dirty="0">
                <a:solidFill>
                  <a:schemeClr val="bg1"/>
                </a:solidFill>
              </a:rPr>
              <a:t>Part 3</a:t>
            </a:r>
            <a:endParaRPr lang="ko-KR" altLang="en-US" sz="2400" spc="6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86B99-0B79-13D2-94BE-58AA6142D7F2}"/>
              </a:ext>
            </a:extLst>
          </p:cNvPr>
          <p:cNvSpPr txBox="1"/>
          <p:nvPr/>
        </p:nvSpPr>
        <p:spPr>
          <a:xfrm>
            <a:off x="4003122" y="3438435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600" dirty="0">
                <a:solidFill>
                  <a:schemeClr val="bg1"/>
                </a:solidFill>
              </a:rPr>
              <a:t>달성 사항 </a:t>
            </a:r>
            <a:r>
              <a:rPr lang="en-US" altLang="ko-KR" sz="3600" b="1" spc="600" dirty="0">
                <a:solidFill>
                  <a:schemeClr val="bg1"/>
                </a:solidFill>
              </a:rPr>
              <a:t>4</a:t>
            </a:r>
            <a:r>
              <a:rPr lang="ko-KR" altLang="en-US" sz="3600" b="1" spc="600" dirty="0">
                <a:solidFill>
                  <a:schemeClr val="bg1"/>
                </a:solidFill>
              </a:rPr>
              <a:t>가지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74EDB-727D-C20E-9A4A-B1F1E55861A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51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870</Words>
  <Application>Microsoft Office PowerPoint</Application>
  <PresentationFormat>와이드스크린</PresentationFormat>
  <Paragraphs>157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경호 김</cp:lastModifiedBy>
  <cp:revision>28</cp:revision>
  <dcterms:created xsi:type="dcterms:W3CDTF">2022-12-21T02:15:26Z</dcterms:created>
  <dcterms:modified xsi:type="dcterms:W3CDTF">2025-05-10T04:41:12Z</dcterms:modified>
</cp:coreProperties>
</file>