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87" r:id="rId2"/>
    <p:sldId id="260" r:id="rId3"/>
    <p:sldId id="296" r:id="rId4"/>
    <p:sldId id="290" r:id="rId5"/>
    <p:sldId id="309" r:id="rId6"/>
    <p:sldId id="288" r:id="rId7"/>
    <p:sldId id="291" r:id="rId8"/>
    <p:sldId id="292" r:id="rId9"/>
    <p:sldId id="297" r:id="rId10"/>
    <p:sldId id="294" r:id="rId11"/>
    <p:sldId id="295" r:id="rId12"/>
    <p:sldId id="293" r:id="rId13"/>
    <p:sldId id="298" r:id="rId14"/>
    <p:sldId id="300" r:id="rId15"/>
    <p:sldId id="302" r:id="rId16"/>
    <p:sldId id="303" r:id="rId17"/>
    <p:sldId id="304" r:id="rId18"/>
    <p:sldId id="301" r:id="rId19"/>
    <p:sldId id="289" r:id="rId20"/>
    <p:sldId id="307" r:id="rId21"/>
    <p:sldId id="308" r:id="rId22"/>
    <p:sldId id="306" r:id="rId23"/>
    <p:sldId id="305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02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68" y="2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BDF7A-6E9F-B671-7105-DFEDD3F1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8AFEE7-D3D3-39D2-B450-59C3027D9A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12E72-4269-BB34-1DB4-1DE37F5A6D26}"/>
              </a:ext>
            </a:extLst>
          </p:cNvPr>
          <p:cNvSpPr txBox="1"/>
          <p:nvPr/>
        </p:nvSpPr>
        <p:spPr>
          <a:xfrm>
            <a:off x="263236" y="500911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SFT vs DPO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EC0BE-7310-0CD4-E465-257A034E7568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553B9-E3AB-C79E-3761-636E149ED91B}"/>
              </a:ext>
            </a:extLst>
          </p:cNvPr>
          <p:cNvSpPr txBox="1"/>
          <p:nvPr/>
        </p:nvSpPr>
        <p:spPr>
          <a:xfrm>
            <a:off x="6096539" y="57939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플러스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AI 3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학습메이트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김경호</a:t>
            </a:r>
          </a:p>
        </p:txBody>
      </p:sp>
    </p:spTree>
    <p:extLst>
      <p:ext uri="{BB962C8B-B14F-4D97-AF65-F5344CB8AC3E}">
        <p14:creationId xmlns:p14="http://schemas.microsoft.com/office/powerpoint/2010/main" val="156194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AE27C-D5FB-94C5-81AE-9090717A4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6CCCB7-E517-D887-B8A0-F939C376DA4A}"/>
              </a:ext>
            </a:extLst>
          </p:cNvPr>
          <p:cNvSpPr txBox="1"/>
          <p:nvPr/>
        </p:nvSpPr>
        <p:spPr>
          <a:xfrm>
            <a:off x="262461" y="187373"/>
            <a:ext cx="87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F17D2-F8A0-F4AD-E218-E7EC0F4BE084}"/>
              </a:ext>
            </a:extLst>
          </p:cNvPr>
          <p:cNvSpPr txBox="1"/>
          <p:nvPr/>
        </p:nvSpPr>
        <p:spPr>
          <a:xfrm>
            <a:off x="1280688" y="191869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데이터 준비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BCE048-8230-FF3C-0898-C03B31527366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D37969C-50A1-5125-9686-8557FDA8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79" y="1013127"/>
            <a:ext cx="7641801" cy="56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52B2A-7347-FD66-E7A6-C433A5A4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A5F6CF-BC98-9E76-B228-79F835D5019D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4513-612A-8327-5565-8456B0823D27}"/>
              </a:ext>
            </a:extLst>
          </p:cNvPr>
          <p:cNvSpPr txBox="1"/>
          <p:nvPr/>
        </p:nvSpPr>
        <p:spPr>
          <a:xfrm>
            <a:off x="1280688" y="191869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데이터 준비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F795D0-1BA5-748D-D67D-95F5417513F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31DC05-C822-3FB1-BB92-7A4BB67DDF25}"/>
              </a:ext>
            </a:extLst>
          </p:cNvPr>
          <p:cNvGrpSpPr/>
          <p:nvPr/>
        </p:nvGrpSpPr>
        <p:grpSpPr>
          <a:xfrm>
            <a:off x="255307" y="1163764"/>
            <a:ext cx="2034631" cy="2034631"/>
            <a:chOff x="513347" y="2636274"/>
            <a:chExt cx="2034631" cy="203463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55577B-D883-5DF8-4AA6-EC3347E04C1E}"/>
                </a:ext>
              </a:extLst>
            </p:cNvPr>
            <p:cNvSpPr/>
            <p:nvPr/>
          </p:nvSpPr>
          <p:spPr>
            <a:xfrm>
              <a:off x="513347" y="2636274"/>
              <a:ext cx="2034631" cy="20346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463CB0-3935-4E36-9ACE-9C6447BF1030}"/>
                </a:ext>
              </a:extLst>
            </p:cNvPr>
            <p:cNvSpPr txBox="1"/>
            <p:nvPr/>
          </p:nvSpPr>
          <p:spPr>
            <a:xfrm flipH="1">
              <a:off x="661857" y="3198395"/>
              <a:ext cx="1630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1. 5</a:t>
              </a:r>
              <a:r>
                <a:rPr lang="ko-KR" altLang="en-US" b="1" dirty="0">
                  <a:solidFill>
                    <a:schemeClr val="bg1"/>
                  </a:solidFill>
                </a:rPr>
                <a:t>문장의 </a:t>
              </a:r>
              <a:br>
                <a:rPr lang="en-US" altLang="ko-KR" b="1" dirty="0">
                  <a:solidFill>
                    <a:schemeClr val="bg1"/>
                  </a:solidFill>
                </a:rPr>
              </a:br>
              <a:r>
                <a:rPr lang="ko-KR" altLang="en-US" b="1" dirty="0">
                  <a:solidFill>
                    <a:schemeClr val="bg1"/>
                  </a:solidFill>
                </a:rPr>
                <a:t>논리적 설명문 작성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63AC7-C37A-8E5D-4CE4-6565F1AD8D10}"/>
              </a:ext>
            </a:extLst>
          </p:cNvPr>
          <p:cNvGrpSpPr/>
          <p:nvPr/>
        </p:nvGrpSpPr>
        <p:grpSpPr>
          <a:xfrm>
            <a:off x="3130478" y="1170234"/>
            <a:ext cx="2034631" cy="2034631"/>
            <a:chOff x="2804036" y="2636274"/>
            <a:chExt cx="2034631" cy="203463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2E29F72-B4EE-3C03-1A06-09FB73A283E8}"/>
                </a:ext>
              </a:extLst>
            </p:cNvPr>
            <p:cNvSpPr/>
            <p:nvPr/>
          </p:nvSpPr>
          <p:spPr>
            <a:xfrm>
              <a:off x="2804036" y="2636274"/>
              <a:ext cx="2034631" cy="20346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C77AC1-E372-24ED-4360-D2D73DC9AA3F}"/>
                </a:ext>
              </a:extLst>
            </p:cNvPr>
            <p:cNvSpPr txBox="1"/>
            <p:nvPr/>
          </p:nvSpPr>
          <p:spPr>
            <a:xfrm flipH="1">
              <a:off x="3060093" y="3330423"/>
              <a:ext cx="1630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2. </a:t>
              </a:r>
              <a:r>
                <a:rPr lang="ko-KR" altLang="en-US" b="1" dirty="0"/>
                <a:t>주요한 키워드를 </a:t>
              </a:r>
              <a:r>
                <a:rPr lang="en-US" altLang="ko-KR" b="1" dirty="0"/>
                <a:t>3</a:t>
              </a:r>
              <a:r>
                <a:rPr lang="ko-KR" altLang="en-US" b="1" dirty="0"/>
                <a:t>개만 추출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6D7AB7-5E3E-2FB6-61F9-DA0DBF329940}"/>
              </a:ext>
            </a:extLst>
          </p:cNvPr>
          <p:cNvGrpSpPr/>
          <p:nvPr/>
        </p:nvGrpSpPr>
        <p:grpSpPr>
          <a:xfrm>
            <a:off x="406003" y="4194910"/>
            <a:ext cx="2034631" cy="2034631"/>
            <a:chOff x="5094726" y="2636274"/>
            <a:chExt cx="2034631" cy="203463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EF08063-4F28-EAA2-B64D-F2A1D9F9747E}"/>
                </a:ext>
              </a:extLst>
            </p:cNvPr>
            <p:cNvSpPr/>
            <p:nvPr/>
          </p:nvSpPr>
          <p:spPr>
            <a:xfrm>
              <a:off x="5094726" y="2636274"/>
              <a:ext cx="2034631" cy="2034631"/>
            </a:xfrm>
            <a:prstGeom prst="ellipse">
              <a:avLst/>
            </a:prstGeom>
            <a:solidFill>
              <a:srgbClr val="878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8EDA5F-11BF-EB3C-835E-0A231FF987D2}"/>
                </a:ext>
              </a:extLst>
            </p:cNvPr>
            <p:cNvSpPr txBox="1"/>
            <p:nvPr/>
          </p:nvSpPr>
          <p:spPr>
            <a:xfrm flipH="1">
              <a:off x="5141497" y="3198395"/>
              <a:ext cx="1886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키워드가 포함된 문학적 이야기 작성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40557-2133-7DA6-0C55-260C54E9FB57}"/>
              </a:ext>
            </a:extLst>
          </p:cNvPr>
          <p:cNvGrpSpPr/>
          <p:nvPr/>
        </p:nvGrpSpPr>
        <p:grpSpPr>
          <a:xfrm>
            <a:off x="3184302" y="4194909"/>
            <a:ext cx="2034631" cy="2034631"/>
            <a:chOff x="7385415" y="2636274"/>
            <a:chExt cx="2034631" cy="203463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90B3E13-94A6-7216-8F5F-8F7D2663C9BC}"/>
                </a:ext>
              </a:extLst>
            </p:cNvPr>
            <p:cNvSpPr/>
            <p:nvPr/>
          </p:nvSpPr>
          <p:spPr>
            <a:xfrm>
              <a:off x="7385415" y="2636274"/>
              <a:ext cx="2034631" cy="2034631"/>
            </a:xfrm>
            <a:prstGeom prst="ellipse">
              <a:avLst/>
            </a:prstGeom>
            <a:solidFill>
              <a:srgbClr val="525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41A3DE-F728-4FF3-56E4-6C1876109151}"/>
                </a:ext>
              </a:extLst>
            </p:cNvPr>
            <p:cNvSpPr txBox="1"/>
            <p:nvPr/>
          </p:nvSpPr>
          <p:spPr>
            <a:xfrm flipH="1">
              <a:off x="7571607" y="3318389"/>
              <a:ext cx="1630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4. Instruction</a:t>
              </a:r>
              <a:r>
                <a:rPr lang="ko-KR" altLang="en-US" b="1" dirty="0">
                  <a:solidFill>
                    <a:schemeClr val="bg1"/>
                  </a:solidFill>
                </a:rPr>
                <a:t> 작성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A1662E-A9EB-281B-0302-3635B8BED746}"/>
              </a:ext>
            </a:extLst>
          </p:cNvPr>
          <p:cNvSpPr txBox="1"/>
          <p:nvPr/>
        </p:nvSpPr>
        <p:spPr>
          <a:xfrm>
            <a:off x="5837972" y="724829"/>
            <a:ext cx="60311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20202"/>
                </a:solidFill>
              </a:rPr>
              <a:t>실제 프롬프트</a:t>
            </a:r>
            <a:endParaRPr lang="en-US" altLang="ko-KR" sz="2400" b="1" dirty="0">
              <a:solidFill>
                <a:srgbClr val="020202"/>
              </a:solidFill>
            </a:endParaRP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ko-KR" altLang="en-US" b="1" dirty="0"/>
              <a:t>문장으로 된 글을 논리적 설명문을 </a:t>
            </a:r>
            <a:r>
              <a:rPr lang="ko-KR" altLang="en-US" dirty="0"/>
              <a:t>작성해주세요</a:t>
            </a:r>
            <a:r>
              <a:rPr lang="en-US" altLang="ko-KR" dirty="0"/>
              <a:t>. </a:t>
            </a:r>
            <a:r>
              <a:rPr lang="ko-KR" altLang="en-US" dirty="0"/>
              <a:t>해당 글은 일상에서 마주할 수 있는 친근한 소재에 대한 논리적 설명문이어야 합니다</a:t>
            </a:r>
            <a:r>
              <a:rPr lang="en-US" altLang="ko-KR" dirty="0"/>
              <a:t>. </a:t>
            </a:r>
            <a:r>
              <a:rPr lang="ko-KR" altLang="en-US" dirty="0"/>
              <a:t>모든 샘플이 최대한 데이터가 겹치지 않도록 다양한 소재로 글을 써주세요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또한 해당 글에서 사용된 </a:t>
            </a:r>
            <a:r>
              <a:rPr lang="ko-KR" altLang="en-US" b="1" dirty="0"/>
              <a:t>주요한 키워드를 </a:t>
            </a:r>
            <a:r>
              <a:rPr lang="en-US" altLang="ko-KR" b="1" dirty="0"/>
              <a:t>3</a:t>
            </a:r>
            <a:r>
              <a:rPr lang="ko-KR" altLang="en-US" b="1" dirty="0"/>
              <a:t>개만 추출</a:t>
            </a:r>
            <a:r>
              <a:rPr lang="ko-KR" altLang="en-US" dirty="0"/>
              <a:t>하서 리스트에 담아주세요</a:t>
            </a:r>
            <a:r>
              <a:rPr lang="en-US" altLang="ko-KR" dirty="0"/>
              <a:t>. </a:t>
            </a:r>
            <a:r>
              <a:rPr lang="ko-KR" altLang="en-US" dirty="0"/>
              <a:t>이때 키워드는 하나의 단어로만 구성된 키워드여야 합니다</a:t>
            </a:r>
            <a:r>
              <a:rPr lang="en-US" altLang="ko-KR" dirty="0"/>
              <a:t>. </a:t>
            </a:r>
            <a:r>
              <a:rPr lang="ko-KR" altLang="en-US" dirty="0"/>
              <a:t>긴 키워드는 배제합니다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b="1" dirty="0"/>
              <a:t>추출된 키워드를 반드시 사용하여 문학적인 색채가 짙은 어투로 하나의 이야기</a:t>
            </a:r>
            <a:r>
              <a:rPr lang="ko-KR" altLang="en-US" dirty="0"/>
              <a:t>를 만들어주세요</a:t>
            </a:r>
            <a:r>
              <a:rPr lang="en-US" altLang="ko-KR" dirty="0"/>
              <a:t>. </a:t>
            </a:r>
            <a:r>
              <a:rPr lang="ko-KR" altLang="en-US" dirty="0"/>
              <a:t>즉 소설과 같은 글을 만들어주세요</a:t>
            </a:r>
            <a:r>
              <a:rPr lang="en-US" altLang="ko-KR" dirty="0"/>
              <a:t>. </a:t>
            </a:r>
            <a:r>
              <a:rPr lang="ko-KR" altLang="en-US" dirty="0"/>
              <a:t>분량은 </a:t>
            </a:r>
            <a:r>
              <a:rPr lang="en-US" altLang="ko-KR" dirty="0"/>
              <a:t>5</a:t>
            </a:r>
            <a:r>
              <a:rPr lang="ko-KR" altLang="en-US" dirty="0"/>
              <a:t>문장입니다</a:t>
            </a:r>
            <a:r>
              <a:rPr lang="en-US" altLang="ko-KR" dirty="0"/>
              <a:t>. </a:t>
            </a:r>
            <a:r>
              <a:rPr lang="ko-KR" altLang="en-US" dirty="0"/>
              <a:t>비유를 두 번 사용하고 인물과 상황에 대한 묘사로 한 가지 추상적인 철학이 전달되어야 합니다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r>
              <a:rPr lang="en-US" altLang="ko-KR" b="1" dirty="0" err="1"/>
              <a:t>insturction</a:t>
            </a:r>
            <a:r>
              <a:rPr lang="en-US" altLang="ko-KR" b="1" dirty="0"/>
              <a:t> </a:t>
            </a:r>
            <a:r>
              <a:rPr lang="ko-KR" altLang="en-US" b="1" dirty="0"/>
              <a:t>프롬프트는 생성해주세요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instruction</a:t>
            </a:r>
            <a:r>
              <a:rPr lang="ko-KR" altLang="en-US" dirty="0"/>
              <a:t>은 같은 의미의 다른 형태의 프롬프트로 조금씩 바꿔가며 해주세요</a:t>
            </a:r>
            <a:r>
              <a:rPr lang="en-US" altLang="ko-KR" dirty="0"/>
              <a:t>. </a:t>
            </a:r>
            <a:r>
              <a:rPr lang="ko-KR" altLang="en-US" dirty="0"/>
              <a:t>본격 생성하기 전에 저에게 당신이 생성할 데이터의 예시 </a:t>
            </a:r>
            <a:r>
              <a:rPr lang="en-US" altLang="ko-KR" dirty="0"/>
              <a:t>5</a:t>
            </a:r>
            <a:r>
              <a:rPr lang="ko-KR" altLang="en-US" dirty="0"/>
              <a:t>개을 작성해주세요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78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68A23-DC05-9B33-401E-AA424993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0B076-185D-DD2F-DF3E-0241406DE70B}"/>
              </a:ext>
            </a:extLst>
          </p:cNvPr>
          <p:cNvSpPr txBox="1"/>
          <p:nvPr/>
        </p:nvSpPr>
        <p:spPr>
          <a:xfrm>
            <a:off x="262461" y="187373"/>
            <a:ext cx="87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4171A-EF22-6F8F-9F51-57A34113E67A}"/>
              </a:ext>
            </a:extLst>
          </p:cNvPr>
          <p:cNvSpPr txBox="1"/>
          <p:nvPr/>
        </p:nvSpPr>
        <p:spPr>
          <a:xfrm>
            <a:off x="1280688" y="191869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데이터 준비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E32607-253C-D89A-E28C-2B2DF3A78B7A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AC3C8E-FC97-8EC7-64C3-2FF95F760335}"/>
              </a:ext>
            </a:extLst>
          </p:cNvPr>
          <p:cNvSpPr>
            <a:spLocks/>
          </p:cNvSpPr>
          <p:nvPr/>
        </p:nvSpPr>
        <p:spPr>
          <a:xfrm>
            <a:off x="103909" y="882421"/>
            <a:ext cx="6081313" cy="28943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73C4BC-12D9-7ECF-3053-E13F6D43F5CC}"/>
              </a:ext>
            </a:extLst>
          </p:cNvPr>
          <p:cNvSpPr>
            <a:spLocks/>
          </p:cNvSpPr>
          <p:nvPr/>
        </p:nvSpPr>
        <p:spPr>
          <a:xfrm>
            <a:off x="6191869" y="882421"/>
            <a:ext cx="5826948" cy="28947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01FA63-79E0-83E3-3BE9-DBCE85E92E08}"/>
              </a:ext>
            </a:extLst>
          </p:cNvPr>
          <p:cNvSpPr>
            <a:spLocks/>
          </p:cNvSpPr>
          <p:nvPr/>
        </p:nvSpPr>
        <p:spPr>
          <a:xfrm>
            <a:off x="103909" y="3776271"/>
            <a:ext cx="6081313" cy="30193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517EA-3CF3-3902-B076-FB075DF191D4}"/>
              </a:ext>
            </a:extLst>
          </p:cNvPr>
          <p:cNvSpPr>
            <a:spLocks/>
          </p:cNvSpPr>
          <p:nvPr/>
        </p:nvSpPr>
        <p:spPr>
          <a:xfrm>
            <a:off x="6191868" y="3776270"/>
            <a:ext cx="5826949" cy="297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D02C90B-83FB-15B0-79AA-A2DF568C9F28}"/>
              </a:ext>
            </a:extLst>
          </p:cNvPr>
          <p:cNvGrpSpPr/>
          <p:nvPr/>
        </p:nvGrpSpPr>
        <p:grpSpPr>
          <a:xfrm>
            <a:off x="3241964" y="3126339"/>
            <a:ext cx="2767915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33E9A9-E73D-F401-7AA4-1C2C8485A43D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03B1A2-76B6-9250-8029-5748C38D7ECE}"/>
                </a:ext>
              </a:extLst>
            </p:cNvPr>
            <p:cNvSpPr txBox="1"/>
            <p:nvPr/>
          </p:nvSpPr>
          <p:spPr>
            <a:xfrm>
              <a:off x="5631342" y="3136807"/>
              <a:ext cx="2744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Instruction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84953E-4E71-61FD-30E0-D0F123AEEC9F}"/>
              </a:ext>
            </a:extLst>
          </p:cNvPr>
          <p:cNvSpPr txBox="1"/>
          <p:nvPr/>
        </p:nvSpPr>
        <p:spPr>
          <a:xfrm>
            <a:off x="262461" y="1012157"/>
            <a:ext cx="58335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다음 키워드를 사용해 문학적인 이야기를 구성해보세요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24523-B4C3-0B02-EE8F-D49710D88B16}"/>
              </a:ext>
            </a:extLst>
          </p:cNvPr>
          <p:cNvSpPr txBox="1"/>
          <p:nvPr/>
        </p:nvSpPr>
        <p:spPr>
          <a:xfrm>
            <a:off x="8711869" y="968113"/>
            <a:ext cx="295466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atin typeface="+mn-ea"/>
              </a:rPr>
              <a:t>"</a:t>
            </a:r>
            <a:r>
              <a:rPr lang="ko-KR" altLang="en-US" b="1" spc="-150" dirty="0">
                <a:latin typeface="+mn-ea"/>
              </a:rPr>
              <a:t>잔</a:t>
            </a:r>
            <a:r>
              <a:rPr lang="en-US" altLang="ko-KR" b="1" spc="-150" dirty="0">
                <a:latin typeface="+mn-ea"/>
              </a:rPr>
              <a:t>", "</a:t>
            </a:r>
            <a:r>
              <a:rPr lang="ko-KR" altLang="en-US" b="1" spc="-150" dirty="0">
                <a:latin typeface="+mn-ea"/>
              </a:rPr>
              <a:t>거리</a:t>
            </a:r>
            <a:r>
              <a:rPr lang="en-US" altLang="ko-KR" b="1" spc="-150" dirty="0">
                <a:latin typeface="+mn-ea"/>
              </a:rPr>
              <a:t>", "</a:t>
            </a:r>
            <a:r>
              <a:rPr lang="ko-KR" altLang="en-US" b="1" spc="-150" dirty="0">
                <a:latin typeface="+mn-ea"/>
              </a:rPr>
              <a:t>사람</a:t>
            </a:r>
            <a:r>
              <a:rPr lang="en-US" altLang="ko-KR" b="1" spc="-150" dirty="0">
                <a:latin typeface="+mn-ea"/>
              </a:rPr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0E503-C224-A439-90C3-2B80DAE58A5A}"/>
              </a:ext>
            </a:extLst>
          </p:cNvPr>
          <p:cNvSpPr txBox="1"/>
          <p:nvPr/>
        </p:nvSpPr>
        <p:spPr>
          <a:xfrm>
            <a:off x="97263" y="4453568"/>
            <a:ext cx="5948004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잔을 들고 거리를 걷는 풍경은 축제의 열기를 상징합니다</a:t>
            </a:r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특히 많은 사람이 한곳에 모이는 상황에서는 거리의 분위기와 활력이 극대화됩니다</a:t>
            </a:r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사람들은 다양한 표정과 옷차림으로 축제의 색을 더합니다</a:t>
            </a:r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각각의 잔은 누군가의 취향과 선택을 반영하기도 합니다</a:t>
            </a:r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이 풍경은 도시의 일상과 비일상이 교차하는 상징이 되기도 합니다</a:t>
            </a:r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7493D1-2D08-9CEC-B79C-54FCC772F057}"/>
              </a:ext>
            </a:extLst>
          </p:cNvPr>
          <p:cNvSpPr txBox="1"/>
          <p:nvPr/>
        </p:nvSpPr>
        <p:spPr>
          <a:xfrm>
            <a:off x="6095999" y="4453567"/>
            <a:ext cx="5826947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spc="-150" dirty="0">
                <a:latin typeface="+mn-ea"/>
              </a:rPr>
              <a:t>잔은 그의 손보다 더 오래 그 자리를 기억하는 유리였다</a:t>
            </a:r>
            <a:r>
              <a:rPr lang="en-US" altLang="ko-KR" sz="1600" b="1" spc="-150" dirty="0">
                <a:latin typeface="+mn-ea"/>
              </a:rPr>
              <a:t>. </a:t>
            </a:r>
            <a:r>
              <a:rPr lang="ko-KR" altLang="en-US" sz="1600" b="1" spc="-150" dirty="0">
                <a:latin typeface="+mn-ea"/>
              </a:rPr>
              <a:t>거리는 발자국이 아니라 이야기로 쌓여가며</a:t>
            </a:r>
            <a:r>
              <a:rPr lang="en-US" altLang="ko-KR" sz="1600" b="1" spc="-150" dirty="0">
                <a:latin typeface="+mn-ea"/>
              </a:rPr>
              <a:t>, </a:t>
            </a:r>
            <a:r>
              <a:rPr lang="ko-KR" altLang="en-US" sz="1600" b="1" spc="-150" dirty="0">
                <a:latin typeface="+mn-ea"/>
              </a:rPr>
              <a:t>사람들은 그 속에서 자신을 잊었다</a:t>
            </a:r>
            <a:r>
              <a:rPr lang="en-US" altLang="ko-KR" sz="1600" b="1" spc="-150" dirty="0">
                <a:latin typeface="+mn-ea"/>
              </a:rPr>
              <a:t>. </a:t>
            </a:r>
            <a:r>
              <a:rPr lang="ko-KR" altLang="en-US" sz="1600" b="1" spc="-150" dirty="0">
                <a:latin typeface="+mn-ea"/>
              </a:rPr>
              <a:t>그는 모르는 얼굴들과 눈을 </a:t>
            </a:r>
            <a:r>
              <a:rPr lang="ko-KR" altLang="en-US" sz="1600" b="1" spc="-150" dirty="0" err="1">
                <a:latin typeface="+mn-ea"/>
              </a:rPr>
              <a:t>마주치며도</a:t>
            </a:r>
            <a:r>
              <a:rPr lang="ko-KR" altLang="en-US" sz="1600" b="1" spc="-150" dirty="0">
                <a:latin typeface="+mn-ea"/>
              </a:rPr>
              <a:t> 어쩐지 익숙한 풍경에 안도했다</a:t>
            </a:r>
            <a:r>
              <a:rPr lang="en-US" altLang="ko-KR" sz="1600" b="1" spc="-150" dirty="0">
                <a:latin typeface="+mn-ea"/>
              </a:rPr>
              <a:t>. </a:t>
            </a:r>
            <a:r>
              <a:rPr lang="ko-KR" altLang="en-US" sz="1600" b="1" spc="-150" dirty="0">
                <a:latin typeface="+mn-ea"/>
              </a:rPr>
              <a:t>인생은 때때로 타인의 흥겨움에 자신을 실어보는 일이다</a:t>
            </a:r>
            <a:r>
              <a:rPr lang="en-US" altLang="ko-KR" sz="1600" b="1" spc="-150" dirty="0">
                <a:latin typeface="+mn-ea"/>
              </a:rPr>
              <a:t>. </a:t>
            </a:r>
            <a:r>
              <a:rPr lang="ko-KR" altLang="en-US" sz="1600" b="1" spc="-150" dirty="0">
                <a:latin typeface="+mn-ea"/>
              </a:rPr>
              <a:t>고독은 흩어진 웃음 속에서 더 늦게 도착한다</a:t>
            </a:r>
            <a:r>
              <a:rPr lang="en-US" altLang="ko-KR" sz="1600" b="1" spc="-150" dirty="0">
                <a:latin typeface="+mn-ea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0B65ED-82D8-4847-029B-D3F514ED1E9C}"/>
              </a:ext>
            </a:extLst>
          </p:cNvPr>
          <p:cNvGrpSpPr/>
          <p:nvPr/>
        </p:nvGrpSpPr>
        <p:grpSpPr>
          <a:xfrm>
            <a:off x="6314005" y="3126339"/>
            <a:ext cx="2767915" cy="482600"/>
            <a:chOff x="5528431" y="3126340"/>
            <a:chExt cx="482600" cy="4826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F04FFB-CE1D-CBE9-27D3-F05101D74D85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9A6CEE-18A0-C22B-B5F2-95B10F479BAE}"/>
                </a:ext>
              </a:extLst>
            </p:cNvPr>
            <p:cNvSpPr txBox="1"/>
            <p:nvPr/>
          </p:nvSpPr>
          <p:spPr>
            <a:xfrm>
              <a:off x="5692808" y="3136807"/>
              <a:ext cx="1515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Input</a:t>
              </a:r>
              <a:endParaRPr lang="ko-KR" altLang="en-US" sz="2400" b="1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FC5D7F-7EB1-5ECA-31AD-BB5031DA2F05}"/>
              </a:ext>
            </a:extLst>
          </p:cNvPr>
          <p:cNvSpPr/>
          <p:nvPr/>
        </p:nvSpPr>
        <p:spPr>
          <a:xfrm>
            <a:off x="3235350" y="3922696"/>
            <a:ext cx="276791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Rejected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9882878-72FF-9CE8-5A9C-0E5BC770BC42}"/>
              </a:ext>
            </a:extLst>
          </p:cNvPr>
          <p:cNvGrpSpPr/>
          <p:nvPr/>
        </p:nvGrpSpPr>
        <p:grpSpPr>
          <a:xfrm>
            <a:off x="6314004" y="3901078"/>
            <a:ext cx="2767915" cy="482600"/>
            <a:chOff x="5528431" y="3126340"/>
            <a:chExt cx="482600" cy="4826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5077BD-E38A-566A-E6E8-03C730F58883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8E0FEB-4043-8ACE-8EF3-2B90E491A72A}"/>
                </a:ext>
              </a:extLst>
            </p:cNvPr>
            <p:cNvSpPr txBox="1"/>
            <p:nvPr/>
          </p:nvSpPr>
          <p:spPr>
            <a:xfrm>
              <a:off x="5565221" y="3136807"/>
              <a:ext cx="40671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Chosen = Output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6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D3393-D616-5C1E-726A-166CBFEC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1BA7D8-6D63-3799-42C0-A5D86681EA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9DAA06-31D6-19C6-4370-C3B0BC8C3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EB63C-B6E0-1ED2-8B99-3D9A394E9EAC}"/>
              </a:ext>
            </a:extLst>
          </p:cNvPr>
          <p:cNvSpPr txBox="1"/>
          <p:nvPr/>
        </p:nvSpPr>
        <p:spPr>
          <a:xfrm>
            <a:off x="200796" y="828288"/>
            <a:ext cx="1179040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Part3.</a:t>
            </a:r>
            <a:br>
              <a:rPr lang="en-US" altLang="ko-KR" sz="16600" b="1" dirty="0">
                <a:solidFill>
                  <a:schemeClr val="bg1"/>
                </a:solidFill>
              </a:rPr>
            </a:br>
            <a:r>
              <a:rPr lang="ko-KR" altLang="en-US" sz="16600" b="1" dirty="0">
                <a:solidFill>
                  <a:schemeClr val="bg1"/>
                </a:solidFill>
              </a:rPr>
              <a:t>코드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29B0C-98B5-95BE-7B89-1D92B992FEE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7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7FB13-A9DB-06DA-2B2A-867A991F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9BB697-812F-C70D-1AAC-C6C64FF1C1E6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5AC99-099D-7B55-E00D-9C8AFAEE5FD6}"/>
              </a:ext>
            </a:extLst>
          </p:cNvPr>
          <p:cNvSpPr txBox="1"/>
          <p:nvPr/>
        </p:nvSpPr>
        <p:spPr>
          <a:xfrm>
            <a:off x="1280688" y="1918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코드 및 결과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7075E7-6239-3D53-5670-326ADE23F612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134D156-3E04-78E4-68A2-DA4EC181DB88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1D4162-F28A-6DE9-7712-1F27E661A3C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F8A81B-6C6E-18E3-6632-BE80CBD3A33F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52FF459-370F-A410-4989-EFC4F98A8DF4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FDDBA4-59C3-24BB-8DE1-F76E8BFCCB34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46623A-8162-3C18-8E3E-E8FCCD8AD3BB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EC36B-CE8D-DD5B-0CC9-B612EA15C787}"/>
              </a:ext>
            </a:extLst>
          </p:cNvPr>
          <p:cNvSpPr txBox="1"/>
          <p:nvPr/>
        </p:nvSpPr>
        <p:spPr>
          <a:xfrm>
            <a:off x="5367192" y="1811089"/>
            <a:ext cx="152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Hyper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Parameter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97D82-97A6-74DD-8DFA-CD2D3649C489}"/>
              </a:ext>
            </a:extLst>
          </p:cNvPr>
          <p:cNvSpPr txBox="1"/>
          <p:nvPr/>
        </p:nvSpPr>
        <p:spPr>
          <a:xfrm>
            <a:off x="4047381" y="52172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Data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776C-2115-36D4-3A2E-568EE313DA10}"/>
              </a:ext>
            </a:extLst>
          </p:cNvPr>
          <p:cNvSpPr txBox="1"/>
          <p:nvPr/>
        </p:nvSpPr>
        <p:spPr>
          <a:xfrm>
            <a:off x="7508165" y="5156497"/>
            <a:ext cx="6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Test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5E5FB-8CB2-1B74-7F9F-0E579C16A70E}"/>
              </a:ext>
            </a:extLst>
          </p:cNvPr>
          <p:cNvSpPr txBox="1"/>
          <p:nvPr/>
        </p:nvSpPr>
        <p:spPr>
          <a:xfrm>
            <a:off x="752541" y="4876748"/>
            <a:ext cx="269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훈련 데이터셋 통일</a:t>
            </a:r>
            <a:endParaRPr lang="en-US" altLang="ko-KR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SFT</a:t>
            </a:r>
            <a:r>
              <a:rPr lang="ko-KR" altLang="en-US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Chosen = Rejected</a:t>
            </a:r>
            <a:endParaRPr lang="ko-KR" altLang="en-US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08E207-3DFC-B5D4-C944-BCE5656B5C86}"/>
              </a:ext>
            </a:extLst>
          </p:cNvPr>
          <p:cNvSpPr txBox="1"/>
          <p:nvPr/>
        </p:nvSpPr>
        <p:spPr>
          <a:xfrm>
            <a:off x="7163488" y="1822638"/>
            <a:ext cx="2331714" cy="63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b="1" dirty="0" err="1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num_epochs</a:t>
            </a:r>
            <a:r>
              <a:rPr lang="en-US" altLang="ko-KR" b="1" dirty="0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 = 5</a:t>
            </a:r>
          </a:p>
          <a:p>
            <a:pPr>
              <a:lnSpc>
                <a:spcPts val="1425"/>
              </a:lnSpc>
            </a:pPr>
            <a:r>
              <a:rPr lang="en-US" altLang="ko-KR" b="1" dirty="0" err="1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batch_size</a:t>
            </a:r>
            <a:r>
              <a:rPr lang="en-US" altLang="ko-KR" b="1" dirty="0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 = 8</a:t>
            </a:r>
            <a:br>
              <a:rPr lang="en-US" altLang="ko-KR" b="1" dirty="0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</a:br>
            <a:r>
              <a:rPr lang="en-US" altLang="ko-KR" b="1" dirty="0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model = gemma3:1b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B60F3-850A-8E1A-8A00-8DBD623576B0}"/>
              </a:ext>
            </a:extLst>
          </p:cNvPr>
          <p:cNvSpPr txBox="1"/>
          <p:nvPr/>
        </p:nvSpPr>
        <p:spPr>
          <a:xfrm>
            <a:off x="8846815" y="5199753"/>
            <a:ext cx="2590112" cy="27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ko-KR" altLang="en-US" b="1" dirty="0">
                <a:solidFill>
                  <a:srgbClr val="020202"/>
                </a:solidFill>
                <a:effectLst/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훈련 전후로 정성 평가</a:t>
            </a:r>
            <a:endParaRPr lang="en-US" altLang="ko-KR" b="1" dirty="0">
              <a:solidFill>
                <a:srgbClr val="020202"/>
              </a:solidFill>
              <a:effectLst/>
              <a:latin typeface="Malgun Gothic Semilight" panose="020B0502040204020203" pitchFamily="34" charset="-127"/>
              <a:ea typeface="Malgun Gothic Semilight" panose="020B0502040204020203" pitchFamily="34" charset="-127"/>
              <a:cs typeface="Malgun Gothic Semilight" panose="020B050204020402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81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B58E0-16F9-D772-A8E4-A97178809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C4C597-85DB-C5CB-E4A2-06770511047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E2C51-DA17-E2C5-E2F7-48D8E9AACF27}"/>
              </a:ext>
            </a:extLst>
          </p:cNvPr>
          <p:cNvSpPr txBox="1"/>
          <p:nvPr/>
        </p:nvSpPr>
        <p:spPr>
          <a:xfrm>
            <a:off x="1280688" y="1918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코드 및 결과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20ECE2-2F72-ECFD-1AE5-A753EFB727E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EC11E-5D52-E5FC-C131-9B235EDC42CE}"/>
              </a:ext>
            </a:extLst>
          </p:cNvPr>
          <p:cNvSpPr txBox="1"/>
          <p:nvPr/>
        </p:nvSpPr>
        <p:spPr>
          <a:xfrm>
            <a:off x="5367192" y="1811089"/>
            <a:ext cx="152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Hyper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Parameter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0E67F-8C64-6F63-C1FD-B78EB15F8CD1}"/>
              </a:ext>
            </a:extLst>
          </p:cNvPr>
          <p:cNvSpPr txBox="1"/>
          <p:nvPr/>
        </p:nvSpPr>
        <p:spPr>
          <a:xfrm>
            <a:off x="4047381" y="52172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Data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96ECF-2C4A-2672-E231-8A36D88DAD7B}"/>
              </a:ext>
            </a:extLst>
          </p:cNvPr>
          <p:cNvSpPr txBox="1"/>
          <p:nvPr/>
        </p:nvSpPr>
        <p:spPr>
          <a:xfrm>
            <a:off x="7508165" y="5156497"/>
            <a:ext cx="6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Test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97C86-82B2-B945-E9D9-45D928F9C58D}"/>
              </a:ext>
            </a:extLst>
          </p:cNvPr>
          <p:cNvSpPr txBox="1"/>
          <p:nvPr/>
        </p:nvSpPr>
        <p:spPr>
          <a:xfrm>
            <a:off x="262461" y="914400"/>
            <a:ext cx="1150004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훈련 전</a:t>
            </a: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아래 키워드를 사용해 비유와 상징이 </a:t>
            </a:r>
            <a:r>
              <a:rPr lang="ko-KR" altLang="en-US" b="1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녹아든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문학적 장면을 묘사해주세요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</a:t>
            </a:r>
            <a:b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1. **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손** 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손은 주인공의 전신으로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손가락은 일상에서 사용할 수 있는 것에 대한 자극을 받고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손이 그 자극을 받는다는 점에서 상징적이다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손은 일상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life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에서 가장 중요한 부분 중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하나であり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손이 그 자극을 받는다는 것은 일상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life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에서 주제가 되고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주인공의 기대나願望이 그것을 표현하는 데 도움이 됩니다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b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2. **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온기** 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온기는 주인공의 인생에 큰 영향을 주는 요소 중 하나로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온기와 함께 일상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life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에서 주제가 되고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주인공의 역할을 설명하는 데 도움이 됩니다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온기와는 일상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life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의 다양한 요소가 상호작용하는 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ways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에서 상징적이다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주인공의 인생에서 온기가 어떤 역할을 하는지에 대해 생각해 보세요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b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3. **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기억** 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기억은 주인공의 인생에 큰 영향을 주는 요소 중 하나로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기억과 함께 일상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life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에서 주제가 되고</a:t>
            </a:r>
            <a:endParaRPr lang="ko-KR" alt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4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E7E22-D7B6-AF9C-C7F8-42B68B61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39FA78-CA84-51E6-6BFE-1B8E770711DC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7A288-459B-A8C3-308C-7BD3FCE98E1E}"/>
              </a:ext>
            </a:extLst>
          </p:cNvPr>
          <p:cNvSpPr txBox="1"/>
          <p:nvPr/>
        </p:nvSpPr>
        <p:spPr>
          <a:xfrm>
            <a:off x="1280688" y="1918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코드 및 결과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30A06-0EBC-3929-FB3C-7D88E6F72C0B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726EEA-5029-C6F8-5518-9AC6F45D15E8}"/>
              </a:ext>
            </a:extLst>
          </p:cNvPr>
          <p:cNvSpPr txBox="1"/>
          <p:nvPr/>
        </p:nvSpPr>
        <p:spPr>
          <a:xfrm>
            <a:off x="5367192" y="1811089"/>
            <a:ext cx="152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Hyper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Parameter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19C8A-14F8-9CC9-9E84-ADAC43E246AA}"/>
              </a:ext>
            </a:extLst>
          </p:cNvPr>
          <p:cNvSpPr txBox="1"/>
          <p:nvPr/>
        </p:nvSpPr>
        <p:spPr>
          <a:xfrm>
            <a:off x="4047381" y="52172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Data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16879-3750-2411-2877-95851A54EBB6}"/>
              </a:ext>
            </a:extLst>
          </p:cNvPr>
          <p:cNvSpPr txBox="1"/>
          <p:nvPr/>
        </p:nvSpPr>
        <p:spPr>
          <a:xfrm>
            <a:off x="7508165" y="5156497"/>
            <a:ext cx="6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Test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2ACF1-DF35-28FE-E4DB-7E9159B4EA4C}"/>
              </a:ext>
            </a:extLst>
          </p:cNvPr>
          <p:cNvSpPr txBox="1"/>
          <p:nvPr/>
        </p:nvSpPr>
        <p:spPr>
          <a:xfrm>
            <a:off x="262461" y="914400"/>
            <a:ext cx="11500048" cy="357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훈련 후 </a:t>
            </a:r>
            <a:r>
              <a:rPr lang="en-US" altLang="ko-KR" sz="2800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2800" b="1" dirty="0">
                <a:solidFill>
                  <a:srgbClr val="020202"/>
                </a:solidFill>
                <a:latin typeface="Courier New" panose="02070309020205020404" pitchFamily="49" charset="0"/>
              </a:rPr>
              <a:t>SFT</a:t>
            </a: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아래 키워드를 사용해 비유와 상징이 </a:t>
            </a:r>
            <a:r>
              <a:rPr lang="ko-KR" altLang="en-US" b="1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녹아든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문학적 장면을 묘사해주세요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</a:t>
            </a: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아래 키워드를 사용해 비유와 상징이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녹아든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문학적 장면을 묘사해주세요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단편을 작성해주세요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단편을 작성해주세요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그려보세요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단편을 작성해주세요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단편을 작성해주세요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단편을 작성해주세요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단편을 작성해주세요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구성해주세요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.: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햇빛</a:t>
            </a:r>
            <a:r>
              <a:rPr lang="en-US" altLang="ko-KR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기억상문학적</a:t>
            </a:r>
            <a:r>
              <a:rPr lang="ko-KR" altLang="en-US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장면을 구성</a:t>
            </a:r>
            <a:endParaRPr lang="ko-KR" alt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9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D2116-AF4F-7FC4-29D7-7887E35E6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6C81EA-F952-49C1-FA50-FFD0B3A15B1C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F10E7-94A7-47A7-AAA1-E787B76CF53F}"/>
              </a:ext>
            </a:extLst>
          </p:cNvPr>
          <p:cNvSpPr txBox="1"/>
          <p:nvPr/>
        </p:nvSpPr>
        <p:spPr>
          <a:xfrm>
            <a:off x="1280688" y="1918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코드 및 결과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B7013B-CF3C-EA73-8939-4226BCED3C6E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F0E53F-30F6-92AA-D9B1-BDB053756AC1}"/>
              </a:ext>
            </a:extLst>
          </p:cNvPr>
          <p:cNvSpPr txBox="1"/>
          <p:nvPr/>
        </p:nvSpPr>
        <p:spPr>
          <a:xfrm>
            <a:off x="5367192" y="1811089"/>
            <a:ext cx="152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Hyper</a:t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Parameter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FFB24-A34D-56BB-F212-6ECD9C6C7C6F}"/>
              </a:ext>
            </a:extLst>
          </p:cNvPr>
          <p:cNvSpPr txBox="1"/>
          <p:nvPr/>
        </p:nvSpPr>
        <p:spPr>
          <a:xfrm>
            <a:off x="4047381" y="52172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Data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40368-408B-225E-5B62-6B9B6F38316D}"/>
              </a:ext>
            </a:extLst>
          </p:cNvPr>
          <p:cNvSpPr txBox="1"/>
          <p:nvPr/>
        </p:nvSpPr>
        <p:spPr>
          <a:xfrm>
            <a:off x="7508165" y="5156497"/>
            <a:ext cx="6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Test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E1157-C232-4145-42CB-9BDF6DF4D773}"/>
              </a:ext>
            </a:extLst>
          </p:cNvPr>
          <p:cNvSpPr txBox="1"/>
          <p:nvPr/>
        </p:nvSpPr>
        <p:spPr>
          <a:xfrm>
            <a:off x="262461" y="914400"/>
            <a:ext cx="11500048" cy="4124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훈련 </a:t>
            </a:r>
            <a:r>
              <a:rPr lang="ko-KR" altLang="en-US" sz="2800" b="1" dirty="0">
                <a:solidFill>
                  <a:srgbClr val="020202"/>
                </a:solidFill>
                <a:latin typeface="Courier New" panose="02070309020205020404" pitchFamily="49" charset="0"/>
              </a:rPr>
              <a:t>후</a:t>
            </a:r>
            <a:r>
              <a:rPr lang="en-US" altLang="ko-KR" sz="2800" b="1" dirty="0">
                <a:solidFill>
                  <a:srgbClr val="020202"/>
                </a:solidFill>
                <a:latin typeface="Courier New" panose="02070309020205020404" pitchFamily="49" charset="0"/>
              </a:rPr>
              <a:t>: DPO</a:t>
            </a: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아래 키워드를 사용해 비유와 상징이 </a:t>
            </a:r>
            <a:r>
              <a:rPr lang="ko-KR" altLang="en-US" b="1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녹아든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문학적 장면을 묘사해주세요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</a:t>
            </a:r>
            <a:br>
              <a:rPr lang="en-US" altLang="ko-KR" b="1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아름다움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... </a:t>
            </a:r>
            <a:b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(1)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손의 손가락은 이내에 그에게는 가르쳐지지 못한 소리를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hear,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그에게는 가르쳐지지 못한 말의 말을 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hear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하는 것이었다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-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손가락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손가락은 그에게는 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그에게는 손가락을 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hear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하는 것처럼 두려워졌다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-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말은 그에게는 말의 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그에게는 그 말을 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hear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하는 것처럼 가득을 들었다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말은 그에게는 말의 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그에게는 그 말을 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hear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하는 것처럼 가득을 들었다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b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(2)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기억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아름다움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... -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그들은 가변의 표면에 그들의 어두운 세계를 마주치지 못했다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-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손은 그들의 어두운 세계를 마주치지 못했다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손은 그들의 어두운 세계에서 그들의 </a:t>
            </a:r>
            <a:r>
              <a:rPr lang="ko-KR" altLang="en-US" b="0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고스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ling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을 가라앉고 있었다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-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온기는 그들의 어두운 세계를 마주치지 못했다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온기는 그들의 어두운 세계에서 그들의 </a:t>
            </a:r>
            <a:r>
              <a:rPr lang="ko-KR" altLang="en-US" b="0" i="0" dirty="0" err="1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기울음과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 부정</a:t>
            </a:r>
            <a:r>
              <a:rPr lang="en-US" altLang="ko-KR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i="0" dirty="0">
                <a:solidFill>
                  <a:srgbClr val="020202"/>
                </a:solidFill>
                <a:effectLst/>
                <a:latin typeface="Courier New" panose="02070309020205020404" pitchFamily="49" charset="0"/>
              </a:rPr>
              <a:t>그들의 가</a:t>
            </a:r>
            <a:endParaRPr lang="ko-KR" alt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B8349-D103-4CCD-E08F-9A3BA517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556930-9B30-B016-3554-909D925A5C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C40E62-4A60-5FC4-A52F-CEC5127A33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57AE4-0439-327E-CF39-9DD95103EA06}"/>
              </a:ext>
            </a:extLst>
          </p:cNvPr>
          <p:cNvSpPr txBox="1"/>
          <p:nvPr/>
        </p:nvSpPr>
        <p:spPr>
          <a:xfrm>
            <a:off x="522116" y="828288"/>
            <a:ext cx="1100923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Part4.</a:t>
            </a:r>
            <a:br>
              <a:rPr lang="en-US" altLang="ko-KR" sz="16600" b="1" dirty="0">
                <a:solidFill>
                  <a:schemeClr val="bg1"/>
                </a:solidFill>
              </a:rPr>
            </a:br>
            <a:r>
              <a:rPr lang="en-US" altLang="ko-KR" sz="16600" b="1" dirty="0" err="1">
                <a:solidFill>
                  <a:schemeClr val="bg1"/>
                </a:solidFill>
              </a:rPr>
              <a:t>OpenWebUI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F74C-3411-3A32-4395-81A4D3715758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9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8E8DD-CB24-FDB1-F55C-CDDE92BF2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D1846D-9285-AEDA-65B8-F65991D8B6F8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5CDDF-8CEA-5174-6F54-384263A61210}"/>
              </a:ext>
            </a:extLst>
          </p:cNvPr>
          <p:cNvSpPr txBox="1"/>
          <p:nvPr/>
        </p:nvSpPr>
        <p:spPr>
          <a:xfrm>
            <a:off x="1280688" y="191869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OpenWebUI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C1F983-1872-3107-42C6-10A873F2F8F1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B89CEF0-155B-F4CB-F6C8-D4D610C5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564" y="734570"/>
            <a:ext cx="6227619" cy="5864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5AB295-7932-FFE0-B7CC-CA108DCB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1" y="2567041"/>
            <a:ext cx="5029233" cy="23686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8FA89A-EF19-B391-F34E-1A0E25B546ED}"/>
              </a:ext>
            </a:extLst>
          </p:cNvPr>
          <p:cNvSpPr/>
          <p:nvPr/>
        </p:nvSpPr>
        <p:spPr>
          <a:xfrm>
            <a:off x="262461" y="2694709"/>
            <a:ext cx="4337248" cy="102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56A10F-71A5-28D4-287C-F07011433F99}"/>
              </a:ext>
            </a:extLst>
          </p:cNvPr>
          <p:cNvSpPr/>
          <p:nvPr/>
        </p:nvSpPr>
        <p:spPr>
          <a:xfrm>
            <a:off x="8194188" y="4204855"/>
            <a:ext cx="2986431" cy="464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4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데이터 준비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</a:rPr>
              <a:t>코드 및 결과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</a:schemeClr>
                </a:solidFill>
              </a:rPr>
              <a:t>OpenWebUI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09FD-06F2-D4A5-AAF4-50218780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8F663C-C35F-2276-5B09-F983A6208616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C6350-286A-9171-4630-10829FCC6CB6}"/>
              </a:ext>
            </a:extLst>
          </p:cNvPr>
          <p:cNvSpPr txBox="1"/>
          <p:nvPr/>
        </p:nvSpPr>
        <p:spPr>
          <a:xfrm>
            <a:off x="1280688" y="191869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OpenWebUI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71EEFE-F75C-63AC-1928-0CBDF6573FCD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CE06A2-6A01-24ED-2CEC-7B9455CE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139"/>
            <a:ext cx="12192000" cy="44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FF13-031F-3CF1-CBBB-AC112780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9DECA-E451-297A-75E0-32492D51C53E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1FFB-06EC-9866-C43A-7B773BC52979}"/>
              </a:ext>
            </a:extLst>
          </p:cNvPr>
          <p:cNvSpPr txBox="1"/>
          <p:nvPr/>
        </p:nvSpPr>
        <p:spPr>
          <a:xfrm>
            <a:off x="1280688" y="191869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OpenWebUI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5D7A0F-3F0E-05B5-71AE-72A2B0EDD5C7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51B5A02-F5C7-5C9A-3AA4-C726D639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4" y="801575"/>
            <a:ext cx="10618666" cy="60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6E7F-19AD-F376-345F-E95C4F80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9A0094-53C6-05B0-57EE-7BE01F3AA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1DB12E-BF90-FDE2-EAA7-954608FB3A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59C3-50CF-C5FC-F5AC-59DF3F600147}"/>
              </a:ext>
            </a:extLst>
          </p:cNvPr>
          <p:cNvSpPr txBox="1"/>
          <p:nvPr/>
        </p:nvSpPr>
        <p:spPr>
          <a:xfrm>
            <a:off x="1118979" y="828288"/>
            <a:ext cx="981550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Part5.</a:t>
            </a:r>
            <a:br>
              <a:rPr lang="en-US" altLang="ko-KR" sz="16600" b="1" dirty="0">
                <a:solidFill>
                  <a:schemeClr val="bg1"/>
                </a:solidFill>
              </a:rPr>
            </a:br>
            <a:r>
              <a:rPr lang="en-US" altLang="ko-KR" sz="16600" b="1" dirty="0">
                <a:solidFill>
                  <a:schemeClr val="bg1"/>
                </a:solidFill>
              </a:rPr>
              <a:t>Conclusion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52977-8C04-D852-51D5-6C3A335BB2A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3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FD9B6-4FC8-93AB-D33B-579F61D5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45A20-8E18-9118-9247-C13B9A6818D4}"/>
              </a:ext>
            </a:extLst>
          </p:cNvPr>
          <p:cNvSpPr txBox="1"/>
          <p:nvPr/>
        </p:nvSpPr>
        <p:spPr>
          <a:xfrm>
            <a:off x="262461" y="187373"/>
            <a:ext cx="87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Part 5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7CD98-935F-6285-3CF5-C7C8DF84E91C}"/>
              </a:ext>
            </a:extLst>
          </p:cNvPr>
          <p:cNvSpPr txBox="1"/>
          <p:nvPr/>
        </p:nvSpPr>
        <p:spPr>
          <a:xfrm>
            <a:off x="1280688" y="1918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결론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54383B0-9387-E2A9-B07E-74E43D70412A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18DCF7-8B6D-8A54-E9A2-EF5B41E777E4}"/>
              </a:ext>
            </a:extLst>
          </p:cNvPr>
          <p:cNvSpPr txBox="1"/>
          <p:nvPr/>
        </p:nvSpPr>
        <p:spPr>
          <a:xfrm>
            <a:off x="1532090" y="3068586"/>
            <a:ext cx="912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4"/>
                </a:solidFill>
                <a:latin typeface="+mj-lt"/>
              </a:rPr>
              <a:t>정답이 정해져 있지 않은 상황에 대한 대답의 경우 </a:t>
            </a:r>
            <a:r>
              <a:rPr lang="en-US" altLang="ko-KR" sz="2400" b="1" dirty="0">
                <a:solidFill>
                  <a:schemeClr val="accent4"/>
                </a:solidFill>
                <a:latin typeface="+mj-lt"/>
              </a:rPr>
              <a:t>DPO</a:t>
            </a:r>
            <a:r>
              <a:rPr lang="ko-KR" altLang="en-US" sz="2400" b="1" dirty="0">
                <a:solidFill>
                  <a:schemeClr val="accent4"/>
                </a:solidFill>
                <a:latin typeface="+mj-lt"/>
              </a:rPr>
              <a:t>가 적절하다</a:t>
            </a:r>
            <a:r>
              <a:rPr lang="en-US" altLang="ko-KR" sz="2400" b="1" dirty="0">
                <a:solidFill>
                  <a:schemeClr val="accent4"/>
                </a:solidFill>
                <a:latin typeface="+mj-lt"/>
              </a:rPr>
              <a:t>.</a:t>
            </a:r>
            <a:br>
              <a:rPr lang="en-US" altLang="ko-KR" sz="2400" b="1" dirty="0">
                <a:solidFill>
                  <a:schemeClr val="accent4"/>
                </a:solidFill>
                <a:latin typeface="+mj-lt"/>
              </a:rPr>
            </a:br>
            <a:br>
              <a:rPr lang="en-US" altLang="ko-KR" sz="2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2400" b="1" dirty="0">
                <a:solidFill>
                  <a:schemeClr val="accent4"/>
                </a:solidFill>
                <a:latin typeface="+mj-lt"/>
              </a:rPr>
              <a:t>일반적으로는 </a:t>
            </a:r>
            <a:r>
              <a:rPr lang="en-US" altLang="ko-KR" sz="2400" b="1" dirty="0">
                <a:solidFill>
                  <a:schemeClr val="accent4"/>
                </a:solidFill>
                <a:latin typeface="+mj-lt"/>
              </a:rPr>
              <a:t>SFT</a:t>
            </a:r>
            <a:r>
              <a:rPr lang="ko-KR" altLang="en-US" sz="2400" b="1" dirty="0">
                <a:solidFill>
                  <a:schemeClr val="accent4"/>
                </a:solidFill>
                <a:latin typeface="+mj-lt"/>
              </a:rPr>
              <a:t>와 </a:t>
            </a:r>
            <a:r>
              <a:rPr lang="en-US" altLang="ko-KR" sz="2400" b="1" dirty="0">
                <a:solidFill>
                  <a:schemeClr val="accent4"/>
                </a:solidFill>
                <a:latin typeface="+mj-lt"/>
              </a:rPr>
              <a:t>DPO</a:t>
            </a:r>
            <a:r>
              <a:rPr lang="ko-KR" altLang="en-US" sz="2400" b="1" dirty="0">
                <a:solidFill>
                  <a:schemeClr val="accent4"/>
                </a:solidFill>
                <a:latin typeface="+mj-lt"/>
              </a:rPr>
              <a:t>를 함께 사용한다</a:t>
            </a:r>
            <a:r>
              <a:rPr lang="en-US" altLang="ko-KR" sz="2400" b="1" dirty="0">
                <a:solidFill>
                  <a:schemeClr val="accent4"/>
                </a:solidFill>
                <a:latin typeface="+mj-lt"/>
              </a:rPr>
              <a:t>.</a:t>
            </a:r>
            <a:endParaRPr lang="ko-KR" altLang="en-US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E68C957-31E1-8AF0-47C3-007C19770C5F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1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2321004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40685-989E-FBAE-26E9-06303C1C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57BCBE-A7D3-1D72-EBE4-BB8A4947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7D30025-F6C2-7A4A-F939-7E31484AFB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3F01D-7912-3D92-E1CC-9CA82B6D961E}"/>
              </a:ext>
            </a:extLst>
          </p:cNvPr>
          <p:cNvSpPr txBox="1"/>
          <p:nvPr/>
        </p:nvSpPr>
        <p:spPr>
          <a:xfrm>
            <a:off x="1232265" y="2105561"/>
            <a:ext cx="972747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Part1.</a:t>
            </a:r>
            <a:r>
              <a:rPr lang="ko-KR" altLang="en-US" sz="166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7303A-9761-9D62-684D-36C5EA863DD8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66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9884-7B47-4EC1-BC70-1A882D62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DC005-60A8-11C0-D739-83BE8779E626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C771-5903-DE62-002E-E0FA7EAE82CA}"/>
              </a:ext>
            </a:extLst>
          </p:cNvPr>
          <p:cNvSpPr txBox="1"/>
          <p:nvPr/>
        </p:nvSpPr>
        <p:spPr>
          <a:xfrm>
            <a:off x="1280688" y="191869"/>
            <a:ext cx="183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SFT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vs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DPO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36D0DF-F742-9073-6A45-D454E53FA64B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136348-E9BE-64E1-00DA-0BB0EF4B2111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D2DD92-7C4A-5A0F-7A52-67B671B0C6FD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20202"/>
                </a:solidFill>
              </a:rPr>
              <a:t>1. Input</a:t>
            </a:r>
            <a:r>
              <a:rPr lang="ko-KR" altLang="en-US" dirty="0">
                <a:solidFill>
                  <a:srgbClr val="020202"/>
                </a:solidFill>
              </a:rPr>
              <a:t>에 대하여 </a:t>
            </a:r>
            <a:r>
              <a:rPr lang="en-US" altLang="ko-KR" dirty="0">
                <a:solidFill>
                  <a:srgbClr val="020202"/>
                </a:solidFill>
              </a:rPr>
              <a:t>Output</a:t>
            </a:r>
            <a:r>
              <a:rPr lang="ko-KR" altLang="en-US" dirty="0">
                <a:solidFill>
                  <a:srgbClr val="020202"/>
                </a:solidFill>
              </a:rPr>
              <a:t>에 근접하는 쪽으로 학습</a:t>
            </a:r>
            <a:br>
              <a:rPr lang="en-US" altLang="ko-KR" dirty="0">
                <a:solidFill>
                  <a:srgbClr val="020202"/>
                </a:solidFill>
              </a:rPr>
            </a:br>
            <a:br>
              <a:rPr lang="en-US" altLang="ko-KR" dirty="0">
                <a:solidFill>
                  <a:srgbClr val="020202"/>
                </a:solidFill>
              </a:rPr>
            </a:br>
            <a:r>
              <a:rPr lang="en-US" altLang="ko-KR" dirty="0">
                <a:solidFill>
                  <a:srgbClr val="020202"/>
                </a:solidFill>
              </a:rPr>
              <a:t>2. </a:t>
            </a:r>
            <a:r>
              <a:rPr lang="ko-KR" altLang="en-US" dirty="0">
                <a:solidFill>
                  <a:srgbClr val="020202"/>
                </a:solidFill>
              </a:rPr>
              <a:t>사용자 선호도 반영 불가</a:t>
            </a:r>
            <a:br>
              <a:rPr lang="en-US" altLang="ko-KR" dirty="0">
                <a:solidFill>
                  <a:srgbClr val="020202"/>
                </a:solidFill>
              </a:rPr>
            </a:br>
            <a:br>
              <a:rPr lang="en-US" altLang="ko-KR" dirty="0">
                <a:solidFill>
                  <a:srgbClr val="020202"/>
                </a:solidFill>
              </a:rPr>
            </a:br>
            <a:r>
              <a:rPr lang="en-US" altLang="ko-KR" dirty="0">
                <a:solidFill>
                  <a:srgbClr val="020202"/>
                </a:solidFill>
              </a:rPr>
              <a:t>3. </a:t>
            </a:r>
            <a:r>
              <a:rPr lang="ko-KR" altLang="en-US" dirty="0">
                <a:solidFill>
                  <a:srgbClr val="020202"/>
                </a:solidFill>
              </a:rPr>
              <a:t>데이터 준비가 비교적 쉬움</a:t>
            </a:r>
            <a:br>
              <a:rPr lang="en-US" altLang="ko-KR" dirty="0">
                <a:solidFill>
                  <a:srgbClr val="020202"/>
                </a:solidFill>
              </a:rPr>
            </a:br>
            <a:br>
              <a:rPr lang="en-US" altLang="ko-KR" dirty="0">
                <a:solidFill>
                  <a:srgbClr val="020202"/>
                </a:solidFill>
              </a:rPr>
            </a:br>
            <a:r>
              <a:rPr lang="en-US" altLang="ko-KR" dirty="0">
                <a:solidFill>
                  <a:srgbClr val="020202"/>
                </a:solidFill>
              </a:rPr>
              <a:t>=&gt; </a:t>
            </a:r>
            <a:r>
              <a:rPr lang="ko-KR" altLang="en-US" b="1" dirty="0">
                <a:solidFill>
                  <a:srgbClr val="020202"/>
                </a:solidFill>
              </a:rPr>
              <a:t>답변의 형태가 정확히 </a:t>
            </a:r>
            <a:r>
              <a:rPr lang="ko-KR" altLang="en-US" b="1" dirty="0" err="1">
                <a:solidFill>
                  <a:srgbClr val="020202"/>
                </a:solidFill>
              </a:rPr>
              <a:t>정해져있는</a:t>
            </a:r>
            <a:r>
              <a:rPr lang="ko-KR" altLang="en-US" b="1" dirty="0">
                <a:solidFill>
                  <a:srgbClr val="020202"/>
                </a:solidFill>
              </a:rPr>
              <a:t> 경우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BF70FD-C348-DF37-8852-B9306AC1EA86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20202"/>
                </a:solidFill>
              </a:rPr>
              <a:t>1. Input</a:t>
            </a:r>
            <a:r>
              <a:rPr lang="ko-KR" altLang="en-US" dirty="0">
                <a:solidFill>
                  <a:srgbClr val="020202"/>
                </a:solidFill>
              </a:rPr>
              <a:t>에 대하여 </a:t>
            </a:r>
            <a:r>
              <a:rPr lang="en-US" altLang="ko-KR" dirty="0">
                <a:solidFill>
                  <a:srgbClr val="020202"/>
                </a:solidFill>
              </a:rPr>
              <a:t>Chosen </a:t>
            </a:r>
            <a:r>
              <a:rPr lang="ko-KR" altLang="en-US" dirty="0">
                <a:solidFill>
                  <a:srgbClr val="020202"/>
                </a:solidFill>
              </a:rPr>
              <a:t>쪽으로 응답하고 </a:t>
            </a:r>
            <a:r>
              <a:rPr lang="en-US" altLang="ko-KR" dirty="0">
                <a:solidFill>
                  <a:srgbClr val="020202"/>
                </a:solidFill>
              </a:rPr>
              <a:t>Rejected</a:t>
            </a:r>
            <a:r>
              <a:rPr lang="ko-KR" altLang="en-US" dirty="0">
                <a:solidFill>
                  <a:srgbClr val="020202"/>
                </a:solidFill>
              </a:rPr>
              <a:t>를 기피하는 방향으로 학습</a:t>
            </a:r>
            <a:br>
              <a:rPr lang="en-US" altLang="ko-KR" dirty="0">
                <a:solidFill>
                  <a:srgbClr val="020202"/>
                </a:solidFill>
              </a:rPr>
            </a:br>
            <a:br>
              <a:rPr lang="en-US" altLang="ko-KR" dirty="0">
                <a:solidFill>
                  <a:srgbClr val="020202"/>
                </a:solidFill>
              </a:rPr>
            </a:br>
            <a:r>
              <a:rPr lang="en-US" altLang="ko-KR" dirty="0">
                <a:solidFill>
                  <a:srgbClr val="020202"/>
                </a:solidFill>
              </a:rPr>
              <a:t>2. </a:t>
            </a:r>
            <a:r>
              <a:rPr lang="ko-KR" altLang="en-US" dirty="0">
                <a:solidFill>
                  <a:srgbClr val="020202"/>
                </a:solidFill>
              </a:rPr>
              <a:t>사용자 선호도 반영 가능</a:t>
            </a:r>
            <a:br>
              <a:rPr lang="en-US" altLang="ko-KR" dirty="0">
                <a:solidFill>
                  <a:srgbClr val="020202"/>
                </a:solidFill>
              </a:rPr>
            </a:br>
            <a:br>
              <a:rPr lang="en-US" altLang="ko-KR" dirty="0">
                <a:solidFill>
                  <a:srgbClr val="020202"/>
                </a:solidFill>
              </a:rPr>
            </a:br>
            <a:r>
              <a:rPr lang="en-US" altLang="ko-KR" dirty="0">
                <a:solidFill>
                  <a:srgbClr val="020202"/>
                </a:solidFill>
              </a:rPr>
              <a:t>3. </a:t>
            </a:r>
            <a:r>
              <a:rPr lang="ko-KR" altLang="en-US" dirty="0">
                <a:solidFill>
                  <a:srgbClr val="020202"/>
                </a:solidFill>
              </a:rPr>
              <a:t>데이터 준비가 비교적 어려움</a:t>
            </a:r>
            <a:br>
              <a:rPr lang="en-US" altLang="ko-KR" dirty="0">
                <a:solidFill>
                  <a:srgbClr val="020202"/>
                </a:solidFill>
              </a:rPr>
            </a:br>
            <a:br>
              <a:rPr lang="en-US" altLang="ko-KR" dirty="0">
                <a:solidFill>
                  <a:srgbClr val="020202"/>
                </a:solidFill>
              </a:rPr>
            </a:br>
            <a:r>
              <a:rPr lang="en-US" altLang="ko-KR" dirty="0">
                <a:solidFill>
                  <a:srgbClr val="020202"/>
                </a:solidFill>
              </a:rPr>
              <a:t>=&gt; </a:t>
            </a:r>
            <a:r>
              <a:rPr lang="ko-KR" altLang="en-US" b="1" dirty="0">
                <a:solidFill>
                  <a:srgbClr val="020202"/>
                </a:solidFill>
              </a:rPr>
              <a:t>정답이 존재하지 않고 사용자의 선호가 존재하는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187CC-323F-3B18-239D-B077302CCFEA}"/>
              </a:ext>
            </a:extLst>
          </p:cNvPr>
          <p:cNvSpPr txBox="1"/>
          <p:nvPr/>
        </p:nvSpPr>
        <p:spPr>
          <a:xfrm>
            <a:off x="1991622" y="4830954"/>
            <a:ext cx="25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1"/>
                </a:solidFill>
              </a:rPr>
              <a:t>Supervise Finetune Trainer</a:t>
            </a:r>
            <a:endParaRPr lang="ko-KR" altLang="en-US" sz="2400" spc="-3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9E654-A223-6D7E-7D48-10A587D52F74}"/>
              </a:ext>
            </a:extLst>
          </p:cNvPr>
          <p:cNvSpPr txBox="1"/>
          <p:nvPr/>
        </p:nvSpPr>
        <p:spPr>
          <a:xfrm>
            <a:off x="7508368" y="4830953"/>
            <a:ext cx="2885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2"/>
                </a:solidFill>
              </a:rPr>
              <a:t>Direct Preference Optimization</a:t>
            </a:r>
            <a:endParaRPr lang="ko-KR" altLang="en-US" sz="2400" spc="-300" dirty="0">
              <a:solidFill>
                <a:schemeClr val="tx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212BE7C-3A13-4894-39F6-A2161DF41430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54DD9-B49F-8E4D-5101-1603517DB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5E017-5D5D-FFCD-36CB-8AC707480DE6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1D2E8-0BBF-2B29-0303-DAF325F20172}"/>
              </a:ext>
            </a:extLst>
          </p:cNvPr>
          <p:cNvSpPr txBox="1"/>
          <p:nvPr/>
        </p:nvSpPr>
        <p:spPr>
          <a:xfrm>
            <a:off x="1280688" y="191869"/>
            <a:ext cx="183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SFT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vs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DPO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02DB1-067A-E07D-A7B2-205BBC5848DD}"/>
              </a:ext>
            </a:extLst>
          </p:cNvPr>
          <p:cNvSpPr txBox="1"/>
          <p:nvPr/>
        </p:nvSpPr>
        <p:spPr>
          <a:xfrm>
            <a:off x="1991622" y="4830954"/>
            <a:ext cx="25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1"/>
                </a:solidFill>
              </a:rPr>
              <a:t>Supervise Finetune Trainer</a:t>
            </a:r>
            <a:endParaRPr lang="ko-KR" altLang="en-US" sz="2400" spc="-300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E4DB58-FCA8-E5DC-B1C7-CA3204365D7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1DB8A-886F-7D21-C67E-77CAEF794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136"/>
            <a:ext cx="1219200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22B97-40D1-9F55-F1F5-21728B62B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F6D99-577F-A9E2-31BA-CF16976ABA86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01DE5-7BED-6A79-C5BD-892D510A71BA}"/>
              </a:ext>
            </a:extLst>
          </p:cNvPr>
          <p:cNvSpPr txBox="1"/>
          <p:nvPr/>
        </p:nvSpPr>
        <p:spPr>
          <a:xfrm>
            <a:off x="1280688" y="191869"/>
            <a:ext cx="183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SFT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vs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DPO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D2D5EB-4583-4D91-9D14-9C962A914F50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984E7C-E5F0-491D-ECF0-7744C514FEB0}"/>
              </a:ext>
            </a:extLst>
          </p:cNvPr>
          <p:cNvSpPr txBox="1"/>
          <p:nvPr/>
        </p:nvSpPr>
        <p:spPr>
          <a:xfrm>
            <a:off x="313597" y="1330036"/>
            <a:ext cx="559723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"instruction": "</a:t>
            </a:r>
            <a:r>
              <a:rPr lang="ko-KR" altLang="en-US" dirty="0"/>
              <a:t>주어진 키워드를 사용하여 잊히지 않는 장면을 상상해 글로 표현해주세요</a:t>
            </a:r>
            <a:r>
              <a:rPr lang="en-US" altLang="ko-KR" dirty="0"/>
              <a:t>.",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      "input": ["</a:t>
            </a:r>
            <a:r>
              <a:rPr lang="ko-KR" altLang="en-US" dirty="0"/>
              <a:t>기차</a:t>
            </a:r>
            <a:r>
              <a:rPr lang="en-US" altLang="ko-KR" dirty="0"/>
              <a:t>", "</a:t>
            </a:r>
            <a:r>
              <a:rPr lang="ko-KR" altLang="en-US" dirty="0"/>
              <a:t>유리잔</a:t>
            </a:r>
            <a:r>
              <a:rPr lang="en-US" altLang="ko-KR" dirty="0"/>
              <a:t>", "</a:t>
            </a:r>
            <a:r>
              <a:rPr lang="ko-KR" altLang="en-US" dirty="0"/>
              <a:t>고요</a:t>
            </a:r>
            <a:r>
              <a:rPr lang="en-US" altLang="ko-KR" dirty="0"/>
              <a:t>"],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＂output": "</a:t>
            </a:r>
            <a:r>
              <a:rPr lang="ko-KR" altLang="en-US" b="1" dirty="0"/>
              <a:t>기차는 시간을 밟고 지나가는 뱀 같았다</a:t>
            </a:r>
            <a:r>
              <a:rPr lang="en-US" altLang="ko-KR" b="1" dirty="0"/>
              <a:t>. </a:t>
            </a:r>
            <a:r>
              <a:rPr lang="ko-KR" altLang="en-US" b="1" dirty="0"/>
              <a:t>유리잔은 그 속에서 흔들리며</a:t>
            </a:r>
            <a:r>
              <a:rPr lang="en-US" altLang="ko-KR" b="1" dirty="0"/>
              <a:t>, </a:t>
            </a:r>
            <a:r>
              <a:rPr lang="ko-KR" altLang="en-US" b="1" dirty="0"/>
              <a:t>깨지지 않을 만큼만 긴장하고 있었다</a:t>
            </a:r>
            <a:r>
              <a:rPr lang="en-US" altLang="ko-KR" b="1" dirty="0"/>
              <a:t>. </a:t>
            </a:r>
            <a:r>
              <a:rPr lang="ko-KR" altLang="en-US" b="1" dirty="0"/>
              <a:t>고요는 소음 속에서 더 </a:t>
            </a:r>
            <a:r>
              <a:rPr lang="ko-KR" altLang="en-US" b="1" dirty="0" err="1"/>
              <a:t>선명해졌고</a:t>
            </a:r>
            <a:r>
              <a:rPr lang="en-US" altLang="ko-KR" b="1" dirty="0"/>
              <a:t>, </a:t>
            </a:r>
            <a:r>
              <a:rPr lang="ko-KR" altLang="en-US" b="1" dirty="0"/>
              <a:t>그는 그것에 귀를 기울였다</a:t>
            </a:r>
            <a:r>
              <a:rPr lang="en-US" altLang="ko-KR" b="1" dirty="0"/>
              <a:t>. </a:t>
            </a:r>
            <a:r>
              <a:rPr lang="ko-KR" altLang="en-US" b="1" dirty="0"/>
              <a:t>우리는 떠나는 중에도 도착하지 않은 감정을 먼저 마주친다</a:t>
            </a:r>
            <a:r>
              <a:rPr lang="en-US" altLang="ko-KR" b="1" dirty="0"/>
              <a:t>. </a:t>
            </a:r>
            <a:r>
              <a:rPr lang="ko-KR" altLang="en-US" b="1" dirty="0"/>
              <a:t>이동은 공간이 아니라 내면을 옮기는 일이다</a:t>
            </a:r>
            <a:r>
              <a:rPr lang="en-US" altLang="ko-KR" b="1" dirty="0"/>
              <a:t>."</a:t>
            </a:r>
          </a:p>
          <a:p>
            <a:r>
              <a:rPr lang="en-US" altLang="ko-KR" b="1" dirty="0"/>
              <a:t>    }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8CF37-8464-B31F-B056-FECA2326C15F}"/>
              </a:ext>
            </a:extLst>
          </p:cNvPr>
          <p:cNvSpPr txBox="1"/>
          <p:nvPr/>
        </p:nvSpPr>
        <p:spPr>
          <a:xfrm>
            <a:off x="5943601" y="1115291"/>
            <a:ext cx="615834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"instruction": "</a:t>
            </a:r>
            <a:r>
              <a:rPr lang="ko-KR" altLang="en-US" dirty="0"/>
              <a:t>주어진 키워드를 사용하여 잊히지 않는 장면을 상상해 글로 표현해주세요</a:t>
            </a:r>
            <a:r>
              <a:rPr lang="en-US" altLang="ko-KR" dirty="0"/>
              <a:t>.",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      "input": ["</a:t>
            </a:r>
            <a:r>
              <a:rPr lang="ko-KR" altLang="en-US" dirty="0"/>
              <a:t>기차</a:t>
            </a:r>
            <a:r>
              <a:rPr lang="en-US" altLang="ko-KR" dirty="0"/>
              <a:t>", "</a:t>
            </a:r>
            <a:r>
              <a:rPr lang="ko-KR" altLang="en-US" dirty="0"/>
              <a:t>유리잔</a:t>
            </a:r>
            <a:r>
              <a:rPr lang="en-US" altLang="ko-KR" dirty="0"/>
              <a:t>", "</a:t>
            </a:r>
            <a:r>
              <a:rPr lang="ko-KR" altLang="en-US" dirty="0"/>
              <a:t>고요</a:t>
            </a:r>
            <a:r>
              <a:rPr lang="en-US" altLang="ko-KR" dirty="0"/>
              <a:t>"],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    "rejected": "</a:t>
            </a:r>
            <a:r>
              <a:rPr lang="ko-KR" altLang="en-US" b="1" dirty="0">
                <a:solidFill>
                  <a:srgbClr val="FF0000"/>
                </a:solidFill>
              </a:rPr>
              <a:t>기차는 이동의 수단일 뿐 아니라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장거리 여행의 상징이 되기도 합니다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축제를 찾기 위해 이동하는 동안 유리잔에 담긴 음료를 나누며 대화를 이어가는 장면은 흔한 풍경입니다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그 속의 고요는 움직임 속에서 찾아오는 짧은 정적일 수 있습니다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조합은 역설적인 긴장과 안정감을 동시에 자아냅니다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여행과 축제는 비슷한 맥락에서 인간의 욕망을 반영합니다</a:t>
            </a:r>
            <a:r>
              <a:rPr lang="en-US" altLang="ko-KR" b="1" dirty="0">
                <a:solidFill>
                  <a:srgbClr val="FF0000"/>
                </a:solidFill>
              </a:rPr>
              <a:t>.",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      "chosen": "</a:t>
            </a:r>
            <a:r>
              <a:rPr lang="ko-KR" altLang="en-US" b="1" dirty="0"/>
              <a:t>기차는 시간을 밟고 지나가는 뱀 같았다</a:t>
            </a:r>
            <a:r>
              <a:rPr lang="en-US" altLang="ko-KR" b="1" dirty="0"/>
              <a:t>. </a:t>
            </a:r>
            <a:r>
              <a:rPr lang="ko-KR" altLang="en-US" b="1" dirty="0"/>
              <a:t>유리잔은 그 속에서 흔들리며</a:t>
            </a:r>
            <a:r>
              <a:rPr lang="en-US" altLang="ko-KR" b="1" dirty="0"/>
              <a:t>, </a:t>
            </a:r>
            <a:r>
              <a:rPr lang="ko-KR" altLang="en-US" b="1" dirty="0"/>
              <a:t>깨지지 않을 만큼만 긴장하고 있었다</a:t>
            </a:r>
            <a:r>
              <a:rPr lang="en-US" altLang="ko-KR" b="1" dirty="0"/>
              <a:t>. </a:t>
            </a:r>
            <a:r>
              <a:rPr lang="ko-KR" altLang="en-US" b="1" dirty="0"/>
              <a:t>고요는 소음 속에서 더 </a:t>
            </a:r>
            <a:r>
              <a:rPr lang="ko-KR" altLang="en-US" b="1" dirty="0" err="1"/>
              <a:t>선명해졌고</a:t>
            </a:r>
            <a:r>
              <a:rPr lang="en-US" altLang="ko-KR" b="1" dirty="0"/>
              <a:t>, </a:t>
            </a:r>
            <a:r>
              <a:rPr lang="ko-KR" altLang="en-US" b="1" dirty="0"/>
              <a:t>그는 그것에 귀를 기울였다</a:t>
            </a:r>
            <a:r>
              <a:rPr lang="en-US" altLang="ko-KR" b="1" dirty="0"/>
              <a:t>. </a:t>
            </a:r>
            <a:r>
              <a:rPr lang="ko-KR" altLang="en-US" b="1" dirty="0"/>
              <a:t>우리는 떠나는 중에도 도착하지 않은 감정을 먼저 마주친다</a:t>
            </a:r>
            <a:r>
              <a:rPr lang="en-US" altLang="ko-KR" b="1" dirty="0"/>
              <a:t>. </a:t>
            </a:r>
            <a:r>
              <a:rPr lang="ko-KR" altLang="en-US" b="1" dirty="0"/>
              <a:t>이동은 공간이 아니라 내면을 옮기는 일이다</a:t>
            </a:r>
            <a:r>
              <a:rPr lang="en-US" altLang="ko-KR" b="1" dirty="0"/>
              <a:t>."</a:t>
            </a:r>
          </a:p>
          <a:p>
            <a:r>
              <a:rPr lang="en-US" altLang="ko-KR" b="1" dirty="0"/>
              <a:t>    },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66B7C-326F-8915-8838-319DFDBC9657}"/>
              </a:ext>
            </a:extLst>
          </p:cNvPr>
          <p:cNvSpPr txBox="1"/>
          <p:nvPr/>
        </p:nvSpPr>
        <p:spPr>
          <a:xfrm>
            <a:off x="394855" y="734570"/>
            <a:ext cx="562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SFT </a:t>
            </a:r>
            <a:r>
              <a:rPr lang="ko-KR" altLang="en-US" sz="2400" b="1" dirty="0"/>
              <a:t>데이터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3DCA4-3E57-EC05-68B4-589DF41E8EFB}"/>
              </a:ext>
            </a:extLst>
          </p:cNvPr>
          <p:cNvSpPr txBox="1"/>
          <p:nvPr/>
        </p:nvSpPr>
        <p:spPr>
          <a:xfrm>
            <a:off x="6248400" y="734570"/>
            <a:ext cx="562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DPO </a:t>
            </a:r>
            <a:r>
              <a:rPr lang="ko-KR" altLang="en-US" sz="2400" b="1" dirty="0"/>
              <a:t>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33327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56AF0-AF7B-31B2-85D3-59201A5C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3A1CC-65C4-CB02-CEDC-8B5A6486E163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22C0C-5340-C9BF-204D-84EF78E860D2}"/>
              </a:ext>
            </a:extLst>
          </p:cNvPr>
          <p:cNvSpPr txBox="1"/>
          <p:nvPr/>
        </p:nvSpPr>
        <p:spPr>
          <a:xfrm>
            <a:off x="1280688" y="191869"/>
            <a:ext cx="183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SFT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vs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DPO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07681A-C458-12FF-64C5-EA7C81180E5D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8BC040-9A62-1815-88C5-8DF7D403508F}"/>
              </a:ext>
            </a:extLst>
          </p:cNvPr>
          <p:cNvGrpSpPr/>
          <p:nvPr/>
        </p:nvGrpSpPr>
        <p:grpSpPr>
          <a:xfrm>
            <a:off x="1944980" y="3253061"/>
            <a:ext cx="8575964" cy="2996570"/>
            <a:chOff x="3505200" y="3861430"/>
            <a:chExt cx="8575964" cy="2996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B6E0CD-231D-E80C-7E95-EEBAB333DBAE}"/>
                </a:ext>
              </a:extLst>
            </p:cNvPr>
            <p:cNvSpPr txBox="1"/>
            <p:nvPr/>
          </p:nvSpPr>
          <p:spPr>
            <a:xfrm>
              <a:off x="5940136" y="3861430"/>
              <a:ext cx="3927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DPO</a:t>
              </a:r>
              <a:r>
                <a:rPr lang="ko-KR" altLang="en-US" sz="2400" b="1" dirty="0"/>
                <a:t>의 </a:t>
              </a:r>
              <a:r>
                <a:rPr lang="en-US" altLang="ko-KR" sz="2400" b="1" dirty="0"/>
                <a:t>Loss</a:t>
              </a:r>
              <a:endParaRPr lang="ko-KR" altLang="en-US" sz="2400" b="1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22E3D0-6587-2F76-B07A-495442A2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4421080"/>
              <a:ext cx="8575964" cy="243692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9A1B562-0038-32D9-D512-7B8F261DDB22}"/>
                </a:ext>
              </a:extLst>
            </p:cNvPr>
            <p:cNvSpPr/>
            <p:nvPr/>
          </p:nvSpPr>
          <p:spPr>
            <a:xfrm>
              <a:off x="8236527" y="4474616"/>
              <a:ext cx="3525982" cy="8940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5ED20B-E89B-A79E-C004-AC1FBA9F9723}"/>
              </a:ext>
            </a:extLst>
          </p:cNvPr>
          <p:cNvGrpSpPr/>
          <p:nvPr/>
        </p:nvGrpSpPr>
        <p:grpSpPr>
          <a:xfrm>
            <a:off x="2855916" y="1144996"/>
            <a:ext cx="6975764" cy="1447800"/>
            <a:chOff x="0" y="922243"/>
            <a:chExt cx="6975764" cy="14478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614151A-C0E4-8BD3-409E-B3B627F0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2243"/>
              <a:ext cx="38481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1C6050-94E2-81B1-3A72-26E880A78B33}"/>
                </a:ext>
              </a:extLst>
            </p:cNvPr>
            <p:cNvSpPr txBox="1"/>
            <p:nvPr/>
          </p:nvSpPr>
          <p:spPr>
            <a:xfrm>
              <a:off x="3048000" y="1415310"/>
              <a:ext cx="3927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STF</a:t>
              </a:r>
              <a:r>
                <a:rPr lang="ko-KR" altLang="en-US" sz="2400" b="1" dirty="0"/>
                <a:t>의 </a:t>
              </a:r>
              <a:r>
                <a:rPr lang="en-US" altLang="ko-KR" sz="2400" b="1" dirty="0"/>
                <a:t>Loss</a:t>
              </a:r>
              <a:endParaRPr lang="ko-KR" altLang="en-US" sz="24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D4C79B-48D5-7052-1AD7-58E0B6F167B1}"/>
                </a:ext>
              </a:extLst>
            </p:cNvPr>
            <p:cNvSpPr/>
            <p:nvPr/>
          </p:nvSpPr>
          <p:spPr>
            <a:xfrm>
              <a:off x="2202873" y="1258693"/>
              <a:ext cx="1413163" cy="8940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51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22D5C-FD77-6A8B-3056-A00793B6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AC75F-430D-3198-D3F6-D12AFAE8664B}"/>
              </a:ext>
            </a:extLst>
          </p:cNvPr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4206E-94C6-0682-7DB9-0F2B6584DBC3}"/>
              </a:ext>
            </a:extLst>
          </p:cNvPr>
          <p:cNvSpPr txBox="1"/>
          <p:nvPr/>
        </p:nvSpPr>
        <p:spPr>
          <a:xfrm>
            <a:off x="1280688" y="191869"/>
            <a:ext cx="183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SFT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vs</a:t>
            </a:r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DPO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691001-C302-CBDE-50E4-BEA4DE9B99E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9E8575-238A-885F-036F-0300256495CE}"/>
              </a:ext>
            </a:extLst>
          </p:cNvPr>
          <p:cNvSpPr txBox="1"/>
          <p:nvPr/>
        </p:nvSpPr>
        <p:spPr>
          <a:xfrm>
            <a:off x="1811824" y="2627775"/>
            <a:ext cx="85683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4"/>
                </a:solidFill>
              </a:rPr>
              <a:t>정답이 존재하지 않는 </a:t>
            </a:r>
            <a:r>
              <a:rPr lang="en-US" altLang="ko-KR" sz="2400" b="1" dirty="0">
                <a:solidFill>
                  <a:schemeClr val="accent4"/>
                </a:solidFill>
              </a:rPr>
              <a:t>task  : </a:t>
            </a:r>
            <a:r>
              <a:rPr lang="ko-KR" altLang="en-US" sz="2400" b="1" dirty="0">
                <a:solidFill>
                  <a:schemeClr val="accent4"/>
                </a:solidFill>
              </a:rPr>
              <a:t>특정 키워드를 받아서</a:t>
            </a:r>
            <a:br>
              <a:rPr lang="en-US" altLang="ko-KR" sz="2400" b="1" dirty="0">
                <a:solidFill>
                  <a:schemeClr val="accent4"/>
                </a:solidFill>
              </a:rPr>
            </a:br>
            <a:br>
              <a:rPr lang="en-US" altLang="ko-KR" sz="2400" b="1" dirty="0">
                <a:solidFill>
                  <a:schemeClr val="accent4"/>
                </a:solidFill>
              </a:rPr>
            </a:br>
            <a:r>
              <a:rPr lang="en-US" altLang="ko-KR" sz="2400" b="1" dirty="0">
                <a:solidFill>
                  <a:schemeClr val="accent4"/>
                </a:solidFill>
              </a:rPr>
              <a:t> </a:t>
            </a:r>
            <a:r>
              <a:rPr lang="ko-KR" altLang="en-US" sz="2400" b="1" dirty="0">
                <a:solidFill>
                  <a:schemeClr val="accent4"/>
                </a:solidFill>
              </a:rPr>
              <a:t>해당 키워드가 반드시 포함된 문학적인 글 한 단락을 작성하는 </a:t>
            </a:r>
            <a:br>
              <a:rPr lang="en-US" altLang="ko-KR" sz="2400" b="1" dirty="0">
                <a:solidFill>
                  <a:schemeClr val="accent4"/>
                </a:solidFill>
              </a:rPr>
            </a:br>
            <a:br>
              <a:rPr lang="en-US" altLang="ko-KR" sz="2400" b="1" dirty="0">
                <a:solidFill>
                  <a:schemeClr val="accent4"/>
                </a:solidFill>
              </a:rPr>
            </a:br>
            <a:r>
              <a:rPr lang="en-US" altLang="ko-KR" sz="2400" b="1" dirty="0">
                <a:solidFill>
                  <a:schemeClr val="accent4"/>
                </a:solidFill>
              </a:rPr>
              <a:t>SFT</a:t>
            </a:r>
            <a:r>
              <a:rPr lang="ko-KR" altLang="en-US" sz="2400" b="1" dirty="0">
                <a:solidFill>
                  <a:schemeClr val="accent4"/>
                </a:solidFill>
              </a:rPr>
              <a:t>와 </a:t>
            </a:r>
            <a:r>
              <a:rPr lang="en-US" altLang="ko-KR" sz="2400" b="1" dirty="0">
                <a:solidFill>
                  <a:schemeClr val="accent4"/>
                </a:solidFill>
              </a:rPr>
              <a:t>DPO</a:t>
            </a:r>
            <a:r>
              <a:rPr lang="ko-KR" altLang="en-US" sz="2400" b="1" dirty="0">
                <a:solidFill>
                  <a:schemeClr val="accent4"/>
                </a:solidFill>
              </a:rPr>
              <a:t>의 훈련 성능을 비교</a:t>
            </a:r>
            <a:br>
              <a:rPr lang="en-US" altLang="ko-KR" sz="2400" b="1" dirty="0">
                <a:solidFill>
                  <a:schemeClr val="accent4"/>
                </a:solidFill>
              </a:rPr>
            </a:br>
            <a:endParaRPr lang="en-US" altLang="ko-KR" sz="2400" b="1" dirty="0">
              <a:solidFill>
                <a:schemeClr val="accent4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ACF20D1E-386B-45EA-D2DE-114730135C5A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3603-F25D-4642-2750-913A902B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5D694C-714D-5655-4F83-3FA2124A6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5E413B-18C7-92AE-0B1E-B4BB734D5F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64240-CF87-49FD-FC8D-CA55CBF04106}"/>
              </a:ext>
            </a:extLst>
          </p:cNvPr>
          <p:cNvSpPr txBox="1"/>
          <p:nvPr/>
        </p:nvSpPr>
        <p:spPr>
          <a:xfrm>
            <a:off x="167871" y="2105561"/>
            <a:ext cx="1185625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Part2.</a:t>
            </a:r>
            <a:r>
              <a:rPr lang="ko-KR" altLang="en-US" sz="16600" b="1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741A2-E309-8B3D-3DA3-E3BD83591B4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6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1313</Words>
  <Application>Microsoft Office PowerPoint</Application>
  <PresentationFormat>와이드스크린</PresentationFormat>
  <Paragraphs>116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Malgun Gothic Semilight</vt:lpstr>
      <vt:lpstr>Pretendard</vt:lpstr>
      <vt:lpstr>Pretendard Black</vt:lpstr>
      <vt:lpstr>맑은 고딕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경호 김</cp:lastModifiedBy>
  <cp:revision>35</cp:revision>
  <dcterms:created xsi:type="dcterms:W3CDTF">2023-04-19T04:07:11Z</dcterms:created>
  <dcterms:modified xsi:type="dcterms:W3CDTF">2025-05-17T04:14:38Z</dcterms:modified>
</cp:coreProperties>
</file>