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3" r:id="rId2"/>
  </p:sldMasterIdLst>
  <p:sldIdLst>
    <p:sldId id="337" r:id="rId3"/>
    <p:sldId id="339" r:id="rId4"/>
    <p:sldId id="258" r:id="rId5"/>
    <p:sldId id="259" r:id="rId6"/>
    <p:sldId id="260" r:id="rId7"/>
    <p:sldId id="261" r:id="rId8"/>
    <p:sldId id="341" r:id="rId9"/>
    <p:sldId id="340" r:id="rId10"/>
    <p:sldId id="343" r:id="rId11"/>
    <p:sldId id="344" r:id="rId12"/>
    <p:sldId id="342" r:id="rId13"/>
    <p:sldId id="345" r:id="rId14"/>
    <p:sldId id="346" r:id="rId15"/>
    <p:sldId id="347" r:id="rId16"/>
    <p:sldId id="263" r:id="rId17"/>
    <p:sldId id="262"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BFDEC-FC0D-6479-805A-5E63A2F73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DE656E3-7384-5767-E8B8-B6B2B712C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AFCBC86-2EA6-6030-FA2F-7B8691FD15D8}"/>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a:extLst>
              <a:ext uri="{FF2B5EF4-FFF2-40B4-BE49-F238E27FC236}">
                <a16:creationId xmlns:a16="http://schemas.microsoft.com/office/drawing/2014/main" xmlns="" id="{220D2460-7C0E-2D77-CFE5-4E74AC5C7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9A4143-1207-C5C3-5964-E55E6769DF8E}"/>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95532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5A722-C4A2-8253-9232-057A893DF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9874A57-A1A1-3FAA-285B-23CAA6FD09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CC6C785-6E6D-9701-550A-37D084C8D2EB}"/>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a:extLst>
              <a:ext uri="{FF2B5EF4-FFF2-40B4-BE49-F238E27FC236}">
                <a16:creationId xmlns:a16="http://schemas.microsoft.com/office/drawing/2014/main" xmlns="" id="{B01140BE-B1AE-061C-9F44-9DD5D5BED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12C162-138E-E09D-1A67-EF90CB504D25}"/>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55548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13FB31-58AC-4DBC-A9E0-679B5A7FE2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B6C411A-6873-6BE4-D5DF-EA7BF009D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61F84BB-C498-0FA5-96E3-ADC85ECCCD62}"/>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a:extLst>
              <a:ext uri="{FF2B5EF4-FFF2-40B4-BE49-F238E27FC236}">
                <a16:creationId xmlns:a16="http://schemas.microsoft.com/office/drawing/2014/main" xmlns="" id="{D6A0A6B4-6A8D-0C6F-EE58-6ED1CB090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C2DC03-2FD0-E432-AF0D-60C7DC6FDF42}"/>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32337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807492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722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xmlns=""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xmlns=""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xmlns=""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xmlns=""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xmlns=""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xmlns=""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xmlns=""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xmlns=""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xmlns=""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xmlns=""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xmlns=""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xmlns=""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xmlns=""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xmlns=""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xmlns=""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xmlns=""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xmlns=""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xmlns=""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xmlns=""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xmlns=""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xmlns=""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xmlns=""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xmlns=""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xmlns=""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xmlns=""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xmlns=""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xmlns=""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xmlns=""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xmlns=""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xmlns=""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xmlns=""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xmlns=""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xmlns=""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xmlns=""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xmlns=""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xmlns=""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xmlns=""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xmlns=""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xmlns=""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xmlns=""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xmlns=""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xmlns=""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xmlns=""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xmlns=""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xmlns=""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xmlns=""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xmlns=""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xmlns=""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xmlns=""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xmlns=""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xmlns=""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xmlns=""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xmlns=""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xmlns=""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250891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00914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36541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026717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2F59-E047-43F9-8E51-EAF421153F19}"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80804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2F59-E047-43F9-8E51-EAF421153F19}"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127917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BBF11-AAEE-2C19-4D48-61379828B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374D11E-0AB4-A9A8-0479-181E24B8D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BE68012-7340-2D57-6ABB-A8D280C46A9E}"/>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a:extLst>
              <a:ext uri="{FF2B5EF4-FFF2-40B4-BE49-F238E27FC236}">
                <a16:creationId xmlns:a16="http://schemas.microsoft.com/office/drawing/2014/main" xmlns="" id="{B2DAC227-EAEA-E50D-42B5-EB23913CC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95F66B-3A03-6CAA-0BE2-FAA883EA7FEE}"/>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113813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2F59-E047-43F9-8E51-EAF421153F19}"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845168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2F59-E047-43F9-8E51-EAF421153F19}"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3972981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2F59-E047-43F9-8E51-EAF421153F19}"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880047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2F59-E047-43F9-8E51-EAF421153F19}"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4120566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1044301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15762456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C7F37-941E-59E6-77FE-87EE94D07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64C748E-D92D-9680-BD30-ECC26A13B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79C1336-6EF9-FE63-E610-6DEF60B69EC1}"/>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5" name="Footer Placeholder 4">
            <a:extLst>
              <a:ext uri="{FF2B5EF4-FFF2-40B4-BE49-F238E27FC236}">
                <a16:creationId xmlns:a16="http://schemas.microsoft.com/office/drawing/2014/main" xmlns="" id="{21B8FEA7-DCF2-FE79-90CE-25F2FBC69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443874-42D9-C416-FD16-F085CEB3F38B}"/>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82888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2620-44E5-8C73-F3AC-DCE378360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573C4DD-54B4-9096-E4B3-A44ECFE74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AAD6705-2121-6BFA-3D30-055DE4B488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C8DE23F-9228-8E4A-E500-BB5EE75F4E88}"/>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6" name="Footer Placeholder 5">
            <a:extLst>
              <a:ext uri="{FF2B5EF4-FFF2-40B4-BE49-F238E27FC236}">
                <a16:creationId xmlns:a16="http://schemas.microsoft.com/office/drawing/2014/main" xmlns="" id="{378455A4-3658-87F2-0AF6-1E6B8261A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7CA54A-84B4-6EB0-0F22-050ED8615146}"/>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53624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F44F0-D7A8-57A5-C949-AADDAD62C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B44796F-931B-9748-CFD2-D3A99613A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E3B603-9F75-7B93-39F4-74FAFC39F3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C183033-49DE-3F50-2760-4AD506ED7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3EED3C3-BF74-F4E0-0DAF-053637F57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13260B4-74E1-51A3-2614-9926E4F691EE}"/>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8" name="Footer Placeholder 7">
            <a:extLst>
              <a:ext uri="{FF2B5EF4-FFF2-40B4-BE49-F238E27FC236}">
                <a16:creationId xmlns:a16="http://schemas.microsoft.com/office/drawing/2014/main" xmlns="" id="{4508FC8C-1CF8-367A-BA64-C0BE3B513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E5A4023-D73F-FECE-E311-480993D1070F}"/>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46300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718B0-60F7-A001-7354-38FFF9EA1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0BCF93C-E1AE-2816-79E5-FB8E7FD172EE}"/>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4" name="Footer Placeholder 3">
            <a:extLst>
              <a:ext uri="{FF2B5EF4-FFF2-40B4-BE49-F238E27FC236}">
                <a16:creationId xmlns:a16="http://schemas.microsoft.com/office/drawing/2014/main" xmlns="" id="{DC5A45A4-5067-A6B3-FA8B-6C509E4B5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BA2BAED-27E6-CEC7-E151-EFBD83884929}"/>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98687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E7606B-A3AF-4E9F-13AA-AF140E069441}"/>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3" name="Footer Placeholder 2">
            <a:extLst>
              <a:ext uri="{FF2B5EF4-FFF2-40B4-BE49-F238E27FC236}">
                <a16:creationId xmlns:a16="http://schemas.microsoft.com/office/drawing/2014/main" xmlns="" id="{4DE40C68-C237-DC64-6427-62DD65ACD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6C6F571-7416-1368-3309-A9C7EB41F511}"/>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34481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21F2A-8E4E-3636-2DC0-A8F0D6A4A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A97A237-A4F8-7CA9-303D-B2EC87903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B1A6376-141D-3AF3-F622-0A8E8FDDB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E8926E-15A5-0C6A-AA79-CF7E0C0D82BD}"/>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6" name="Footer Placeholder 5">
            <a:extLst>
              <a:ext uri="{FF2B5EF4-FFF2-40B4-BE49-F238E27FC236}">
                <a16:creationId xmlns:a16="http://schemas.microsoft.com/office/drawing/2014/main" xmlns="" id="{DEBFE7E5-755A-3037-AE50-53E6F589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B84B1DA-9336-E98A-1B96-4A57CC05B128}"/>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56034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0469E-94B5-D428-0E72-49FCB42E5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14F037A-365D-F217-2DED-A234C7E2B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77A7EA0-0A46-99C6-46EC-10924F925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87B95D3-43BE-CBA3-5F25-C4FB8C826755}"/>
              </a:ext>
            </a:extLst>
          </p:cNvPr>
          <p:cNvSpPr>
            <a:spLocks noGrp="1"/>
          </p:cNvSpPr>
          <p:nvPr>
            <p:ph type="dt" sz="half" idx="10"/>
          </p:nvPr>
        </p:nvSpPr>
        <p:spPr/>
        <p:txBody>
          <a:bodyPr/>
          <a:lstStyle/>
          <a:p>
            <a:fld id="{3F9A2F59-E047-43F9-8E51-EAF421153F19}" type="datetimeFigureOut">
              <a:rPr lang="en-US" smtClean="0"/>
              <a:t>11/25/2023</a:t>
            </a:fld>
            <a:endParaRPr lang="en-US"/>
          </a:p>
        </p:txBody>
      </p:sp>
      <p:sp>
        <p:nvSpPr>
          <p:cNvPr id="6" name="Footer Placeholder 5">
            <a:extLst>
              <a:ext uri="{FF2B5EF4-FFF2-40B4-BE49-F238E27FC236}">
                <a16:creationId xmlns:a16="http://schemas.microsoft.com/office/drawing/2014/main" xmlns="" id="{F9A37D8A-0A39-23E8-1DD3-C755FC35B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FC16158-D0F3-CC00-4221-78048948C8CD}"/>
              </a:ext>
            </a:extLst>
          </p:cNvPr>
          <p:cNvSpPr>
            <a:spLocks noGrp="1"/>
          </p:cNvSpPr>
          <p:nvPr>
            <p:ph type="sldNum" sz="quarter" idx="12"/>
          </p:nvPr>
        </p:nvSpPr>
        <p:spPr/>
        <p:txBody>
          <a:bodyPr/>
          <a:lstStyle/>
          <a:p>
            <a:fld id="{025746EA-C482-476A-A01C-DCBCCB18CB1B}" type="slidenum">
              <a:rPr lang="en-US" smtClean="0"/>
              <a:t>‹#›</a:t>
            </a:fld>
            <a:endParaRPr lang="en-US"/>
          </a:p>
        </p:txBody>
      </p:sp>
    </p:spTree>
    <p:extLst>
      <p:ext uri="{BB962C8B-B14F-4D97-AF65-F5344CB8AC3E}">
        <p14:creationId xmlns:p14="http://schemas.microsoft.com/office/powerpoint/2010/main" val="286002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9D232FE-C997-921D-9FE7-069A78FE4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7672AE3-A641-AC7A-06E5-7FF7DFEA0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56C4AF-93FB-F41A-E12E-F156DB3F5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A2F59-E047-43F9-8E51-EAF421153F19}" type="datetimeFigureOut">
              <a:rPr lang="en-US" smtClean="0"/>
              <a:t>11/25/2023</a:t>
            </a:fld>
            <a:endParaRPr lang="en-US"/>
          </a:p>
        </p:txBody>
      </p:sp>
      <p:sp>
        <p:nvSpPr>
          <p:cNvPr id="5" name="Footer Placeholder 4">
            <a:extLst>
              <a:ext uri="{FF2B5EF4-FFF2-40B4-BE49-F238E27FC236}">
                <a16:creationId xmlns:a16="http://schemas.microsoft.com/office/drawing/2014/main" xmlns="" id="{6716E71E-0C54-0FC6-C950-C2D4BB1D1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BDE6B23-72AD-F0A8-3D42-B214F1418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46EA-C482-476A-A01C-DCBCCB18CB1B}" type="slidenum">
              <a:rPr lang="en-US" smtClean="0"/>
              <a:t>‹#›</a:t>
            </a:fld>
            <a:endParaRPr lang="en-US"/>
          </a:p>
        </p:txBody>
      </p:sp>
    </p:spTree>
    <p:extLst>
      <p:ext uri="{BB962C8B-B14F-4D97-AF65-F5344CB8AC3E}">
        <p14:creationId xmlns:p14="http://schemas.microsoft.com/office/powerpoint/2010/main" val="3133100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A2F59-E047-43F9-8E51-EAF421153F19}" type="datetimeFigureOut">
              <a:rPr lang="en-US" smtClean="0"/>
              <a:t>11/25/2023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46EA-C482-476A-A01C-DCBCCB18CB1B}" type="slidenum">
              <a:rPr lang="en-US" smtClean="0"/>
              <a:t>‹#›</a:t>
            </a:fld>
            <a:endParaRPr lang="en-US"/>
          </a:p>
        </p:txBody>
      </p:sp>
    </p:spTree>
    <p:extLst>
      <p:ext uri="{BB962C8B-B14F-4D97-AF65-F5344CB8AC3E}">
        <p14:creationId xmlns:p14="http://schemas.microsoft.com/office/powerpoint/2010/main" val="146778465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xmlns="" id="{FF1FDA4E-DF01-4D02-BE4F-950B8F39C2BD}"/>
              </a:ext>
            </a:extLst>
          </p:cNvPr>
          <p:cNvGrpSpPr/>
          <p:nvPr/>
        </p:nvGrpSpPr>
        <p:grpSpPr>
          <a:xfrm rot="16200000">
            <a:off x="5185060" y="-3092704"/>
            <a:ext cx="1819481" cy="12191852"/>
            <a:chOff x="7863840" y="1228255"/>
            <a:chExt cx="909828" cy="228600"/>
          </a:xfrm>
        </p:grpSpPr>
        <p:sp>
          <p:nvSpPr>
            <p:cNvPr id="58" name="Rectangle 57">
              <a:extLst>
                <a:ext uri="{FF2B5EF4-FFF2-40B4-BE49-F238E27FC236}">
                  <a16:creationId xmlns:a16="http://schemas.microsoft.com/office/drawing/2014/main" xmlns=""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xmlns="" id="{F4CB848E-1D16-4F7F-919F-6A9FB17B8BC0}"/>
              </a:ext>
            </a:extLst>
          </p:cNvPr>
          <p:cNvSpPr/>
          <p:nvPr/>
        </p:nvSpPr>
        <p:spPr>
          <a:xfrm>
            <a:off x="0" y="2093482"/>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E2C559B9-D98C-4A53-B487-921BAB20C290}"/>
              </a:ext>
            </a:extLst>
          </p:cNvPr>
          <p:cNvSpPr txBox="1"/>
          <p:nvPr/>
        </p:nvSpPr>
        <p:spPr>
          <a:xfrm>
            <a:off x="104776" y="256303"/>
            <a:ext cx="12192000" cy="933589"/>
          </a:xfrm>
          <a:prstGeom prst="rect">
            <a:avLst/>
          </a:prstGeom>
          <a:noFill/>
        </p:spPr>
        <p:txBody>
          <a:bodyPr wrap="square" rtlCol="0" anchor="ctr">
            <a:spAutoFit/>
          </a:bodyPr>
          <a:lstStyle/>
          <a:p>
            <a:pPr marL="0" marR="0" algn="ctr">
              <a:spcBef>
                <a:spcPts val="0"/>
              </a:spcBef>
              <a:spcAft>
                <a:spcPts val="800"/>
              </a:spcAft>
            </a:pPr>
            <a:r>
              <a:rPr lang="en-US" sz="2400" b="1" dirty="0">
                <a:effectLst/>
                <a:latin typeface="adineue PRO Black Web" panose="02000000000000000000" pitchFamily="2" charset="0"/>
                <a:ea typeface="Calibri" panose="020F0502020204030204" pitchFamily="34" charset="0"/>
                <a:cs typeface="Times New Roman" panose="02020603050405020304" pitchFamily="18" charset="0"/>
              </a:rPr>
              <a:t>NETWORK FAULT DETECTION AND DIAGNOSIS OVER A NETWORK </a:t>
            </a:r>
          </a:p>
          <a:p>
            <a:pPr marL="0" marR="0" algn="ctr">
              <a:spcBef>
                <a:spcPts val="0"/>
              </a:spcBef>
              <a:spcAft>
                <a:spcPts val="800"/>
              </a:spcAft>
            </a:pPr>
            <a:r>
              <a:rPr lang="en-US" sz="2400" b="1" dirty="0">
                <a:effectLst/>
                <a:latin typeface="adineue PRO Black Web" panose="02000000000000000000" pitchFamily="2" charset="0"/>
                <a:ea typeface="Calibri" panose="020F0502020204030204" pitchFamily="34" charset="0"/>
                <a:cs typeface="Times New Roman" panose="02020603050405020304" pitchFamily="18" charset="0"/>
              </a:rPr>
              <a:t>AND NETWORK INFRASTRUCTURES</a:t>
            </a:r>
            <a:endParaRPr lang="en-US" sz="2400" dirty="0">
              <a:effectLst/>
              <a:latin typeface="adineue PRO Black Web" panose="02000000000000000000" pitchFamily="2"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2FA9F188-90E6-40A2-9335-DDFC6839B870}"/>
              </a:ext>
            </a:extLst>
          </p:cNvPr>
          <p:cNvSpPr txBox="1"/>
          <p:nvPr/>
        </p:nvSpPr>
        <p:spPr>
          <a:xfrm>
            <a:off x="-95251" y="2273486"/>
            <a:ext cx="12191853" cy="1456424"/>
          </a:xfrm>
          <a:prstGeom prst="rect">
            <a:avLst/>
          </a:prstGeom>
          <a:noFill/>
        </p:spPr>
        <p:txBody>
          <a:bodyPr wrap="square" rtlCol="0" anchor="ctr">
            <a:spAutoFit/>
          </a:bodyPr>
          <a:lstStyle/>
          <a:p>
            <a:pPr marL="0" marR="0" algn="ctr">
              <a:lnSpc>
                <a:spcPct val="107000"/>
              </a:lnSpc>
              <a:spcBef>
                <a:spcPts val="0"/>
              </a:spcBef>
              <a:spcAft>
                <a:spcPts val="800"/>
              </a:spcAft>
            </a:pPr>
            <a:r>
              <a:rPr lang="en-US" sz="2400" b="1" dirty="0">
                <a:solidFill>
                  <a:schemeClr val="bg1"/>
                </a:solidFill>
                <a:effectLst/>
                <a:latin typeface="adineue PRO Black Web" panose="02000000000000000000" pitchFamily="2" charset="0"/>
                <a:ea typeface="Calibri" panose="020F0502020204030204" pitchFamily="34" charset="0"/>
                <a:cs typeface="Times New Roman" panose="02020603050405020304" pitchFamily="18" charset="0"/>
              </a:rPr>
              <a:t>BY</a:t>
            </a:r>
          </a:p>
          <a:p>
            <a:pPr marL="0" marR="0" algn="ctr">
              <a:lnSpc>
                <a:spcPct val="107000"/>
              </a:lnSpc>
              <a:spcBef>
                <a:spcPts val="0"/>
              </a:spcBef>
              <a:spcAft>
                <a:spcPts val="800"/>
              </a:spcAft>
            </a:pPr>
            <a:r>
              <a:rPr lang="en-US" sz="2400" b="1" dirty="0">
                <a:solidFill>
                  <a:schemeClr val="bg1"/>
                </a:solidFill>
                <a:effectLst/>
                <a:latin typeface="adineue PRO Black Web" panose="02000000000000000000" pitchFamily="2" charset="0"/>
                <a:ea typeface="Calibri" panose="020F0502020204030204" pitchFamily="34" charset="0"/>
                <a:cs typeface="Times New Roman" panose="02020603050405020304" pitchFamily="18" charset="0"/>
              </a:rPr>
              <a:t>RAJI-SHITTU </a:t>
            </a:r>
            <a:r>
              <a:rPr lang="en-US" sz="2400" b="1" dirty="0" err="1">
                <a:solidFill>
                  <a:schemeClr val="bg1"/>
                </a:solidFill>
                <a:effectLst/>
                <a:latin typeface="adineue PRO Black Web" panose="02000000000000000000" pitchFamily="2" charset="0"/>
                <a:ea typeface="Calibri" panose="020F0502020204030204" pitchFamily="34" charset="0"/>
                <a:cs typeface="Times New Roman" panose="02020603050405020304" pitchFamily="18" charset="0"/>
              </a:rPr>
              <a:t>Abdulwaheed</a:t>
            </a:r>
            <a:r>
              <a:rPr lang="en-US" sz="2400" b="1" dirty="0">
                <a:solidFill>
                  <a:schemeClr val="bg1"/>
                </a:solidFill>
                <a:effectLst/>
                <a:latin typeface="adineue PRO Black Web" panose="02000000000000000000" pitchFamily="2" charset="0"/>
                <a:ea typeface="Calibri" panose="020F0502020204030204" pitchFamily="34" charset="0"/>
                <a:cs typeface="Times New Roman" panose="02020603050405020304" pitchFamily="18" charset="0"/>
              </a:rPr>
              <a:t> Babatunde</a:t>
            </a:r>
          </a:p>
          <a:p>
            <a:pPr marL="0" marR="0" algn="ctr">
              <a:lnSpc>
                <a:spcPct val="107000"/>
              </a:lnSpc>
              <a:spcBef>
                <a:spcPts val="0"/>
              </a:spcBef>
              <a:spcAft>
                <a:spcPts val="800"/>
              </a:spcAft>
            </a:pPr>
            <a:r>
              <a:rPr lang="en-US" sz="2400" b="1" dirty="0">
                <a:solidFill>
                  <a:schemeClr val="bg1"/>
                </a:solidFill>
                <a:effectLst/>
                <a:latin typeface="adineue PRO Black Web" panose="02000000000000000000" pitchFamily="2" charset="0"/>
                <a:ea typeface="Calibri" panose="020F0502020204030204" pitchFamily="34" charset="0"/>
                <a:cs typeface="Times New Roman" panose="02020603050405020304" pitchFamily="18" charset="0"/>
              </a:rPr>
              <a:t>03-05-AV-01018</a:t>
            </a:r>
          </a:p>
        </p:txBody>
      </p:sp>
      <p:sp>
        <p:nvSpPr>
          <p:cNvPr id="49" name="Rectangle 48">
            <a:extLst>
              <a:ext uri="{FF2B5EF4-FFF2-40B4-BE49-F238E27FC236}">
                <a16:creationId xmlns:a16="http://schemas.microsoft.com/office/drawing/2014/main" xmlns="" id="{63CBFF0E-5897-4AF6-9083-120D02669595}"/>
              </a:ext>
            </a:extLst>
          </p:cNvPr>
          <p:cNvSpPr/>
          <p:nvPr/>
        </p:nvSpPr>
        <p:spPr>
          <a:xfrm>
            <a:off x="-1" y="1959797"/>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D1A64975-1C0D-43DB-B28F-106A015F4420}"/>
              </a:ext>
            </a:extLst>
          </p:cNvPr>
          <p:cNvSpPr/>
          <p:nvPr/>
        </p:nvSpPr>
        <p:spPr>
          <a:xfrm>
            <a:off x="147" y="396956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EC4F2F80-FA23-13EA-1FB5-ED80CBFC07C8}"/>
              </a:ext>
            </a:extLst>
          </p:cNvPr>
          <p:cNvSpPr txBox="1"/>
          <p:nvPr/>
        </p:nvSpPr>
        <p:spPr>
          <a:xfrm>
            <a:off x="447600" y="4238118"/>
            <a:ext cx="11106149" cy="2557303"/>
          </a:xfrm>
          <a:prstGeom prst="rect">
            <a:avLst/>
          </a:prstGeom>
          <a:noFill/>
        </p:spPr>
        <p:txBody>
          <a:bodyPr wrap="square">
            <a:spAutoFit/>
          </a:bodyPr>
          <a:lstStyle/>
          <a:p>
            <a:pPr marL="0" marR="0" algn="ctr">
              <a:lnSpc>
                <a:spcPct val="107000"/>
              </a:lnSpc>
              <a:spcBef>
                <a:spcPts val="0"/>
              </a:spcBef>
              <a:spcAft>
                <a:spcPts val="800"/>
              </a:spcAft>
            </a:pPr>
            <a:r>
              <a:rPr lang="en-GB" sz="1800" b="1" dirty="0">
                <a:effectLst/>
                <a:latin typeface="adineue PRO Black Web" panose="02000000000000000000" pitchFamily="2" charset="0"/>
                <a:ea typeface="Times New Roman" panose="02020603050405020304" pitchFamily="18" charset="0"/>
                <a:cs typeface="Times New Roman" panose="02020603050405020304" pitchFamily="18" charset="0"/>
              </a:rPr>
              <a:t>BEING A RESEARCH PROJECT SUBMITTED TO THE DEPARTMENT OF COMPUTER SCIENCE, FACULTY OF SCIENCES</a:t>
            </a:r>
            <a:r>
              <a:rPr lang="en-US" sz="1600" dirty="0">
                <a:latin typeface="adineue PRO Black Web" panose="02000000000000000000" pitchFamily="2" charset="0"/>
                <a:ea typeface="Times New Roman" panose="02020603050405020304" pitchFamily="18" charset="0"/>
                <a:cs typeface="Times New Roman" panose="02020603050405020304" pitchFamily="18" charset="0"/>
              </a:rPr>
              <a:t>. </a:t>
            </a:r>
            <a:r>
              <a:rPr lang="en-GB" sz="1800" b="1" dirty="0">
                <a:effectLst/>
                <a:latin typeface="adineue PRO Black Web" panose="02000000000000000000" pitchFamily="2" charset="0"/>
                <a:ea typeface="Times New Roman" panose="02020603050405020304" pitchFamily="18" charset="0"/>
                <a:cs typeface="Times New Roman" panose="02020603050405020304" pitchFamily="18" charset="0"/>
              </a:rPr>
              <a:t>IN PARTIAL FULFILLMENT OF THE REQUIREMENTS FOR THE AWARD OF (</a:t>
            </a:r>
            <a:r>
              <a:rPr lang="en-GB" sz="1800" b="1" dirty="0" err="1">
                <a:effectLst/>
                <a:latin typeface="adineue PRO Black Web" panose="02000000000000000000" pitchFamily="2" charset="0"/>
                <a:ea typeface="Times New Roman" panose="02020603050405020304" pitchFamily="18" charset="0"/>
                <a:cs typeface="Times New Roman" panose="02020603050405020304" pitchFamily="18" charset="0"/>
              </a:rPr>
              <a:t>M.Sc</a:t>
            </a:r>
            <a:r>
              <a:rPr lang="en-GB" sz="1800" b="1" dirty="0">
                <a:effectLst/>
                <a:latin typeface="adineue PRO Black Web" panose="02000000000000000000" pitchFamily="2" charset="0"/>
                <a:ea typeface="Times New Roman" panose="02020603050405020304" pitchFamily="18" charset="0"/>
                <a:cs typeface="Times New Roman" panose="02020603050405020304" pitchFamily="18" charset="0"/>
              </a:rPr>
              <a:t>) COMPUTER SCIENCE </a:t>
            </a:r>
            <a:endParaRPr lang="en-US" sz="1600" dirty="0">
              <a:effectLst/>
              <a:latin typeface="adineue PRO Black Web" panose="02000000000000000000"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GB" sz="1800" b="1" dirty="0">
              <a:effectLst/>
              <a:latin typeface="adineue PRO Black Web" panose="02000000000000000000" pitchFamily="2"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r>
              <a:rPr lang="en-GB" sz="1800" b="1" dirty="0">
                <a:effectLst/>
                <a:latin typeface="adineue PRO Black Web" panose="02000000000000000000" pitchFamily="2" charset="0"/>
                <a:ea typeface="Times New Roman" panose="02020603050405020304" pitchFamily="18" charset="0"/>
                <a:cs typeface="Times New Roman" panose="02020603050405020304" pitchFamily="18" charset="0"/>
              </a:rPr>
              <a:t>LAGOS STATE UNIVERSITY, OJO</a:t>
            </a:r>
            <a:endParaRPr lang="en-US" sz="1600" dirty="0">
              <a:effectLst/>
              <a:latin typeface="adineue PRO Black Web" panose="02000000000000000000"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800" b="1" dirty="0">
              <a:effectLst/>
              <a:latin typeface="adineue PRO Black Web" panose="02000000000000000000"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adineue PRO Black Web" panose="02000000000000000000" pitchFamily="2" charset="0"/>
                <a:ea typeface="Calibri" panose="020F0502020204030204" pitchFamily="34" charset="0"/>
                <a:cs typeface="Times New Roman" panose="02020603050405020304" pitchFamily="18" charset="0"/>
              </a:rPr>
              <a:t>OCTOBER, 2023</a:t>
            </a:r>
            <a:endParaRPr lang="en-US" sz="1600" dirty="0">
              <a:effectLst/>
              <a:latin typeface="adineue PRO Black Web" panose="02000000000000000000" pitchFamily="2"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xmlns="" id="{EF363890-4056-5F95-2269-10FA253AABA4}"/>
              </a:ext>
            </a:extLst>
          </p:cNvPr>
          <p:cNvSpPr txBox="1"/>
          <p:nvPr/>
        </p:nvSpPr>
        <p:spPr>
          <a:xfrm>
            <a:off x="2545556" y="1634723"/>
            <a:ext cx="6196012" cy="368755"/>
          </a:xfrm>
          <a:prstGeom prst="rect">
            <a:avLst/>
          </a:prstGeom>
          <a:noFill/>
        </p:spPr>
        <p:txBody>
          <a:bodyPr wrap="square">
            <a:spAutoFit/>
          </a:bodyPr>
          <a:lstStyle/>
          <a:p>
            <a:pPr marL="0" marR="0" algn="ctr">
              <a:lnSpc>
                <a:spcPct val="107000"/>
              </a:lnSpc>
              <a:spcBef>
                <a:spcPts val="0"/>
              </a:spcBef>
              <a:spcAft>
                <a:spcPts val="800"/>
              </a:spcAft>
            </a:pPr>
            <a:r>
              <a:rPr lang="en-US" sz="1800" b="1" dirty="0">
                <a:effectLst/>
                <a:latin typeface="adineue PRO Black Web" panose="02000000000000000000" pitchFamily="2" charset="0"/>
                <a:ea typeface="Calibri" panose="020F0502020204030204" pitchFamily="34" charset="0"/>
                <a:cs typeface="Times New Roman" panose="02020603050405020304" pitchFamily="18" charset="0"/>
              </a:rPr>
              <a:t>A PROJECT WORK WAS CARRIED OUT</a:t>
            </a:r>
            <a:endParaRPr lang="en-US" sz="1600" dirty="0">
              <a:effectLst/>
              <a:latin typeface="adineue PRO Black Web"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607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685799" y="56996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Data Collection, </a:t>
            </a:r>
            <a:r>
              <a:rPr lang="en-US"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E</a:t>
            </a:r>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xperiment, and Results </a:t>
            </a:r>
            <a:r>
              <a:rPr lang="en-US" sz="4400" b="1" dirty="0" err="1">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Cont’D</a:t>
            </a:r>
            <a:endPar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333374" y="1155363"/>
            <a:ext cx="11220449" cy="3854787"/>
          </a:xfrm>
        </p:spPr>
        <p:txBody>
          <a:bodyPr>
            <a:noAutofit/>
          </a:bodyPr>
          <a:lstStyle/>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Data Storage Infrastructure:</a:t>
            </a:r>
            <a:r>
              <a:rPr lang="en-US" sz="1400" dirty="0">
                <a:effectLst/>
                <a:latin typeface="Söhne"/>
                <a:ea typeface="Calibri" panose="020F0502020204030204" pitchFamily="34" charset="0"/>
                <a:cs typeface="Times New Roman" panose="02020603050405020304" pitchFamily="18" charset="0"/>
              </a:rPr>
              <a:t> Our data storage infrastructure is designed to accommodate the diverse types of data collected, ensuring its accessibility, security, and scalability. Key aspects of our data storage infrastructure include: Database Selection and File Storage.</a:t>
            </a:r>
          </a:p>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Data Security and Privacy: </a:t>
            </a:r>
            <a:r>
              <a:rPr lang="en-US" sz="1400" dirty="0">
                <a:effectLst/>
                <a:latin typeface="Söhne"/>
                <a:ea typeface="Calibri" panose="020F0502020204030204" pitchFamily="34" charset="0"/>
                <a:cs typeface="Times New Roman" panose="02020603050405020304" pitchFamily="18" charset="0"/>
              </a:rPr>
              <a:t>Data security and privacy are paramount considerations in our data storage and management practices. We implement security measures that include:</a:t>
            </a:r>
            <a:r>
              <a:rPr lang="en-US" sz="1400" b="1" dirty="0">
                <a:effectLst/>
                <a:latin typeface="Söhne"/>
                <a:ea typeface="Calibri" panose="020F0502020204030204" pitchFamily="34" charset="0"/>
                <a:cs typeface="Times New Roman" panose="02020603050405020304" pitchFamily="18" charset="0"/>
              </a:rPr>
              <a:t> </a:t>
            </a:r>
            <a:r>
              <a:rPr lang="en-US" sz="1400" dirty="0">
                <a:effectLst/>
                <a:latin typeface="Söhne"/>
                <a:ea typeface="Calibri" panose="020F0502020204030204" pitchFamily="34" charset="0"/>
                <a:cs typeface="Times New Roman" panose="02020603050405020304" pitchFamily="18" charset="0"/>
              </a:rPr>
              <a:t>Access Control, Data Encryption and Compliance.</a:t>
            </a:r>
          </a:p>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Data Backup and Redundancy: </a:t>
            </a:r>
            <a:r>
              <a:rPr lang="en-US" sz="1400" dirty="0">
                <a:effectLst/>
                <a:latin typeface="Söhne"/>
                <a:ea typeface="Calibri" panose="020F0502020204030204" pitchFamily="34" charset="0"/>
                <a:cs typeface="Times New Roman" panose="02020603050405020304" pitchFamily="18" charset="0"/>
              </a:rPr>
              <a:t>To mitigate the risk of data loss, we have implemented data backup and redundancy strategies. These strategies involve: Regular Backups, Redundancy.</a:t>
            </a:r>
          </a:p>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Data Lifecycle Management: </a:t>
            </a:r>
            <a:r>
              <a:rPr lang="en-US" sz="1400" dirty="0">
                <a:effectLst/>
                <a:latin typeface="Söhne"/>
                <a:ea typeface="Calibri" panose="020F0502020204030204" pitchFamily="34" charset="0"/>
                <a:cs typeface="Times New Roman" panose="02020603050405020304" pitchFamily="18" charset="0"/>
              </a:rPr>
              <a:t>Our data management practices also encompass data lifecycle management. This involves: Data Retention Policies and Data Purging.</a:t>
            </a:r>
          </a:p>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Data Accessibility and Retrieval:  </a:t>
            </a:r>
            <a:r>
              <a:rPr lang="en-US" sz="1400" dirty="0">
                <a:effectLst/>
                <a:latin typeface="Söhne"/>
                <a:ea typeface="Calibri" panose="020F0502020204030204" pitchFamily="34" charset="0"/>
                <a:cs typeface="Times New Roman" panose="02020603050405020304" pitchFamily="18" charset="0"/>
              </a:rPr>
              <a:t>Accessibility to data is crucial for analysis and reporting. Our data storage and management practices ensure: Data Indexing and Data Retrieval Protocols.</a:t>
            </a:r>
          </a:p>
          <a:p>
            <a:pPr marL="0" indent="0" algn="just">
              <a:lnSpc>
                <a:spcPct val="100000"/>
              </a:lnSpc>
              <a:spcBef>
                <a:spcPts val="0"/>
              </a:spcBef>
              <a:spcAft>
                <a:spcPts val="800"/>
              </a:spcAft>
              <a:buNone/>
            </a:pPr>
            <a:endParaRPr lang="en-US" sz="500" dirty="0">
              <a:latin typeface="Söhne"/>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US" sz="1600" b="1" dirty="0">
                <a:effectLst/>
                <a:latin typeface="Söhne"/>
                <a:ea typeface="Calibri" panose="020F0502020204030204" pitchFamily="34" charset="0"/>
                <a:cs typeface="Times New Roman" panose="02020603050405020304" pitchFamily="18" charset="0"/>
              </a:rPr>
              <a:t>SELECTION OF VARIABLES AND METRICS</a:t>
            </a:r>
            <a:endParaRPr lang="en-US" sz="1600" dirty="0">
              <a:effectLst/>
              <a:latin typeface="Söhne"/>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The success of our experiments in fault detection and diagnosis over network and network infrastructures depends on the careful selection of variables and metrics. In this subsection, we elucidate the criteria and considerations guiding our choices and outline the specific variables and metrics under examination.</a:t>
            </a:r>
          </a:p>
          <a:p>
            <a:pPr marL="0" marR="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Criteria for Variable Selection: </a:t>
            </a:r>
            <a:r>
              <a:rPr lang="en-US" sz="1400" dirty="0">
                <a:effectLst/>
                <a:latin typeface="Söhne"/>
                <a:ea typeface="Calibri" panose="020F0502020204030204" pitchFamily="34" charset="0"/>
                <a:cs typeface="Times New Roman" panose="02020603050405020304" pitchFamily="18" charset="0"/>
              </a:rPr>
              <a:t>The selection of variables (parameters, attributes, or characteristics) is fundamental to our research. The criteria for variable selection include:</a:t>
            </a:r>
          </a:p>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Methodology for Collecting Network Data: </a:t>
            </a:r>
            <a:r>
              <a:rPr lang="en-US" sz="1400" dirty="0">
                <a:effectLst/>
                <a:latin typeface="Söhne"/>
                <a:ea typeface="Calibri" panose="020F0502020204030204" pitchFamily="34" charset="0"/>
                <a:cs typeface="Times New Roman" panose="02020603050405020304" pitchFamily="18" charset="0"/>
              </a:rPr>
              <a:t>The process of collecting network data is a pivotal step in our research, as it forms the basis for our fault detection and diagnosis experiments. In this subsection, we elaborate on the methodologies employed to collect network data, ensuring the comprehensive capture of network behavior and performance.</a:t>
            </a:r>
          </a:p>
          <a:p>
            <a:pPr marL="0" marR="0" indent="0" algn="just">
              <a:lnSpc>
                <a:spcPct val="100000"/>
              </a:lnSpc>
              <a:spcBef>
                <a:spcPts val="0"/>
              </a:spcBef>
              <a:spcAft>
                <a:spcPts val="800"/>
              </a:spcAft>
              <a:buNone/>
            </a:pPr>
            <a:endParaRPr lang="en-US" sz="1400" dirty="0">
              <a:effectLst/>
              <a:latin typeface="Söhne"/>
              <a:ea typeface="Calibri" panose="020F0502020204030204" pitchFamily="34" charset="0"/>
              <a:cs typeface="Times New Roman" panose="02020603050405020304" pitchFamily="18" charset="0"/>
            </a:endParaRPr>
          </a:p>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29850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490538" y="17656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Data Collection, </a:t>
            </a:r>
            <a:r>
              <a:rPr lang="en-US"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E</a:t>
            </a:r>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xperiment, and Results </a:t>
            </a:r>
            <a:r>
              <a:rPr lang="en-US" sz="4400" b="1" dirty="0" err="1">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Cont’D</a:t>
            </a:r>
            <a:endParaRPr lang="en-US" sz="4400" b="1" dirty="0">
              <a:solidFill>
                <a:srgbClr val="002060"/>
              </a:solidFill>
              <a:effectLst/>
              <a:latin typeface="Söhne"/>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E82BA276-2D3E-C5C7-76BD-74FBF790212E}"/>
              </a:ext>
            </a:extLst>
          </p:cNvPr>
          <p:cNvSpPr txBox="1"/>
          <p:nvPr/>
        </p:nvSpPr>
        <p:spPr>
          <a:xfrm>
            <a:off x="676274" y="2019815"/>
            <a:ext cx="4962526" cy="2246769"/>
          </a:xfrm>
          <a:prstGeom prst="rect">
            <a:avLst/>
          </a:prstGeom>
          <a:noFill/>
        </p:spPr>
        <p:txBody>
          <a:bodyPr wrap="square">
            <a:spAutoFit/>
          </a:bodyPr>
          <a:lstStyle/>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Raw Data:</a:t>
            </a:r>
            <a:endParaRPr lang="en-US" sz="1200" dirty="0">
              <a:effectLst/>
              <a:latin typeface="Söhne"/>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Timestamped logs of ICMP echo requests (ping) sent to network devices.</a:t>
            </a: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Recorded response times and packet loss rates.</a:t>
            </a:r>
          </a:p>
          <a:p>
            <a:pPr marL="342900" marR="0" lvl="0" indent="-342900" algn="just">
              <a:spcBef>
                <a:spcPts val="0"/>
              </a:spcBef>
              <a:spcAft>
                <a:spcPts val="80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Device availability status over time.</a:t>
            </a:r>
          </a:p>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Observations:</a:t>
            </a:r>
            <a:endParaRPr lang="en-US" sz="1200" dirty="0">
              <a:effectLst/>
              <a:latin typeface="Söhne"/>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Increased response times and packet loss observed during network stress tests.</a:t>
            </a: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Timely detection of device unavailability using ping-based monitoring.</a:t>
            </a:r>
          </a:p>
          <a:p>
            <a:pPr marL="342900" marR="0" lvl="0" indent="-342900" algn="just">
              <a:spcBef>
                <a:spcPts val="0"/>
              </a:spcBef>
              <a:spcAft>
                <a:spcPts val="80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Consistency in response times during normal network conditions.</a:t>
            </a:r>
          </a:p>
        </p:txBody>
      </p:sp>
      <p:sp>
        <p:nvSpPr>
          <p:cNvPr id="7" name="TextBox 6">
            <a:extLst>
              <a:ext uri="{FF2B5EF4-FFF2-40B4-BE49-F238E27FC236}">
                <a16:creationId xmlns:a16="http://schemas.microsoft.com/office/drawing/2014/main" xmlns="" id="{DBB1D219-602D-5F60-E30C-A904AB9D3001}"/>
              </a:ext>
            </a:extLst>
          </p:cNvPr>
          <p:cNvSpPr txBox="1"/>
          <p:nvPr/>
        </p:nvSpPr>
        <p:spPr>
          <a:xfrm>
            <a:off x="6096000" y="2019815"/>
            <a:ext cx="5791197" cy="2062103"/>
          </a:xfrm>
          <a:prstGeom prst="rect">
            <a:avLst/>
          </a:prstGeom>
          <a:noFill/>
        </p:spPr>
        <p:txBody>
          <a:bodyPr wrap="square">
            <a:spAutoFit/>
          </a:bodyPr>
          <a:lstStyle/>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Raw Data:</a:t>
            </a:r>
            <a:endParaRPr lang="en-US" sz="1200" dirty="0">
              <a:effectLst/>
              <a:latin typeface="Söhne"/>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Captured network traffic data, including packet headers and payloads.</a:t>
            </a:r>
          </a:p>
          <a:p>
            <a:pPr marL="342900" marR="0" lvl="0" indent="-342900" algn="just">
              <a:spcBef>
                <a:spcPts val="0"/>
              </a:spcBef>
              <a:spcAft>
                <a:spcPts val="80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Timestamps of anomalies detected by passive monitoring algorithms.</a:t>
            </a:r>
          </a:p>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Observations:</a:t>
            </a:r>
            <a:endParaRPr lang="en-US" sz="1200" dirty="0">
              <a:effectLst/>
              <a:latin typeface="Söhne"/>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Identification of unusual traffic patterns, including sudden spikes and protocol deviations.</a:t>
            </a:r>
          </a:p>
          <a:p>
            <a:pPr marL="342900" marR="0" lvl="0" indent="-342900" algn="just">
              <a:spcBef>
                <a:spcPts val="0"/>
              </a:spcBef>
              <a:spcAft>
                <a:spcPts val="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Timely alerts generated by anomaly-based passive monitoring.</a:t>
            </a:r>
          </a:p>
          <a:p>
            <a:pPr marL="342900" marR="0" lvl="0" indent="-342900" algn="just">
              <a:spcBef>
                <a:spcPts val="0"/>
              </a:spcBef>
              <a:spcAft>
                <a:spcPts val="800"/>
              </a:spcAft>
              <a:buFont typeface="Times New Roman" panose="02020603050405020304" pitchFamily="18" charset="0"/>
              <a:buChar char="-"/>
            </a:pPr>
            <a:r>
              <a:rPr lang="en-US" sz="1200" dirty="0">
                <a:effectLst/>
                <a:latin typeface="Söhne"/>
                <a:ea typeface="Calibri" panose="020F0502020204030204" pitchFamily="34" charset="0"/>
                <a:cs typeface="Times New Roman" panose="02020603050405020304" pitchFamily="18" charset="0"/>
              </a:rPr>
              <a:t>Clear distinction between normal and anomalous network behavior in captured traffic data.</a:t>
            </a:r>
          </a:p>
        </p:txBody>
      </p:sp>
      <p:grpSp>
        <p:nvGrpSpPr>
          <p:cNvPr id="8" name="Group 7">
            <a:extLst>
              <a:ext uri="{FF2B5EF4-FFF2-40B4-BE49-F238E27FC236}">
                <a16:creationId xmlns:a16="http://schemas.microsoft.com/office/drawing/2014/main" xmlns="" id="{2E50B3E2-2F2C-23F9-BF6A-26C45D5B49BD}"/>
              </a:ext>
            </a:extLst>
          </p:cNvPr>
          <p:cNvGrpSpPr/>
          <p:nvPr/>
        </p:nvGrpSpPr>
        <p:grpSpPr>
          <a:xfrm>
            <a:off x="609599" y="674525"/>
            <a:ext cx="10515600" cy="1323439"/>
            <a:chOff x="1016794" y="873449"/>
            <a:chExt cx="10402908" cy="5082676"/>
          </a:xfrm>
        </p:grpSpPr>
        <p:sp>
          <p:nvSpPr>
            <p:cNvPr id="9" name="TextBox 8">
              <a:extLst>
                <a:ext uri="{FF2B5EF4-FFF2-40B4-BE49-F238E27FC236}">
                  <a16:creationId xmlns:a16="http://schemas.microsoft.com/office/drawing/2014/main" xmlns="" id="{99F8F376-FF3B-3CAE-E50B-3E1D44EA17BF}"/>
                </a:ext>
              </a:extLst>
            </p:cNvPr>
            <p:cNvSpPr txBox="1"/>
            <p:nvPr/>
          </p:nvSpPr>
          <p:spPr>
            <a:xfrm>
              <a:off x="1123950" y="873449"/>
              <a:ext cx="10295752" cy="5082676"/>
            </a:xfrm>
            <a:prstGeom prst="rect">
              <a:avLst/>
            </a:prstGeom>
            <a:noFill/>
          </p:spPr>
          <p:txBody>
            <a:bodyPr wrap="square">
              <a:spAutoFit/>
            </a:bodyPr>
            <a:lstStyle/>
            <a:p>
              <a:pPr algn="l"/>
              <a:r>
                <a:rPr lang="en-US" sz="1600" b="1" i="0" dirty="0">
                  <a:effectLst/>
                  <a:latin typeface="Söhne"/>
                </a:rPr>
                <a:t>Presentation of Raw Data and Observations : </a:t>
              </a:r>
              <a:r>
                <a:rPr lang="en-US" sz="1600" i="0" dirty="0">
                  <a:effectLst/>
                  <a:latin typeface="Söhne"/>
                </a:rPr>
                <a:t>In this section, we present raw data and observations obtained from our fault detection and diagnosis experiments. The raw data offers a detailed view of network behavior under different experimental scenarios, while our observations provide initial insights into the performance of various fault detection and diagnosis methodologies.</a:t>
              </a:r>
            </a:p>
            <a:p>
              <a:pPr algn="l"/>
              <a:endParaRPr lang="en-US" sz="1600" i="0" dirty="0">
                <a:effectLst/>
                <a:latin typeface="Söhne"/>
              </a:endParaRPr>
            </a:p>
          </p:txBody>
        </p:sp>
        <p:sp>
          <p:nvSpPr>
            <p:cNvPr id="10" name="Rectangle 9">
              <a:extLst>
                <a:ext uri="{FF2B5EF4-FFF2-40B4-BE49-F238E27FC236}">
                  <a16:creationId xmlns:a16="http://schemas.microsoft.com/office/drawing/2014/main" xmlns="" id="{784A90DD-E7B8-F8F4-AF09-F6041A97AA1A}"/>
                </a:ext>
              </a:extLst>
            </p:cNvPr>
            <p:cNvSpPr/>
            <p:nvPr/>
          </p:nvSpPr>
          <p:spPr>
            <a:xfrm>
              <a:off x="1016794" y="1095127"/>
              <a:ext cx="117785" cy="3538235"/>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xmlns="" id="{8FF3BF15-40D0-7AF2-8F82-E87F28F984C2}"/>
              </a:ext>
            </a:extLst>
          </p:cNvPr>
          <p:cNvSpPr/>
          <p:nvPr/>
        </p:nvSpPr>
        <p:spPr>
          <a:xfrm>
            <a:off x="728660" y="1814513"/>
            <a:ext cx="4910138" cy="19526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Scenario 1: Active Monitoring with Ping-Based Method</a:t>
            </a:r>
          </a:p>
        </p:txBody>
      </p:sp>
      <p:sp>
        <p:nvSpPr>
          <p:cNvPr id="12" name="Rectangle: Rounded Corners 11">
            <a:extLst>
              <a:ext uri="{FF2B5EF4-FFF2-40B4-BE49-F238E27FC236}">
                <a16:creationId xmlns:a16="http://schemas.microsoft.com/office/drawing/2014/main" xmlns="" id="{3F690F9E-A65D-71D2-DB6C-56083C2F6155}"/>
              </a:ext>
            </a:extLst>
          </p:cNvPr>
          <p:cNvSpPr/>
          <p:nvPr/>
        </p:nvSpPr>
        <p:spPr>
          <a:xfrm>
            <a:off x="6096000" y="1824553"/>
            <a:ext cx="4910138" cy="19526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t>Scenario 2: Anomaly-Based Passive Monitoring</a:t>
            </a:r>
          </a:p>
        </p:txBody>
      </p:sp>
      <p:sp>
        <p:nvSpPr>
          <p:cNvPr id="13" name="TextBox 12">
            <a:extLst>
              <a:ext uri="{FF2B5EF4-FFF2-40B4-BE49-F238E27FC236}">
                <a16:creationId xmlns:a16="http://schemas.microsoft.com/office/drawing/2014/main" xmlns="" id="{F82EB1BD-FC81-767C-0022-66A5B4ACE198}"/>
              </a:ext>
            </a:extLst>
          </p:cNvPr>
          <p:cNvSpPr txBox="1"/>
          <p:nvPr/>
        </p:nvSpPr>
        <p:spPr>
          <a:xfrm>
            <a:off x="676274" y="4585234"/>
            <a:ext cx="4962526" cy="2185214"/>
          </a:xfrm>
          <a:prstGeom prst="rect">
            <a:avLst/>
          </a:prstGeom>
          <a:noFill/>
        </p:spPr>
        <p:txBody>
          <a:bodyPr wrap="square">
            <a:spAutoFit/>
          </a:bodyPr>
          <a:lstStyle/>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Raw Data:</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Network parameter measurements, including CPU utilization and bandwidth usage.</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Threshold values configured for each parameter.</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Timestamps of parameter breaches and alerts triggered.</a:t>
            </a:r>
          </a:p>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Observations:</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Effective detection of parameter breaches when thresholds are exceeded.</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Rapid alerting mechanism for threshold-based detection.</a:t>
            </a:r>
          </a:p>
        </p:txBody>
      </p:sp>
      <p:sp>
        <p:nvSpPr>
          <p:cNvPr id="15" name="Rectangle: Rounded Corners 14">
            <a:extLst>
              <a:ext uri="{FF2B5EF4-FFF2-40B4-BE49-F238E27FC236}">
                <a16:creationId xmlns:a16="http://schemas.microsoft.com/office/drawing/2014/main" xmlns="" id="{2DE83E0F-9F9E-B2F4-676E-8235142556BE}"/>
              </a:ext>
            </a:extLst>
          </p:cNvPr>
          <p:cNvSpPr/>
          <p:nvPr/>
        </p:nvSpPr>
        <p:spPr>
          <a:xfrm>
            <a:off x="728660" y="4379932"/>
            <a:ext cx="4910138" cy="19526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Scenario 3: Threshold-Based Detection Techniques</a:t>
            </a:r>
          </a:p>
        </p:txBody>
      </p:sp>
      <p:sp>
        <p:nvSpPr>
          <p:cNvPr id="16" name="Rectangle: Rounded Corners 15">
            <a:extLst>
              <a:ext uri="{FF2B5EF4-FFF2-40B4-BE49-F238E27FC236}">
                <a16:creationId xmlns:a16="http://schemas.microsoft.com/office/drawing/2014/main" xmlns="" id="{2976D02C-4D44-64F7-8AFF-96C3CC171E99}"/>
              </a:ext>
            </a:extLst>
          </p:cNvPr>
          <p:cNvSpPr/>
          <p:nvPr/>
        </p:nvSpPr>
        <p:spPr>
          <a:xfrm>
            <a:off x="6096000" y="4399497"/>
            <a:ext cx="4910138" cy="19526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Scenario 4: Machine Learning-Based Detection</a:t>
            </a:r>
            <a:endParaRPr lang="it-IT" sz="1200" b="1" dirty="0"/>
          </a:p>
        </p:txBody>
      </p:sp>
      <p:sp>
        <p:nvSpPr>
          <p:cNvPr id="18" name="TextBox 17">
            <a:extLst>
              <a:ext uri="{FF2B5EF4-FFF2-40B4-BE49-F238E27FC236}">
                <a16:creationId xmlns:a16="http://schemas.microsoft.com/office/drawing/2014/main" xmlns="" id="{A223CFEF-C42F-6099-BE24-1B56C92009A1}"/>
              </a:ext>
            </a:extLst>
          </p:cNvPr>
          <p:cNvSpPr txBox="1"/>
          <p:nvPr/>
        </p:nvSpPr>
        <p:spPr>
          <a:xfrm>
            <a:off x="6096000" y="4570947"/>
            <a:ext cx="5172075" cy="2554545"/>
          </a:xfrm>
          <a:prstGeom prst="rect">
            <a:avLst/>
          </a:prstGeom>
          <a:noFill/>
        </p:spPr>
        <p:txBody>
          <a:bodyPr wrap="square">
            <a:spAutoFit/>
          </a:bodyPr>
          <a:lstStyle/>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Raw Data:</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Network data features used as input to machine learning models.</a:t>
            </a:r>
          </a:p>
          <a:p>
            <a:pPr marL="171450" marR="0" indent="-171450" algn="just">
              <a:spcBef>
                <a:spcPts val="0"/>
              </a:spcBef>
              <a:spcAft>
                <a:spcPts val="800"/>
              </a:spcAft>
              <a:buFont typeface="Arial" panose="020B0604020202020204" pitchFamily="34" charset="0"/>
              <a:buChar char="•"/>
            </a:pPr>
            <a:r>
              <a:rPr lang="en-US" sz="1200" dirty="0">
                <a:effectLst/>
                <a:latin typeface="Söhne"/>
                <a:ea typeface="Calibri" panose="020F0502020204030204" pitchFamily="34" charset="0"/>
                <a:cs typeface="Times New Roman" panose="02020603050405020304" pitchFamily="18" charset="0"/>
              </a:rPr>
              <a:t>Timestamped predictions and classifications generated by machine learning algorithms.</a:t>
            </a:r>
          </a:p>
          <a:p>
            <a:pPr marL="0" marR="0" algn="just">
              <a:spcBef>
                <a:spcPts val="0"/>
              </a:spcBef>
              <a:spcAft>
                <a:spcPts val="800"/>
              </a:spcAft>
            </a:pPr>
            <a:r>
              <a:rPr lang="en-US" sz="1200" b="1" dirty="0">
                <a:effectLst/>
                <a:latin typeface="Söhne"/>
                <a:ea typeface="Calibri" panose="020F0502020204030204" pitchFamily="34" charset="0"/>
                <a:cs typeface="Times New Roman" panose="02020603050405020304" pitchFamily="18" charset="0"/>
              </a:rPr>
              <a:t>Observations:</a:t>
            </a:r>
          </a:p>
          <a:p>
            <a:pPr marL="171450" marR="0" indent="-171450" algn="just">
              <a:spcBef>
                <a:spcPts val="0"/>
              </a:spcBef>
              <a:spcAft>
                <a:spcPts val="800"/>
              </a:spcAft>
              <a:buFont typeface="Wingdings" panose="05000000000000000000" pitchFamily="2" charset="2"/>
              <a:buChar char="§"/>
            </a:pPr>
            <a:r>
              <a:rPr lang="en-US" sz="1200" dirty="0">
                <a:effectLst/>
                <a:latin typeface="Söhne"/>
                <a:ea typeface="Calibri" panose="020F0502020204030204" pitchFamily="34" charset="0"/>
                <a:cs typeface="Times New Roman" panose="02020603050405020304" pitchFamily="18" charset="0"/>
              </a:rPr>
              <a:t>Machine learning models demonstrate the ability to capture complex patterns in network behavior.</a:t>
            </a:r>
          </a:p>
          <a:p>
            <a:pPr marL="171450" marR="0" indent="-171450" algn="just">
              <a:spcBef>
                <a:spcPts val="0"/>
              </a:spcBef>
              <a:spcAft>
                <a:spcPts val="800"/>
              </a:spcAft>
              <a:buFont typeface="Wingdings" panose="05000000000000000000" pitchFamily="2" charset="2"/>
              <a:buChar char="§"/>
            </a:pPr>
            <a:r>
              <a:rPr lang="en-US" sz="1200" dirty="0">
                <a:effectLst/>
                <a:latin typeface="Söhne"/>
                <a:ea typeface="Calibri" panose="020F0502020204030204" pitchFamily="34" charset="0"/>
                <a:cs typeface="Times New Roman" panose="02020603050405020304" pitchFamily="18" charset="0"/>
              </a:rPr>
              <a:t>Varied performance among different machine learning algorithms in terms of accuracy and false positive rates.</a:t>
            </a:r>
          </a:p>
          <a:p>
            <a:pPr marL="0" marR="0" algn="just">
              <a:spcBef>
                <a:spcPts val="0"/>
              </a:spcBef>
              <a:spcAft>
                <a:spcPts val="800"/>
              </a:spcAft>
            </a:pPr>
            <a:endParaRPr lang="en-US" sz="1200" b="1" dirty="0">
              <a:effectLst/>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490538" y="17656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Data Collection, </a:t>
            </a:r>
            <a:r>
              <a:rPr lang="en-US"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E</a:t>
            </a:r>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xperiment, and Results </a:t>
            </a:r>
            <a:r>
              <a:rPr lang="en-US" sz="4400" b="1" dirty="0" err="1">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Cont’D</a:t>
            </a:r>
            <a:endParaRPr lang="en-US" sz="4400" b="1" dirty="0">
              <a:solidFill>
                <a:srgbClr val="002060"/>
              </a:solidFill>
              <a:effectLst/>
              <a:latin typeface="Söhne"/>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xmlns="" id="{2E50B3E2-2F2C-23F9-BF6A-26C45D5B49BD}"/>
              </a:ext>
            </a:extLst>
          </p:cNvPr>
          <p:cNvGrpSpPr/>
          <p:nvPr/>
        </p:nvGrpSpPr>
        <p:grpSpPr>
          <a:xfrm>
            <a:off x="609599" y="715235"/>
            <a:ext cx="10515600" cy="738664"/>
            <a:chOff x="1016794" y="873449"/>
            <a:chExt cx="10402908" cy="2836844"/>
          </a:xfrm>
        </p:grpSpPr>
        <p:sp>
          <p:nvSpPr>
            <p:cNvPr id="9" name="TextBox 8">
              <a:extLst>
                <a:ext uri="{FF2B5EF4-FFF2-40B4-BE49-F238E27FC236}">
                  <a16:creationId xmlns:a16="http://schemas.microsoft.com/office/drawing/2014/main" xmlns="" id="{99F8F376-FF3B-3CAE-E50B-3E1D44EA17BF}"/>
                </a:ext>
              </a:extLst>
            </p:cNvPr>
            <p:cNvSpPr txBox="1"/>
            <p:nvPr/>
          </p:nvSpPr>
          <p:spPr>
            <a:xfrm>
              <a:off x="1123950" y="873449"/>
              <a:ext cx="10295752" cy="2836844"/>
            </a:xfrm>
            <a:prstGeom prst="rect">
              <a:avLst/>
            </a:prstGeom>
            <a:noFill/>
          </p:spPr>
          <p:txBody>
            <a:bodyPr wrap="square">
              <a:spAutoFit/>
            </a:bodyPr>
            <a:lstStyle/>
            <a:p>
              <a:pPr algn="just"/>
              <a:r>
                <a:rPr lang="en-US" sz="1400" b="1" i="0" dirty="0">
                  <a:effectLst/>
                  <a:latin typeface="Söhne"/>
                </a:rPr>
                <a:t>4.5.1 Comparative Analysis of Fault Detection and Diagnosis Methods: </a:t>
              </a:r>
              <a:r>
                <a:rPr lang="en-US" sz="1400" i="0" dirty="0">
                  <a:effectLst/>
                  <a:latin typeface="Söhne"/>
                </a:rPr>
                <a:t>In this section, we conduct a comprehensive comparative analysis of the fault detection and diagnosis methods employed in our experiments. The objective is to evaluate and contrast the performance of these methods across different experimental scenarios and gain insights into their strengths and weaknesses.</a:t>
              </a:r>
            </a:p>
          </p:txBody>
        </p:sp>
        <p:sp>
          <p:nvSpPr>
            <p:cNvPr id="10" name="Rectangle 9">
              <a:extLst>
                <a:ext uri="{FF2B5EF4-FFF2-40B4-BE49-F238E27FC236}">
                  <a16:creationId xmlns:a16="http://schemas.microsoft.com/office/drawing/2014/main" xmlns="" id="{784A90DD-E7B8-F8F4-AF09-F6041A97AA1A}"/>
                </a:ext>
              </a:extLst>
            </p:cNvPr>
            <p:cNvSpPr/>
            <p:nvPr/>
          </p:nvSpPr>
          <p:spPr>
            <a:xfrm>
              <a:off x="1016794" y="1095127"/>
              <a:ext cx="107156" cy="216279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xmlns="" id="{F82EB1BD-FC81-767C-0022-66A5B4ACE198}"/>
              </a:ext>
            </a:extLst>
          </p:cNvPr>
          <p:cNvSpPr txBox="1"/>
          <p:nvPr/>
        </p:nvSpPr>
        <p:spPr>
          <a:xfrm>
            <a:off x="490538" y="1987611"/>
            <a:ext cx="4962526" cy="3795911"/>
          </a:xfrm>
          <a:prstGeom prst="rect">
            <a:avLst/>
          </a:prstGeom>
          <a:noFill/>
        </p:spPr>
        <p:txBody>
          <a:bodyPr wrap="square">
            <a:spAutoFit/>
          </a:bodyPr>
          <a:lstStyle/>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Before delving into the comparative analysis, it is essential to define the performance metrics used to assess the effectiveness of the fault detection and diagnosis methods. The following metrics are considered:</a:t>
            </a:r>
          </a:p>
          <a:p>
            <a:pPr marL="342900" marR="0" lvl="0" indent="-342900" algn="just">
              <a:spcBef>
                <a:spcPts val="0"/>
              </a:spcBef>
              <a:spcAft>
                <a:spcPts val="0"/>
              </a:spcAft>
              <a:buFont typeface="+mj-lt"/>
              <a:buAutoNum type="arabicPeriod"/>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Accuracy: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Accuracy measures the overall correctness of fault detection and diagnosis, representing the ratio of correctly identified faults to the total cases.</a:t>
            </a:r>
          </a:p>
          <a:p>
            <a:pPr marL="342900" marR="0" lvl="0" indent="-342900" algn="just">
              <a:spcBef>
                <a:spcPts val="0"/>
              </a:spcBef>
              <a:spcAft>
                <a:spcPts val="0"/>
              </a:spcAft>
              <a:buFont typeface="+mj-lt"/>
              <a:buAutoNum type="arabicPeriod"/>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False Positive Rate (FPR):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FPR quantifies the proportion of false alarms generated by the methods, indicating the rate at which normal network behavior is incorrectly flagged as a fault.</a:t>
            </a:r>
          </a:p>
          <a:p>
            <a:pPr marL="342900" marR="0" lvl="0" indent="-342900" algn="just">
              <a:spcBef>
                <a:spcPts val="0"/>
              </a:spcBef>
              <a:spcAft>
                <a:spcPts val="0"/>
              </a:spcAft>
              <a:buFont typeface="+mj-lt"/>
              <a:buAutoNum type="arabicPeriod"/>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Precision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Precision represents the proportion of true positive identifications among the positive predictions. It reflects the methods' ability to make accurate positive identifications.</a:t>
            </a:r>
          </a:p>
          <a:p>
            <a:pPr marL="342900" marR="0" lvl="0" indent="-342900" algn="just">
              <a:spcBef>
                <a:spcPts val="0"/>
              </a:spcBef>
              <a:spcAft>
                <a:spcPts val="0"/>
              </a:spcAft>
              <a:buFont typeface="+mj-lt"/>
              <a:buAutoNum type="arabicPeriod"/>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Recall</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Recall measures the proportion of actual positive cases that were correctly identified by the methods. It gauges the methods' sensitivity to detecting faults.</a:t>
            </a:r>
          </a:p>
          <a:p>
            <a:pPr marL="342900" marR="0" lvl="0" indent="-342900" algn="just">
              <a:spcBef>
                <a:spcPts val="0"/>
              </a:spcBef>
              <a:spcAft>
                <a:spcPts val="800"/>
              </a:spcAft>
              <a:buFont typeface="+mj-lt"/>
              <a:buAutoNum type="arabicPeriod"/>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F1-Score: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The F1-Score is the harmonic mean of precision and recall, offering a balanced measure that considers both false positives and false negatives.</a:t>
            </a:r>
          </a:p>
        </p:txBody>
      </p:sp>
      <p:sp>
        <p:nvSpPr>
          <p:cNvPr id="3" name="TextBox 2">
            <a:extLst>
              <a:ext uri="{FF2B5EF4-FFF2-40B4-BE49-F238E27FC236}">
                <a16:creationId xmlns:a16="http://schemas.microsoft.com/office/drawing/2014/main" xmlns="" id="{DF5AE772-D20D-8967-FCD8-6B946341A581}"/>
              </a:ext>
            </a:extLst>
          </p:cNvPr>
          <p:cNvSpPr txBox="1"/>
          <p:nvPr/>
        </p:nvSpPr>
        <p:spPr>
          <a:xfrm>
            <a:off x="6183494" y="2041297"/>
            <a:ext cx="5517968" cy="4816703"/>
          </a:xfrm>
          <a:prstGeom prst="rect">
            <a:avLst/>
          </a:prstGeom>
          <a:noFill/>
        </p:spPr>
        <p:txBody>
          <a:bodyPr wrap="square">
            <a:spAutoFit/>
          </a:bodyPr>
          <a:lstStyle/>
          <a:p>
            <a:pPr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We proceed to compare the performance of fault detection and diagnosis methods within each experimental scenario:</a:t>
            </a:r>
          </a:p>
          <a:p>
            <a:pPr marL="0" marR="0" algn="just">
              <a:spcBef>
                <a:spcPts val="0"/>
              </a:spcBef>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Scenario 1: Active Monitoring with Ping-Based Method</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Ping-Based Method: The ping-based method demonstrates high accuracy in detecting device unavailability but may generate false positives during network congestion.</a:t>
            </a:r>
          </a:p>
          <a:p>
            <a:pPr marL="0" marR="0" algn="just">
              <a:spcBef>
                <a:spcPts val="0"/>
              </a:spcBef>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Scenario 2: Anomaly-Based Passive Monitoring</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Anomaly-Based Passive Monitoring: Passive monitoring excels in detecting unusual traffic patterns but may require fine-tuning to minimize false positives.</a:t>
            </a:r>
          </a:p>
          <a:p>
            <a:pPr marL="0" marR="0" algn="just">
              <a:spcBef>
                <a:spcPts val="0"/>
              </a:spcBef>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Scenario 3: Threshold-Based Detection Techniques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Threshold-Based Techniques: Threshold-based techniques perform effectively in identifying parameter breaches with a low false positive rate, but they may struggle to adapt to dynamic network conditions.</a:t>
            </a:r>
          </a:p>
          <a:p>
            <a:pPr marL="0" marR="0" algn="just">
              <a:spcBef>
                <a:spcPts val="0"/>
              </a:spcBef>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Scenario 4: Machine Learning-Based Detection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Machine Learning-Based Models: Machine learning models exhibit the capability to capture complex patterns but may vary in performance depending on the specific algorithm used. Fine-tuning hyper parameters can enhance accuracy.</a:t>
            </a:r>
          </a:p>
          <a:p>
            <a:pPr marR="0" algn="just">
              <a:spcBef>
                <a:spcPts val="0"/>
              </a:spcBef>
              <a:spcAft>
                <a:spcPts val="800"/>
              </a:spcAft>
            </a:pPr>
            <a:endParaRPr lang="en-US" sz="1300" dirty="0">
              <a:effectLst/>
              <a:latin typeface="Söhne"/>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xmlns="" id="{72878693-89F0-84A7-BC5B-84769EA3D995}"/>
              </a:ext>
            </a:extLst>
          </p:cNvPr>
          <p:cNvSpPr/>
          <p:nvPr/>
        </p:nvSpPr>
        <p:spPr>
          <a:xfrm>
            <a:off x="542926" y="1705650"/>
            <a:ext cx="4910138" cy="2646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t>Performance Metrics</a:t>
            </a:r>
          </a:p>
        </p:txBody>
      </p:sp>
      <p:sp>
        <p:nvSpPr>
          <p:cNvPr id="6" name="Rectangle: Rounded Corners 5">
            <a:extLst>
              <a:ext uri="{FF2B5EF4-FFF2-40B4-BE49-F238E27FC236}">
                <a16:creationId xmlns:a16="http://schemas.microsoft.com/office/drawing/2014/main" xmlns="" id="{704AC177-CB73-F793-CAEE-70436A1AB114}"/>
              </a:ext>
            </a:extLst>
          </p:cNvPr>
          <p:cNvSpPr/>
          <p:nvPr/>
        </p:nvSpPr>
        <p:spPr>
          <a:xfrm>
            <a:off x="6215061" y="1722988"/>
            <a:ext cx="4910138" cy="2646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t>Scenario-Based Comparative Analysis</a:t>
            </a:r>
          </a:p>
        </p:txBody>
      </p:sp>
    </p:spTree>
    <p:extLst>
      <p:ext uri="{BB962C8B-B14F-4D97-AF65-F5344CB8AC3E}">
        <p14:creationId xmlns:p14="http://schemas.microsoft.com/office/powerpoint/2010/main" val="7712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490538" y="17656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Data Collection, </a:t>
            </a:r>
            <a:r>
              <a:rPr lang="en-US"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E</a:t>
            </a:r>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xperiment, and Results </a:t>
            </a:r>
            <a:r>
              <a:rPr lang="en-US" sz="4400" b="1" dirty="0" err="1">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Cont’D</a:t>
            </a:r>
            <a:endParaRPr lang="en-US" sz="4400" b="1" dirty="0">
              <a:solidFill>
                <a:srgbClr val="002060"/>
              </a:solidFill>
              <a:effectLst/>
              <a:latin typeface="Söhne"/>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xmlns="" id="{2E50B3E2-2F2C-23F9-BF6A-26C45D5B49BD}"/>
              </a:ext>
            </a:extLst>
          </p:cNvPr>
          <p:cNvGrpSpPr/>
          <p:nvPr/>
        </p:nvGrpSpPr>
        <p:grpSpPr>
          <a:xfrm>
            <a:off x="609599" y="753335"/>
            <a:ext cx="10515600" cy="461665"/>
            <a:chOff x="1016794" y="873449"/>
            <a:chExt cx="10402908" cy="1773027"/>
          </a:xfrm>
        </p:grpSpPr>
        <p:sp>
          <p:nvSpPr>
            <p:cNvPr id="9" name="TextBox 8">
              <a:extLst>
                <a:ext uri="{FF2B5EF4-FFF2-40B4-BE49-F238E27FC236}">
                  <a16:creationId xmlns:a16="http://schemas.microsoft.com/office/drawing/2014/main" xmlns="" id="{99F8F376-FF3B-3CAE-E50B-3E1D44EA17BF}"/>
                </a:ext>
              </a:extLst>
            </p:cNvPr>
            <p:cNvSpPr txBox="1"/>
            <p:nvPr/>
          </p:nvSpPr>
          <p:spPr>
            <a:xfrm>
              <a:off x="1123950" y="873449"/>
              <a:ext cx="10295752" cy="1773027"/>
            </a:xfrm>
            <a:prstGeom prst="rect">
              <a:avLst/>
            </a:prstGeom>
            <a:noFill/>
          </p:spPr>
          <p:txBody>
            <a:bodyPr wrap="square">
              <a:spAutoFit/>
            </a:bodyPr>
            <a:lstStyle/>
            <a:p>
              <a:pPr algn="just"/>
              <a:r>
                <a:rPr lang="en-US" sz="1200" i="0" dirty="0">
                  <a:effectLst/>
                  <a:latin typeface="Söhne"/>
                </a:rPr>
                <a:t>In this section, we delve into the interpretation of the results obtained from our fault detection and diagnosis experiments. The analysis aims to provide insights into the performance of different methodologies and shed light on their implications for network fault detection and diagnosis in various scenarios.</a:t>
              </a:r>
            </a:p>
          </p:txBody>
        </p:sp>
        <p:sp>
          <p:nvSpPr>
            <p:cNvPr id="10" name="Rectangle 9">
              <a:extLst>
                <a:ext uri="{FF2B5EF4-FFF2-40B4-BE49-F238E27FC236}">
                  <a16:creationId xmlns:a16="http://schemas.microsoft.com/office/drawing/2014/main" xmlns="" id="{784A90DD-E7B8-F8F4-AF09-F6041A97AA1A}"/>
                </a:ext>
              </a:extLst>
            </p:cNvPr>
            <p:cNvSpPr/>
            <p:nvPr/>
          </p:nvSpPr>
          <p:spPr>
            <a:xfrm>
              <a:off x="1016794" y="1058546"/>
              <a:ext cx="107156" cy="155134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xmlns="" id="{F82EB1BD-FC81-767C-0022-66A5B4ACE198}"/>
              </a:ext>
            </a:extLst>
          </p:cNvPr>
          <p:cNvSpPr txBox="1"/>
          <p:nvPr/>
        </p:nvSpPr>
        <p:spPr>
          <a:xfrm>
            <a:off x="490538" y="1892361"/>
            <a:ext cx="4962526" cy="4406334"/>
          </a:xfrm>
          <a:prstGeom prst="rect">
            <a:avLst/>
          </a:prstGeom>
          <a:noFill/>
        </p:spPr>
        <p:txBody>
          <a:bodyPr wrap="square">
            <a:spAutoFit/>
          </a:bodyPr>
          <a:lstStyle/>
          <a:p>
            <a:pPr marL="0" marR="0" algn="just">
              <a:spcBef>
                <a:spcPts val="0"/>
              </a:spcBef>
              <a:spcAft>
                <a:spcPts val="800"/>
              </a:spcAft>
            </a:pPr>
            <a:r>
              <a:rPr lang="en-US" sz="1300" b="1" dirty="0">
                <a:effectLst/>
                <a:latin typeface="Söhne"/>
                <a:ea typeface="Calibri" panose="020F0502020204030204" pitchFamily="34" charset="0"/>
                <a:cs typeface="Times New Roman" panose="02020603050405020304" pitchFamily="18" charset="0"/>
              </a:rPr>
              <a:t>Scenario 1: Active Monitoring with Ping-Based Method</a:t>
            </a:r>
            <a:endParaRPr lang="en-US" sz="1300" dirty="0">
              <a:effectLst/>
              <a:latin typeface="Söhne"/>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Interpretation: The ping-based method demonstrates a strong ability to detect device unavailability promptly, making it suitable for scenarios where device uptime is critical. However, its reliance on ICMP echo requests may result in false positives during network congestion, requiring careful tuning of alerting thresholds.</a:t>
            </a: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Implications: For environments with stringent device availability requirements, the ping-based method can offer effective fault detection. Nevertheless, it should be complemented with additional methods to reduce false positives during high traffic periods.</a:t>
            </a:r>
          </a:p>
          <a:p>
            <a:pPr marL="0" marR="0" algn="just">
              <a:spcBef>
                <a:spcPts val="0"/>
              </a:spcBef>
              <a:spcAft>
                <a:spcPts val="800"/>
              </a:spcAft>
            </a:pPr>
            <a:r>
              <a:rPr lang="en-US" sz="1300" b="1" dirty="0">
                <a:effectLst/>
                <a:latin typeface="Söhne"/>
                <a:ea typeface="Calibri" panose="020F0502020204030204" pitchFamily="34" charset="0"/>
                <a:cs typeface="Times New Roman" panose="02020603050405020304" pitchFamily="18" charset="0"/>
              </a:rPr>
              <a:t>Scenario 2: Anomaly-Based Passive Monitoring</a:t>
            </a:r>
            <a:endParaRPr lang="en-US" sz="1300" dirty="0">
              <a:effectLst/>
              <a:latin typeface="Söhne"/>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Interpretation: Anomaly-based passive monitoring excels in detecting unusual traffic patterns and is less prone to false positives compared to active methods. However, fine-tuning of anomaly detection algorithms may be necessary to achieve optimal results.</a:t>
            </a: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Implications: In scenarios where subtle or unexpected anomalies are a concern, passive monitoring can provide valuable insights. Continuous monitoring and periodic adjustment of anomaly detection algorithms can help maintain accuracy.</a:t>
            </a:r>
          </a:p>
        </p:txBody>
      </p:sp>
      <p:sp>
        <p:nvSpPr>
          <p:cNvPr id="3" name="TextBox 2">
            <a:extLst>
              <a:ext uri="{FF2B5EF4-FFF2-40B4-BE49-F238E27FC236}">
                <a16:creationId xmlns:a16="http://schemas.microsoft.com/office/drawing/2014/main" xmlns="" id="{DF5AE772-D20D-8967-FCD8-6B946341A581}"/>
              </a:ext>
            </a:extLst>
          </p:cNvPr>
          <p:cNvSpPr txBox="1"/>
          <p:nvPr/>
        </p:nvSpPr>
        <p:spPr>
          <a:xfrm>
            <a:off x="6183494" y="1987611"/>
            <a:ext cx="5517968" cy="4206280"/>
          </a:xfrm>
          <a:prstGeom prst="rect">
            <a:avLst/>
          </a:prstGeom>
          <a:noFill/>
        </p:spPr>
        <p:txBody>
          <a:bodyPr wrap="square">
            <a:spAutoFit/>
          </a:bodyPr>
          <a:lstStyle/>
          <a:p>
            <a:pPr marL="0" marR="0" algn="just">
              <a:spcBef>
                <a:spcPts val="0"/>
              </a:spcBef>
              <a:spcAft>
                <a:spcPts val="800"/>
              </a:spcAft>
            </a:pPr>
            <a:r>
              <a:rPr lang="en-US" sz="1300" b="1" dirty="0">
                <a:effectLst/>
                <a:latin typeface="Söhne"/>
                <a:ea typeface="Calibri" panose="020F0502020204030204" pitchFamily="34" charset="0"/>
                <a:cs typeface="Times New Roman" panose="02020603050405020304" pitchFamily="18" charset="0"/>
              </a:rPr>
              <a:t>Scenario 3: Threshold-Based Detection Techniques</a:t>
            </a:r>
            <a:endParaRPr lang="en-US" sz="1300" dirty="0">
              <a:effectLst/>
              <a:latin typeface="Söhne"/>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Interpretation: Threshold-based techniques offer precision in identifying parameter breaches with a low false positive rate. However, they may struggle to adapt to dynamic network conditions, making them less suitable for rapidly changing environments.</a:t>
            </a: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Implications: In stable network environments with well-defined operational thresholds, threshold-based techniques can offer reliable fault detection. However, they may require periodic adjustment to accommodate changing network conditions.</a:t>
            </a:r>
          </a:p>
          <a:p>
            <a:pPr marL="0" marR="0" algn="just">
              <a:spcBef>
                <a:spcPts val="0"/>
              </a:spcBef>
              <a:spcAft>
                <a:spcPts val="800"/>
              </a:spcAft>
            </a:pPr>
            <a:r>
              <a:rPr lang="en-US" sz="1300" b="1" dirty="0">
                <a:effectLst/>
                <a:latin typeface="Söhne"/>
                <a:ea typeface="Calibri" panose="020F0502020204030204" pitchFamily="34" charset="0"/>
                <a:cs typeface="Times New Roman" panose="02020603050405020304" pitchFamily="18" charset="0"/>
              </a:rPr>
              <a:t>Scenario 4: Machine Learning-Based Detection</a:t>
            </a:r>
            <a:endParaRPr lang="en-US" sz="1300" dirty="0">
              <a:effectLst/>
              <a:latin typeface="Söhne"/>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Interpretation: Machine learning-based models exhibit the capacity to capture complex patterns and adapt to diverse network conditions. The choice of algorithm plays a significant role in performance, with fine-tuning opportunities to improve accuracy.</a:t>
            </a:r>
          </a:p>
          <a:p>
            <a:pPr marL="0"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Implications: Machine learning-based detection methods are versatile and effective in scenarios where network behavior is complex or rapidly changing. Careful selection of the machine learning algorithm and optimization of hyper parameters can yield superior results.</a:t>
            </a:r>
          </a:p>
        </p:txBody>
      </p:sp>
      <p:sp>
        <p:nvSpPr>
          <p:cNvPr id="4" name="Rectangle: Rounded Corners 3">
            <a:extLst>
              <a:ext uri="{FF2B5EF4-FFF2-40B4-BE49-F238E27FC236}">
                <a16:creationId xmlns:a16="http://schemas.microsoft.com/office/drawing/2014/main" xmlns="" id="{72878693-89F0-84A7-BC5B-84769EA3D995}"/>
              </a:ext>
            </a:extLst>
          </p:cNvPr>
          <p:cNvSpPr/>
          <p:nvPr/>
        </p:nvSpPr>
        <p:spPr>
          <a:xfrm>
            <a:off x="542926" y="1610400"/>
            <a:ext cx="4910138" cy="2646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t>Interpretation of Results</a:t>
            </a:r>
          </a:p>
        </p:txBody>
      </p:sp>
    </p:spTree>
    <p:extLst>
      <p:ext uri="{BB962C8B-B14F-4D97-AF65-F5344CB8AC3E}">
        <p14:creationId xmlns:p14="http://schemas.microsoft.com/office/powerpoint/2010/main" val="131181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490538" y="17656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Data Collection, </a:t>
            </a:r>
            <a:r>
              <a:rPr lang="en-US"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E</a:t>
            </a:r>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xperiment, and Results </a:t>
            </a:r>
            <a:r>
              <a:rPr lang="en-US" sz="4400" b="1" dirty="0" err="1">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Cont’D</a:t>
            </a:r>
            <a:endParaRPr lang="en-US" sz="4400" b="1" dirty="0">
              <a:solidFill>
                <a:srgbClr val="002060"/>
              </a:solidFill>
              <a:effectLst/>
              <a:latin typeface="Söhne"/>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xmlns="" id="{2E50B3E2-2F2C-23F9-BF6A-26C45D5B49BD}"/>
              </a:ext>
            </a:extLst>
          </p:cNvPr>
          <p:cNvGrpSpPr/>
          <p:nvPr/>
        </p:nvGrpSpPr>
        <p:grpSpPr>
          <a:xfrm>
            <a:off x="609599" y="753335"/>
            <a:ext cx="10515600" cy="646331"/>
            <a:chOff x="1016794" y="873449"/>
            <a:chExt cx="10402908" cy="2482238"/>
          </a:xfrm>
        </p:grpSpPr>
        <p:sp>
          <p:nvSpPr>
            <p:cNvPr id="9" name="TextBox 8">
              <a:extLst>
                <a:ext uri="{FF2B5EF4-FFF2-40B4-BE49-F238E27FC236}">
                  <a16:creationId xmlns:a16="http://schemas.microsoft.com/office/drawing/2014/main" xmlns="" id="{99F8F376-FF3B-3CAE-E50B-3E1D44EA17BF}"/>
                </a:ext>
              </a:extLst>
            </p:cNvPr>
            <p:cNvSpPr txBox="1"/>
            <p:nvPr/>
          </p:nvSpPr>
          <p:spPr>
            <a:xfrm>
              <a:off x="1123950" y="873449"/>
              <a:ext cx="10295752" cy="2482238"/>
            </a:xfrm>
            <a:prstGeom prst="rect">
              <a:avLst/>
            </a:prstGeom>
            <a:noFill/>
          </p:spPr>
          <p:txBody>
            <a:bodyPr wrap="square">
              <a:spAutoFit/>
            </a:bodyPr>
            <a:lstStyle/>
            <a:p>
              <a:pPr algn="just"/>
              <a:r>
                <a:rPr lang="en-US" sz="1200" b="1" i="0" dirty="0">
                  <a:effectLst/>
                  <a:latin typeface="Söhne"/>
                </a:rPr>
                <a:t>Summary of Findings: </a:t>
              </a:r>
              <a:r>
                <a:rPr lang="en-US" sz="1200" i="0" dirty="0">
                  <a:effectLst/>
                  <a:latin typeface="Söhne"/>
                </a:rPr>
                <a:t>In summary, our comparative analysis reveals that each fault detection and diagnosis method has its unique strengths and limitations. The choice of method depends on the specific network characteristics, objectives, and trade-offs involved. It is essential to consider factors such as detection accuracy, false positive rates, and adaptability to dynamic network environments when selecting an appropriate method.</a:t>
              </a:r>
            </a:p>
          </p:txBody>
        </p:sp>
        <p:sp>
          <p:nvSpPr>
            <p:cNvPr id="10" name="Rectangle 9">
              <a:extLst>
                <a:ext uri="{FF2B5EF4-FFF2-40B4-BE49-F238E27FC236}">
                  <a16:creationId xmlns:a16="http://schemas.microsoft.com/office/drawing/2014/main" xmlns="" id="{784A90DD-E7B8-F8F4-AF09-F6041A97AA1A}"/>
                </a:ext>
              </a:extLst>
            </p:cNvPr>
            <p:cNvSpPr/>
            <p:nvPr/>
          </p:nvSpPr>
          <p:spPr>
            <a:xfrm>
              <a:off x="1016794" y="1095127"/>
              <a:ext cx="107156" cy="216279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xmlns="" id="{F82EB1BD-FC81-767C-0022-66A5B4ACE198}"/>
              </a:ext>
            </a:extLst>
          </p:cNvPr>
          <p:cNvSpPr txBox="1"/>
          <p:nvPr/>
        </p:nvSpPr>
        <p:spPr>
          <a:xfrm>
            <a:off x="490538" y="1987611"/>
            <a:ext cx="4962526" cy="4406334"/>
          </a:xfrm>
          <a:prstGeom prst="rect">
            <a:avLst/>
          </a:prstGeom>
          <a:noFill/>
        </p:spPr>
        <p:txBody>
          <a:bodyPr wrap="square">
            <a:spAutoFit/>
          </a:bodyPr>
          <a:lstStyle/>
          <a:p>
            <a:pPr marL="0" marR="0" algn="just">
              <a:spcBef>
                <a:spcPts val="0"/>
              </a:spcBef>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Cross-Scenario Insights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Interpretation: Across scenarios, no single method emerges as universally superior. Instead, the choice of method depends on the specific network characteristics and objectives. Consideration of detection accuracy, false positive rates, and adaptability to network dynamics is crucial.</a:t>
            </a: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Implications: Network administrators and operators should assess the trade-offs between different fault detection and diagnosis methods based on their network's unique requirements. Combining multiple methods may provide a comprehensive fault management strategy.</a:t>
            </a:r>
          </a:p>
          <a:p>
            <a:pPr marL="0" marR="0" algn="just">
              <a:spcBef>
                <a:spcPts val="0"/>
              </a:spcBef>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Future Directions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Interpretation: The experimental results highlight the potential for further research and refinement of fault detection and diagnosis methodologies, particularly in the context of machine learning-based approaches and anomaly detection algorithms.</a:t>
            </a:r>
          </a:p>
          <a:p>
            <a:pPr marL="0" marR="0" algn="just">
              <a:spcBef>
                <a:spcPts val="0"/>
              </a:spcBef>
              <a:spcAft>
                <a:spcPts val="8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Implications: Future research efforts can focus on optimizing machine learning models, exploring ensemble techniques, and enhancing anomaly detection algorithms to address evolving network challenges effectively.</a:t>
            </a:r>
          </a:p>
        </p:txBody>
      </p:sp>
      <p:sp>
        <p:nvSpPr>
          <p:cNvPr id="3" name="TextBox 2">
            <a:extLst>
              <a:ext uri="{FF2B5EF4-FFF2-40B4-BE49-F238E27FC236}">
                <a16:creationId xmlns:a16="http://schemas.microsoft.com/office/drawing/2014/main" xmlns="" id="{DF5AE772-D20D-8967-FCD8-6B946341A581}"/>
              </a:ext>
            </a:extLst>
          </p:cNvPr>
          <p:cNvSpPr txBox="1"/>
          <p:nvPr/>
        </p:nvSpPr>
        <p:spPr>
          <a:xfrm>
            <a:off x="6183494" y="1987611"/>
            <a:ext cx="5517968" cy="4816703"/>
          </a:xfrm>
          <a:prstGeom prst="rect">
            <a:avLst/>
          </a:prstGeom>
          <a:noFill/>
        </p:spPr>
        <p:txBody>
          <a:bodyPr wrap="square">
            <a:spAutoFit/>
          </a:bodyPr>
          <a:lstStyle/>
          <a:p>
            <a:pPr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One prominent observation is the variability in the performance of fault detection and diagnosis methodologies across different experimental scenarios. This variability underscores the importance of considering the specific characteristics and operational requirements of the network when selecting an appropriate methodology. For instance:</a:t>
            </a:r>
          </a:p>
          <a:p>
            <a:pPr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In Scenario 1 </a:t>
            </a:r>
            <a:r>
              <a:rPr lang="en-US" sz="1300" b="1" i="1" dirty="0">
                <a:effectLst/>
                <a:latin typeface="Söhne"/>
                <a:ea typeface="Calibri" panose="020F0502020204030204" pitchFamily="34" charset="0"/>
                <a:cs typeface="Times New Roman" panose="02020603050405020304" pitchFamily="18" charset="0"/>
              </a:rPr>
              <a:t>(Active Monitoring with Ping-Based Method), </a:t>
            </a:r>
            <a:r>
              <a:rPr lang="en-US" sz="1300" dirty="0">
                <a:effectLst/>
                <a:latin typeface="Söhne"/>
                <a:ea typeface="Calibri" panose="020F0502020204030204" pitchFamily="34" charset="0"/>
                <a:cs typeface="Times New Roman" panose="02020603050405020304" pitchFamily="18" charset="0"/>
              </a:rPr>
              <a:t>the ping-based method excels in detecting device unavailability but may generate false positives during high traffic periods. Its suitability for scenarios with strict device uptime requirements is evident.</a:t>
            </a:r>
          </a:p>
          <a:p>
            <a:pPr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Scenario 2 </a:t>
            </a:r>
            <a:r>
              <a:rPr lang="en-US" sz="1300" b="1" i="1" dirty="0">
                <a:effectLst/>
                <a:latin typeface="Söhne"/>
                <a:ea typeface="Calibri" panose="020F0502020204030204" pitchFamily="34" charset="0"/>
                <a:cs typeface="Times New Roman" panose="02020603050405020304" pitchFamily="18" charset="0"/>
              </a:rPr>
              <a:t>(Anomaly-Based Passive Monitoring) </a:t>
            </a:r>
            <a:r>
              <a:rPr lang="en-US" sz="1300" dirty="0">
                <a:effectLst/>
                <a:latin typeface="Söhne"/>
                <a:ea typeface="Calibri" panose="020F0502020204030204" pitchFamily="34" charset="0"/>
                <a:cs typeface="Times New Roman" panose="02020603050405020304" pitchFamily="18" charset="0"/>
              </a:rPr>
              <a:t>highlights the strengths of passive monitoring in identifying unusual traffic patterns while maintaining a lower false positive rate. However, the need for periodic fine-tuning is evident to optimize detection accuracy.</a:t>
            </a:r>
          </a:p>
          <a:p>
            <a:pPr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Scenario 3</a:t>
            </a:r>
            <a:r>
              <a:rPr lang="en-US" sz="1300" b="1" i="1" dirty="0">
                <a:effectLst/>
                <a:latin typeface="Söhne"/>
                <a:ea typeface="Calibri" panose="020F0502020204030204" pitchFamily="34" charset="0"/>
                <a:cs typeface="Times New Roman" panose="02020603050405020304" pitchFamily="18" charset="0"/>
              </a:rPr>
              <a:t> (Threshold-Based Detection Techniques) </a:t>
            </a:r>
            <a:r>
              <a:rPr lang="en-US" sz="1300" dirty="0">
                <a:effectLst/>
                <a:latin typeface="Söhne"/>
                <a:ea typeface="Calibri" panose="020F0502020204030204" pitchFamily="34" charset="0"/>
                <a:cs typeface="Times New Roman" panose="02020603050405020304" pitchFamily="18" charset="0"/>
              </a:rPr>
              <a:t>demonstrates the precision of threshold-based techniques in identifying parameter breaches. Nevertheless, their adaptability to rapidly changing network conditions may pose challenges.</a:t>
            </a:r>
          </a:p>
          <a:p>
            <a:pPr marR="0" algn="just">
              <a:spcBef>
                <a:spcPts val="0"/>
              </a:spcBef>
              <a:spcAft>
                <a:spcPts val="800"/>
              </a:spcAft>
            </a:pPr>
            <a:r>
              <a:rPr lang="en-US" sz="1300" dirty="0">
                <a:effectLst/>
                <a:latin typeface="Söhne"/>
                <a:ea typeface="Calibri" panose="020F0502020204030204" pitchFamily="34" charset="0"/>
                <a:cs typeface="Times New Roman" panose="02020603050405020304" pitchFamily="18" charset="0"/>
              </a:rPr>
              <a:t>In Scenario 4 </a:t>
            </a:r>
            <a:r>
              <a:rPr lang="en-US" sz="1300" b="1" i="1" dirty="0">
                <a:effectLst/>
                <a:latin typeface="Söhne"/>
                <a:ea typeface="Calibri" panose="020F0502020204030204" pitchFamily="34" charset="0"/>
                <a:cs typeface="Times New Roman" panose="02020603050405020304" pitchFamily="18" charset="0"/>
              </a:rPr>
              <a:t>(Machine Learning-Based Detection), </a:t>
            </a:r>
            <a:r>
              <a:rPr lang="en-US" sz="1300" dirty="0">
                <a:effectLst/>
                <a:latin typeface="Söhne"/>
                <a:ea typeface="Calibri" panose="020F0502020204030204" pitchFamily="34" charset="0"/>
                <a:cs typeface="Times New Roman" panose="02020603050405020304" pitchFamily="18" charset="0"/>
              </a:rPr>
              <a:t>machine learning-based models show promise in capturing complex patterns and adapting to diverse network conditions. The choice of machine learning algorithm and hyper parameter optimization significantly impacts their performance.</a:t>
            </a:r>
          </a:p>
        </p:txBody>
      </p:sp>
      <p:sp>
        <p:nvSpPr>
          <p:cNvPr id="4" name="Rectangle: Rounded Corners 3">
            <a:extLst>
              <a:ext uri="{FF2B5EF4-FFF2-40B4-BE49-F238E27FC236}">
                <a16:creationId xmlns:a16="http://schemas.microsoft.com/office/drawing/2014/main" xmlns="" id="{72878693-89F0-84A7-BC5B-84769EA3D995}"/>
              </a:ext>
            </a:extLst>
          </p:cNvPr>
          <p:cNvSpPr/>
          <p:nvPr/>
        </p:nvSpPr>
        <p:spPr>
          <a:xfrm>
            <a:off x="542926" y="1705650"/>
            <a:ext cx="4910138" cy="2646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t>Performance Metrics</a:t>
            </a:r>
          </a:p>
        </p:txBody>
      </p:sp>
      <p:sp>
        <p:nvSpPr>
          <p:cNvPr id="6" name="Rectangle: Rounded Corners 5">
            <a:extLst>
              <a:ext uri="{FF2B5EF4-FFF2-40B4-BE49-F238E27FC236}">
                <a16:creationId xmlns:a16="http://schemas.microsoft.com/office/drawing/2014/main" xmlns="" id="{704AC177-CB73-F793-CAEE-70436A1AB114}"/>
              </a:ext>
            </a:extLst>
          </p:cNvPr>
          <p:cNvSpPr/>
          <p:nvPr/>
        </p:nvSpPr>
        <p:spPr>
          <a:xfrm>
            <a:off x="6183494" y="1705649"/>
            <a:ext cx="4910138" cy="26462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t>Experimental Outcome: Performance Variability across Scenarios</a:t>
            </a:r>
          </a:p>
        </p:txBody>
      </p:sp>
    </p:spTree>
    <p:extLst>
      <p:ext uri="{BB962C8B-B14F-4D97-AF65-F5344CB8AC3E}">
        <p14:creationId xmlns:p14="http://schemas.microsoft.com/office/powerpoint/2010/main" val="246536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693706" y="423011"/>
            <a:ext cx="10515600" cy="417470"/>
          </a:xfrm>
        </p:spPr>
        <p:txBody>
          <a:bodyPr>
            <a:normAutofit fontScale="90000"/>
          </a:bodyPr>
          <a:lstStyle/>
          <a:p>
            <a:r>
              <a:rPr lang="en-US" sz="4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002060"/>
              </a:solidFill>
            </a:endParaRPr>
          </a:p>
        </p:txBody>
      </p:sp>
      <p:grpSp>
        <p:nvGrpSpPr>
          <p:cNvPr id="7" name="Group 6">
            <a:extLst>
              <a:ext uri="{FF2B5EF4-FFF2-40B4-BE49-F238E27FC236}">
                <a16:creationId xmlns:a16="http://schemas.microsoft.com/office/drawing/2014/main" xmlns="" id="{45CC63DF-1FE4-860D-C4E0-1A4C9E30708A}"/>
              </a:ext>
            </a:extLst>
          </p:cNvPr>
          <p:cNvGrpSpPr/>
          <p:nvPr/>
        </p:nvGrpSpPr>
        <p:grpSpPr>
          <a:xfrm>
            <a:off x="693705" y="865587"/>
            <a:ext cx="10804589" cy="1351588"/>
            <a:chOff x="1016793" y="903810"/>
            <a:chExt cx="10424412" cy="1204331"/>
          </a:xfrm>
        </p:grpSpPr>
        <p:sp>
          <p:nvSpPr>
            <p:cNvPr id="5" name="TextBox 4">
              <a:extLst>
                <a:ext uri="{FF2B5EF4-FFF2-40B4-BE49-F238E27FC236}">
                  <a16:creationId xmlns:a16="http://schemas.microsoft.com/office/drawing/2014/main" xmlns="" id="{FBD539F3-2075-2FE7-89F5-07B28B962B5F}"/>
                </a:ext>
              </a:extLst>
            </p:cNvPr>
            <p:cNvSpPr txBox="1"/>
            <p:nvPr/>
          </p:nvSpPr>
          <p:spPr>
            <a:xfrm>
              <a:off x="1145453" y="903810"/>
              <a:ext cx="10295752" cy="1204331"/>
            </a:xfrm>
            <a:prstGeom prst="rect">
              <a:avLst/>
            </a:prstGeom>
            <a:noFill/>
          </p:spPr>
          <p:txBody>
            <a:bodyPr wrap="square">
              <a:spAutoFit/>
            </a:bodyPr>
            <a:lstStyle/>
            <a:p>
              <a:pPr marR="0" algn="just">
                <a:lnSpc>
                  <a:spcPct val="15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In this study, we embarked on a comprehensive exploration of fault detection and diagnosis methodologies within network and network infrastructure management. Our research objectives were to assess the effectiveness of various fault detection and diagnosis methods, identify their strengths and weaknesses, explore performance variability across diverse network scenarios, and provide practical insights and recommendations for improved fault management. </a:t>
              </a:r>
            </a:p>
          </p:txBody>
        </p:sp>
        <p:sp>
          <p:nvSpPr>
            <p:cNvPr id="6" name="Rectangle 5">
              <a:extLst>
                <a:ext uri="{FF2B5EF4-FFF2-40B4-BE49-F238E27FC236}">
                  <a16:creationId xmlns:a16="http://schemas.microsoft.com/office/drawing/2014/main" xmlns="" id="{728845FC-B060-BB64-330D-2520F64186A2}"/>
                </a:ext>
              </a:extLst>
            </p:cNvPr>
            <p:cNvSpPr/>
            <p:nvPr/>
          </p:nvSpPr>
          <p:spPr>
            <a:xfrm>
              <a:off x="1016793" y="1030966"/>
              <a:ext cx="128659" cy="1002705"/>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xmlns="" id="{20DC01C1-836D-439C-030C-835FEAE469AD}"/>
              </a:ext>
            </a:extLst>
          </p:cNvPr>
          <p:cNvSpPr>
            <a:spLocks noGrp="1"/>
          </p:cNvSpPr>
          <p:nvPr>
            <p:ph idx="1"/>
          </p:nvPr>
        </p:nvSpPr>
        <p:spPr>
          <a:xfrm>
            <a:off x="619124" y="2897353"/>
            <a:ext cx="10515600" cy="3645237"/>
          </a:xfrm>
        </p:spPr>
        <p:txBody>
          <a:bodyPr>
            <a:normAutofit fontScale="92500" lnSpcReduction="10000"/>
          </a:bodyPr>
          <a:lstStyle/>
          <a:p>
            <a:pPr marL="342900" marR="0" lvl="0" indent="-342900" algn="just">
              <a:lnSpc>
                <a:spcPct val="150000"/>
              </a:lnSpc>
              <a:spcBef>
                <a:spcPts val="0"/>
              </a:spcBef>
              <a:spcAft>
                <a:spcPts val="0"/>
              </a:spcAft>
              <a:buFont typeface="+mj-lt"/>
              <a:buAutoNum type="arabicPeriod"/>
            </a:pPr>
            <a:r>
              <a:rPr lang="en-US" sz="1400" b="1" dirty="0">
                <a:effectLst/>
                <a:latin typeface="Söhne"/>
                <a:ea typeface="Calibri" panose="020F0502020204030204" pitchFamily="34" charset="0"/>
                <a:cs typeface="Times New Roman" panose="02020603050405020304" pitchFamily="18" charset="0"/>
              </a:rPr>
              <a:t>Methodological Diversity: </a:t>
            </a:r>
            <a:r>
              <a:rPr lang="en-US" sz="1400" dirty="0">
                <a:effectLst/>
                <a:latin typeface="Söhne"/>
                <a:ea typeface="Calibri" panose="020F0502020204030204" pitchFamily="34" charset="0"/>
                <a:cs typeface="Times New Roman" panose="02020603050405020304" pitchFamily="18" charset="0"/>
              </a:rPr>
              <a:t>We observed a wide range of fault detection and diagnosis methodologies, including active monitoring, passive monitoring, threshold-based techniques, and machine learning-based approaches. </a:t>
            </a:r>
          </a:p>
          <a:p>
            <a:pPr marL="342900" marR="0" lvl="0" indent="-342900" algn="just">
              <a:lnSpc>
                <a:spcPct val="150000"/>
              </a:lnSpc>
              <a:spcBef>
                <a:spcPts val="0"/>
              </a:spcBef>
              <a:spcAft>
                <a:spcPts val="0"/>
              </a:spcAft>
              <a:buFont typeface="+mj-lt"/>
              <a:buAutoNum type="arabicPeriod"/>
            </a:pPr>
            <a:r>
              <a:rPr lang="en-US" sz="1400" b="1" dirty="0">
                <a:effectLst/>
                <a:latin typeface="Söhne"/>
                <a:ea typeface="Calibri" panose="020F0502020204030204" pitchFamily="34" charset="0"/>
                <a:cs typeface="Times New Roman" panose="02020603050405020304" pitchFamily="18" charset="0"/>
              </a:rPr>
              <a:t>Scenario-Specific Adaptability: </a:t>
            </a:r>
            <a:r>
              <a:rPr lang="en-US" sz="1400" dirty="0">
                <a:effectLst/>
                <a:latin typeface="Söhne"/>
                <a:ea typeface="Calibri" panose="020F0502020204030204" pitchFamily="34" charset="0"/>
                <a:cs typeface="Times New Roman" panose="02020603050405020304" pitchFamily="18" charset="0"/>
              </a:rPr>
              <a:t>The variability in method performance across different experimental scenarios highlighted the importance of tailoring fault detection and diagnosis approaches to specific network characteristics and operational goals. </a:t>
            </a:r>
          </a:p>
          <a:p>
            <a:pPr marL="342900" marR="0" lvl="0" indent="-342900" algn="just">
              <a:lnSpc>
                <a:spcPct val="150000"/>
              </a:lnSpc>
              <a:spcBef>
                <a:spcPts val="0"/>
              </a:spcBef>
              <a:spcAft>
                <a:spcPts val="0"/>
              </a:spcAft>
              <a:buFont typeface="+mj-lt"/>
              <a:buAutoNum type="arabicPeriod"/>
            </a:pPr>
            <a:r>
              <a:rPr lang="en-US" sz="1400" b="1" dirty="0">
                <a:effectLst/>
                <a:latin typeface="Söhne"/>
                <a:ea typeface="Calibri" panose="020F0502020204030204" pitchFamily="34" charset="0"/>
                <a:cs typeface="Times New Roman" panose="02020603050405020304" pitchFamily="18" charset="0"/>
              </a:rPr>
              <a:t>Machine Learning Potential: </a:t>
            </a:r>
            <a:r>
              <a:rPr lang="en-US" sz="1400" dirty="0">
                <a:effectLst/>
                <a:latin typeface="Söhne"/>
                <a:ea typeface="Calibri" panose="020F0502020204030204" pitchFamily="34" charset="0"/>
                <a:cs typeface="Times New Roman" panose="02020603050405020304" pitchFamily="18" charset="0"/>
              </a:rPr>
              <a:t>Machine learning-based models showed promise in achieving high detection accuracy and adaptability to changing network conditions. However, these models require thorough optimization and continuous monitoring to realize their full potential.</a:t>
            </a:r>
          </a:p>
          <a:p>
            <a:pPr marL="342900" marR="0" lvl="0" indent="-342900" algn="just">
              <a:lnSpc>
                <a:spcPct val="150000"/>
              </a:lnSpc>
              <a:spcBef>
                <a:spcPts val="0"/>
              </a:spcBef>
              <a:spcAft>
                <a:spcPts val="0"/>
              </a:spcAft>
              <a:buFont typeface="+mj-lt"/>
              <a:buAutoNum type="arabicPeriod"/>
            </a:pPr>
            <a:r>
              <a:rPr lang="en-US" sz="1400" b="1" dirty="0">
                <a:effectLst/>
                <a:latin typeface="Söhne"/>
                <a:ea typeface="Calibri" panose="020F0502020204030204" pitchFamily="34" charset="0"/>
                <a:cs typeface="Times New Roman" panose="02020603050405020304" pitchFamily="18" charset="0"/>
              </a:rPr>
              <a:t>Passive Monitoring Advantages: </a:t>
            </a:r>
            <a:r>
              <a:rPr lang="en-US" sz="1400" dirty="0">
                <a:effectLst/>
                <a:latin typeface="Söhne"/>
                <a:ea typeface="Calibri" panose="020F0502020204030204" pitchFamily="34" charset="0"/>
                <a:cs typeface="Times New Roman" panose="02020603050405020304" pitchFamily="18" charset="0"/>
              </a:rPr>
              <a:t>Passive monitoring, particularly anomaly-based methods, exhibited reduced false positive rates compared to active methods. </a:t>
            </a:r>
          </a:p>
          <a:p>
            <a:pPr marL="342900" marR="0" lvl="0" indent="-342900" algn="just">
              <a:lnSpc>
                <a:spcPct val="150000"/>
              </a:lnSpc>
              <a:spcBef>
                <a:spcPts val="0"/>
              </a:spcBef>
              <a:spcAft>
                <a:spcPts val="0"/>
              </a:spcAft>
              <a:buFont typeface="+mj-lt"/>
              <a:buAutoNum type="arabicPeriod"/>
            </a:pPr>
            <a:r>
              <a:rPr lang="en-US" sz="1400" b="1" dirty="0">
                <a:effectLst/>
                <a:latin typeface="Söhne"/>
                <a:ea typeface="Calibri" panose="020F0502020204030204" pitchFamily="34" charset="0"/>
                <a:cs typeface="Times New Roman" panose="02020603050405020304" pitchFamily="18" charset="0"/>
              </a:rPr>
              <a:t>Threshold-Based Precision: </a:t>
            </a:r>
            <a:r>
              <a:rPr lang="en-US" sz="1400" dirty="0">
                <a:effectLst/>
                <a:latin typeface="Söhne"/>
                <a:ea typeface="Calibri" panose="020F0502020204030204" pitchFamily="34" charset="0"/>
                <a:cs typeface="Times New Roman" panose="02020603050405020304" pitchFamily="18" charset="0"/>
              </a:rPr>
              <a:t>Threshold-based techniques demonstrated precision in identifying parameter breaches, making them well-suited for stable network environments with well-defined operational thresholds. </a:t>
            </a:r>
          </a:p>
          <a:p>
            <a:pPr marL="342900" marR="0" lvl="0" indent="-342900" algn="just">
              <a:lnSpc>
                <a:spcPct val="150000"/>
              </a:lnSpc>
              <a:spcBef>
                <a:spcPts val="0"/>
              </a:spcBef>
              <a:spcAft>
                <a:spcPts val="0"/>
              </a:spcAft>
              <a:buFont typeface="+mj-lt"/>
              <a:buAutoNum type="arabicPeriod"/>
            </a:pPr>
            <a:r>
              <a:rPr lang="en-US" sz="1400" b="1" dirty="0">
                <a:effectLst/>
                <a:latin typeface="Söhne"/>
                <a:ea typeface="Calibri" panose="020F0502020204030204" pitchFamily="34" charset="0"/>
                <a:cs typeface="Times New Roman" panose="02020603050405020304" pitchFamily="18" charset="0"/>
              </a:rPr>
              <a:t>Hybrid Approaches for Comprehensive Fault Management: </a:t>
            </a:r>
            <a:r>
              <a:rPr lang="en-US" sz="1400" dirty="0">
                <a:effectLst/>
                <a:latin typeface="Söhne"/>
                <a:ea typeface="Calibri" panose="020F0502020204030204" pitchFamily="34" charset="0"/>
                <a:cs typeface="Times New Roman" panose="02020603050405020304" pitchFamily="18" charset="0"/>
              </a:rPr>
              <a:t>Combining multiple fault detection and diagnosis methods in hybrid approaches emerged as a strategy to enhance fault management. </a:t>
            </a:r>
          </a:p>
          <a:p>
            <a:pPr marL="0" marR="0" lvl="0" indent="0" algn="just">
              <a:lnSpc>
                <a:spcPct val="150000"/>
              </a:lnSpc>
              <a:spcBef>
                <a:spcPts val="0"/>
              </a:spcBef>
              <a:spcAft>
                <a:spcPts val="800"/>
              </a:spcAft>
              <a:buNone/>
            </a:pPr>
            <a:endParaRPr lang="en-US" sz="1400" dirty="0">
              <a:effectLst/>
              <a:latin typeface="Söhne"/>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xmlns="" id="{4CA8EAAD-06FC-AEED-41AD-13387D232B00}"/>
              </a:ext>
            </a:extLst>
          </p:cNvPr>
          <p:cNvSpPr txBox="1"/>
          <p:nvPr/>
        </p:nvSpPr>
        <p:spPr>
          <a:xfrm>
            <a:off x="209550" y="2475684"/>
            <a:ext cx="6096000" cy="340734"/>
          </a:xfrm>
          <a:prstGeom prst="rect">
            <a:avLst/>
          </a:prstGeom>
          <a:noFill/>
        </p:spPr>
        <p:txBody>
          <a:bodyPr wrap="square">
            <a:spAutoFit/>
          </a:bodyPr>
          <a:lstStyle/>
          <a:p>
            <a:pPr marL="0" marR="0" indent="457200" algn="just">
              <a:lnSpc>
                <a:spcPct val="150000"/>
              </a:lnSpc>
              <a:spcBef>
                <a:spcPts val="0"/>
              </a:spcBef>
              <a:spcAft>
                <a:spcPts val="800"/>
              </a:spcAft>
            </a:pPr>
            <a:r>
              <a:rPr lang="en-US" sz="1200" b="1" i="1" dirty="0">
                <a:effectLst/>
                <a:latin typeface="Söhne"/>
                <a:ea typeface="Calibri" panose="020F0502020204030204" pitchFamily="34" charset="0"/>
                <a:cs typeface="Times New Roman" panose="02020603050405020304" pitchFamily="18" charset="0"/>
              </a:rPr>
              <a:t>The key takeaways from our study can be summarized as follows:</a:t>
            </a:r>
          </a:p>
        </p:txBody>
      </p:sp>
    </p:spTree>
    <p:extLst>
      <p:ext uri="{BB962C8B-B14F-4D97-AF65-F5344CB8AC3E}">
        <p14:creationId xmlns:p14="http://schemas.microsoft.com/office/powerpoint/2010/main" val="185612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838200" y="341369"/>
            <a:ext cx="10515600" cy="417470"/>
          </a:xfrm>
        </p:spPr>
        <p:txBody>
          <a:bodyPr>
            <a:normAutofit fontScale="90000"/>
          </a:bodyPr>
          <a:lstStyle/>
          <a:p>
            <a:r>
              <a:rPr lang="en-US" sz="4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Recommendation</a:t>
            </a:r>
            <a:endParaRPr lang="en-US" dirty="0">
              <a:solidFill>
                <a:srgbClr val="002060"/>
              </a:solidFill>
            </a:endParaRP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542925" y="1528369"/>
            <a:ext cx="10810875" cy="4064337"/>
          </a:xfrm>
        </p:spPr>
        <p:txBody>
          <a:bodyPr>
            <a:noAutofit/>
          </a:bodyPr>
          <a:lstStyle/>
          <a:p>
            <a:pPr marL="0" marR="0" lv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Tailor Method Selection:</a:t>
            </a:r>
          </a:p>
          <a:p>
            <a:pPr marL="40005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Carefully evaluate the specific characteristics and operational goals of your network environment before selecting a fault detection and diagnosis methodology.</a:t>
            </a:r>
          </a:p>
          <a:p>
            <a:pPr marL="40005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Consider a hybrid approach that combines multiple methods to leverage their respective strengths and provide redundancy.</a:t>
            </a:r>
          </a:p>
          <a:p>
            <a:pPr marL="0" marR="0" lv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Machine Learning Optimization:</a:t>
            </a:r>
          </a:p>
          <a:p>
            <a:pPr marL="40005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Prioritize thorough optimization and fine-tuning when employing machine learning-based methods.</a:t>
            </a:r>
          </a:p>
          <a:p>
            <a:pPr marL="40005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Continuously monitor the performance of machine learning models and adjust them as network conditions evolve.</a:t>
            </a:r>
          </a:p>
          <a:p>
            <a:pPr mar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Passive Monitoring and Anomaly Detection:</a:t>
            </a:r>
          </a:p>
          <a:p>
            <a:pPr marL="400050" marR="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Emphasize passive monitoring and anomaly detection techniques when minimizing false positives is a priority.</a:t>
            </a:r>
          </a:p>
          <a:p>
            <a:pPr marL="400050" marR="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Regularly fine-tune anomaly detection algorithms to optimize detection accuracy and reduce false negatives.</a:t>
            </a:r>
          </a:p>
          <a:p>
            <a:pPr marL="0" marR="0" lvl="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Threshold-Based Techniques:</a:t>
            </a:r>
          </a:p>
          <a:p>
            <a:pPr marL="0" marR="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For networks with stable operational thresholds, continue to use threshold-based techniques for precise fault detection.</a:t>
            </a:r>
          </a:p>
          <a:p>
            <a:pPr marL="0" marR="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Implement automated alerting mechanisms when threshold breaches occur to ensure timely response to parameter violations.</a:t>
            </a:r>
          </a:p>
          <a:p>
            <a:pPr marL="0" marR="0" indent="0" algn="just">
              <a:lnSpc>
                <a:spcPct val="100000"/>
              </a:lnSpc>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Data-Driven Decision-Making:</a:t>
            </a:r>
          </a:p>
          <a:p>
            <a:pPr marL="0" marR="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Establish a culture of data-driven decision-making in network management.</a:t>
            </a:r>
          </a:p>
          <a:p>
            <a:pPr marL="0" marR="0" algn="just">
              <a:lnSpc>
                <a:spcPct val="10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Regularly analyze performance metrics and data trends to inform operational decisions and adjustments.</a:t>
            </a:r>
          </a:p>
        </p:txBody>
      </p:sp>
      <p:grpSp>
        <p:nvGrpSpPr>
          <p:cNvPr id="10" name="Group 9">
            <a:extLst>
              <a:ext uri="{FF2B5EF4-FFF2-40B4-BE49-F238E27FC236}">
                <a16:creationId xmlns:a16="http://schemas.microsoft.com/office/drawing/2014/main" xmlns="" id="{7CABE351-FDBA-63C0-D6A3-C340028A2AD2}"/>
              </a:ext>
            </a:extLst>
          </p:cNvPr>
          <p:cNvGrpSpPr/>
          <p:nvPr/>
        </p:nvGrpSpPr>
        <p:grpSpPr>
          <a:xfrm>
            <a:off x="693705" y="900964"/>
            <a:ext cx="10804589" cy="382092"/>
            <a:chOff x="1016793" y="935334"/>
            <a:chExt cx="10424412" cy="340463"/>
          </a:xfrm>
        </p:grpSpPr>
        <p:sp>
          <p:nvSpPr>
            <p:cNvPr id="11" name="TextBox 10">
              <a:extLst>
                <a:ext uri="{FF2B5EF4-FFF2-40B4-BE49-F238E27FC236}">
                  <a16:creationId xmlns:a16="http://schemas.microsoft.com/office/drawing/2014/main" xmlns="" id="{E500C409-D4FF-2DCB-7B8C-CE0CF8118BCE}"/>
                </a:ext>
              </a:extLst>
            </p:cNvPr>
            <p:cNvSpPr txBox="1"/>
            <p:nvPr/>
          </p:nvSpPr>
          <p:spPr>
            <a:xfrm>
              <a:off x="1145453" y="935334"/>
              <a:ext cx="10295752" cy="340463"/>
            </a:xfrm>
            <a:prstGeom prst="rect">
              <a:avLst/>
            </a:prstGeom>
            <a:noFill/>
          </p:spPr>
          <p:txBody>
            <a:bodyPr wrap="square">
              <a:spAutoFit/>
            </a:bodyPr>
            <a:lstStyle/>
            <a:p>
              <a:pPr marR="0" algn="just">
                <a:lnSpc>
                  <a:spcPct val="150000"/>
                </a:lnSpc>
                <a:spcBef>
                  <a:spcPts val="0"/>
                </a:spcBef>
                <a:spcAft>
                  <a:spcPts val="800"/>
                </a:spcAft>
              </a:pPr>
              <a:r>
                <a:rPr lang="en-US" sz="1400" dirty="0">
                  <a:effectLst/>
                  <a:latin typeface="Söhne"/>
                  <a:ea typeface="Calibri" panose="020F0502020204030204" pitchFamily="34" charset="0"/>
                  <a:cs typeface="Times New Roman" panose="02020603050405020304" pitchFamily="18" charset="0"/>
                </a:rPr>
                <a:t>Based on the findings of this study, the following recommendations were made categorically as follows;</a:t>
              </a:r>
            </a:p>
          </p:txBody>
        </p:sp>
        <p:sp>
          <p:nvSpPr>
            <p:cNvPr id="12" name="Rectangle 11">
              <a:extLst>
                <a:ext uri="{FF2B5EF4-FFF2-40B4-BE49-F238E27FC236}">
                  <a16:creationId xmlns:a16="http://schemas.microsoft.com/office/drawing/2014/main" xmlns="" id="{6C1E72CB-379B-CDCD-9344-B08907E230EE}"/>
                </a:ext>
              </a:extLst>
            </p:cNvPr>
            <p:cNvSpPr/>
            <p:nvPr/>
          </p:nvSpPr>
          <p:spPr>
            <a:xfrm>
              <a:off x="1016793" y="1030966"/>
              <a:ext cx="139411" cy="21330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757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542925" y="303269"/>
            <a:ext cx="10515600" cy="417470"/>
          </a:xfrm>
        </p:spPr>
        <p:txBody>
          <a:bodyPr>
            <a:normAutofit fontScale="90000"/>
          </a:bodyPr>
          <a:lstStyle/>
          <a:p>
            <a:r>
              <a:rPr lang="en-US" sz="4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dirty="0">
              <a:solidFill>
                <a:srgbClr val="002060"/>
              </a:solidFill>
            </a:endParaRP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542925" y="852094"/>
            <a:ext cx="10810875" cy="4064337"/>
          </a:xfrm>
        </p:spPr>
        <p:txBody>
          <a:bodyPr>
            <a:noAutofit/>
          </a:bodyPr>
          <a:lstStyle/>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Al-</a:t>
            </a:r>
            <a:r>
              <a:rPr lang="en-US" sz="1400" dirty="0" err="1">
                <a:effectLst/>
                <a:latin typeface="Söhne"/>
                <a:ea typeface="Calibri" panose="020F0502020204030204" pitchFamily="34" charset="0"/>
                <a:cs typeface="Times New Roman" panose="02020603050405020304" pitchFamily="18" charset="0"/>
              </a:rPr>
              <a:t>Shaer</a:t>
            </a:r>
            <a:r>
              <a:rPr lang="en-US" sz="1400" dirty="0">
                <a:effectLst/>
                <a:latin typeface="Söhne"/>
                <a:ea typeface="Calibri" panose="020F0502020204030204" pitchFamily="34" charset="0"/>
                <a:cs typeface="Times New Roman" panose="02020603050405020304" pitchFamily="18" charset="0"/>
              </a:rPr>
              <a:t>, E., &amp; Latif, S. (2013). Challenges in network fault detection and diagnosis. IEEE Communications Magazine, 51(12), 138-145.</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Al-</a:t>
            </a:r>
            <a:r>
              <a:rPr lang="en-US" sz="1400" dirty="0" err="1">
                <a:effectLst/>
                <a:latin typeface="Söhne"/>
                <a:ea typeface="Calibri" panose="020F0502020204030204" pitchFamily="34" charset="0"/>
                <a:cs typeface="Times New Roman" panose="02020603050405020304" pitchFamily="18" charset="0"/>
              </a:rPr>
              <a:t>Shaer</a:t>
            </a:r>
            <a:r>
              <a:rPr lang="en-US" sz="1400" dirty="0">
                <a:effectLst/>
                <a:latin typeface="Söhne"/>
                <a:ea typeface="Calibri" panose="020F0502020204030204" pitchFamily="34" charset="0"/>
                <a:cs typeface="Times New Roman" panose="02020603050405020304" pitchFamily="18" charset="0"/>
              </a:rPr>
              <a:t>, E., Latif, S., &amp; Al-Safadi, M. (2019). Network fault detection and diagnosis using machine learning: A survey. IEEE Communications Surveys &amp; Tutorials, 21(2), 1954-1983.</a:t>
            </a:r>
          </a:p>
          <a:p>
            <a:pPr marL="342900" marR="0" lvl="0" indent="-342900" algn="just">
              <a:lnSpc>
                <a:spcPct val="100000"/>
              </a:lnSpc>
              <a:spcBef>
                <a:spcPts val="0"/>
              </a:spcBef>
              <a:spcAft>
                <a:spcPts val="0"/>
              </a:spcAft>
              <a:buFont typeface="+mj-lt"/>
              <a:buAutoNum type="arabicPeriod"/>
            </a:pPr>
            <a:r>
              <a:rPr lang="en-US" sz="1400" dirty="0" err="1">
                <a:effectLst/>
                <a:latin typeface="Söhne"/>
                <a:ea typeface="Calibri" panose="020F0502020204030204" pitchFamily="34" charset="0"/>
                <a:cs typeface="Times New Roman" panose="02020603050405020304" pitchFamily="18" charset="0"/>
              </a:rPr>
              <a:t>Arpaci-Dusseau</a:t>
            </a:r>
            <a:r>
              <a:rPr lang="en-US" sz="1400" dirty="0">
                <a:effectLst/>
                <a:latin typeface="Söhne"/>
                <a:ea typeface="Calibri" panose="020F0502020204030204" pitchFamily="34" charset="0"/>
                <a:cs typeface="Times New Roman" panose="02020603050405020304" pitchFamily="18" charset="0"/>
              </a:rPr>
              <a:t>, R. H., &amp; </a:t>
            </a:r>
            <a:r>
              <a:rPr lang="en-US" sz="1400" dirty="0" err="1">
                <a:effectLst/>
                <a:latin typeface="Söhne"/>
                <a:ea typeface="Calibri" panose="020F0502020204030204" pitchFamily="34" charset="0"/>
                <a:cs typeface="Times New Roman" panose="02020603050405020304" pitchFamily="18" charset="0"/>
              </a:rPr>
              <a:t>Arpaci-Dusseau</a:t>
            </a:r>
            <a:r>
              <a:rPr lang="en-US" sz="1400" dirty="0">
                <a:effectLst/>
                <a:latin typeface="Söhne"/>
                <a:ea typeface="Calibri" panose="020F0502020204030204" pitchFamily="34" charset="0"/>
                <a:cs typeface="Times New Roman" panose="02020603050405020304" pitchFamily="18" charset="0"/>
              </a:rPr>
              <a:t>, A. C. (2018). Operating systems: Three easy pieces (1st ed.). </a:t>
            </a:r>
            <a:r>
              <a:rPr lang="en-US" sz="1400" dirty="0" err="1">
                <a:effectLst/>
                <a:latin typeface="Söhne"/>
                <a:ea typeface="Calibri" panose="020F0502020204030204" pitchFamily="34" charset="0"/>
                <a:cs typeface="Times New Roman" panose="02020603050405020304" pitchFamily="18" charset="0"/>
              </a:rPr>
              <a:t>Arpaci-Dusseau</a:t>
            </a:r>
            <a:r>
              <a:rPr lang="en-US" sz="1400" dirty="0">
                <a:effectLst/>
                <a:latin typeface="Söhne"/>
                <a:ea typeface="Calibri" panose="020F0502020204030204" pitchFamily="34" charset="0"/>
                <a:cs typeface="Times New Roman" panose="02020603050405020304" pitchFamily="18" charset="0"/>
              </a:rPr>
              <a:t> Books LLC.</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California Attorney General's Office. (2018). California Consumer Privacy Act (CCPA).</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Cisco Systems. (2022). Network troubleshooting guide (14th ed.). Cisco Press.</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Citrix Systems, Inc. (2022). Application performance management: A critical component of digital transformation.</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End-User Computing. (2022). 2022 user experience expectations report.</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European Union. (2016). General Data Protection Regulation (GDPR).</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Gartner, Inc. (2022). Gartner predicts that AIOps will save organizations $57 billion in IT costs by 2025.</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Hewlett Packard Enterprise. (2022). The business value of AIOps.</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IBM Corporation. (2022). Watson AIOps: A new era of IT operations management.</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International Organization for Standardization. (2013). ISO/IEC 27001:2013.</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Juniper Networks. (2021). JUNOS troubleshooting guide (19th ed.). Juniper Networks.</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Kessler, R. (2009). Software bugs in network applications: A case study. IEEE Security &amp; Privacy, 7(3), 44-53.</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Khan, M. S., Zeb, K., Ullah, S., Shah, M. A., &amp; Rehman, A. (2020). A survey of network fault detection and diagnosis techniques: Taxonomy, trends, and challenges. IEEE Access, 8, 84625-84647.</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Kurose, J. F., &amp; Ross, K. W. (2013). Computer networking: A top-down approach (6th ed.). Addison-Wesley Professional.</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Microsoft Corporation. (2023). Software troubleshooting guide (10th ed.). Microsoft Press.</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National Institute of Standards and Technology. (2022). Cybersecurity framework.</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Oracle Corporation. (2023). Oracle software troubleshooting guide (12th ed.). Oracle Press.</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Payment Card Industry Security Standards Council. (2004). Payment Card Industry Data Security Standard (PCI DSS).</a:t>
            </a:r>
          </a:p>
          <a:p>
            <a:pPr marL="342900" marR="0" lvl="0" indent="-342900" algn="just">
              <a:lnSpc>
                <a:spcPct val="100000"/>
              </a:lnSpc>
              <a:spcBef>
                <a:spcPts val="0"/>
              </a:spcBef>
              <a:spcAft>
                <a:spcPts val="0"/>
              </a:spcAft>
              <a:buFont typeface="+mj-lt"/>
              <a:buAutoNum type="arabicPeriod"/>
            </a:pPr>
            <a:r>
              <a:rPr lang="en-US" sz="1400" dirty="0" err="1">
                <a:effectLst/>
                <a:latin typeface="Söhne"/>
                <a:ea typeface="Calibri" panose="020F0502020204030204" pitchFamily="34" charset="0"/>
                <a:cs typeface="Times New Roman" panose="02020603050405020304" pitchFamily="18" charset="0"/>
              </a:rPr>
              <a:t>Ponemon</a:t>
            </a:r>
            <a:r>
              <a:rPr lang="en-US" sz="1400" dirty="0">
                <a:effectLst/>
                <a:latin typeface="Söhne"/>
                <a:ea typeface="Calibri" panose="020F0502020204030204" pitchFamily="34" charset="0"/>
                <a:cs typeface="Times New Roman" panose="02020603050405020304" pitchFamily="18" charset="0"/>
              </a:rPr>
              <a:t> Institute. (2022). Cost of a data breach report.</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Riverbed Technology, Inc. (2022). The digital experience imperative: How to meet and exceed user expectations.</a:t>
            </a:r>
          </a:p>
          <a:p>
            <a:pPr marL="342900" marR="0" lvl="0" indent="-342900" algn="just">
              <a:lnSpc>
                <a:spcPct val="100000"/>
              </a:lnSpc>
              <a:spcBef>
                <a:spcPts val="0"/>
              </a:spcBef>
              <a:spcAft>
                <a:spcPts val="0"/>
              </a:spcAft>
              <a:buFont typeface="+mj-lt"/>
              <a:buAutoNum type="arabicPeriod"/>
            </a:pPr>
            <a:r>
              <a:rPr lang="en-US" sz="1400" dirty="0">
                <a:effectLst/>
                <a:latin typeface="Söhne"/>
                <a:ea typeface="Calibri" panose="020F0502020204030204" pitchFamily="34" charset="0"/>
                <a:cs typeface="Times New Roman" panose="02020603050405020304" pitchFamily="18" charset="0"/>
              </a:rPr>
              <a:t>Service Now, Inc. (2022). The future of IT operations management.</a:t>
            </a:r>
          </a:p>
          <a:p>
            <a:pPr marL="342900" marR="0" lvl="0" indent="-342900" algn="just">
              <a:lnSpc>
                <a:spcPct val="100000"/>
              </a:lnSpc>
              <a:spcBef>
                <a:spcPts val="0"/>
              </a:spcBef>
              <a:spcAft>
                <a:spcPts val="0"/>
              </a:spcAft>
              <a:buFont typeface="+mj-lt"/>
              <a:buAutoNum type="arabicPeriod"/>
            </a:pPr>
            <a:r>
              <a:rPr lang="en-US" sz="1400" dirty="0" err="1">
                <a:effectLst/>
                <a:latin typeface="Söhne"/>
                <a:ea typeface="Calibri" panose="020F0502020204030204" pitchFamily="34" charset="0"/>
                <a:cs typeface="Times New Roman" panose="02020603050405020304" pitchFamily="18" charset="0"/>
              </a:rPr>
              <a:t>Somani</a:t>
            </a:r>
            <a:r>
              <a:rPr lang="en-US" sz="1400" dirty="0">
                <a:effectLst/>
                <a:latin typeface="Söhne"/>
                <a:ea typeface="Calibri" panose="020F0502020204030204" pitchFamily="34" charset="0"/>
                <a:cs typeface="Times New Roman" panose="02020603050405020304" pitchFamily="18" charset="0"/>
              </a:rPr>
              <a:t>, S., &amp; Jain, N. (2008). Network hardware failures: A survey. IEEE Communications Surveys &amp; Tutorials, 10(4), 13-32.</a:t>
            </a:r>
          </a:p>
          <a:p>
            <a:pPr marL="0" marR="0" indent="0" algn="just">
              <a:lnSpc>
                <a:spcPct val="100000"/>
              </a:lnSpc>
              <a:spcBef>
                <a:spcPts val="0"/>
              </a:spcBef>
              <a:spcAft>
                <a:spcPts val="800"/>
              </a:spcAft>
              <a:buNone/>
            </a:pPr>
            <a:endParaRPr lang="en-US" sz="1400" dirty="0">
              <a:effectLst/>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346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6D38D-F825-BE62-9861-65B0F2BF8754}"/>
              </a:ext>
            </a:extLst>
          </p:cNvPr>
          <p:cNvSpPr>
            <a:spLocks noGrp="1"/>
          </p:cNvSpPr>
          <p:nvPr>
            <p:ph type="title"/>
          </p:nvPr>
        </p:nvSpPr>
        <p:spPr>
          <a:xfrm>
            <a:off x="1343025" y="1481137"/>
            <a:ext cx="9067800" cy="3895725"/>
          </a:xfrm>
        </p:spPr>
        <p:txBody>
          <a:bodyPr>
            <a:normAutofit/>
          </a:bodyPr>
          <a:lstStyle/>
          <a:p>
            <a:pPr algn="ctr"/>
            <a:r>
              <a:rPr lang="en-US" sz="6600" b="1" dirty="0">
                <a:solidFill>
                  <a:srgbClr val="002060"/>
                </a:solidFill>
                <a:latin typeface="Berlin Sans FB Demi" panose="020E0802020502020306" pitchFamily="34" charset="0"/>
              </a:rPr>
              <a:t>THANKS </a:t>
            </a:r>
            <a:br>
              <a:rPr lang="en-US" sz="6600" b="1" dirty="0">
                <a:solidFill>
                  <a:srgbClr val="002060"/>
                </a:solidFill>
                <a:latin typeface="Berlin Sans FB Demi" panose="020E0802020502020306" pitchFamily="34" charset="0"/>
              </a:rPr>
            </a:br>
            <a:r>
              <a:rPr lang="en-US" sz="6600" b="1" dirty="0">
                <a:solidFill>
                  <a:srgbClr val="002060"/>
                </a:solidFill>
                <a:latin typeface="Berlin Sans FB Demi" panose="020E0802020502020306" pitchFamily="34" charset="0"/>
              </a:rPr>
              <a:t>FOR</a:t>
            </a:r>
            <a:br>
              <a:rPr lang="en-US" sz="6600" b="1" dirty="0">
                <a:solidFill>
                  <a:srgbClr val="002060"/>
                </a:solidFill>
                <a:latin typeface="Berlin Sans FB Demi" panose="020E0802020502020306" pitchFamily="34" charset="0"/>
              </a:rPr>
            </a:br>
            <a:r>
              <a:rPr lang="en-US" sz="6600" b="1" dirty="0">
                <a:solidFill>
                  <a:srgbClr val="002060"/>
                </a:solidFill>
                <a:latin typeface="Berlin Sans FB Demi" panose="020E0802020502020306" pitchFamily="34" charset="0"/>
              </a:rPr>
              <a:t> LISTENING</a:t>
            </a:r>
            <a:br>
              <a:rPr lang="en-US" sz="6600" b="1" dirty="0">
                <a:solidFill>
                  <a:srgbClr val="002060"/>
                </a:solidFill>
                <a:latin typeface="Berlin Sans FB Demi" panose="020E0802020502020306" pitchFamily="34" charset="0"/>
              </a:rPr>
            </a:br>
            <a:r>
              <a:rPr lang="en-US" sz="6600" b="1" dirty="0">
                <a:solidFill>
                  <a:srgbClr val="002060"/>
                </a:solidFill>
                <a:latin typeface="Berlin Sans FB Demi" panose="020E0802020502020306" pitchFamily="34" charset="0"/>
              </a:rPr>
              <a:t>....…….</a:t>
            </a:r>
          </a:p>
        </p:txBody>
      </p:sp>
    </p:spTree>
    <p:extLst>
      <p:ext uri="{BB962C8B-B14F-4D97-AF65-F5344CB8AC3E}">
        <p14:creationId xmlns:p14="http://schemas.microsoft.com/office/powerpoint/2010/main" val="408094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125FE19-99C0-EB0F-0169-615D8FF0016E}"/>
              </a:ext>
            </a:extLst>
          </p:cNvPr>
          <p:cNvSpPr txBox="1"/>
          <p:nvPr/>
        </p:nvSpPr>
        <p:spPr>
          <a:xfrm>
            <a:off x="4061703" y="373633"/>
            <a:ext cx="6603439" cy="923330"/>
          </a:xfrm>
          <a:prstGeom prst="rect">
            <a:avLst/>
          </a:prstGeom>
          <a:noFill/>
        </p:spPr>
        <p:txBody>
          <a:bodyPr wrap="square" rtlCol="0" anchor="ctr">
            <a:spAutoFit/>
          </a:bodyPr>
          <a:lstStyle/>
          <a:p>
            <a:r>
              <a:rPr lang="en-US" altLang="ko-KR" sz="5400" b="1" i="1" dirty="0">
                <a:solidFill>
                  <a:schemeClr val="accent2"/>
                </a:solidFill>
                <a:cs typeface="Arial" pitchFamily="34" charset="0"/>
              </a:rPr>
              <a:t>Agenda</a:t>
            </a:r>
            <a:endParaRPr lang="ko-KR" altLang="en-US" sz="5400" b="1" i="1" dirty="0">
              <a:solidFill>
                <a:schemeClr val="accent6"/>
              </a:solidFill>
              <a:cs typeface="Arial" pitchFamily="34" charset="0"/>
            </a:endParaRPr>
          </a:p>
        </p:txBody>
      </p:sp>
      <p:sp>
        <p:nvSpPr>
          <p:cNvPr id="6" name="TextBox 5">
            <a:extLst>
              <a:ext uri="{FF2B5EF4-FFF2-40B4-BE49-F238E27FC236}">
                <a16:creationId xmlns:a16="http://schemas.microsoft.com/office/drawing/2014/main" xmlns="" id="{8EEE1423-A280-0587-DAC7-B24432108D8E}"/>
              </a:ext>
            </a:extLst>
          </p:cNvPr>
          <p:cNvSpPr txBox="1"/>
          <p:nvPr/>
        </p:nvSpPr>
        <p:spPr>
          <a:xfrm>
            <a:off x="3276081" y="1596262"/>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7" name="TextBox 6">
            <a:extLst>
              <a:ext uri="{FF2B5EF4-FFF2-40B4-BE49-F238E27FC236}">
                <a16:creationId xmlns:a16="http://schemas.microsoft.com/office/drawing/2014/main" xmlns="" id="{33E4537E-41B3-07F3-C174-47DBEED78E38}"/>
              </a:ext>
            </a:extLst>
          </p:cNvPr>
          <p:cNvSpPr txBox="1"/>
          <p:nvPr/>
        </p:nvSpPr>
        <p:spPr>
          <a:xfrm>
            <a:off x="4508861" y="1718234"/>
            <a:ext cx="5737181" cy="432792"/>
          </a:xfrm>
          <a:prstGeom prst="roundRect">
            <a:avLst>
              <a:gd name="adj" fmla="val 50000"/>
            </a:avLst>
          </a:prstGeom>
          <a:solidFill>
            <a:schemeClr val="accent1"/>
          </a:solidFill>
        </p:spPr>
        <p:txBody>
          <a:bodyPr wrap="square" lIns="274320" rtlCol="0" anchor="ctr">
            <a:spAutoFit/>
          </a:bodyPr>
          <a:lstStyle/>
          <a:p>
            <a:r>
              <a:rPr lang="en-US" altLang="ko-KR" sz="1400" b="1" dirty="0">
                <a:solidFill>
                  <a:schemeClr val="bg1"/>
                </a:solidFill>
                <a:cs typeface="Arial" pitchFamily="34" charset="0"/>
              </a:rPr>
              <a:t>Background</a:t>
            </a:r>
            <a:endParaRPr lang="ko-KR" altLang="en-US" sz="1400" b="1" dirty="0">
              <a:solidFill>
                <a:schemeClr val="bg1"/>
              </a:solidFill>
              <a:cs typeface="Arial" pitchFamily="34" charset="0"/>
            </a:endParaRPr>
          </a:p>
        </p:txBody>
      </p:sp>
      <p:sp>
        <p:nvSpPr>
          <p:cNvPr id="8" name="TextBox 7">
            <a:extLst>
              <a:ext uri="{FF2B5EF4-FFF2-40B4-BE49-F238E27FC236}">
                <a16:creationId xmlns:a16="http://schemas.microsoft.com/office/drawing/2014/main" xmlns="" id="{C13E1005-5639-7AE4-419B-813DA089238D}"/>
              </a:ext>
            </a:extLst>
          </p:cNvPr>
          <p:cNvSpPr txBox="1"/>
          <p:nvPr/>
        </p:nvSpPr>
        <p:spPr>
          <a:xfrm>
            <a:off x="3276081" y="2304826"/>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9" name="TextBox 8">
            <a:extLst>
              <a:ext uri="{FF2B5EF4-FFF2-40B4-BE49-F238E27FC236}">
                <a16:creationId xmlns:a16="http://schemas.microsoft.com/office/drawing/2014/main" xmlns="" id="{C2F2D237-9BEE-BB64-6AA2-6998B5F01988}"/>
              </a:ext>
            </a:extLst>
          </p:cNvPr>
          <p:cNvSpPr txBox="1"/>
          <p:nvPr/>
        </p:nvSpPr>
        <p:spPr>
          <a:xfrm>
            <a:off x="4508861" y="2426798"/>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Aim and Objectives</a:t>
            </a:r>
            <a:endParaRPr lang="ko-KR" altLang="en-US"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95E0DAEC-A6BD-08B6-B30E-6F6C8F0696C3}"/>
              </a:ext>
            </a:extLst>
          </p:cNvPr>
          <p:cNvSpPr txBox="1"/>
          <p:nvPr/>
        </p:nvSpPr>
        <p:spPr>
          <a:xfrm>
            <a:off x="3276081" y="3013390"/>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11" name="TextBox 10">
            <a:extLst>
              <a:ext uri="{FF2B5EF4-FFF2-40B4-BE49-F238E27FC236}">
                <a16:creationId xmlns:a16="http://schemas.microsoft.com/office/drawing/2014/main" xmlns="" id="{C90AD9A9-BB54-BEEC-8CF0-0A9788C0E34F}"/>
              </a:ext>
            </a:extLst>
          </p:cNvPr>
          <p:cNvSpPr txBox="1"/>
          <p:nvPr/>
        </p:nvSpPr>
        <p:spPr>
          <a:xfrm>
            <a:off x="4508861" y="3135362"/>
            <a:ext cx="5737181"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Research Methodology</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xmlns="" id="{00D5CA5A-30F9-59D5-C082-C129ED879BB0}"/>
              </a:ext>
            </a:extLst>
          </p:cNvPr>
          <p:cNvSpPr txBox="1"/>
          <p:nvPr/>
        </p:nvSpPr>
        <p:spPr>
          <a:xfrm>
            <a:off x="3276081" y="3721954"/>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13" name="TextBox 12">
            <a:extLst>
              <a:ext uri="{FF2B5EF4-FFF2-40B4-BE49-F238E27FC236}">
                <a16:creationId xmlns:a16="http://schemas.microsoft.com/office/drawing/2014/main" xmlns="" id="{A86D6EE1-9490-523F-8700-DBB30870FD52}"/>
              </a:ext>
            </a:extLst>
          </p:cNvPr>
          <p:cNvSpPr txBox="1"/>
          <p:nvPr/>
        </p:nvSpPr>
        <p:spPr>
          <a:xfrm>
            <a:off x="4508861" y="3843926"/>
            <a:ext cx="5737181" cy="432792"/>
          </a:xfrm>
          <a:prstGeom prst="roundRect">
            <a:avLst>
              <a:gd name="adj" fmla="val 50000"/>
            </a:avLst>
          </a:prstGeom>
          <a:solidFill>
            <a:schemeClr val="accent4"/>
          </a:solidFill>
        </p:spPr>
        <p:txBody>
          <a:bodyPr wrap="square" lIns="274320" rtlCol="0" anchor="ctr">
            <a:spAutoFit/>
          </a:bodyPr>
          <a:lstStyle/>
          <a:p>
            <a:r>
              <a:rPr lang="en-US" altLang="ko-KR" sz="1400" b="1" dirty="0">
                <a:solidFill>
                  <a:schemeClr val="bg1"/>
                </a:solidFill>
                <a:cs typeface="Arial" pitchFamily="34" charset="0"/>
              </a:rPr>
              <a:t>Results and Discussions</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xmlns="" id="{DBFDFAEC-2604-7F7C-3237-67CE9A7C3D34}"/>
              </a:ext>
            </a:extLst>
          </p:cNvPr>
          <p:cNvSpPr txBox="1"/>
          <p:nvPr/>
        </p:nvSpPr>
        <p:spPr>
          <a:xfrm>
            <a:off x="3276081" y="4385146"/>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05</a:t>
            </a:r>
            <a:endParaRPr lang="ko-KR" altLang="en-US" sz="3600" b="1" dirty="0">
              <a:solidFill>
                <a:schemeClr val="accent1"/>
              </a:solidFill>
              <a:cs typeface="Arial" pitchFamily="34" charset="0"/>
            </a:endParaRPr>
          </a:p>
        </p:txBody>
      </p:sp>
      <p:sp>
        <p:nvSpPr>
          <p:cNvPr id="15" name="TextBox 14">
            <a:extLst>
              <a:ext uri="{FF2B5EF4-FFF2-40B4-BE49-F238E27FC236}">
                <a16:creationId xmlns:a16="http://schemas.microsoft.com/office/drawing/2014/main" xmlns="" id="{8A7C40E0-70F1-01C6-F6F9-C33D4DDADC11}"/>
              </a:ext>
            </a:extLst>
          </p:cNvPr>
          <p:cNvSpPr txBox="1"/>
          <p:nvPr/>
        </p:nvSpPr>
        <p:spPr>
          <a:xfrm>
            <a:off x="4508861" y="4507118"/>
            <a:ext cx="5737181" cy="432792"/>
          </a:xfrm>
          <a:prstGeom prst="roundRect">
            <a:avLst>
              <a:gd name="adj" fmla="val 50000"/>
            </a:avLst>
          </a:prstGeom>
          <a:solidFill>
            <a:schemeClr val="accent1"/>
          </a:solidFill>
        </p:spPr>
        <p:txBody>
          <a:bodyPr wrap="square" lIns="274320" rtlCol="0" anchor="ctr">
            <a:spAutoFit/>
          </a:bodyPr>
          <a:lstStyle/>
          <a:p>
            <a:r>
              <a:rPr lang="en-US" altLang="ko-KR" sz="1400" b="1" dirty="0">
                <a:solidFill>
                  <a:schemeClr val="bg1"/>
                </a:solidFill>
                <a:cs typeface="Arial" pitchFamily="34" charset="0"/>
              </a:rPr>
              <a:t>Conclusion</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xmlns="" id="{4A3C3F5B-A86D-BD41-BF3D-5792A9221C03}"/>
              </a:ext>
            </a:extLst>
          </p:cNvPr>
          <p:cNvSpPr txBox="1"/>
          <p:nvPr/>
        </p:nvSpPr>
        <p:spPr>
          <a:xfrm>
            <a:off x="3276081" y="5093710"/>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06</a:t>
            </a:r>
            <a:endParaRPr lang="ko-KR" altLang="en-US" sz="3600" b="1" dirty="0">
              <a:solidFill>
                <a:schemeClr val="accent2"/>
              </a:solidFill>
              <a:cs typeface="Arial" pitchFamily="34" charset="0"/>
            </a:endParaRPr>
          </a:p>
        </p:txBody>
      </p:sp>
      <p:sp>
        <p:nvSpPr>
          <p:cNvPr id="17" name="TextBox 16">
            <a:extLst>
              <a:ext uri="{FF2B5EF4-FFF2-40B4-BE49-F238E27FC236}">
                <a16:creationId xmlns:a16="http://schemas.microsoft.com/office/drawing/2014/main" xmlns="" id="{FCC2757D-F460-7680-11FA-B2FDAC183E62}"/>
              </a:ext>
            </a:extLst>
          </p:cNvPr>
          <p:cNvSpPr txBox="1"/>
          <p:nvPr/>
        </p:nvSpPr>
        <p:spPr>
          <a:xfrm>
            <a:off x="4508861" y="5215682"/>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Recommendations</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xmlns="" id="{518D85C1-7A76-3241-A42D-16B72227E1D1}"/>
              </a:ext>
            </a:extLst>
          </p:cNvPr>
          <p:cNvSpPr txBox="1"/>
          <p:nvPr/>
        </p:nvSpPr>
        <p:spPr>
          <a:xfrm>
            <a:off x="3276081" y="5802274"/>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07</a:t>
            </a:r>
            <a:endParaRPr lang="ko-KR" altLang="en-US" sz="3600" b="1" dirty="0">
              <a:solidFill>
                <a:schemeClr val="accent3"/>
              </a:solidFill>
              <a:cs typeface="Arial" pitchFamily="34" charset="0"/>
            </a:endParaRPr>
          </a:p>
        </p:txBody>
      </p:sp>
      <p:sp>
        <p:nvSpPr>
          <p:cNvPr id="19" name="TextBox 18">
            <a:extLst>
              <a:ext uri="{FF2B5EF4-FFF2-40B4-BE49-F238E27FC236}">
                <a16:creationId xmlns:a16="http://schemas.microsoft.com/office/drawing/2014/main" xmlns="" id="{C3BDDB3C-200C-3BA6-3558-30B60D440821}"/>
              </a:ext>
            </a:extLst>
          </p:cNvPr>
          <p:cNvSpPr txBox="1"/>
          <p:nvPr/>
        </p:nvSpPr>
        <p:spPr>
          <a:xfrm>
            <a:off x="4508861" y="5924246"/>
            <a:ext cx="5737181"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References</a:t>
            </a:r>
            <a:endParaRPr lang="ko-KR" altLang="en-US" sz="1400" b="1" dirty="0">
              <a:solidFill>
                <a:schemeClr val="bg1"/>
              </a:solidFill>
              <a:cs typeface="Arial" pitchFamily="34" charset="0"/>
            </a:endParaRPr>
          </a:p>
        </p:txBody>
      </p:sp>
      <p:sp>
        <p:nvSpPr>
          <p:cNvPr id="20" name="Rectangle 19">
            <a:extLst>
              <a:ext uri="{FF2B5EF4-FFF2-40B4-BE49-F238E27FC236}">
                <a16:creationId xmlns:a16="http://schemas.microsoft.com/office/drawing/2014/main" xmlns="" id="{3974854C-72F3-0B62-CC56-6E8ECB8FDB0F}"/>
              </a:ext>
            </a:extLst>
          </p:cNvPr>
          <p:cNvSpPr/>
          <p:nvPr/>
        </p:nvSpPr>
        <p:spPr>
          <a:xfrm>
            <a:off x="-190499" y="-104775"/>
            <a:ext cx="2743200" cy="71247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F4AC2F51-D2E3-D577-87F2-38297E8944AD}"/>
              </a:ext>
            </a:extLst>
          </p:cNvPr>
          <p:cNvGrpSpPr/>
          <p:nvPr/>
        </p:nvGrpSpPr>
        <p:grpSpPr>
          <a:xfrm>
            <a:off x="-190500" y="5272193"/>
            <a:ext cx="2607529" cy="1710553"/>
            <a:chOff x="2939995" y="933055"/>
            <a:chExt cx="3296652" cy="2474019"/>
          </a:xfrm>
          <a:solidFill>
            <a:schemeClr val="bg1"/>
          </a:solidFill>
        </p:grpSpPr>
        <p:grpSp>
          <p:nvGrpSpPr>
            <p:cNvPr id="22" name="Group 21">
              <a:extLst>
                <a:ext uri="{FF2B5EF4-FFF2-40B4-BE49-F238E27FC236}">
                  <a16:creationId xmlns:a16="http://schemas.microsoft.com/office/drawing/2014/main" xmlns="" id="{12B7B376-283C-8260-1FF3-D3286EDA7A06}"/>
                </a:ext>
              </a:extLst>
            </p:cNvPr>
            <p:cNvGrpSpPr/>
            <p:nvPr/>
          </p:nvGrpSpPr>
          <p:grpSpPr>
            <a:xfrm rot="3017773">
              <a:off x="5584718" y="1817122"/>
              <a:ext cx="469873" cy="327856"/>
              <a:chOff x="5405974" y="1533288"/>
              <a:chExt cx="608646" cy="424685"/>
            </a:xfrm>
            <a:grpFill/>
          </p:grpSpPr>
          <p:sp>
            <p:nvSpPr>
              <p:cNvPr id="56" name="Trapezoid 55">
                <a:extLst>
                  <a:ext uri="{FF2B5EF4-FFF2-40B4-BE49-F238E27FC236}">
                    <a16:creationId xmlns:a16="http://schemas.microsoft.com/office/drawing/2014/main" xmlns="" id="{524A28E1-A63A-C76A-EF24-E685FC1FBA3E}"/>
                  </a:ext>
                </a:extLst>
              </p:cNvPr>
              <p:cNvSpPr/>
              <p:nvPr/>
            </p:nvSpPr>
            <p:spPr>
              <a:xfrm rot="5912136" flipH="1">
                <a:off x="5633173" y="1617814"/>
                <a:ext cx="141626" cy="93186"/>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a:extLst>
                  <a:ext uri="{FF2B5EF4-FFF2-40B4-BE49-F238E27FC236}">
                    <a16:creationId xmlns:a16="http://schemas.microsoft.com/office/drawing/2014/main" xmlns="" id="{C4F0966B-517D-BD05-85E6-7B21BF23E15E}"/>
                  </a:ext>
                </a:extLst>
              </p:cNvPr>
              <p:cNvSpPr/>
              <p:nvPr/>
            </p:nvSpPr>
            <p:spPr>
              <a:xfrm rot="7277434" flipH="1">
                <a:off x="5857778" y="1735728"/>
                <a:ext cx="103331" cy="96694"/>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rapezoid 57">
                <a:extLst>
                  <a:ext uri="{FF2B5EF4-FFF2-40B4-BE49-F238E27FC236}">
                    <a16:creationId xmlns:a16="http://schemas.microsoft.com/office/drawing/2014/main" xmlns="" id="{77690898-FEE0-150C-B638-2381B4F6D809}"/>
                  </a:ext>
                </a:extLst>
              </p:cNvPr>
              <p:cNvSpPr/>
              <p:nvPr/>
            </p:nvSpPr>
            <p:spPr>
              <a:xfrm rot="5912136" flipH="1">
                <a:off x="5438996" y="1500266"/>
                <a:ext cx="200130" cy="266173"/>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rapezoid 58">
                <a:extLst>
                  <a:ext uri="{FF2B5EF4-FFF2-40B4-BE49-F238E27FC236}">
                    <a16:creationId xmlns:a16="http://schemas.microsoft.com/office/drawing/2014/main" xmlns="" id="{A128B795-1E77-81D8-9A95-FC9021AA2A5A}"/>
                  </a:ext>
                </a:extLst>
              </p:cNvPr>
              <p:cNvSpPr/>
              <p:nvPr/>
            </p:nvSpPr>
            <p:spPr>
              <a:xfrm rot="7277434" flipH="1">
                <a:off x="5727739" y="1619233"/>
                <a:ext cx="146016" cy="194202"/>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apezoid 59">
                <a:extLst>
                  <a:ext uri="{FF2B5EF4-FFF2-40B4-BE49-F238E27FC236}">
                    <a16:creationId xmlns:a16="http://schemas.microsoft.com/office/drawing/2014/main" xmlns="" id="{06C79C0C-502D-BC77-A778-BD7AD167DB28}"/>
                  </a:ext>
                </a:extLst>
              </p:cNvPr>
              <p:cNvSpPr/>
              <p:nvPr/>
            </p:nvSpPr>
            <p:spPr>
              <a:xfrm rot="8867088" flipH="1">
                <a:off x="5921123" y="1778027"/>
                <a:ext cx="93497" cy="179946"/>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xmlns="" id="{2C0C7F48-161B-271D-F618-C82D4AFFF6BE}"/>
                </a:ext>
              </a:extLst>
            </p:cNvPr>
            <p:cNvGrpSpPr/>
            <p:nvPr/>
          </p:nvGrpSpPr>
          <p:grpSpPr>
            <a:xfrm rot="7898637">
              <a:off x="5214392" y="1000348"/>
              <a:ext cx="344525" cy="861967"/>
              <a:chOff x="4130248" y="650162"/>
              <a:chExt cx="502279" cy="1664988"/>
            </a:xfrm>
            <a:grpFill/>
          </p:grpSpPr>
          <p:sp>
            <p:nvSpPr>
              <p:cNvPr id="54" name="Trapezoid 53">
                <a:extLst>
                  <a:ext uri="{FF2B5EF4-FFF2-40B4-BE49-F238E27FC236}">
                    <a16:creationId xmlns:a16="http://schemas.microsoft.com/office/drawing/2014/main" xmlns="" id="{4FCA9E63-9DBA-4EB1-0136-0C9891968462}"/>
                  </a:ext>
                </a:extLst>
              </p:cNvPr>
              <p:cNvSpPr/>
              <p:nvPr/>
            </p:nvSpPr>
            <p:spPr>
              <a:xfrm>
                <a:off x="4130248" y="650162"/>
                <a:ext cx="502273" cy="1664988"/>
              </a:xfrm>
              <a:prstGeom prst="trapezoid">
                <a:avLst>
                  <a:gd name="adj" fmla="val 916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rapezoid 94">
                <a:extLst>
                  <a:ext uri="{FF2B5EF4-FFF2-40B4-BE49-F238E27FC236}">
                    <a16:creationId xmlns:a16="http://schemas.microsoft.com/office/drawing/2014/main" xmlns="" id="{BA83AEA8-55D6-DF41-97D1-83FC22670320}"/>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xmlns="" id="{4FDB971B-21F8-8F1B-269D-4F70EFC40ECF}"/>
                </a:ext>
              </a:extLst>
            </p:cNvPr>
            <p:cNvGrpSpPr/>
            <p:nvPr/>
          </p:nvGrpSpPr>
          <p:grpSpPr>
            <a:xfrm rot="15664019">
              <a:off x="4239240" y="746537"/>
              <a:ext cx="414152" cy="1446605"/>
              <a:chOff x="391499" y="630207"/>
              <a:chExt cx="531848" cy="1593194"/>
            </a:xfrm>
            <a:grpFill/>
          </p:grpSpPr>
          <p:sp>
            <p:nvSpPr>
              <p:cNvPr id="52" name="Rectangle: Rounded Corners 51">
                <a:extLst>
                  <a:ext uri="{FF2B5EF4-FFF2-40B4-BE49-F238E27FC236}">
                    <a16:creationId xmlns:a16="http://schemas.microsoft.com/office/drawing/2014/main" xmlns="" id="{05D82EC2-96CF-45C8-C807-5A150E579060}"/>
                  </a:ext>
                </a:extLst>
              </p:cNvPr>
              <p:cNvSpPr/>
              <p:nvPr/>
            </p:nvSpPr>
            <p:spPr>
              <a:xfrm rot="20495611">
                <a:off x="400453" y="630207"/>
                <a:ext cx="522894" cy="1539139"/>
              </a:xfrm>
              <a:prstGeom prst="roundRect">
                <a:avLst>
                  <a:gd name="adj"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xmlns="" id="{61B2AC25-111A-D71D-A778-5532CE6D1A62}"/>
                  </a:ext>
                </a:extLst>
              </p:cNvPr>
              <p:cNvSpPr/>
              <p:nvPr/>
            </p:nvSpPr>
            <p:spPr>
              <a:xfrm rot="20495611">
                <a:off x="391499" y="684262"/>
                <a:ext cx="191608" cy="1539139"/>
              </a:xfrm>
              <a:prstGeom prst="roundRect">
                <a:avLst>
                  <a:gd name="adj"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xmlns="" id="{0D00BB37-60DB-2D18-086B-562528989DDE}"/>
                </a:ext>
              </a:extLst>
            </p:cNvPr>
            <p:cNvGrpSpPr/>
            <p:nvPr/>
          </p:nvGrpSpPr>
          <p:grpSpPr>
            <a:xfrm rot="1062574">
              <a:off x="4839586" y="933055"/>
              <a:ext cx="437403" cy="437403"/>
              <a:chOff x="121429" y="411151"/>
              <a:chExt cx="607375" cy="607375"/>
            </a:xfrm>
            <a:grpFill/>
          </p:grpSpPr>
          <p:sp>
            <p:nvSpPr>
              <p:cNvPr id="48" name="Oval 47">
                <a:extLst>
                  <a:ext uri="{FF2B5EF4-FFF2-40B4-BE49-F238E27FC236}">
                    <a16:creationId xmlns:a16="http://schemas.microsoft.com/office/drawing/2014/main" xmlns="" id="{9F69F3F7-5909-811F-2083-767162C4FFAC}"/>
                  </a:ext>
                </a:extLst>
              </p:cNvPr>
              <p:cNvSpPr/>
              <p:nvPr/>
            </p:nvSpPr>
            <p:spPr>
              <a:xfrm>
                <a:off x="121429" y="411151"/>
                <a:ext cx="607375" cy="607375"/>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xmlns="" id="{431C2A44-C15D-F101-80CD-19ECB4D8FB1B}"/>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grpFill/>
              <a:ln w="5155" cap="flat">
                <a:solidFill>
                  <a:schemeClr val="tx1"/>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B29D9E50-D1B6-982D-F930-927E407868ED}"/>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a:extLst>
                  <a:ext uri="{FF2B5EF4-FFF2-40B4-BE49-F238E27FC236}">
                    <a16:creationId xmlns:a16="http://schemas.microsoft.com/office/drawing/2014/main" xmlns="" id="{FF89A552-5EC9-6C03-9A8B-D49A6ABD013F}"/>
                  </a:ext>
                </a:extLst>
              </p:cNvPr>
              <p:cNvSpPr/>
              <p:nvPr/>
            </p:nvSpPr>
            <p:spPr>
              <a:xfrm>
                <a:off x="385558" y="675280"/>
                <a:ext cx="79122" cy="79122"/>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Top Corners Rounded 25">
              <a:extLst>
                <a:ext uri="{FF2B5EF4-FFF2-40B4-BE49-F238E27FC236}">
                  <a16:creationId xmlns:a16="http://schemas.microsoft.com/office/drawing/2014/main" xmlns="" id="{226D5114-BD96-CEB3-E2D7-2EAA82815A45}"/>
                </a:ext>
              </a:extLst>
            </p:cNvPr>
            <p:cNvSpPr/>
            <p:nvPr/>
          </p:nvSpPr>
          <p:spPr>
            <a:xfrm>
              <a:off x="2939995" y="3151042"/>
              <a:ext cx="1618488" cy="256032"/>
            </a:xfrm>
            <a:prstGeom prst="round2SameRect">
              <a:avLst>
                <a:gd name="adj1" fmla="val 50000"/>
                <a:gd name="adj2"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E595C8D7-B31E-BB46-7290-9D8236387050}"/>
                </a:ext>
              </a:extLst>
            </p:cNvPr>
            <p:cNvGrpSpPr/>
            <p:nvPr/>
          </p:nvGrpSpPr>
          <p:grpSpPr>
            <a:xfrm rot="1056235">
              <a:off x="3546587" y="1803551"/>
              <a:ext cx="391039" cy="1171393"/>
              <a:chOff x="391499" y="630207"/>
              <a:chExt cx="531845" cy="1593193"/>
            </a:xfrm>
            <a:grpFill/>
          </p:grpSpPr>
          <p:sp>
            <p:nvSpPr>
              <p:cNvPr id="46" name="Rectangle: Rounded Corners 45">
                <a:extLst>
                  <a:ext uri="{FF2B5EF4-FFF2-40B4-BE49-F238E27FC236}">
                    <a16:creationId xmlns:a16="http://schemas.microsoft.com/office/drawing/2014/main" xmlns="" id="{95CD9599-F356-5C28-AEA8-C10C31F32C42}"/>
                  </a:ext>
                </a:extLst>
              </p:cNvPr>
              <p:cNvSpPr/>
              <p:nvPr/>
            </p:nvSpPr>
            <p:spPr>
              <a:xfrm rot="20495611">
                <a:off x="400452" y="630207"/>
                <a:ext cx="522892" cy="1539138"/>
              </a:xfrm>
              <a:prstGeom prst="roundRect">
                <a:avLst>
                  <a:gd name="adj"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Rounded Corners 46">
                <a:extLst>
                  <a:ext uri="{FF2B5EF4-FFF2-40B4-BE49-F238E27FC236}">
                    <a16:creationId xmlns:a16="http://schemas.microsoft.com/office/drawing/2014/main" xmlns="" id="{9070F917-4CA6-4872-FE95-E582CBD14ADA}"/>
                  </a:ext>
                </a:extLst>
              </p:cNvPr>
              <p:cNvSpPr/>
              <p:nvPr/>
            </p:nvSpPr>
            <p:spPr>
              <a:xfrm rot="20495611">
                <a:off x="391499" y="684262"/>
                <a:ext cx="191607" cy="1539138"/>
              </a:xfrm>
              <a:prstGeom prst="roundRect">
                <a:avLst>
                  <a:gd name="adj"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xmlns="" id="{730FD356-F168-6CB2-A71B-45EF442796D8}"/>
                </a:ext>
              </a:extLst>
            </p:cNvPr>
            <p:cNvSpPr/>
            <p:nvPr/>
          </p:nvSpPr>
          <p:spPr>
            <a:xfrm>
              <a:off x="3460460" y="1575008"/>
              <a:ext cx="525968" cy="525968"/>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xmlns="" id="{B1ED168A-2DF3-4A84-F28F-AE79AC538865}"/>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grpFill/>
            <a:ln w="5155" cap="flat">
              <a:solidFill>
                <a:schemeClr val="tx1"/>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643BD6EC-0BBB-9A7D-9C8C-57B117E9FF2C}"/>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Oval 30">
              <a:extLst>
                <a:ext uri="{FF2B5EF4-FFF2-40B4-BE49-F238E27FC236}">
                  <a16:creationId xmlns:a16="http://schemas.microsoft.com/office/drawing/2014/main" xmlns="" id="{4DD3363B-C86B-09AC-6FA6-BDD82DE40B22}"/>
                </a:ext>
              </a:extLst>
            </p:cNvPr>
            <p:cNvSpPr/>
            <p:nvPr/>
          </p:nvSpPr>
          <p:spPr>
            <a:xfrm>
              <a:off x="3689186" y="1803734"/>
              <a:ext cx="68517" cy="68517"/>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Top Corners Rounded 31">
              <a:extLst>
                <a:ext uri="{FF2B5EF4-FFF2-40B4-BE49-F238E27FC236}">
                  <a16:creationId xmlns:a16="http://schemas.microsoft.com/office/drawing/2014/main" xmlns="" id="{9CA5D30A-448B-D1E0-5652-D5FD905888A9}"/>
                </a:ext>
              </a:extLst>
            </p:cNvPr>
            <p:cNvSpPr/>
            <p:nvPr/>
          </p:nvSpPr>
          <p:spPr>
            <a:xfrm>
              <a:off x="3126222" y="3080302"/>
              <a:ext cx="1246034" cy="71186"/>
            </a:xfrm>
            <a:prstGeom prst="round2SameRect">
              <a:avLst>
                <a:gd name="adj1" fmla="val 50000"/>
                <a:gd name="adj2"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Rounded 32">
              <a:extLst>
                <a:ext uri="{FF2B5EF4-FFF2-40B4-BE49-F238E27FC236}">
                  <a16:creationId xmlns:a16="http://schemas.microsoft.com/office/drawing/2014/main" xmlns="" id="{86D856CA-6C99-6A0E-2E82-C24E83E2DEAD}"/>
                </a:ext>
              </a:extLst>
            </p:cNvPr>
            <p:cNvSpPr/>
            <p:nvPr/>
          </p:nvSpPr>
          <p:spPr>
            <a:xfrm>
              <a:off x="3288913" y="2828857"/>
              <a:ext cx="920653" cy="256032"/>
            </a:xfrm>
            <a:prstGeom prst="round2SameRect">
              <a:avLst>
                <a:gd name="adj1" fmla="val 50000"/>
                <a:gd name="adj2" fmla="val 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xmlns="" id="{B9CE6B18-1A5A-E7CB-C34B-E84CE6D2F4F2}"/>
                </a:ext>
              </a:extLst>
            </p:cNvPr>
            <p:cNvGrpSpPr/>
            <p:nvPr/>
          </p:nvGrpSpPr>
          <p:grpSpPr>
            <a:xfrm>
              <a:off x="5463582" y="1862955"/>
              <a:ext cx="773065" cy="771576"/>
              <a:chOff x="7167944" y="1624190"/>
              <a:chExt cx="2677919" cy="2672764"/>
            </a:xfrm>
            <a:grpFill/>
          </p:grpSpPr>
          <p:sp>
            <p:nvSpPr>
              <p:cNvPr id="44" name="Freeform: Shape 43">
                <a:extLst>
                  <a:ext uri="{FF2B5EF4-FFF2-40B4-BE49-F238E27FC236}">
                    <a16:creationId xmlns:a16="http://schemas.microsoft.com/office/drawing/2014/main" xmlns="" id="{018EF2C5-E61B-9678-8A45-41109EA24CD6}"/>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solidFill>
                  <a:schemeClr val="tx1"/>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62A2D5BB-7DA1-0BD5-0CB8-CC0ECE07FDEC}"/>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solidFill>
                  <a:schemeClr val="tx1"/>
                </a:solidFill>
                <a:prstDash val="solid"/>
                <a:miter/>
              </a:ln>
            </p:spPr>
            <p:txBody>
              <a:bodyPr rtlCol="0" anchor="ctr"/>
              <a:lstStyle/>
              <a:p>
                <a:endParaRPr lang="en-US" dirty="0"/>
              </a:p>
            </p:txBody>
          </p:sp>
        </p:grpSp>
        <p:grpSp>
          <p:nvGrpSpPr>
            <p:cNvPr id="35" name="Group 34">
              <a:extLst>
                <a:ext uri="{FF2B5EF4-FFF2-40B4-BE49-F238E27FC236}">
                  <a16:creationId xmlns:a16="http://schemas.microsoft.com/office/drawing/2014/main" xmlns="" id="{4A39F314-9EEC-9347-E05C-08C173694727}"/>
                </a:ext>
              </a:extLst>
            </p:cNvPr>
            <p:cNvGrpSpPr/>
            <p:nvPr/>
          </p:nvGrpSpPr>
          <p:grpSpPr>
            <a:xfrm rot="18490567" flipH="1">
              <a:off x="5363387" y="1800598"/>
              <a:ext cx="471722" cy="328072"/>
              <a:chOff x="5405974" y="1533288"/>
              <a:chExt cx="611040" cy="424965"/>
            </a:xfrm>
            <a:grpFill/>
          </p:grpSpPr>
          <p:sp>
            <p:nvSpPr>
              <p:cNvPr id="39" name="Trapezoid 38">
                <a:extLst>
                  <a:ext uri="{FF2B5EF4-FFF2-40B4-BE49-F238E27FC236}">
                    <a16:creationId xmlns:a16="http://schemas.microsoft.com/office/drawing/2014/main" xmlns="" id="{CBFB3DF7-0ED2-E1AC-5060-1BCF27FB2A4D}"/>
                  </a:ext>
                </a:extLst>
              </p:cNvPr>
              <p:cNvSpPr/>
              <p:nvPr/>
            </p:nvSpPr>
            <p:spPr>
              <a:xfrm rot="5912136" flipH="1">
                <a:off x="5633173" y="1617814"/>
                <a:ext cx="141626" cy="93186"/>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xmlns="" id="{407ECA64-319E-4B5A-B714-A85FC1910A34}"/>
                  </a:ext>
                </a:extLst>
              </p:cNvPr>
              <p:cNvSpPr/>
              <p:nvPr/>
            </p:nvSpPr>
            <p:spPr>
              <a:xfrm rot="5912136" flipH="1">
                <a:off x="5438996" y="1500266"/>
                <a:ext cx="200130" cy="266173"/>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a:extLst>
                  <a:ext uri="{FF2B5EF4-FFF2-40B4-BE49-F238E27FC236}">
                    <a16:creationId xmlns:a16="http://schemas.microsoft.com/office/drawing/2014/main" xmlns="" id="{704ACBD2-367F-12AB-025D-6C912E29F66D}"/>
                  </a:ext>
                </a:extLst>
              </p:cNvPr>
              <p:cNvSpPr/>
              <p:nvPr/>
            </p:nvSpPr>
            <p:spPr>
              <a:xfrm rot="7277434" flipH="1">
                <a:off x="5857778" y="1735728"/>
                <a:ext cx="103331" cy="96694"/>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xmlns="" id="{C7CD60B9-AF03-3D78-ADCB-A56FB633CC58}"/>
                  </a:ext>
                </a:extLst>
              </p:cNvPr>
              <p:cNvSpPr/>
              <p:nvPr/>
            </p:nvSpPr>
            <p:spPr>
              <a:xfrm rot="7277434" flipH="1">
                <a:off x="5727739" y="1619233"/>
                <a:ext cx="146016" cy="194202"/>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xmlns="" id="{9A6F23D2-A8AD-8C9F-7FB4-067F127DF985}"/>
                  </a:ext>
                </a:extLst>
              </p:cNvPr>
              <p:cNvSpPr/>
              <p:nvPr/>
            </p:nvSpPr>
            <p:spPr>
              <a:xfrm rot="8867088" flipH="1">
                <a:off x="5923517" y="1775373"/>
                <a:ext cx="93497" cy="182880"/>
              </a:xfrm>
              <a:prstGeom prst="trapezoid">
                <a:avLst>
                  <a:gd name="adj" fmla="val 1238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xmlns="" id="{49277B95-C3F3-609E-A774-9670A01E8F75}"/>
                </a:ext>
              </a:extLst>
            </p:cNvPr>
            <p:cNvGrpSpPr/>
            <p:nvPr/>
          </p:nvGrpSpPr>
          <p:grpSpPr>
            <a:xfrm rot="2713823">
              <a:off x="5532341" y="1541788"/>
              <a:ext cx="289218" cy="289219"/>
              <a:chOff x="5108323" y="1463792"/>
              <a:chExt cx="374636" cy="374638"/>
            </a:xfrm>
            <a:grpFill/>
          </p:grpSpPr>
          <p:sp>
            <p:nvSpPr>
              <p:cNvPr id="37" name="Oval 36">
                <a:extLst>
                  <a:ext uri="{FF2B5EF4-FFF2-40B4-BE49-F238E27FC236}">
                    <a16:creationId xmlns:a16="http://schemas.microsoft.com/office/drawing/2014/main" xmlns="" id="{D6D1475C-594E-A1B6-E0CB-F176CB36C742}"/>
                  </a:ext>
                </a:extLst>
              </p:cNvPr>
              <p:cNvSpPr/>
              <p:nvPr/>
            </p:nvSpPr>
            <p:spPr>
              <a:xfrm>
                <a:off x="5108323" y="1463792"/>
                <a:ext cx="374636" cy="37463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xmlns="" id="{6D8B62DE-6EBC-8B6B-4D53-C2E471C55966}"/>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grpFill/>
              <a:ln w="5155" cap="flat">
                <a:solidFill>
                  <a:schemeClr val="tx1"/>
                </a:solidFill>
                <a:prstDash val="solid"/>
                <a:miter/>
              </a:ln>
            </p:spPr>
            <p:txBody>
              <a:bodyPr rtlCol="0" anchor="ctr"/>
              <a:lstStyle/>
              <a:p>
                <a:endParaRPr lang="en-US"/>
              </a:p>
            </p:txBody>
          </p:sp>
        </p:grpSp>
      </p:grpSp>
    </p:spTree>
    <p:extLst>
      <p:ext uri="{BB962C8B-B14F-4D97-AF65-F5344CB8AC3E}">
        <p14:creationId xmlns:p14="http://schemas.microsoft.com/office/powerpoint/2010/main" val="25684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4FCF0-A92C-FFEF-3A1A-602938D423AC}"/>
              </a:ext>
            </a:extLst>
          </p:cNvPr>
          <p:cNvSpPr>
            <a:spLocks noGrp="1"/>
          </p:cNvSpPr>
          <p:nvPr>
            <p:ph type="title"/>
          </p:nvPr>
        </p:nvSpPr>
        <p:spPr>
          <a:xfrm>
            <a:off x="609600" y="469901"/>
            <a:ext cx="10515600" cy="315912"/>
          </a:xfrm>
        </p:spPr>
        <p:txBody>
          <a:bodyPr>
            <a:noAutofit/>
          </a:bodyPr>
          <a:lstStyle/>
          <a:p>
            <a:r>
              <a:rPr lang="en-US" sz="40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Background to the Study</a:t>
            </a:r>
            <a:endParaRPr lang="en-US" sz="4000" dirty="0">
              <a:solidFill>
                <a:srgbClr val="002060"/>
              </a:solidFill>
              <a:effectLst>
                <a:outerShdw blurRad="38100" dist="38100" dir="2700000" algn="tl">
                  <a:srgbClr val="000000">
                    <a:alpha val="43137"/>
                  </a:srgbClr>
                </a:outerShdw>
              </a:effectLst>
              <a:latin typeface="Söhne"/>
            </a:endParaRPr>
          </a:p>
        </p:txBody>
      </p:sp>
      <p:sp>
        <p:nvSpPr>
          <p:cNvPr id="3" name="Content Placeholder 2">
            <a:extLst>
              <a:ext uri="{FF2B5EF4-FFF2-40B4-BE49-F238E27FC236}">
                <a16:creationId xmlns:a16="http://schemas.microsoft.com/office/drawing/2014/main" xmlns="" id="{6BE1E13B-EF60-3ACD-DBF6-EE1CD08BB408}"/>
              </a:ext>
            </a:extLst>
          </p:cNvPr>
          <p:cNvSpPr>
            <a:spLocks noGrp="1"/>
          </p:cNvSpPr>
          <p:nvPr>
            <p:ph idx="1"/>
          </p:nvPr>
        </p:nvSpPr>
        <p:spPr>
          <a:xfrm>
            <a:off x="609600" y="996949"/>
            <a:ext cx="10515600" cy="4351338"/>
          </a:xfrm>
        </p:spPr>
        <p:txBody>
          <a:bodyPr>
            <a:noAutofit/>
          </a:bodyPr>
          <a:lstStyle/>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Networks and network infrastructures are the backbone of modern information technology systems. They facilitate the seamless flow of data and communication, underpinning critical functions in various domains, including telecommunications, finance, healthcare, and manufacturing. Ensuring the reliability, availability, and security of these networks is paramount to maintaining uninterrupted operations and safeguarding sensitive information.</a:t>
            </a:r>
          </a:p>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However, network faults and disruptions are an inherent challenge in network management. These faults can manifest in various forms, including hardware failures, software glitches, security breaches, and performance degradation. When left unaddressed or detected too late, these faults can lead to network downtime, service interruptions, data breaches, and financial losses.</a:t>
            </a:r>
          </a:p>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To mitigate the impact of network faults and enhance network resilience, organizations rely on fault detection and diagnosis methodologies. These methodologies encompass a wide range of techniques and tools designed to identify, categorize, and, in some cases, predict network issues. The ultimate goal is to minimize downtime, reduce the mean time to repair (MTTR), and maintain the integrity and availability of network services.</a:t>
            </a:r>
          </a:p>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The field of fault detection and diagnosis over networks has witnessed significant advancements in recent years. Traditional methods, such as active monitoring through ping-based approaches and threshold-based techniques, have been augmented and, in some cases, supplanted by more sophisticated methods, including machine learning-based models and anomaly detection algorithms. These newer approaches promise higher accuracy, adaptability to evolving network conditions, and the ability to identify subtle and complex faults.</a:t>
            </a:r>
          </a:p>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However, the selection and optimization of fault detection and diagnosis methods remain complex tasks. The effectiveness of these methods can vary significantly depending on the specific characteristics of the network, its operational goals, and the nature of potential faults. Furthermore, the trade-offs between detection accuracy, false positives, and adaptability need to be carefully considered.</a:t>
            </a:r>
          </a:p>
          <a:p>
            <a:pPr marL="0" indent="0" algn="just">
              <a:lnSpc>
                <a:spcPct val="100000"/>
              </a:lnSpc>
              <a:spcBef>
                <a:spcPts val="0"/>
              </a:spcBef>
              <a:spcAft>
                <a:spcPts val="800"/>
              </a:spcAft>
              <a:buNone/>
            </a:pPr>
            <a:r>
              <a:rPr lang="en-US" sz="1400" dirty="0">
                <a:effectLst/>
                <a:latin typeface="Söhne"/>
                <a:ea typeface="Calibri" panose="020F0502020204030204" pitchFamily="34" charset="0"/>
                <a:cs typeface="Times New Roman" panose="02020603050405020304" pitchFamily="18" charset="0"/>
              </a:rPr>
              <a:t>The research presented in this study addresses these challenges by conducting a comprehensive investigation into various fault detection and diagnosis methodologies. Through a series of controlled experiments and data analysis, we aim to evaluate the performance, strengths, and weaknesses of different methodologies in diverse network scenarios. By aligning the study with real-world network management challenges, we seek to provide practical insights and recommendations that can guide network administrators, operators, and researchers in making informed decisions about fault management strategies.</a:t>
            </a:r>
          </a:p>
          <a:p>
            <a:pPr marL="0" indent="0" algn="just">
              <a:lnSpc>
                <a:spcPct val="100000"/>
              </a:lnSpc>
              <a:spcBef>
                <a:spcPts val="0"/>
              </a:spcBef>
              <a:spcAft>
                <a:spcPts val="800"/>
              </a:spcAft>
              <a:buNone/>
            </a:pPr>
            <a:endParaRPr lang="en-US" sz="1400" dirty="0">
              <a:effectLst/>
              <a:latin typeface="Söhne"/>
              <a:ea typeface="Calibri" panose="020F0502020204030204" pitchFamily="34" charset="0"/>
              <a:cs typeface="Times New Roman" panose="02020603050405020304" pitchFamily="18" charset="0"/>
            </a:endParaRPr>
          </a:p>
          <a:p>
            <a:pPr marL="0" indent="0">
              <a:lnSpc>
                <a:spcPct val="100000"/>
              </a:lnSpc>
              <a:buNone/>
            </a:pPr>
            <a:endParaRPr lang="en-US" sz="1400" dirty="0">
              <a:latin typeface="Söhne"/>
            </a:endParaRPr>
          </a:p>
        </p:txBody>
      </p:sp>
    </p:spTree>
    <p:extLst>
      <p:ext uri="{BB962C8B-B14F-4D97-AF65-F5344CB8AC3E}">
        <p14:creationId xmlns:p14="http://schemas.microsoft.com/office/powerpoint/2010/main" val="142589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838200" y="34136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Aim and Objectives</a:t>
            </a:r>
            <a:endParaRPr lang="en-US" dirty="0">
              <a:solidFill>
                <a:srgbClr val="002060"/>
              </a:solidFill>
              <a:effectLst>
                <a:outerShdw blurRad="38100" dist="38100" dir="2700000" algn="tl">
                  <a:srgbClr val="000000">
                    <a:alpha val="43137"/>
                  </a:srgbClr>
                </a:outerShdw>
              </a:effectLst>
              <a:latin typeface="Söhne"/>
            </a:endParaRP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838200" y="3031788"/>
            <a:ext cx="10515600" cy="3568699"/>
          </a:xfrm>
        </p:spPr>
        <p:txBody>
          <a:bodyPr>
            <a:normAutofit fontScale="85000" lnSpcReduction="20000"/>
          </a:bodyPr>
          <a:lstStyle/>
          <a:p>
            <a:pPr marL="342900" marR="0" lvl="0" indent="-342900" algn="just">
              <a:lnSpc>
                <a:spcPct val="150000"/>
              </a:lnSpc>
              <a:spcBef>
                <a:spcPts val="0"/>
              </a:spcBef>
              <a:spcAft>
                <a:spcPts val="0"/>
              </a:spcAft>
              <a:buFont typeface="+mj-lt"/>
              <a:buAutoNum type="arabicPeriod"/>
            </a:pPr>
            <a:r>
              <a:rPr lang="en-US" sz="1800" dirty="0">
                <a:effectLst/>
                <a:latin typeface="Söhne"/>
                <a:ea typeface="Calibri" panose="020F0502020204030204" pitchFamily="34" charset="0"/>
                <a:cs typeface="Times New Roman" panose="02020603050405020304" pitchFamily="18" charset="0"/>
              </a:rPr>
              <a:t>To evaluate and assess the performance and effectiveness of various fault detection and diagnosis methods, including active monitoring, passive monitoring, threshold-based techniques, and machine learning-based approaches, in diverse network scenarios.</a:t>
            </a:r>
          </a:p>
          <a:p>
            <a:pPr marL="342900" marR="0" lvl="0" indent="-342900" algn="just">
              <a:lnSpc>
                <a:spcPct val="150000"/>
              </a:lnSpc>
              <a:spcBef>
                <a:spcPts val="0"/>
              </a:spcBef>
              <a:spcAft>
                <a:spcPts val="0"/>
              </a:spcAft>
              <a:buFont typeface="+mj-lt"/>
              <a:buAutoNum type="arabicPeriod"/>
            </a:pPr>
            <a:r>
              <a:rPr lang="en-US" sz="1800" dirty="0">
                <a:effectLst/>
                <a:latin typeface="Söhne"/>
                <a:ea typeface="Calibri" panose="020F0502020204030204" pitchFamily="34" charset="0"/>
                <a:cs typeface="Times New Roman" panose="02020603050405020304" pitchFamily="18" charset="0"/>
              </a:rPr>
              <a:t>To identify the strengths and weaknesses of each methodology in terms of detection accuracy, false positive rates, adaptability to changing network conditions, and other relevant performance metrics.</a:t>
            </a:r>
          </a:p>
          <a:p>
            <a:pPr marL="342900" marR="0" lvl="0" indent="-342900" algn="just">
              <a:lnSpc>
                <a:spcPct val="150000"/>
              </a:lnSpc>
              <a:spcBef>
                <a:spcPts val="0"/>
              </a:spcBef>
              <a:spcAft>
                <a:spcPts val="0"/>
              </a:spcAft>
              <a:buFont typeface="+mj-lt"/>
              <a:buAutoNum type="arabicPeriod"/>
            </a:pPr>
            <a:r>
              <a:rPr lang="en-US" sz="1800" dirty="0">
                <a:effectLst/>
                <a:latin typeface="Söhne"/>
                <a:ea typeface="Calibri" panose="020F0502020204030204" pitchFamily="34" charset="0"/>
                <a:cs typeface="Times New Roman" panose="02020603050405020304" pitchFamily="18" charset="0"/>
              </a:rPr>
              <a:t>To explore and examine the variability in the performance of fault detection and diagnosis methods across different experimental scenarios, highlighting the importance of tailoring approaches to specific network characteristics and operational goals.</a:t>
            </a:r>
          </a:p>
          <a:p>
            <a:pPr marL="342900" marR="0" lvl="0" indent="-342900" algn="just">
              <a:lnSpc>
                <a:spcPct val="150000"/>
              </a:lnSpc>
              <a:spcBef>
                <a:spcPts val="0"/>
              </a:spcBef>
              <a:spcAft>
                <a:spcPts val="0"/>
              </a:spcAft>
              <a:buFont typeface="+mj-lt"/>
              <a:buAutoNum type="arabicPeriod"/>
            </a:pPr>
            <a:r>
              <a:rPr lang="en-US" sz="1800" dirty="0">
                <a:effectLst/>
                <a:latin typeface="Söhne"/>
                <a:ea typeface="Calibri" panose="020F0502020204030204" pitchFamily="34" charset="0"/>
                <a:cs typeface="Times New Roman" panose="02020603050405020304" pitchFamily="18" charset="0"/>
              </a:rPr>
              <a:t>To provide and offer practical insights and recommendations for network administrators, operators, and researchers to make informed decisions about the selection and optimization of fault management strategies in real-world network environments.</a:t>
            </a:r>
          </a:p>
          <a:p>
            <a:pPr marL="342900" marR="0" lvl="0" indent="-342900" algn="just">
              <a:lnSpc>
                <a:spcPct val="150000"/>
              </a:lnSpc>
              <a:spcBef>
                <a:spcPts val="0"/>
              </a:spcBef>
              <a:spcAft>
                <a:spcPts val="800"/>
              </a:spcAft>
              <a:buFont typeface="+mj-lt"/>
              <a:buAutoNum type="arabicPeriod"/>
            </a:pPr>
            <a:r>
              <a:rPr lang="en-US" sz="1800" dirty="0">
                <a:effectLst/>
                <a:latin typeface="Söhne"/>
                <a:ea typeface="Calibri" panose="020F0502020204030204" pitchFamily="34" charset="0"/>
                <a:cs typeface="Times New Roman" panose="02020603050405020304" pitchFamily="18" charset="0"/>
              </a:rPr>
              <a:t>To contribute to the ongoing network resilience efforts so as to enhance the reliability and resilience of network infrastructures, ultimately supporting uninterrupted operations, minimizing downtime, and protecting sensitive data.</a:t>
            </a:r>
          </a:p>
          <a:p>
            <a:pPr marL="0" indent="0">
              <a:buNone/>
            </a:pPr>
            <a:endParaRPr lang="en-US" dirty="0">
              <a:latin typeface="Söhne"/>
            </a:endParaRPr>
          </a:p>
        </p:txBody>
      </p:sp>
      <p:grpSp>
        <p:nvGrpSpPr>
          <p:cNvPr id="7" name="Group 6">
            <a:extLst>
              <a:ext uri="{FF2B5EF4-FFF2-40B4-BE49-F238E27FC236}">
                <a16:creationId xmlns:a16="http://schemas.microsoft.com/office/drawing/2014/main" xmlns="" id="{45CC63DF-1FE4-860D-C4E0-1A4C9E30708A}"/>
              </a:ext>
            </a:extLst>
          </p:cNvPr>
          <p:cNvGrpSpPr/>
          <p:nvPr/>
        </p:nvGrpSpPr>
        <p:grpSpPr>
          <a:xfrm>
            <a:off x="1016794" y="1078390"/>
            <a:ext cx="10402908" cy="738664"/>
            <a:chOff x="1016794" y="1095130"/>
            <a:chExt cx="10402908" cy="829312"/>
          </a:xfrm>
        </p:grpSpPr>
        <p:sp>
          <p:nvSpPr>
            <p:cNvPr id="5" name="TextBox 4">
              <a:extLst>
                <a:ext uri="{FF2B5EF4-FFF2-40B4-BE49-F238E27FC236}">
                  <a16:creationId xmlns:a16="http://schemas.microsoft.com/office/drawing/2014/main" xmlns="" id="{FBD539F3-2075-2FE7-89F5-07B28B962B5F}"/>
                </a:ext>
              </a:extLst>
            </p:cNvPr>
            <p:cNvSpPr txBox="1"/>
            <p:nvPr/>
          </p:nvSpPr>
          <p:spPr>
            <a:xfrm>
              <a:off x="1123950" y="1095130"/>
              <a:ext cx="10295752" cy="829312"/>
            </a:xfrm>
            <a:prstGeom prst="rect">
              <a:avLst/>
            </a:prstGeom>
            <a:noFill/>
          </p:spPr>
          <p:txBody>
            <a:bodyPr wrap="square">
              <a:spAutoFit/>
            </a:bodyPr>
            <a:lstStyle/>
            <a:p>
              <a:pPr marL="0" marR="0" indent="0" algn="just">
                <a:spcBef>
                  <a:spcPts val="0"/>
                </a:spcBef>
                <a:spcAft>
                  <a:spcPts val="800"/>
                </a:spcAft>
                <a:buNone/>
              </a:pPr>
              <a:r>
                <a:rPr lang="en-US" sz="1400" b="1" dirty="0">
                  <a:effectLst/>
                  <a:latin typeface="Söhne"/>
                  <a:ea typeface="Calibri" panose="020F0502020204030204" pitchFamily="34" charset="0"/>
                  <a:cs typeface="Times New Roman" panose="02020603050405020304" pitchFamily="18" charset="0"/>
                </a:rPr>
                <a:t>Aim: </a:t>
              </a:r>
              <a:r>
                <a:rPr lang="en-US" sz="1400" dirty="0">
                  <a:effectLst/>
                  <a:latin typeface="Söhne"/>
                  <a:ea typeface="Calibri" panose="020F0502020204030204" pitchFamily="34" charset="0"/>
                  <a:cs typeface="Times New Roman" panose="02020603050405020304" pitchFamily="18" charset="0"/>
                </a:rPr>
                <a:t>The primary purpose of this study is to conduct a comprehensive investigation into fault detection and diagnosis methodologies within network and network infrastructure management, by providing practical insights and recommendations, so as to empower network administrators, operators, and researchers in their pursuit of efficient and effective fault detection and diagnosis strategies.</a:t>
              </a:r>
            </a:p>
          </p:txBody>
        </p:sp>
        <p:sp>
          <p:nvSpPr>
            <p:cNvPr id="6" name="Rectangle 5">
              <a:extLst>
                <a:ext uri="{FF2B5EF4-FFF2-40B4-BE49-F238E27FC236}">
                  <a16:creationId xmlns:a16="http://schemas.microsoft.com/office/drawing/2014/main" xmlns="" id="{728845FC-B060-BB64-330D-2520F64186A2}"/>
                </a:ext>
              </a:extLst>
            </p:cNvPr>
            <p:cNvSpPr/>
            <p:nvPr/>
          </p:nvSpPr>
          <p:spPr>
            <a:xfrm>
              <a:off x="1016794" y="1095130"/>
              <a:ext cx="107156" cy="82931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xmlns="" id="{9EF93833-4063-2C11-1CF2-E7C1075E0048}"/>
              </a:ext>
            </a:extLst>
          </p:cNvPr>
          <p:cNvSpPr/>
          <p:nvPr/>
        </p:nvSpPr>
        <p:spPr>
          <a:xfrm>
            <a:off x="838200" y="2412664"/>
            <a:ext cx="2924175" cy="409574"/>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Söhne"/>
                <a:cs typeface="Times New Roman" panose="02020603050405020304" pitchFamily="18" charset="0"/>
              </a:rPr>
              <a:t>Objectives:</a:t>
            </a:r>
          </a:p>
        </p:txBody>
      </p:sp>
    </p:spTree>
    <p:extLst>
      <p:ext uri="{BB962C8B-B14F-4D97-AF65-F5344CB8AC3E}">
        <p14:creationId xmlns:p14="http://schemas.microsoft.com/office/powerpoint/2010/main" val="158360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718751" y="292745"/>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Research methodology</a:t>
            </a:r>
            <a:endParaRPr lang="en-US" dirty="0">
              <a:solidFill>
                <a:srgbClr val="002060"/>
              </a:solidFill>
              <a:effectLst>
                <a:outerShdw blurRad="38100" dist="38100" dir="2700000" algn="tl">
                  <a:srgbClr val="000000">
                    <a:alpha val="43137"/>
                  </a:srgbClr>
                </a:outerShdw>
              </a:effectLst>
              <a:latin typeface="Söhne"/>
            </a:endParaRPr>
          </a:p>
        </p:txBody>
      </p:sp>
      <p:grpSp>
        <p:nvGrpSpPr>
          <p:cNvPr id="7" name="Group 6">
            <a:extLst>
              <a:ext uri="{FF2B5EF4-FFF2-40B4-BE49-F238E27FC236}">
                <a16:creationId xmlns:a16="http://schemas.microsoft.com/office/drawing/2014/main" xmlns="" id="{45CC63DF-1FE4-860D-C4E0-1A4C9E30708A}"/>
              </a:ext>
            </a:extLst>
          </p:cNvPr>
          <p:cNvGrpSpPr/>
          <p:nvPr/>
        </p:nvGrpSpPr>
        <p:grpSpPr>
          <a:xfrm>
            <a:off x="838200" y="839779"/>
            <a:ext cx="10515600" cy="1230488"/>
            <a:chOff x="1016794" y="1095127"/>
            <a:chExt cx="10402908" cy="3655704"/>
          </a:xfrm>
        </p:grpSpPr>
        <p:sp>
          <p:nvSpPr>
            <p:cNvPr id="5" name="TextBox 4">
              <a:extLst>
                <a:ext uri="{FF2B5EF4-FFF2-40B4-BE49-F238E27FC236}">
                  <a16:creationId xmlns:a16="http://schemas.microsoft.com/office/drawing/2014/main" xmlns="" id="{FBD539F3-2075-2FE7-89F5-07B28B962B5F}"/>
                </a:ext>
              </a:extLst>
            </p:cNvPr>
            <p:cNvSpPr txBox="1"/>
            <p:nvPr/>
          </p:nvSpPr>
          <p:spPr>
            <a:xfrm>
              <a:off x="1123950" y="1184728"/>
              <a:ext cx="10295752" cy="3566103"/>
            </a:xfrm>
            <a:prstGeom prst="rect">
              <a:avLst/>
            </a:prstGeom>
            <a:noFill/>
          </p:spPr>
          <p:txBody>
            <a:bodyPr wrap="square">
              <a:spAutoFit/>
            </a:bodyPr>
            <a:lstStyle/>
            <a:p>
              <a:pPr algn="l"/>
              <a:r>
                <a:rPr lang="en-US" b="1" i="0" dirty="0">
                  <a:effectLst/>
                  <a:latin typeface="Söhne"/>
                </a:rPr>
                <a:t>Chapter Focus:</a:t>
              </a:r>
              <a:r>
                <a:rPr lang="en-US" b="0" i="0" dirty="0">
                  <a:solidFill>
                    <a:srgbClr val="0F0F0F"/>
                  </a:solidFill>
                  <a:effectLst/>
                  <a:latin typeface="Söhne"/>
                </a:rPr>
                <a:t> Delving into fault detection methods, diagnosis techniques, and visualization tools. </a:t>
              </a:r>
              <a:r>
                <a:rPr lang="en-US" dirty="0">
                  <a:solidFill>
                    <a:srgbClr val="0F0F0F"/>
                  </a:solidFill>
                  <a:latin typeface="Söhne"/>
                </a:rPr>
                <a:t>The Objective of this chapters are to: </a:t>
              </a:r>
              <a:r>
                <a:rPr lang="en-US" sz="1800" b="0" i="0" dirty="0">
                  <a:effectLst/>
                  <a:latin typeface="Söhne"/>
                  <a:cs typeface="Times New Roman" panose="02020603050405020304" pitchFamily="18" charset="0"/>
                </a:rPr>
                <a:t>Explore various fault detection methodologies, examine fault diagnosis  techniques and Use structured visuals to aid understanding.</a:t>
              </a:r>
            </a:p>
            <a:p>
              <a:pPr marL="0" marR="0" indent="0" algn="just">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728845FC-B060-BB64-330D-2520F64186A2}"/>
                </a:ext>
              </a:extLst>
            </p:cNvPr>
            <p:cNvSpPr/>
            <p:nvPr/>
          </p:nvSpPr>
          <p:spPr>
            <a:xfrm>
              <a:off x="1016794" y="1095127"/>
              <a:ext cx="107156" cy="253369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a:extLst>
              <a:ext uri="{FF2B5EF4-FFF2-40B4-BE49-F238E27FC236}">
                <a16:creationId xmlns:a16="http://schemas.microsoft.com/office/drawing/2014/main" xmlns="" id="{8E74BE46-5BA5-4F64-CD47-EF2BD7DDA3E1}"/>
              </a:ext>
            </a:extLst>
          </p:cNvPr>
          <p:cNvGraphicFramePr>
            <a:graphicFrameLocks noGrp="1"/>
          </p:cNvGraphicFramePr>
          <p:nvPr>
            <p:extLst>
              <p:ext uri="{D42A27DB-BD31-4B8C-83A1-F6EECF244321}">
                <p14:modId xmlns:p14="http://schemas.microsoft.com/office/powerpoint/2010/main" val="4143589920"/>
              </p:ext>
            </p:extLst>
          </p:nvPr>
        </p:nvGraphicFramePr>
        <p:xfrm>
          <a:off x="838200" y="2070267"/>
          <a:ext cx="10515600" cy="515112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xmlns="" val="2500654598"/>
                    </a:ext>
                  </a:extLst>
                </a:gridCol>
                <a:gridCol w="5257800">
                  <a:extLst>
                    <a:ext uri="{9D8B030D-6E8A-4147-A177-3AD203B41FA5}">
                      <a16:colId xmlns:a16="http://schemas.microsoft.com/office/drawing/2014/main" xmlns="" val="2208611271"/>
                    </a:ext>
                  </a:extLst>
                </a:gridCol>
              </a:tblGrid>
              <a:tr h="2143632">
                <a:tc>
                  <a:txBody>
                    <a:bodyPr/>
                    <a:lstStyle/>
                    <a:p>
                      <a:pPr marL="2171700" indent="0"/>
                      <a:endParaRPr lang="en-US" sz="1400" b="1" kern="1200" dirty="0">
                        <a:solidFill>
                          <a:schemeClr val="tx1"/>
                        </a:solidFill>
                        <a:effectLst/>
                        <a:latin typeface="Söhne"/>
                        <a:ea typeface="+mn-ea"/>
                        <a:cs typeface="+mn-cs"/>
                      </a:endParaRPr>
                    </a:p>
                    <a:p>
                      <a:pPr marL="2286000" indent="0" algn="just"/>
                      <a:r>
                        <a:rPr lang="en-US" sz="1400" b="1" kern="1200" dirty="0">
                          <a:solidFill>
                            <a:schemeClr val="tx1"/>
                          </a:solidFill>
                          <a:effectLst/>
                          <a:latin typeface="Söhne"/>
                          <a:ea typeface="+mn-ea"/>
                          <a:cs typeface="+mn-cs"/>
                        </a:rPr>
                        <a:t>Active Monitoring</a:t>
                      </a:r>
                      <a:endParaRPr lang="en-US" sz="1400" kern="1200" dirty="0">
                        <a:solidFill>
                          <a:schemeClr val="tx1"/>
                        </a:solidFill>
                        <a:effectLst/>
                        <a:latin typeface="Söhne"/>
                        <a:ea typeface="+mn-ea"/>
                        <a:cs typeface="+mn-cs"/>
                      </a:endParaRPr>
                    </a:p>
                    <a:p>
                      <a:pPr marL="2286000" indent="0" algn="just"/>
                      <a:r>
                        <a:rPr lang="en-US" sz="1400" kern="1200" dirty="0">
                          <a:solidFill>
                            <a:schemeClr val="tx1"/>
                          </a:solidFill>
                          <a:effectLst/>
                          <a:latin typeface="Söhne"/>
                          <a:ea typeface="+mn-ea"/>
                          <a:cs typeface="+mn-cs"/>
                        </a:rPr>
                        <a:t>Active monitoring involves the proactive generation of test traffic or requests to assess the responsiveness and performance of network devices and services. </a:t>
                      </a:r>
                      <a:endParaRPr lang="en-US" sz="1400" dirty="0">
                        <a:latin typeface="Söhne"/>
                      </a:endParaRPr>
                    </a:p>
                  </a:txBody>
                  <a:tcPr/>
                </a:tc>
                <a:tc>
                  <a:txBody>
                    <a:bodyPr/>
                    <a:lstStyle/>
                    <a:p>
                      <a:pPr marL="2689225" indent="0">
                        <a:tabLst>
                          <a:tab pos="4000500" algn="l"/>
                        </a:tabLst>
                      </a:pPr>
                      <a:r>
                        <a:rPr lang="en-US" sz="1400" b="1" kern="1200" dirty="0">
                          <a:solidFill>
                            <a:schemeClr val="tx1"/>
                          </a:solidFill>
                          <a:effectLst/>
                          <a:latin typeface="Söhne"/>
                          <a:ea typeface="+mn-ea"/>
                          <a:cs typeface="+mn-cs"/>
                        </a:rPr>
                        <a:t>Passive Monitoring</a:t>
                      </a:r>
                      <a:endParaRPr lang="en-US" sz="1400" kern="1200" dirty="0">
                        <a:solidFill>
                          <a:schemeClr val="tx1"/>
                        </a:solidFill>
                        <a:effectLst/>
                        <a:latin typeface="Söhne"/>
                        <a:ea typeface="+mn-ea"/>
                        <a:cs typeface="+mn-cs"/>
                      </a:endParaRPr>
                    </a:p>
                    <a:p>
                      <a:pPr marL="2689225" indent="0">
                        <a:tabLst>
                          <a:tab pos="4000500" algn="l"/>
                        </a:tabLst>
                      </a:pPr>
                      <a:r>
                        <a:rPr lang="en-US" sz="1400" kern="1200" dirty="0">
                          <a:solidFill>
                            <a:schemeClr val="tx1"/>
                          </a:solidFill>
                          <a:effectLst/>
                          <a:latin typeface="Söhne"/>
                          <a:ea typeface="+mn-ea"/>
                          <a:cs typeface="+mn-cs"/>
                        </a:rPr>
                        <a:t>Passive monitoring involves the continuous analysis of network traffic and logs to identify abnormal patterns or deviations. This methodology is especially useful for detecting issues that may not trigger active monitoring alerts.</a:t>
                      </a:r>
                    </a:p>
                    <a:p>
                      <a:endParaRPr lang="en-US" sz="1400" dirty="0">
                        <a:latin typeface="Söhne"/>
                      </a:endParaRPr>
                    </a:p>
                  </a:txBody>
                  <a:tcPr/>
                </a:tc>
                <a:extLst>
                  <a:ext uri="{0D108BD9-81ED-4DB2-BD59-A6C34878D82A}">
                    <a16:rowId xmlns:a16="http://schemas.microsoft.com/office/drawing/2014/main" xmlns="" val="1536186006"/>
                  </a:ext>
                </a:extLst>
              </a:tr>
              <a:tr h="2407915">
                <a:tc>
                  <a:txBody>
                    <a:bodyPr/>
                    <a:lstStyle/>
                    <a:p>
                      <a:pPr marL="2228850" indent="0"/>
                      <a:r>
                        <a:rPr lang="en-US" sz="1400" b="1" kern="1200" dirty="0">
                          <a:solidFill>
                            <a:schemeClr val="tx1"/>
                          </a:solidFill>
                          <a:effectLst/>
                          <a:latin typeface="Söhne"/>
                          <a:ea typeface="+mn-ea"/>
                          <a:cs typeface="+mn-cs"/>
                        </a:rPr>
                        <a:t>Threshold-Based Detection</a:t>
                      </a:r>
                      <a:endParaRPr lang="en-US" sz="1400" kern="1200" dirty="0">
                        <a:solidFill>
                          <a:schemeClr val="tx1"/>
                        </a:solidFill>
                        <a:effectLst/>
                        <a:latin typeface="Söhne"/>
                        <a:ea typeface="+mn-ea"/>
                        <a:cs typeface="+mn-cs"/>
                      </a:endParaRPr>
                    </a:p>
                    <a:p>
                      <a:pPr marL="2228850" indent="0"/>
                      <a:r>
                        <a:rPr lang="en-US" sz="1400" kern="1200" dirty="0">
                          <a:solidFill>
                            <a:schemeClr val="tx1"/>
                          </a:solidFill>
                          <a:effectLst/>
                          <a:latin typeface="Söhne"/>
                          <a:ea typeface="+mn-ea"/>
                          <a:cs typeface="+mn-cs"/>
                        </a:rPr>
                        <a:t>Threshold-based detection involves setting predefined thresholds for specific network parameters, such as CPU utilization, bandwidth usage, or error rates. When these thresholds are exceeded, alerts are generated to indicate potential issues.</a:t>
                      </a:r>
                    </a:p>
                    <a:p>
                      <a:endParaRPr lang="en-US" dirty="0"/>
                    </a:p>
                  </a:txBody>
                  <a:tcPr/>
                </a:tc>
                <a:tc>
                  <a:txBody>
                    <a:bodyPr/>
                    <a:lstStyle/>
                    <a:p>
                      <a:pPr marL="2686050" indent="0"/>
                      <a:r>
                        <a:rPr lang="en-US" sz="1400" b="1" kern="1200" dirty="0">
                          <a:solidFill>
                            <a:schemeClr val="tx1"/>
                          </a:solidFill>
                          <a:effectLst/>
                          <a:latin typeface="Söhne"/>
                          <a:ea typeface="+mn-ea"/>
                          <a:cs typeface="+mn-cs"/>
                        </a:rPr>
                        <a:t>Machine Learning-Based Detection</a:t>
                      </a:r>
                      <a:endParaRPr lang="en-US" sz="1400" kern="1200" dirty="0">
                        <a:solidFill>
                          <a:schemeClr val="tx1"/>
                        </a:solidFill>
                        <a:effectLst/>
                        <a:latin typeface="Söhne"/>
                        <a:ea typeface="+mn-ea"/>
                        <a:cs typeface="+mn-cs"/>
                      </a:endParaRPr>
                    </a:p>
                    <a:p>
                      <a:pPr marL="2686050" indent="0"/>
                      <a:r>
                        <a:rPr lang="en-US" sz="1400" kern="1200" dirty="0">
                          <a:solidFill>
                            <a:schemeClr val="tx1"/>
                          </a:solidFill>
                          <a:effectLst/>
                          <a:latin typeface="Söhne"/>
                          <a:ea typeface="+mn-ea"/>
                          <a:cs typeface="+mn-cs"/>
                        </a:rPr>
                        <a:t>Machine learning-based detection leverages advanced algorithms to detect anomalies in network behavior by analyzing large datasets. These algorithms can identify complex patterns and deviations from normal network behavior.</a:t>
                      </a:r>
                    </a:p>
                    <a:p>
                      <a:endParaRPr lang="en-US" dirty="0"/>
                    </a:p>
                  </a:txBody>
                  <a:tcPr/>
                </a:tc>
                <a:extLst>
                  <a:ext uri="{0D108BD9-81ED-4DB2-BD59-A6C34878D82A}">
                    <a16:rowId xmlns:a16="http://schemas.microsoft.com/office/drawing/2014/main" xmlns="" val="720452998"/>
                  </a:ext>
                </a:extLst>
              </a:tr>
            </a:tbl>
          </a:graphicData>
        </a:graphic>
      </p:graphicFrame>
      <p:sp>
        <p:nvSpPr>
          <p:cNvPr id="8" name="Rectangle: Rounded Corners 7">
            <a:extLst>
              <a:ext uri="{FF2B5EF4-FFF2-40B4-BE49-F238E27FC236}">
                <a16:creationId xmlns:a16="http://schemas.microsoft.com/office/drawing/2014/main" xmlns="" id="{9EF93833-4063-2C11-1CF2-E7C1075E0048}"/>
              </a:ext>
            </a:extLst>
          </p:cNvPr>
          <p:cNvSpPr/>
          <p:nvPr/>
        </p:nvSpPr>
        <p:spPr>
          <a:xfrm>
            <a:off x="4456510" y="1856151"/>
            <a:ext cx="3850480" cy="312873"/>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effectLst/>
                <a:latin typeface="Söhne"/>
                <a:ea typeface="Calibri" panose="020F0502020204030204" pitchFamily="34" charset="0"/>
              </a:rPr>
              <a:t>Methodologies for Fault Detection</a:t>
            </a:r>
            <a:endParaRPr lang="en-US" sz="2000" b="1" dirty="0">
              <a:latin typeface="Söhne"/>
              <a:cs typeface="Times New Roman" panose="02020603050405020304" pitchFamily="18" charset="0"/>
            </a:endParaRPr>
          </a:p>
        </p:txBody>
      </p:sp>
      <p:pic>
        <p:nvPicPr>
          <p:cNvPr id="16" name="Picture 15">
            <a:extLst>
              <a:ext uri="{FF2B5EF4-FFF2-40B4-BE49-F238E27FC236}">
                <a16:creationId xmlns:a16="http://schemas.microsoft.com/office/drawing/2014/main" xmlns="" id="{25D89765-2539-8C1B-ED41-FD36D59D331F}"/>
              </a:ext>
            </a:extLst>
          </p:cNvPr>
          <p:cNvPicPr>
            <a:picLocks noChangeAspect="1"/>
          </p:cNvPicPr>
          <p:nvPr/>
        </p:nvPicPr>
        <p:blipFill>
          <a:blip r:embed="rId2"/>
          <a:stretch>
            <a:fillRect/>
          </a:stretch>
        </p:blipFill>
        <p:spPr>
          <a:xfrm>
            <a:off x="6534152" y="2182413"/>
            <a:ext cx="2176965" cy="2005965"/>
          </a:xfrm>
          <a:prstGeom prst="rect">
            <a:avLst/>
          </a:prstGeom>
        </p:spPr>
      </p:pic>
      <p:pic>
        <p:nvPicPr>
          <p:cNvPr id="18" name="Picture 17">
            <a:extLst>
              <a:ext uri="{FF2B5EF4-FFF2-40B4-BE49-F238E27FC236}">
                <a16:creationId xmlns:a16="http://schemas.microsoft.com/office/drawing/2014/main" xmlns="" id="{3065B135-0262-618C-F1E6-FFEDEC52463D}"/>
              </a:ext>
            </a:extLst>
          </p:cNvPr>
          <p:cNvPicPr>
            <a:picLocks noChangeAspect="1"/>
          </p:cNvPicPr>
          <p:nvPr/>
        </p:nvPicPr>
        <p:blipFill>
          <a:blip r:embed="rId3"/>
          <a:stretch>
            <a:fillRect/>
          </a:stretch>
        </p:blipFill>
        <p:spPr>
          <a:xfrm>
            <a:off x="1239441" y="4544834"/>
            <a:ext cx="1881188" cy="2140314"/>
          </a:xfrm>
          <a:prstGeom prst="rect">
            <a:avLst/>
          </a:prstGeom>
        </p:spPr>
      </p:pic>
      <p:pic>
        <p:nvPicPr>
          <p:cNvPr id="14" name="Picture 13">
            <a:extLst>
              <a:ext uri="{FF2B5EF4-FFF2-40B4-BE49-F238E27FC236}">
                <a16:creationId xmlns:a16="http://schemas.microsoft.com/office/drawing/2014/main" xmlns="" id="{77741CAF-E491-7FAA-C3E8-70D21C501C10}"/>
              </a:ext>
            </a:extLst>
          </p:cNvPr>
          <p:cNvPicPr>
            <a:picLocks noChangeAspect="1"/>
          </p:cNvPicPr>
          <p:nvPr/>
        </p:nvPicPr>
        <p:blipFill>
          <a:blip r:embed="rId4"/>
          <a:stretch>
            <a:fillRect/>
          </a:stretch>
        </p:blipFill>
        <p:spPr>
          <a:xfrm>
            <a:off x="951310" y="2145392"/>
            <a:ext cx="2169319" cy="2140314"/>
          </a:xfrm>
          <a:prstGeom prst="rect">
            <a:avLst/>
          </a:prstGeom>
        </p:spPr>
      </p:pic>
      <p:pic>
        <p:nvPicPr>
          <p:cNvPr id="20" name="Picture 19">
            <a:extLst>
              <a:ext uri="{FF2B5EF4-FFF2-40B4-BE49-F238E27FC236}">
                <a16:creationId xmlns:a16="http://schemas.microsoft.com/office/drawing/2014/main" xmlns="" id="{C61BD9D8-2EE4-F598-6E0E-131D670D9881}"/>
              </a:ext>
            </a:extLst>
          </p:cNvPr>
          <p:cNvPicPr>
            <a:picLocks noChangeAspect="1"/>
          </p:cNvPicPr>
          <p:nvPr/>
        </p:nvPicPr>
        <p:blipFill>
          <a:blip r:embed="rId5"/>
          <a:stretch>
            <a:fillRect/>
          </a:stretch>
        </p:blipFill>
        <p:spPr>
          <a:xfrm>
            <a:off x="6466522" y="4432467"/>
            <a:ext cx="2028993" cy="2086446"/>
          </a:xfrm>
          <a:prstGeom prst="rect">
            <a:avLst/>
          </a:prstGeom>
        </p:spPr>
      </p:pic>
    </p:spTree>
    <p:extLst>
      <p:ext uri="{BB962C8B-B14F-4D97-AF65-F5344CB8AC3E}">
        <p14:creationId xmlns:p14="http://schemas.microsoft.com/office/powerpoint/2010/main" val="173138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718751" y="292745"/>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Research methodology Cont’d</a:t>
            </a:r>
            <a:endParaRPr lang="en-US" dirty="0">
              <a:solidFill>
                <a:srgbClr val="002060"/>
              </a:solidFill>
              <a:effectLst>
                <a:outerShdw blurRad="38100" dist="38100" dir="2700000" algn="tl">
                  <a:srgbClr val="000000">
                    <a:alpha val="43137"/>
                  </a:srgbClr>
                </a:outerShdw>
              </a:effectLst>
              <a:latin typeface="Söhne"/>
            </a:endParaRPr>
          </a:p>
        </p:txBody>
      </p:sp>
      <p:grpSp>
        <p:nvGrpSpPr>
          <p:cNvPr id="7" name="Group 6">
            <a:extLst>
              <a:ext uri="{FF2B5EF4-FFF2-40B4-BE49-F238E27FC236}">
                <a16:creationId xmlns:a16="http://schemas.microsoft.com/office/drawing/2014/main" xmlns="" id="{45CC63DF-1FE4-860D-C4E0-1A4C9E30708A}"/>
              </a:ext>
            </a:extLst>
          </p:cNvPr>
          <p:cNvGrpSpPr/>
          <p:nvPr/>
        </p:nvGrpSpPr>
        <p:grpSpPr>
          <a:xfrm>
            <a:off x="838200" y="869938"/>
            <a:ext cx="10515600" cy="954107"/>
            <a:chOff x="1016794" y="1184728"/>
            <a:chExt cx="10402908" cy="2834594"/>
          </a:xfrm>
        </p:grpSpPr>
        <p:sp>
          <p:nvSpPr>
            <p:cNvPr id="5" name="TextBox 4">
              <a:extLst>
                <a:ext uri="{FF2B5EF4-FFF2-40B4-BE49-F238E27FC236}">
                  <a16:creationId xmlns:a16="http://schemas.microsoft.com/office/drawing/2014/main" xmlns="" id="{FBD539F3-2075-2FE7-89F5-07B28B962B5F}"/>
                </a:ext>
              </a:extLst>
            </p:cNvPr>
            <p:cNvSpPr txBox="1"/>
            <p:nvPr/>
          </p:nvSpPr>
          <p:spPr>
            <a:xfrm>
              <a:off x="1123950" y="1184728"/>
              <a:ext cx="10295752" cy="2834594"/>
            </a:xfrm>
            <a:prstGeom prst="rect">
              <a:avLst/>
            </a:prstGeom>
            <a:noFill/>
          </p:spPr>
          <p:txBody>
            <a:bodyPr wrap="square">
              <a:spAutoFit/>
            </a:bodyPr>
            <a:lstStyle/>
            <a:p>
              <a:pPr algn="l"/>
              <a:r>
                <a:rPr lang="en-US" sz="1400" i="0" dirty="0">
                  <a:effectLst/>
                  <a:latin typeface="Söhne"/>
                </a:rPr>
                <a:t>Fault diagnosis is a crucial aspect of network management and maintenance that involves identifying and resolving the root causes of detected network faults. In this section, we explore various methodologies and algorithms used for fault diagnosis, each offering a unique approach to understanding and addressing network issues. These methodologies include root cause analysis, packet analysis, log analysis, and topology discovery.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728845FC-B060-BB64-330D-2520F64186A2}"/>
                </a:ext>
              </a:extLst>
            </p:cNvPr>
            <p:cNvSpPr/>
            <p:nvPr/>
          </p:nvSpPr>
          <p:spPr>
            <a:xfrm>
              <a:off x="1016794" y="1335179"/>
              <a:ext cx="107156" cy="253368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a:extLst>
              <a:ext uri="{FF2B5EF4-FFF2-40B4-BE49-F238E27FC236}">
                <a16:creationId xmlns:a16="http://schemas.microsoft.com/office/drawing/2014/main" xmlns="" id="{8E74BE46-5BA5-4F64-CD47-EF2BD7DDA3E1}"/>
              </a:ext>
            </a:extLst>
          </p:cNvPr>
          <p:cNvGraphicFramePr>
            <a:graphicFrameLocks noGrp="1"/>
          </p:cNvGraphicFramePr>
          <p:nvPr>
            <p:extLst>
              <p:ext uri="{D42A27DB-BD31-4B8C-83A1-F6EECF244321}">
                <p14:modId xmlns:p14="http://schemas.microsoft.com/office/powerpoint/2010/main" val="2080560560"/>
              </p:ext>
            </p:extLst>
          </p:nvPr>
        </p:nvGraphicFramePr>
        <p:xfrm>
          <a:off x="838200" y="2070267"/>
          <a:ext cx="10515600" cy="4551547"/>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xmlns="" val="2500654598"/>
                    </a:ext>
                  </a:extLst>
                </a:gridCol>
                <a:gridCol w="5257800">
                  <a:extLst>
                    <a:ext uri="{9D8B030D-6E8A-4147-A177-3AD203B41FA5}">
                      <a16:colId xmlns:a16="http://schemas.microsoft.com/office/drawing/2014/main" xmlns="" val="2208611271"/>
                    </a:ext>
                  </a:extLst>
                </a:gridCol>
              </a:tblGrid>
              <a:tr h="2143632">
                <a:tc>
                  <a:txBody>
                    <a:bodyPr/>
                    <a:lstStyle/>
                    <a:p>
                      <a:pPr marL="2171700" indent="0"/>
                      <a:endParaRPr lang="en-US" sz="1400" b="1" kern="1200" dirty="0">
                        <a:solidFill>
                          <a:schemeClr val="tx1"/>
                        </a:solidFill>
                        <a:effectLst/>
                        <a:latin typeface="Söhne"/>
                        <a:ea typeface="+mn-ea"/>
                        <a:cs typeface="+mn-cs"/>
                      </a:endParaRPr>
                    </a:p>
                    <a:p>
                      <a:pPr marL="2286000" indent="0" algn="just"/>
                      <a:r>
                        <a:rPr lang="en-US" sz="1400" b="1" kern="1200" dirty="0">
                          <a:solidFill>
                            <a:schemeClr val="tx1"/>
                          </a:solidFill>
                          <a:effectLst/>
                          <a:latin typeface="Söhne"/>
                          <a:ea typeface="+mn-ea"/>
                          <a:cs typeface="+mn-cs"/>
                        </a:rPr>
                        <a:t>Root Cause Analysis</a:t>
                      </a:r>
                    </a:p>
                    <a:p>
                      <a:pPr marL="2286000" indent="0" algn="just"/>
                      <a:r>
                        <a:rPr lang="en-US" sz="1400" b="0" kern="1200" dirty="0">
                          <a:solidFill>
                            <a:schemeClr val="tx1"/>
                          </a:solidFill>
                          <a:effectLst/>
                          <a:latin typeface="Söhne"/>
                          <a:ea typeface="+mn-ea"/>
                          <a:cs typeface="+mn-cs"/>
                        </a:rPr>
                        <a:t>Root cause analysis is a methodical process for identifying the underlying causes of network faults, allowing for targeted solutions and preventing future occurrences.</a:t>
                      </a:r>
                    </a:p>
                  </a:txBody>
                  <a:tcPr/>
                </a:tc>
                <a:tc>
                  <a:txBody>
                    <a:bodyPr/>
                    <a:lstStyle/>
                    <a:p>
                      <a:pPr marL="2689225" indent="0">
                        <a:tabLst>
                          <a:tab pos="4000500" algn="l"/>
                        </a:tabLst>
                      </a:pPr>
                      <a:r>
                        <a:rPr lang="en-US" sz="1400" b="1" kern="1200" dirty="0">
                          <a:solidFill>
                            <a:schemeClr val="tx1"/>
                          </a:solidFill>
                          <a:effectLst/>
                          <a:latin typeface="Söhne"/>
                          <a:ea typeface="+mn-ea"/>
                          <a:cs typeface="+mn-cs"/>
                        </a:rPr>
                        <a:t>Packet Analysis</a:t>
                      </a:r>
                    </a:p>
                    <a:p>
                      <a:pPr marL="2689225" indent="0">
                        <a:tabLst>
                          <a:tab pos="4000500" algn="l"/>
                        </a:tabLst>
                      </a:pPr>
                      <a:r>
                        <a:rPr lang="en-US" sz="1400" b="0" kern="1200" dirty="0">
                          <a:solidFill>
                            <a:schemeClr val="tx1"/>
                          </a:solidFill>
                          <a:effectLst/>
                          <a:latin typeface="Söhne"/>
                          <a:ea typeface="+mn-ea"/>
                          <a:cs typeface="+mn-cs"/>
                        </a:rPr>
                        <a:t>Packet analysis involves the detailed examination of network packets to trace the source of network issues, including packet loss, delays, or abnormal behavior.</a:t>
                      </a:r>
                    </a:p>
                    <a:p>
                      <a:endParaRPr lang="en-US" sz="1400" dirty="0">
                        <a:latin typeface="Söhne"/>
                      </a:endParaRPr>
                    </a:p>
                  </a:txBody>
                  <a:tcPr/>
                </a:tc>
                <a:extLst>
                  <a:ext uri="{0D108BD9-81ED-4DB2-BD59-A6C34878D82A}">
                    <a16:rowId xmlns:a16="http://schemas.microsoft.com/office/drawing/2014/main" xmlns="" val="1536186006"/>
                  </a:ext>
                </a:extLst>
              </a:tr>
              <a:tr h="2407915">
                <a:tc>
                  <a:txBody>
                    <a:bodyPr/>
                    <a:lstStyle/>
                    <a:p>
                      <a:pPr marL="2228850" indent="0"/>
                      <a:r>
                        <a:rPr lang="en-US" sz="1400" b="1" kern="1200" dirty="0">
                          <a:solidFill>
                            <a:schemeClr val="tx1"/>
                          </a:solidFill>
                          <a:effectLst/>
                          <a:latin typeface="Söhne"/>
                          <a:ea typeface="+mn-ea"/>
                          <a:cs typeface="+mn-cs"/>
                        </a:rPr>
                        <a:t>Log Analysis</a:t>
                      </a:r>
                    </a:p>
                    <a:p>
                      <a:pPr marL="2228850" indent="0"/>
                      <a:r>
                        <a:rPr lang="en-US" sz="1400" b="0" kern="1200" dirty="0">
                          <a:solidFill>
                            <a:schemeClr val="tx1"/>
                          </a:solidFill>
                          <a:effectLst/>
                          <a:latin typeface="Söhne"/>
                          <a:ea typeface="+mn-ea"/>
                          <a:cs typeface="+mn-cs"/>
                        </a:rPr>
                        <a:t>Log analysis involves the examination of logs generated by network devices and servers to identify errors, warnings, or patterns indicative of network issues.</a:t>
                      </a:r>
                    </a:p>
                    <a:p>
                      <a:endParaRPr lang="en-US" dirty="0"/>
                    </a:p>
                  </a:txBody>
                  <a:tcPr/>
                </a:tc>
                <a:tc>
                  <a:txBody>
                    <a:bodyPr/>
                    <a:lstStyle/>
                    <a:p>
                      <a:pPr marL="2686050" indent="0"/>
                      <a:r>
                        <a:rPr lang="en-US" sz="1400" b="1" kern="1200" dirty="0">
                          <a:solidFill>
                            <a:schemeClr val="tx1"/>
                          </a:solidFill>
                          <a:effectLst/>
                          <a:latin typeface="Söhne"/>
                          <a:ea typeface="+mn-ea"/>
                          <a:cs typeface="+mn-cs"/>
                        </a:rPr>
                        <a:t>Topology Discovery</a:t>
                      </a:r>
                    </a:p>
                    <a:p>
                      <a:pPr marL="2686050" indent="0"/>
                      <a:r>
                        <a:rPr lang="en-US" sz="1400" b="0" kern="1200" dirty="0">
                          <a:solidFill>
                            <a:schemeClr val="tx1"/>
                          </a:solidFill>
                          <a:effectLst/>
                          <a:latin typeface="Söhne"/>
                          <a:ea typeface="+mn-ea"/>
                          <a:cs typeface="+mn-cs"/>
                        </a:rPr>
                        <a:t>Topology discovery methods assist in understanding network structure and identifying potential bottlenecks or misconfigurations.</a:t>
                      </a:r>
                    </a:p>
                    <a:p>
                      <a:endParaRPr lang="en-US" dirty="0"/>
                    </a:p>
                  </a:txBody>
                  <a:tcPr/>
                </a:tc>
                <a:extLst>
                  <a:ext uri="{0D108BD9-81ED-4DB2-BD59-A6C34878D82A}">
                    <a16:rowId xmlns:a16="http://schemas.microsoft.com/office/drawing/2014/main" xmlns="" val="720452998"/>
                  </a:ext>
                </a:extLst>
              </a:tr>
            </a:tbl>
          </a:graphicData>
        </a:graphic>
      </p:graphicFrame>
      <p:sp>
        <p:nvSpPr>
          <p:cNvPr id="8" name="Rectangle: Rounded Corners 7">
            <a:extLst>
              <a:ext uri="{FF2B5EF4-FFF2-40B4-BE49-F238E27FC236}">
                <a16:creationId xmlns:a16="http://schemas.microsoft.com/office/drawing/2014/main" xmlns="" id="{9EF93833-4063-2C11-1CF2-E7C1075E0048}"/>
              </a:ext>
            </a:extLst>
          </p:cNvPr>
          <p:cNvSpPr/>
          <p:nvPr/>
        </p:nvSpPr>
        <p:spPr>
          <a:xfrm>
            <a:off x="4456510" y="1856151"/>
            <a:ext cx="3850480" cy="312873"/>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effectLst/>
                <a:latin typeface="Söhne"/>
                <a:ea typeface="Calibri" panose="020F0502020204030204" pitchFamily="34" charset="0"/>
              </a:rPr>
              <a:t>Methodologies for Fault Diagnosis</a:t>
            </a:r>
            <a:endParaRPr lang="en-US" sz="2000" b="1" dirty="0">
              <a:latin typeface="Söhne"/>
              <a:cs typeface="Times New Roman" panose="02020603050405020304" pitchFamily="18" charset="0"/>
            </a:endParaRPr>
          </a:p>
        </p:txBody>
      </p:sp>
      <p:pic>
        <p:nvPicPr>
          <p:cNvPr id="4" name="Picture 3">
            <a:extLst>
              <a:ext uri="{FF2B5EF4-FFF2-40B4-BE49-F238E27FC236}">
                <a16:creationId xmlns:a16="http://schemas.microsoft.com/office/drawing/2014/main" xmlns="" id="{9828C823-3E40-25A0-44C6-D9AA3CC42619}"/>
              </a:ext>
            </a:extLst>
          </p:cNvPr>
          <p:cNvPicPr>
            <a:picLocks noChangeAspect="1"/>
          </p:cNvPicPr>
          <p:nvPr/>
        </p:nvPicPr>
        <p:blipFill>
          <a:blip r:embed="rId2"/>
          <a:stretch>
            <a:fillRect/>
          </a:stretch>
        </p:blipFill>
        <p:spPr>
          <a:xfrm>
            <a:off x="1095375" y="2182413"/>
            <a:ext cx="1514475" cy="1951000"/>
          </a:xfrm>
          <a:prstGeom prst="rect">
            <a:avLst/>
          </a:prstGeom>
        </p:spPr>
      </p:pic>
      <p:pic>
        <p:nvPicPr>
          <p:cNvPr id="10" name="Picture 9">
            <a:extLst>
              <a:ext uri="{FF2B5EF4-FFF2-40B4-BE49-F238E27FC236}">
                <a16:creationId xmlns:a16="http://schemas.microsoft.com/office/drawing/2014/main" xmlns="" id="{C6A918E3-8335-7BC2-CD55-C6DA3449C79A}"/>
              </a:ext>
            </a:extLst>
          </p:cNvPr>
          <p:cNvPicPr>
            <a:picLocks noChangeAspect="1"/>
          </p:cNvPicPr>
          <p:nvPr/>
        </p:nvPicPr>
        <p:blipFill>
          <a:blip r:embed="rId3"/>
          <a:stretch>
            <a:fillRect/>
          </a:stretch>
        </p:blipFill>
        <p:spPr>
          <a:xfrm>
            <a:off x="6447235" y="2227871"/>
            <a:ext cx="1514475" cy="1958373"/>
          </a:xfrm>
          <a:prstGeom prst="rect">
            <a:avLst/>
          </a:prstGeom>
        </p:spPr>
      </p:pic>
      <p:pic>
        <p:nvPicPr>
          <p:cNvPr id="13" name="Picture 12">
            <a:extLst>
              <a:ext uri="{FF2B5EF4-FFF2-40B4-BE49-F238E27FC236}">
                <a16:creationId xmlns:a16="http://schemas.microsoft.com/office/drawing/2014/main" xmlns="" id="{313FDB94-931F-7AF3-1328-49462C22B7AA}"/>
              </a:ext>
            </a:extLst>
          </p:cNvPr>
          <p:cNvPicPr>
            <a:picLocks noChangeAspect="1"/>
          </p:cNvPicPr>
          <p:nvPr/>
        </p:nvPicPr>
        <p:blipFill>
          <a:blip r:embed="rId4"/>
          <a:stretch>
            <a:fillRect/>
          </a:stretch>
        </p:blipFill>
        <p:spPr>
          <a:xfrm>
            <a:off x="1095375" y="4276599"/>
            <a:ext cx="1902798" cy="2288656"/>
          </a:xfrm>
          <a:prstGeom prst="rect">
            <a:avLst/>
          </a:prstGeom>
        </p:spPr>
      </p:pic>
      <p:pic>
        <p:nvPicPr>
          <p:cNvPr id="17" name="Picture 16">
            <a:extLst>
              <a:ext uri="{FF2B5EF4-FFF2-40B4-BE49-F238E27FC236}">
                <a16:creationId xmlns:a16="http://schemas.microsoft.com/office/drawing/2014/main" xmlns="" id="{1E20A62C-5FBC-D3A5-174F-1161041797EC}"/>
              </a:ext>
            </a:extLst>
          </p:cNvPr>
          <p:cNvPicPr>
            <a:picLocks noChangeAspect="1"/>
          </p:cNvPicPr>
          <p:nvPr/>
        </p:nvPicPr>
        <p:blipFill>
          <a:blip r:embed="rId5"/>
          <a:stretch>
            <a:fillRect/>
          </a:stretch>
        </p:blipFill>
        <p:spPr>
          <a:xfrm>
            <a:off x="6447235" y="4335335"/>
            <a:ext cx="1685925" cy="2238854"/>
          </a:xfrm>
          <a:prstGeom prst="rect">
            <a:avLst/>
          </a:prstGeom>
        </p:spPr>
      </p:pic>
    </p:spTree>
    <p:extLst>
      <p:ext uri="{BB962C8B-B14F-4D97-AF65-F5344CB8AC3E}">
        <p14:creationId xmlns:p14="http://schemas.microsoft.com/office/powerpoint/2010/main" val="157210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752475" y="503294"/>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752475" y="1145838"/>
            <a:ext cx="10515600" cy="3854787"/>
          </a:xfrm>
        </p:spPr>
        <p:txBody>
          <a:bodyPr>
            <a:noAutofit/>
          </a:bodyPr>
          <a:lstStyle/>
          <a:p>
            <a:pPr marL="0" marR="0" indent="0" algn="just">
              <a:lnSpc>
                <a:spcPct val="150000"/>
              </a:lnSpc>
              <a:spcBef>
                <a:spcPts val="0"/>
              </a:spcBef>
              <a:spcAft>
                <a:spcPts val="800"/>
              </a:spcAft>
              <a:buNone/>
            </a:pPr>
            <a:r>
              <a:rPr lang="en-US" sz="1400" b="1"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2.1.1 Definition of Faults in Network Systems</a:t>
            </a:r>
            <a:endPar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In the context of network systems and infrastructure, faults refer to abnormal conditions, errors, or deviations from the expected or desired behavior of the network. Understanding the precise definition of network faults is fundamental to the process of fault detection and diagnosis. In this subsection, we will delve into the concept of network faults, examining various aspects that help us grasp their nature.</a:t>
            </a:r>
          </a:p>
          <a:p>
            <a:pPr marL="0" marR="0" indent="0" algn="just">
              <a:lnSpc>
                <a:spcPct val="150000"/>
              </a:lnSpc>
              <a:spcBef>
                <a:spcPts val="0"/>
              </a:spcBef>
              <a:spcAft>
                <a:spcPts val="800"/>
              </a:spcAft>
              <a:buNone/>
            </a:pPr>
            <a:r>
              <a:rPr lang="en-US" sz="1400" b="1"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2.1.2 Importance of Fault Detection and Diagnosis</a:t>
            </a:r>
            <a:endPar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In the realm of network management and operation, fault detection and diagnosis stand as pillars of resilience, performance, and security. This section sheds light on the critical significance of effectively identifying and addressing faults within network systems and infrastructures. The importance of Fault Detection and Diagnosis were that it:</a:t>
            </a:r>
          </a:p>
          <a:p>
            <a:pPr algn="just">
              <a:lnSpc>
                <a:spcPct val="150000"/>
              </a:lnSpc>
              <a:spcBef>
                <a:spcPts val="0"/>
              </a:spcBef>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Ensuring Network Reliability and Availability</a:t>
            </a:r>
          </a:p>
          <a:p>
            <a:pPr algn="just">
              <a:lnSpc>
                <a:spcPct val="150000"/>
              </a:lnSpc>
              <a:spcBef>
                <a:spcPts val="0"/>
              </a:spcBef>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Enhancing Network Performance</a:t>
            </a:r>
          </a:p>
          <a:p>
            <a:pPr algn="just">
              <a:lnSpc>
                <a:spcPct val="150000"/>
              </a:lnSpc>
              <a:spcBef>
                <a:spcPts val="0"/>
              </a:spcBef>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Preventing Escalation of Issues</a:t>
            </a:r>
          </a:p>
          <a:p>
            <a:pPr algn="just">
              <a:lnSpc>
                <a:spcPct val="150000"/>
              </a:lnSpc>
              <a:spcBef>
                <a:spcPts val="0"/>
              </a:spcBef>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Ensuring Network Security</a:t>
            </a:r>
          </a:p>
          <a:p>
            <a:pPr algn="just">
              <a:lnSpc>
                <a:spcPct val="150000"/>
              </a:lnSpc>
              <a:spcBef>
                <a:spcPts val="0"/>
              </a:spcBef>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Compliance and Regulatory Requirements</a:t>
            </a:r>
          </a:p>
          <a:p>
            <a:pPr algn="just">
              <a:lnSpc>
                <a:spcPct val="150000"/>
              </a:lnSpc>
              <a:spcBef>
                <a:spcPts val="0"/>
              </a:spcBef>
              <a:spcAft>
                <a:spcPts val="800"/>
              </a:spcAft>
            </a:pPr>
            <a:r>
              <a:rPr lang="en-US" sz="1400" dirty="0">
                <a:solidFill>
                  <a:schemeClr val="tx1">
                    <a:lumMod val="95000"/>
                    <a:lumOff val="5000"/>
                  </a:schemeClr>
                </a:solidFill>
                <a:effectLst/>
                <a:latin typeface="Söhne"/>
                <a:ea typeface="Calibri" panose="020F0502020204030204" pitchFamily="34" charset="0"/>
                <a:cs typeface="Times New Roman" panose="02020603050405020304" pitchFamily="18" charset="0"/>
              </a:rPr>
              <a:t>Proactive Network Management</a:t>
            </a:r>
          </a:p>
          <a:p>
            <a:pPr marL="0" indent="0">
              <a:buNone/>
            </a:pPr>
            <a:endParaRPr lang="en-US" sz="1400" dirty="0">
              <a:solidFill>
                <a:schemeClr val="tx1">
                  <a:lumMod val="95000"/>
                  <a:lumOff val="5000"/>
                </a:schemeClr>
              </a:solidFill>
              <a:latin typeface="Söhne"/>
            </a:endParaRPr>
          </a:p>
        </p:txBody>
      </p:sp>
    </p:spTree>
    <p:extLst>
      <p:ext uri="{BB962C8B-B14F-4D97-AF65-F5344CB8AC3E}">
        <p14:creationId xmlns:p14="http://schemas.microsoft.com/office/powerpoint/2010/main" val="6479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752475" y="503294"/>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Literature Review </a:t>
            </a:r>
            <a:r>
              <a:rPr lang="en-US" sz="4400" b="1" dirty="0" err="1">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Cont’D</a:t>
            </a:r>
            <a:endPar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676274" y="1107738"/>
            <a:ext cx="10982325" cy="3854787"/>
          </a:xfrm>
        </p:spPr>
        <p:txBody>
          <a:bodyPr>
            <a:noAutofit/>
          </a:bodyPr>
          <a:lstStyle/>
          <a:p>
            <a:pPr marL="0" indent="0" algn="just">
              <a:lnSpc>
                <a:spcPct val="100000"/>
              </a:lnSpc>
              <a:spcBef>
                <a:spcPts val="0"/>
              </a:spcBef>
              <a:spcAft>
                <a:spcPts val="800"/>
              </a:spcAft>
              <a:buNone/>
            </a:pPr>
            <a:r>
              <a:rPr lang="en-US" sz="1800" b="1" dirty="0">
                <a:effectLst/>
                <a:latin typeface="Söhne"/>
                <a:ea typeface="Calibri" panose="020F0502020204030204" pitchFamily="34" charset="0"/>
                <a:cs typeface="Times New Roman" panose="02020603050405020304" pitchFamily="18" charset="0"/>
              </a:rPr>
              <a:t>2.2 Types of Network Faults</a:t>
            </a:r>
            <a:endParaRPr lang="en-US" sz="1800" dirty="0">
              <a:effectLst/>
              <a:latin typeface="Söhne"/>
              <a:ea typeface="Calibri" panose="020F0502020204030204" pitchFamily="34" charset="0"/>
              <a:cs typeface="Times New Roman" panose="02020603050405020304" pitchFamily="18" charset="0"/>
            </a:endParaRPr>
          </a:p>
          <a:p>
            <a:pPr marL="0" indent="0" algn="just">
              <a:lnSpc>
                <a:spcPct val="100000"/>
              </a:lnSpc>
              <a:spcBef>
                <a:spcPts val="0"/>
              </a:spcBef>
              <a:spcAft>
                <a:spcPts val="800"/>
              </a:spcAft>
              <a:buNone/>
            </a:pPr>
            <a:r>
              <a:rPr lang="en-US" sz="1800" b="1" dirty="0">
                <a:effectLst/>
                <a:latin typeface="Söhne"/>
                <a:ea typeface="Calibri" panose="020F0502020204030204" pitchFamily="34" charset="0"/>
                <a:cs typeface="Times New Roman" panose="02020603050405020304" pitchFamily="18" charset="0"/>
              </a:rPr>
              <a:t>2.2.1 Hardware Faults</a:t>
            </a:r>
            <a:endParaRPr lang="en-US" sz="1800" dirty="0">
              <a:effectLst/>
              <a:latin typeface="Söhne"/>
              <a:ea typeface="Calibri" panose="020F0502020204030204" pitchFamily="34" charset="0"/>
              <a:cs typeface="Times New Roman" panose="02020603050405020304" pitchFamily="18" charset="0"/>
            </a:endParaRPr>
          </a:p>
          <a:p>
            <a:pPr marL="0" indent="0" algn="just">
              <a:lnSpc>
                <a:spcPct val="100000"/>
              </a:lnSpc>
              <a:spcBef>
                <a:spcPts val="0"/>
              </a:spcBef>
              <a:spcAft>
                <a:spcPts val="800"/>
              </a:spcAft>
              <a:buNone/>
            </a:pPr>
            <a:r>
              <a:rPr lang="en-US" sz="1800" dirty="0">
                <a:effectLst/>
                <a:latin typeface="Söhne"/>
                <a:ea typeface="Calibri" panose="020F0502020204030204" pitchFamily="34" charset="0"/>
                <a:cs typeface="Times New Roman" panose="02020603050405020304" pitchFamily="18" charset="0"/>
              </a:rPr>
              <a:t>Hardware faults refer to problems or issues that occur within the physical components of a computer network or an IT infrastructure. These faults can lead to disruptions in network operations, degraded performance, and, in some cases, complete network outages. Hardware faults can affect various network devices and components, including servers, routers, switches, cables, and more. Here are some common types of hardware faults:</a:t>
            </a:r>
          </a:p>
          <a:p>
            <a:pPr marL="0" indent="0" algn="just">
              <a:lnSpc>
                <a:spcPct val="100000"/>
              </a:lnSpc>
              <a:spcBef>
                <a:spcPts val="0"/>
              </a:spcBef>
              <a:spcAft>
                <a:spcPts val="800"/>
              </a:spcAft>
              <a:buNone/>
            </a:pPr>
            <a:r>
              <a:rPr lang="en-US" sz="1800" b="1" dirty="0">
                <a:effectLst/>
                <a:latin typeface="Söhne"/>
                <a:ea typeface="Calibri" panose="020F0502020204030204" pitchFamily="34" charset="0"/>
                <a:cs typeface="Times New Roman" panose="02020603050405020304" pitchFamily="18" charset="0"/>
              </a:rPr>
              <a:t>2.2.2 Software Faults</a:t>
            </a:r>
            <a:endParaRPr lang="en-US" sz="1800" dirty="0">
              <a:effectLst/>
              <a:latin typeface="Söhne"/>
              <a:ea typeface="Calibri" panose="020F0502020204030204" pitchFamily="34" charset="0"/>
              <a:cs typeface="Times New Roman" panose="02020603050405020304" pitchFamily="18" charset="0"/>
            </a:endParaRPr>
          </a:p>
          <a:p>
            <a:pPr marL="0" indent="0" algn="just">
              <a:lnSpc>
                <a:spcPct val="100000"/>
              </a:lnSpc>
              <a:spcBef>
                <a:spcPts val="0"/>
              </a:spcBef>
              <a:spcAft>
                <a:spcPts val="800"/>
              </a:spcAft>
              <a:buNone/>
            </a:pPr>
            <a:r>
              <a:rPr lang="en-US" sz="1800" dirty="0">
                <a:effectLst/>
                <a:latin typeface="Söhne"/>
                <a:ea typeface="Calibri" panose="020F0502020204030204" pitchFamily="34" charset="0"/>
                <a:cs typeface="Times New Roman" panose="02020603050405020304" pitchFamily="18" charset="0"/>
              </a:rPr>
              <a:t>Software faults are problems, defects, or issues that occur within the software components of a computer network or an IT infrastructure. These faults can lead to various disruptions, including application crashes, system errors, and security vulnerabilities. Identifying and addressing software faults is critical for maintaining the stability, security, and performance of networked systems. Here are some common types of software faults:</a:t>
            </a:r>
          </a:p>
          <a:p>
            <a:pPr marL="0" indent="0" algn="just">
              <a:lnSpc>
                <a:spcPct val="100000"/>
              </a:lnSpc>
              <a:spcBef>
                <a:spcPts val="0"/>
              </a:spcBef>
              <a:spcAft>
                <a:spcPts val="800"/>
              </a:spcAft>
              <a:buNone/>
            </a:pPr>
            <a:r>
              <a:rPr lang="en-US" sz="1800" b="1" dirty="0">
                <a:effectLst/>
                <a:latin typeface="Söhne"/>
                <a:ea typeface="Calibri" panose="020F0502020204030204" pitchFamily="34" charset="0"/>
                <a:cs typeface="Times New Roman" panose="02020603050405020304" pitchFamily="18" charset="0"/>
              </a:rPr>
              <a:t>2.2.3 Configuration Faults</a:t>
            </a:r>
            <a:endParaRPr lang="en-US" sz="1800" dirty="0">
              <a:effectLst/>
              <a:latin typeface="Söhne"/>
              <a:ea typeface="Calibri" panose="020F0502020204030204" pitchFamily="34" charset="0"/>
              <a:cs typeface="Times New Roman" panose="02020603050405020304" pitchFamily="18" charset="0"/>
            </a:endParaRPr>
          </a:p>
          <a:p>
            <a:pPr marL="0" indent="0" algn="just">
              <a:lnSpc>
                <a:spcPct val="100000"/>
              </a:lnSpc>
              <a:spcBef>
                <a:spcPts val="0"/>
              </a:spcBef>
              <a:spcAft>
                <a:spcPts val="800"/>
              </a:spcAft>
              <a:buNone/>
            </a:pPr>
            <a:r>
              <a:rPr lang="en-US" sz="1800" dirty="0">
                <a:effectLst/>
                <a:latin typeface="Söhne"/>
                <a:ea typeface="Calibri" panose="020F0502020204030204" pitchFamily="34" charset="0"/>
                <a:cs typeface="Times New Roman" panose="02020603050405020304" pitchFamily="18" charset="0"/>
              </a:rPr>
              <a:t>Configuration faults, often referred to as configuration errors or misconfigurations, are issues that occur when the settings or parameters of network devices, software applications, or IT infrastructure components are incorrectly set or do not align with the intended or desired configuration. These faults can lead to a wide range of problems, including network disruptions, security vulnerabilities, and performance degradation. Here are some common types of configuration faults:</a:t>
            </a:r>
          </a:p>
        </p:txBody>
      </p:sp>
    </p:spTree>
    <p:extLst>
      <p:ext uri="{BB962C8B-B14F-4D97-AF65-F5344CB8AC3E}">
        <p14:creationId xmlns:p14="http://schemas.microsoft.com/office/powerpoint/2010/main" val="305708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3D5A-E371-BBCE-FBC3-F046067867A9}"/>
              </a:ext>
            </a:extLst>
          </p:cNvPr>
          <p:cNvSpPr>
            <a:spLocks noGrp="1"/>
          </p:cNvSpPr>
          <p:nvPr>
            <p:ph type="title"/>
          </p:nvPr>
        </p:nvSpPr>
        <p:spPr>
          <a:xfrm>
            <a:off x="604837" y="322319"/>
            <a:ext cx="10515600" cy="417470"/>
          </a:xfrm>
        </p:spPr>
        <p:txBody>
          <a:bodyPr>
            <a:normAutofit fontScale="90000"/>
          </a:bodyPr>
          <a:lstStyle/>
          <a:p>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Data Collection, </a:t>
            </a:r>
            <a:r>
              <a:rPr lang="en-US"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E</a:t>
            </a:r>
            <a:r>
              <a:rPr lang="en-US" sz="4400" b="1" dirty="0">
                <a:solidFill>
                  <a:srgbClr val="002060"/>
                </a:solidFill>
                <a:effectLst>
                  <a:outerShdw blurRad="38100" dist="38100" dir="2700000" algn="tl">
                    <a:srgbClr val="000000">
                      <a:alpha val="43137"/>
                    </a:srgbClr>
                  </a:outerShdw>
                </a:effectLst>
                <a:latin typeface="Söhne"/>
                <a:ea typeface="Calibri" panose="020F0502020204030204" pitchFamily="34" charset="0"/>
                <a:cs typeface="Times New Roman" panose="02020603050405020304" pitchFamily="18" charset="0"/>
              </a:rPr>
              <a:t>xperiment, and Results</a:t>
            </a:r>
          </a:p>
        </p:txBody>
      </p:sp>
      <p:sp>
        <p:nvSpPr>
          <p:cNvPr id="3" name="Content Placeholder 2">
            <a:extLst>
              <a:ext uri="{FF2B5EF4-FFF2-40B4-BE49-F238E27FC236}">
                <a16:creationId xmlns:a16="http://schemas.microsoft.com/office/drawing/2014/main" xmlns="" id="{C34283E4-F8C5-B9C9-8411-836AE31BF36B}"/>
              </a:ext>
            </a:extLst>
          </p:cNvPr>
          <p:cNvSpPr>
            <a:spLocks noGrp="1"/>
          </p:cNvSpPr>
          <p:nvPr>
            <p:ph idx="1"/>
          </p:nvPr>
        </p:nvSpPr>
        <p:spPr>
          <a:xfrm>
            <a:off x="509588" y="917238"/>
            <a:ext cx="10891838" cy="3854787"/>
          </a:xfrm>
        </p:spPr>
        <p:txBody>
          <a:bodyPr>
            <a:noAutofit/>
          </a:bodyPr>
          <a:lstStyle/>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SOURCES AND ACQUISITION</a:t>
            </a:r>
            <a:endParaRPr lang="en-US" sz="1300" dirty="0">
              <a:effectLst/>
              <a:latin typeface="Söhne"/>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US" sz="1300" dirty="0">
                <a:effectLst/>
                <a:latin typeface="Söhne"/>
                <a:ea typeface="Calibri" panose="020F0502020204030204" pitchFamily="34" charset="0"/>
                <a:cs typeface="Times New Roman" panose="02020603050405020304" pitchFamily="18" charset="0"/>
              </a:rPr>
              <a:t>The reliability and comprehensiveness of our dataset are fundamental to the success of our research in fault detection and diagnosis over network and network infrastructures. In this subsection, we delve into the sources from which we have procured our network and infrastructure data, shedding light on the diversity and significance of these sources.</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Sources: </a:t>
            </a:r>
            <a:r>
              <a:rPr lang="en-US" sz="1300" dirty="0">
                <a:effectLst/>
                <a:latin typeface="Söhne"/>
                <a:ea typeface="Calibri" panose="020F0502020204030204" pitchFamily="34" charset="0"/>
                <a:cs typeface="Times New Roman" panose="02020603050405020304" pitchFamily="18" charset="0"/>
              </a:rPr>
              <a:t>Our dataset draws from a multifaceted array of data sources, each contributing unique insights into network behavior and performance. These sources include: Network Logs, Traffic Monitoring Tools, Device Configurations, Synthetic Data Generation</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Acquisition Methodologies: </a:t>
            </a:r>
            <a:r>
              <a:rPr lang="en-US" sz="1300" dirty="0">
                <a:effectLst/>
                <a:latin typeface="Söhne"/>
                <a:ea typeface="Calibri" panose="020F0502020204030204" pitchFamily="34" charset="0"/>
                <a:cs typeface="Times New Roman" panose="02020603050405020304" pitchFamily="18" charset="0"/>
              </a:rPr>
              <a:t>The acquisition of data from these sources is a carefully orchestrated process to ensure data quality, integrity, and relevance. Our data acquisition methodologies include: Data Extraction, Real-time Monitoring, Scheduled Data Retrieval, Data Integration</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Preprocessing and Cleansing:  </a:t>
            </a:r>
            <a:r>
              <a:rPr lang="en-US" sz="1300" dirty="0">
                <a:effectLst/>
                <a:latin typeface="Söhne"/>
                <a:ea typeface="Calibri" panose="020F0502020204030204" pitchFamily="34" charset="0"/>
                <a:cs typeface="Times New Roman" panose="02020603050405020304" pitchFamily="18" charset="0"/>
              </a:rPr>
              <a:t>The raw data collected from various sources often requires meticulous preprocessing and cleansing to ensure its quality, consistency, and suitability for analysis. In this subsection, we delve into the essential steps and practices involved in preparing our data for subsequent analysis.</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Cleaning: </a:t>
            </a:r>
            <a:r>
              <a:rPr lang="en-US" sz="1300" dirty="0">
                <a:effectLst/>
                <a:latin typeface="Söhne"/>
                <a:ea typeface="Calibri" panose="020F0502020204030204" pitchFamily="34" charset="0"/>
                <a:cs typeface="Times New Roman" panose="02020603050405020304" pitchFamily="18" charset="0"/>
              </a:rPr>
              <a:t>Data cleaning is the initial step in the data preprocessing pipeline, aimed at identifying and rectifying errors, inconsistencies, and missing values within the dataset. Key aspects of data cleaning include:</a:t>
            </a:r>
            <a:r>
              <a:rPr lang="en-US" sz="1300" b="1" dirty="0">
                <a:effectLst/>
                <a:latin typeface="Söhne"/>
                <a:ea typeface="Calibri" panose="020F0502020204030204" pitchFamily="34" charset="0"/>
                <a:cs typeface="Times New Roman" panose="02020603050405020304" pitchFamily="18" charset="0"/>
              </a:rPr>
              <a:t> </a:t>
            </a:r>
            <a:r>
              <a:rPr lang="en-US" sz="1300" dirty="0">
                <a:effectLst/>
                <a:latin typeface="Söhne"/>
                <a:ea typeface="Calibri" panose="020F0502020204030204" pitchFamily="34" charset="0"/>
                <a:cs typeface="Times New Roman" panose="02020603050405020304" pitchFamily="18" charset="0"/>
              </a:rPr>
              <a:t>Handling Missing Values, Outlier Detection and Treatment, Data Normalization.</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Transformation: </a:t>
            </a:r>
            <a:r>
              <a:rPr lang="en-US" sz="1300" dirty="0">
                <a:effectLst/>
                <a:latin typeface="Söhne"/>
                <a:ea typeface="Calibri" panose="020F0502020204030204" pitchFamily="34" charset="0"/>
                <a:cs typeface="Times New Roman" panose="02020603050405020304" pitchFamily="18" charset="0"/>
              </a:rPr>
              <a:t>Data transformation involves converting raw data into a more suitable format or representation for analysis. Key data transformation practices include: Aggregation, Feature Engineering, Data Encoding.</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Data Integration and Harmonization: </a:t>
            </a:r>
            <a:r>
              <a:rPr lang="en-US" sz="1300" dirty="0">
                <a:effectLst/>
                <a:latin typeface="Söhne"/>
                <a:ea typeface="Calibri" panose="020F0502020204030204" pitchFamily="34" charset="0"/>
                <a:cs typeface="Times New Roman" panose="02020603050405020304" pitchFamily="18" charset="0"/>
              </a:rPr>
              <a:t>Our dataset is drawn from diverse sources, and integration is a crucial aspect of data preprocessing. This involves: Aligning Timestamps and Normalizing Data Formats</a:t>
            </a:r>
          </a:p>
          <a:p>
            <a:pPr marL="0" marR="0" indent="0" algn="just">
              <a:lnSpc>
                <a:spcPct val="100000"/>
              </a:lnSpc>
              <a:spcBef>
                <a:spcPts val="0"/>
              </a:spcBef>
              <a:spcAft>
                <a:spcPts val="800"/>
              </a:spcAft>
              <a:buNone/>
            </a:pPr>
            <a:r>
              <a:rPr lang="en-US" sz="1300" b="1" dirty="0">
                <a:effectLst/>
                <a:latin typeface="Söhne"/>
                <a:ea typeface="Calibri" panose="020F0502020204030204" pitchFamily="34" charset="0"/>
                <a:cs typeface="Times New Roman" panose="02020603050405020304" pitchFamily="18" charset="0"/>
              </a:rPr>
              <a:t>Quality Assurance and Validation: </a:t>
            </a:r>
            <a:r>
              <a:rPr lang="en-US" sz="1300" dirty="0">
                <a:effectLst/>
                <a:latin typeface="Söhne"/>
                <a:ea typeface="Calibri" panose="020F0502020204030204" pitchFamily="34" charset="0"/>
                <a:cs typeface="Times New Roman" panose="02020603050405020304" pitchFamily="18" charset="0"/>
              </a:rPr>
              <a:t>Throughout the data preprocessing phase, quality assurance measures are applied to validate the accuracy and reliability of the processed data. These measures encompass: Data Consistency Checks, Data Completeness Assessment and Validation Against Ground Truth.</a:t>
            </a:r>
          </a:p>
          <a:p>
            <a:pPr marL="0" indent="0" algn="just">
              <a:lnSpc>
                <a:spcPct val="100000"/>
              </a:lnSpc>
              <a:spcBef>
                <a:spcPts val="0"/>
              </a:spcBef>
              <a:spcAft>
                <a:spcPts val="800"/>
              </a:spcAft>
              <a:buNone/>
            </a:pPr>
            <a:r>
              <a:rPr lang="en-US" sz="1200" b="1" dirty="0">
                <a:effectLst/>
                <a:latin typeface="Söhne"/>
                <a:ea typeface="Calibri" panose="020F0502020204030204" pitchFamily="34" charset="0"/>
                <a:cs typeface="Times New Roman" panose="02020603050405020304" pitchFamily="18" charset="0"/>
              </a:rPr>
              <a:t>Data Storage and Management:</a:t>
            </a:r>
            <a:r>
              <a:rPr lang="en-US" sz="1200" dirty="0">
                <a:effectLst/>
                <a:latin typeface="Söhne"/>
                <a:ea typeface="Calibri" panose="020F0502020204030204" pitchFamily="34" charset="0"/>
                <a:cs typeface="Times New Roman" panose="02020603050405020304" pitchFamily="18" charset="0"/>
              </a:rPr>
              <a:t> Effective data storage and management are integral components of our research infrastructure. In this subsection, we delve into the strategies and practices employed to handle the vast volume of data generated during our fault detection and diagnosis experiments.</a:t>
            </a:r>
          </a:p>
          <a:p>
            <a:pPr marL="0" marR="0" indent="0" algn="just">
              <a:lnSpc>
                <a:spcPct val="100000"/>
              </a:lnSpc>
              <a:spcBef>
                <a:spcPts val="0"/>
              </a:spcBef>
              <a:spcAft>
                <a:spcPts val="800"/>
              </a:spcAft>
              <a:buNone/>
            </a:pPr>
            <a:endParaRPr lang="en-US" sz="1300" dirty="0">
              <a:effectLst/>
              <a:latin typeface="Söhne"/>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endParaRPr lang="en-US" sz="1300" dirty="0">
              <a:effectLst/>
              <a:latin typeface="Söhne"/>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US" sz="1300" dirty="0">
                <a:effectLst/>
                <a:latin typeface="Söhne"/>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67590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4629</Words>
  <Application>Microsoft Office PowerPoint</Application>
  <PresentationFormat>Widescreen</PresentationFormat>
  <Paragraphs>246</Paragraphs>
  <Slides>18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맑은 고딕</vt:lpstr>
      <vt:lpstr>adineue PRO Black Web</vt:lpstr>
      <vt:lpstr>Aharoni</vt:lpstr>
      <vt:lpstr>Arial</vt:lpstr>
      <vt:lpstr>Berlin Sans FB Demi</vt:lpstr>
      <vt:lpstr>Calibri</vt:lpstr>
      <vt:lpstr>Calibri Light</vt:lpstr>
      <vt:lpstr>Söhne</vt:lpstr>
      <vt:lpstr>Times New Roman</vt:lpstr>
      <vt:lpstr>Wingdings</vt:lpstr>
      <vt:lpstr>Office Theme</vt:lpstr>
      <vt:lpstr>1_Office Theme</vt:lpstr>
      <vt:lpstr>PowerPoint Presentation</vt:lpstr>
      <vt:lpstr>PowerPoint Presentation</vt:lpstr>
      <vt:lpstr>Background to the Study</vt:lpstr>
      <vt:lpstr>Aim and Objectives</vt:lpstr>
      <vt:lpstr>Research methodology</vt:lpstr>
      <vt:lpstr>Research methodology Cont’d</vt:lpstr>
      <vt:lpstr>Literature review</vt:lpstr>
      <vt:lpstr>Literature Review Cont’D</vt:lpstr>
      <vt:lpstr>Data Collection, Experiment, and Results</vt:lpstr>
      <vt:lpstr>Data Collection, Experiment, and Results Cont’D</vt:lpstr>
      <vt:lpstr>Data Collection, Experiment, and Results Cont’D</vt:lpstr>
      <vt:lpstr>Data Collection, Experiment, and Results Cont’D</vt:lpstr>
      <vt:lpstr>Data Collection, Experiment, and Results Cont’D</vt:lpstr>
      <vt:lpstr>Data Collection, Experiment, and Results Cont’D</vt:lpstr>
      <vt:lpstr>Conclusion</vt:lpstr>
      <vt:lpstr>Recommendation</vt:lpstr>
      <vt:lpstr>References</vt:lpstr>
      <vt:lpstr>THANKS  FOR  LISTENING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ASO InoVision</dc:creator>
  <cp:lastModifiedBy>USER</cp:lastModifiedBy>
  <cp:revision>62</cp:revision>
  <dcterms:created xsi:type="dcterms:W3CDTF">2023-11-24T10:41:59Z</dcterms:created>
  <dcterms:modified xsi:type="dcterms:W3CDTF">2023-11-24T23:17:52Z</dcterms:modified>
</cp:coreProperties>
</file>