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5" r:id="rId3"/>
    <p:sldId id="335" r:id="rId4"/>
    <p:sldId id="326" r:id="rId5"/>
    <p:sldId id="327" r:id="rId6"/>
    <p:sldId id="328" r:id="rId7"/>
    <p:sldId id="331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351" r:id="rId20"/>
    <p:sldId id="350" r:id="rId21"/>
    <p:sldId id="336" r:id="rId22"/>
    <p:sldId id="269" r:id="rId23"/>
    <p:sldId id="270" r:id="rId24"/>
    <p:sldId id="337" r:id="rId25"/>
    <p:sldId id="271" r:id="rId26"/>
    <p:sldId id="274" r:id="rId27"/>
    <p:sldId id="338" r:id="rId28"/>
    <p:sldId id="339" r:id="rId29"/>
    <p:sldId id="275" r:id="rId30"/>
    <p:sldId id="340" r:id="rId31"/>
    <p:sldId id="349" r:id="rId32"/>
    <p:sldId id="341" r:id="rId33"/>
    <p:sldId id="276" r:id="rId34"/>
    <p:sldId id="278" r:id="rId35"/>
    <p:sldId id="344" r:id="rId36"/>
    <p:sldId id="345" r:id="rId37"/>
    <p:sldId id="346" r:id="rId38"/>
    <p:sldId id="343" r:id="rId39"/>
    <p:sldId id="282" r:id="rId40"/>
    <p:sldId id="348" r:id="rId41"/>
    <p:sldId id="347" r:id="rId42"/>
    <p:sldId id="283" r:id="rId43"/>
    <p:sldId id="284" r:id="rId44"/>
    <p:sldId id="285" r:id="rId45"/>
    <p:sldId id="286" r:id="rId46"/>
    <p:sldId id="287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32" r:id="rId63"/>
    <p:sldId id="333" r:id="rId64"/>
    <p:sldId id="334" r:id="rId6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5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97711"/>
            <a:ext cx="258064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783" y="1351115"/>
            <a:ext cx="3655060" cy="1400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3.xml"/><Relationship Id="rId7" Type="http://schemas.openxmlformats.org/officeDocument/2006/relationships/image" Target="../media/image1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4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2D4CC-275C-DB02-0471-49BA6E62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349375"/>
            <a:ext cx="1698391" cy="1371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5849" y="815975"/>
            <a:ext cx="23037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Chapter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lang="en-US" sz="1400" dirty="0">
                <a:latin typeface="Arial"/>
                <a:cs typeface="Arial"/>
              </a:rPr>
              <a:t>3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Communication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4147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Middleware</a:t>
            </a:r>
            <a:r>
              <a:rPr spc="-15" dirty="0"/>
              <a:t> </a:t>
            </a:r>
            <a:r>
              <a:rPr spc="-20" dirty="0"/>
              <a:t>layer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4" y="499476"/>
            <a:ext cx="3964304" cy="17945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38100" marR="30480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Middleware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invented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provide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common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protocols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be </a:t>
            </a:r>
            <a:r>
              <a:rPr sz="900" dirty="0">
                <a:latin typeface="Arial"/>
                <a:cs typeface="Arial"/>
              </a:rPr>
              <a:t>used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287020" indent="-116839">
              <a:lnSpc>
                <a:spcPct val="100000"/>
              </a:lnSpc>
              <a:spcBef>
                <a:spcPts val="459"/>
              </a:spcBef>
              <a:buClr>
                <a:srgbClr val="3333B2"/>
              </a:buClr>
              <a:buFont typeface="Menlo"/>
              <a:buChar char="•"/>
              <a:tabLst>
                <a:tab pos="287655" algn="l"/>
              </a:tabLst>
            </a:pPr>
            <a:r>
              <a:rPr sz="900" dirty="0">
                <a:latin typeface="Arial"/>
                <a:cs typeface="Arial"/>
              </a:rPr>
              <a:t>A rich set of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125"/>
              </a:spcBef>
              <a:buFont typeface="Menlo"/>
              <a:buChar char="•"/>
              <a:tabLst>
                <a:tab pos="29146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(Un)marshaling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 data, necessary for </a:t>
            </a:r>
            <a:r>
              <a:rPr sz="900" spc="-10" dirty="0">
                <a:latin typeface="Arial"/>
                <a:cs typeface="Arial"/>
              </a:rPr>
              <a:t>integrated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systems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125"/>
              </a:spcBef>
              <a:buFont typeface="Menlo"/>
              <a:buChar char="•"/>
              <a:tabLst>
                <a:tab pos="2914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Naming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allow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sharing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125"/>
              </a:spcBef>
              <a:buFont typeface="Menlo"/>
              <a:buChar char="•"/>
              <a:tabLst>
                <a:tab pos="2914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Security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secure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125"/>
              </a:spcBef>
              <a:buFont typeface="Menlo"/>
              <a:buChar char="•"/>
              <a:tabLst>
                <a:tab pos="2914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mechanisms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such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caching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What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remains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truly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application-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specific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protocols...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such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as?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3213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Protocols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An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adapted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layering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scheme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246" y="765575"/>
            <a:ext cx="2517190" cy="156003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3213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Protocols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65163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Distinguish...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979" y="817770"/>
            <a:ext cx="2699339" cy="1511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48" y="2515670"/>
            <a:ext cx="2755900" cy="33210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58115" indent="-120650">
              <a:lnSpc>
                <a:spcPct val="100000"/>
              </a:lnSpc>
              <a:spcBef>
                <a:spcPts val="225"/>
              </a:spcBef>
              <a:buFont typeface="Menlo"/>
              <a:buChar char="•"/>
              <a:tabLst>
                <a:tab pos="158750" algn="l"/>
              </a:tabLst>
            </a:pP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Transient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versus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persistent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  <a:p>
            <a:pPr marL="158115" indent="-120650">
              <a:lnSpc>
                <a:spcPct val="100000"/>
              </a:lnSpc>
              <a:spcBef>
                <a:spcPts val="125"/>
              </a:spcBef>
              <a:buFont typeface="Menlo"/>
              <a:buChar char="•"/>
              <a:tabLst>
                <a:tab pos="158750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Asynchronous</a:t>
            </a:r>
            <a:r>
              <a:rPr sz="9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versus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synchronous</a:t>
            </a:r>
            <a:r>
              <a:rPr sz="9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4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7292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Transient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versus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persistent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979" y="815992"/>
            <a:ext cx="2699339" cy="1511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48" y="2513892"/>
            <a:ext cx="361378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63500" indent="-120650">
              <a:lnSpc>
                <a:spcPct val="111600"/>
              </a:lnSpc>
              <a:spcBef>
                <a:spcPts val="100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Transient</a:t>
            </a: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communication:</a:t>
            </a:r>
            <a:r>
              <a:rPr sz="900" spc="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Comm.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discards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it </a:t>
            </a:r>
            <a:r>
              <a:rPr sz="900" dirty="0">
                <a:latin typeface="Arial"/>
                <a:cs typeface="Arial"/>
              </a:rPr>
              <a:t>cannot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delivered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next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receiver.</a:t>
            </a:r>
            <a:endParaRPr sz="900">
              <a:latin typeface="Arial"/>
              <a:cs typeface="Arial"/>
            </a:endParaRPr>
          </a:p>
          <a:p>
            <a:pPr marL="158115" marR="304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Persistent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communication:</a:t>
            </a:r>
            <a:r>
              <a:rPr sz="900" spc="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deliver</a:t>
            </a:r>
            <a:r>
              <a:rPr sz="900" spc="-25" dirty="0">
                <a:latin typeface="Arial"/>
                <a:cs typeface="Arial"/>
              </a:rPr>
              <a:t> it.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4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5069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Places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synchronization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979" y="816691"/>
            <a:ext cx="2699339" cy="1511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48" y="2514590"/>
            <a:ext cx="4100259" cy="608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54305" indent="-116839">
              <a:lnSpc>
                <a:spcPct val="100000"/>
              </a:lnSpc>
              <a:spcBef>
                <a:spcPts val="225"/>
              </a:spcBef>
              <a:buClr>
                <a:srgbClr val="3333B2"/>
              </a:buClr>
              <a:buFont typeface="Menlo"/>
              <a:buChar char="•"/>
              <a:tabLst>
                <a:tab pos="154940" algn="l"/>
              </a:tabLst>
            </a:pPr>
            <a:r>
              <a:rPr lang="en-US" sz="900" b="1" i="0" dirty="0">
                <a:solidFill>
                  <a:srgbClr val="000000"/>
                </a:solidFill>
                <a:effectLst/>
                <a:latin typeface="URWPalladioL-Bold"/>
              </a:rPr>
              <a:t>Asynchronous communication </a:t>
            </a:r>
            <a:r>
              <a:rPr lang="en-US" sz="900" i="0" dirty="0">
                <a:solidFill>
                  <a:srgbClr val="000000"/>
                </a:solidFill>
                <a:effectLst/>
                <a:latin typeface="URWPalladioL-Roma"/>
              </a:rPr>
              <a:t>is that a sender continues immediately after it has submitted its message for transmission. </a:t>
            </a:r>
          </a:p>
          <a:p>
            <a:pPr marL="154305" indent="-116839">
              <a:lnSpc>
                <a:spcPct val="100000"/>
              </a:lnSpc>
              <a:spcBef>
                <a:spcPts val="225"/>
              </a:spcBef>
              <a:buClr>
                <a:srgbClr val="3333B2"/>
              </a:buClr>
              <a:buFont typeface="Menlo"/>
              <a:buChar char="•"/>
              <a:tabLst>
                <a:tab pos="154940" algn="l"/>
              </a:tabLst>
            </a:pPr>
            <a:r>
              <a:rPr lang="en-US" sz="900" b="1" dirty="0">
                <a:solidFill>
                  <a:srgbClr val="000000"/>
                </a:solidFill>
                <a:latin typeface="URWPalladioL-Roma"/>
              </a:rPr>
              <a:t>S</a:t>
            </a:r>
            <a:r>
              <a:rPr lang="en-US" sz="900" b="1" i="0" dirty="0">
                <a:solidFill>
                  <a:srgbClr val="000000"/>
                </a:solidFill>
                <a:effectLst/>
                <a:latin typeface="URWPalladioL-Bold"/>
              </a:rPr>
              <a:t>ynchronous communication</a:t>
            </a:r>
            <a:r>
              <a:rPr lang="en-US" sz="900" i="0" dirty="0">
                <a:solidFill>
                  <a:srgbClr val="000000"/>
                </a:solidFill>
                <a:effectLst/>
                <a:latin typeface="URWPalladioL-Roma"/>
              </a:rPr>
              <a:t>, the sender is blocked until its request is known to be accepted.</a:t>
            </a:r>
            <a:endParaRPr sz="2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4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4081145" cy="170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3333B2"/>
                </a:solidFill>
                <a:latin typeface="Arial"/>
                <a:cs typeface="Arial"/>
              </a:rPr>
              <a:t>Client/Server</a:t>
            </a:r>
            <a:endParaRPr sz="14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5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05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observations</a:t>
            </a:r>
            <a:endParaRPr sz="1050" dirty="0">
              <a:latin typeface="Arial"/>
              <a:cs typeface="Arial"/>
            </a:endParaRPr>
          </a:p>
          <a:p>
            <a:pPr marL="289560" marR="430530">
              <a:lnSpc>
                <a:spcPts val="121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Client/Server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generally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based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model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transient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synchronous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 dirty="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1000" dirty="0">
                <a:latin typeface="Arial"/>
                <a:cs typeface="Arial"/>
              </a:rPr>
              <a:t>Client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server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have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active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communication</a:t>
            </a:r>
            <a:endParaRPr sz="1000" dirty="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1000" dirty="0">
                <a:latin typeface="Arial"/>
                <a:cs typeface="Arial"/>
              </a:rPr>
              <a:t>Client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issues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request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blocks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receives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reply</a:t>
            </a:r>
            <a:endParaRPr sz="1000" dirty="0">
              <a:latin typeface="Arial"/>
              <a:cs typeface="Arial"/>
            </a:endParaRPr>
          </a:p>
          <a:p>
            <a:pPr marL="542925" marR="304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1000" dirty="0">
                <a:latin typeface="Arial"/>
                <a:cs typeface="Arial"/>
              </a:rPr>
              <a:t>Server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essentially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waits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incoming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requests,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subsequently </a:t>
            </a:r>
            <a:r>
              <a:rPr sz="1000" dirty="0">
                <a:latin typeface="Arial"/>
                <a:cs typeface="Arial"/>
              </a:rPr>
              <a:t>processes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them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106545" cy="2323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Client/Server</a:t>
            </a:r>
            <a:endParaRPr sz="12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observations</a:t>
            </a:r>
            <a:endParaRPr sz="1000" dirty="0">
              <a:latin typeface="Arial"/>
              <a:cs typeface="Arial"/>
            </a:endParaRPr>
          </a:p>
          <a:p>
            <a:pPr marL="302260" marR="443230">
              <a:lnSpc>
                <a:spcPts val="1210"/>
              </a:lnSpc>
              <a:spcBef>
                <a:spcPts val="40"/>
              </a:spcBef>
            </a:pPr>
            <a:r>
              <a:rPr sz="900" dirty="0">
                <a:latin typeface="Arial"/>
                <a:cs typeface="Arial"/>
              </a:rPr>
              <a:t>Client/Server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generally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based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transient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synchronous</a:t>
            </a:r>
            <a:r>
              <a:rPr sz="9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900" spc="-10" dirty="0">
                <a:latin typeface="Arial"/>
                <a:cs typeface="Arial"/>
              </a:rPr>
              <a:t>:</a:t>
            </a:r>
            <a:endParaRPr sz="900" dirty="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Client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active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sz="900" dirty="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Client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issues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blocks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until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receives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reply</a:t>
            </a:r>
            <a:endParaRPr sz="900" dirty="0">
              <a:latin typeface="Arial"/>
              <a:cs typeface="Arial"/>
            </a:endParaRPr>
          </a:p>
          <a:p>
            <a:pPr marL="555625" marR="431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Server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essentially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waits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incoming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subsequently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them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Menlo"/>
              <a:buChar char="•"/>
            </a:pPr>
            <a:endParaRPr sz="1200" dirty="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Drawbacks</a:t>
            </a:r>
            <a:r>
              <a:rPr lang="en-US" sz="1000" spc="-10" dirty="0">
                <a:solidFill>
                  <a:srgbClr val="3333B2"/>
                </a:solidFill>
                <a:latin typeface="Arial"/>
                <a:cs typeface="Arial"/>
              </a:rPr>
              <a:t> of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synchronous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000" dirty="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Client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cannot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work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waiting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reply</a:t>
            </a:r>
            <a:endParaRPr sz="900" dirty="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spc="-10" dirty="0">
                <a:latin typeface="Arial"/>
                <a:cs typeface="Arial"/>
              </a:rPr>
              <a:t>Failures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handled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immediately: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waiting</a:t>
            </a:r>
            <a:endParaRPr sz="900" dirty="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appropriate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(mail,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news)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3860165" cy="118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Messaging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Message-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oriented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middleware</a:t>
            </a:r>
            <a:endParaRPr sz="1000">
              <a:latin typeface="Arial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310"/>
              </a:spcBef>
            </a:pPr>
            <a:r>
              <a:rPr sz="900" dirty="0">
                <a:latin typeface="Arial"/>
                <a:cs typeface="Arial"/>
              </a:rPr>
              <a:t>Aims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high-level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persistent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asynchronous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900" spc="-10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Processes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messages,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queued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Sender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immediate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reply,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things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Middleware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often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ensures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fault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tolerance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7169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20" dirty="0">
                <a:latin typeface="Arial"/>
                <a:cs typeface="Arial"/>
                <a:hlinkClick r:id="rId3" action="ppaction://hlinksldjump"/>
              </a:rPr>
              <a:t>Types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1044575"/>
            <a:ext cx="25806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dirty="0"/>
              <a:t>Remote Procedure Call (RPC)</a:t>
            </a:r>
            <a:endParaRPr sz="1400"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121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Basic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RPC</a:t>
            </a:r>
            <a:r>
              <a:rPr sz="500" spc="-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operation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50" y="1044575"/>
            <a:ext cx="25806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dirty="0"/>
              <a:t>Communication Models</a:t>
            </a:r>
            <a:endParaRPr sz="1400"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121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Basic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RPC</a:t>
            </a:r>
            <a:r>
              <a:rPr sz="500" spc="-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operation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0067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434975"/>
            <a:ext cx="3931335" cy="2089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Roma"/>
              </a:rPr>
              <a:t>Topics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400" i="0" dirty="0">
              <a:solidFill>
                <a:srgbClr val="000000"/>
              </a:solidFill>
              <a:effectLst/>
              <a:latin typeface="URWPalladioL-Roma"/>
            </a:endParaRPr>
          </a:p>
          <a:p>
            <a:pPr marL="298450" indent="-285750">
              <a:lnSpc>
                <a:spcPct val="150000"/>
              </a:lnSpc>
              <a:spcBef>
                <a:spcPts val="95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i="0" dirty="0">
                <a:solidFill>
                  <a:srgbClr val="000000"/>
                </a:solidFill>
                <a:effectLst/>
                <a:latin typeface="URWPalladioL-Roma"/>
              </a:rPr>
              <a:t>Processes and Threads</a:t>
            </a:r>
          </a:p>
          <a:p>
            <a:pPr marL="298450" indent="-285750">
              <a:lnSpc>
                <a:spcPct val="150000"/>
              </a:lnSpc>
              <a:spcBef>
                <a:spcPts val="95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URWPalladioL-Roma"/>
                <a:cs typeface="Arial"/>
              </a:rPr>
              <a:t>Process Communication</a:t>
            </a:r>
          </a:p>
          <a:p>
            <a:pPr marL="298450" indent="-285750">
              <a:lnSpc>
                <a:spcPct val="150000"/>
              </a:lnSpc>
              <a:spcBef>
                <a:spcPts val="95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URWPalladioL-Roma"/>
                <a:cs typeface="Arial"/>
              </a:rPr>
              <a:t>Communication Models</a:t>
            </a:r>
          </a:p>
          <a:p>
            <a:pPr marL="298450" indent="-285750">
              <a:lnSpc>
                <a:spcPct val="150000"/>
              </a:lnSpc>
              <a:spcBef>
                <a:spcPts val="95"/>
              </a:spcBef>
              <a:buClr>
                <a:srgbClr val="00B05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URWPalladioL-Roma"/>
                <a:cs typeface="Arial"/>
              </a:rPr>
              <a:t>Multicast Communication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14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553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to</a:t>
            </a:r>
            <a:r>
              <a:rPr sz="500" spc="-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46884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dirty="0"/>
              <a:t>RPC</a:t>
            </a:r>
            <a:r>
              <a:rPr spc="-3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04" y="443244"/>
            <a:ext cx="4014470" cy="18719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Observations</a:t>
            </a:r>
            <a:endParaRPr sz="1000">
              <a:latin typeface="Arial"/>
              <a:cs typeface="Arial"/>
            </a:endParaRPr>
          </a:p>
          <a:p>
            <a:pPr marL="394335" indent="-116839">
              <a:lnSpc>
                <a:spcPct val="100000"/>
              </a:lnSpc>
              <a:spcBef>
                <a:spcPts val="500"/>
              </a:spcBef>
              <a:buClr>
                <a:srgbClr val="3333B2"/>
              </a:buClr>
              <a:buFont typeface="Menlo"/>
              <a:buChar char="•"/>
              <a:tabLst>
                <a:tab pos="394970" algn="l"/>
              </a:tabLst>
            </a:pP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developers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familiar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procedure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  <a:p>
            <a:pPr marL="393065" indent="-11557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393700" algn="l"/>
              </a:tabLst>
            </a:pPr>
            <a:r>
              <a:rPr sz="900" spc="-20" dirty="0">
                <a:latin typeface="Arial"/>
                <a:cs typeface="Arial"/>
              </a:rPr>
              <a:t>Well-</a:t>
            </a:r>
            <a:r>
              <a:rPr sz="900" dirty="0">
                <a:latin typeface="Arial"/>
                <a:cs typeface="Arial"/>
              </a:rPr>
              <a:t>engineered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procedures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isolation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(black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box)</a:t>
            </a:r>
            <a:endParaRPr sz="900">
              <a:latin typeface="Arial"/>
              <a:cs typeface="Arial"/>
            </a:endParaRPr>
          </a:p>
          <a:p>
            <a:pPr marL="398145" marR="304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394970" algn="l"/>
              </a:tabLst>
            </a:pPr>
            <a:r>
              <a:rPr sz="900" dirty="0">
                <a:latin typeface="Arial"/>
                <a:cs typeface="Arial"/>
              </a:rPr>
              <a:t>There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fundamental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reason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procedures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separate machine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  <a:p>
            <a:pPr marL="25400" marR="2318385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Communication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caller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&amp;</a:t>
            </a:r>
            <a:r>
              <a:rPr sz="900" dirty="0">
                <a:latin typeface="Arial"/>
                <a:cs typeface="Arial"/>
              </a:rPr>
              <a:t> callee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hidden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using procedure-</a:t>
            </a:r>
            <a:r>
              <a:rPr sz="900" dirty="0">
                <a:latin typeface="Arial"/>
                <a:cs typeface="Arial"/>
              </a:rPr>
              <a:t>call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mechanism.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3610" y="1450278"/>
            <a:ext cx="1745735" cy="10061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121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Basic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RPC</a:t>
            </a:r>
            <a:r>
              <a:rPr sz="500" spc="-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operation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47334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dirty="0"/>
              <a:t>RPC</a:t>
            </a:r>
            <a:r>
              <a:rPr spc="-3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4604" y="443244"/>
            <a:ext cx="4014470" cy="102079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16230" indent="-17145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In RPC, the proposal was to allow programs to call procedures located on other machines. </a:t>
            </a:r>
          </a:p>
          <a:p>
            <a:pPr marL="316230" indent="-17145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When a process on a machine </a:t>
            </a:r>
            <a:r>
              <a:rPr lang="en-US" sz="1100" i="0" dirty="0">
                <a:solidFill>
                  <a:srgbClr val="000000"/>
                </a:solidFill>
                <a:effectLst/>
                <a:latin typeface="CMSS10"/>
              </a:rPr>
              <a:t>A 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calls a procedure on a machine </a:t>
            </a:r>
            <a:r>
              <a:rPr lang="en-US" sz="1100" i="0" dirty="0">
                <a:solidFill>
                  <a:srgbClr val="000000"/>
                </a:solidFill>
                <a:effectLst/>
                <a:latin typeface="CMSS10"/>
              </a:rPr>
              <a:t>B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, the calling process on </a:t>
            </a:r>
            <a:r>
              <a:rPr lang="en-US" sz="1100" i="0" dirty="0">
                <a:solidFill>
                  <a:srgbClr val="000000"/>
                </a:solidFill>
                <a:effectLst/>
                <a:latin typeface="CMSS10"/>
              </a:rPr>
              <a:t>A 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is suspended, and execution of the called procedure takes place on </a:t>
            </a:r>
            <a:r>
              <a:rPr lang="en-US" sz="1100" i="0" dirty="0">
                <a:solidFill>
                  <a:srgbClr val="000000"/>
                </a:solidFill>
                <a:effectLst/>
                <a:latin typeface="CMSS10"/>
              </a:rPr>
              <a:t>B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.</a:t>
            </a:r>
            <a:endParaRPr sz="5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8971" y="1786732"/>
            <a:ext cx="1745735" cy="10061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121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Basic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RPC</a:t>
            </a:r>
            <a:r>
              <a:rPr sz="500" spc="-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operation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7415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2778" y="-1515"/>
            <a:ext cx="6623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433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RPC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operation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189" y="768085"/>
            <a:ext cx="3809304" cy="1792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3219" y="2683906"/>
            <a:ext cx="1676400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indent="-137160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AutoNum type="arabicPeriod"/>
              <a:tabLst>
                <a:tab pos="149860" algn="l"/>
              </a:tabLst>
            </a:pPr>
            <a:r>
              <a:rPr sz="700" dirty="0">
                <a:latin typeface="Arial"/>
                <a:cs typeface="Arial"/>
              </a:rPr>
              <a:t>Client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procedure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calls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client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stub.</a:t>
            </a:r>
            <a:endParaRPr sz="700">
              <a:latin typeface="Arial"/>
              <a:cs typeface="Arial"/>
            </a:endParaRPr>
          </a:p>
          <a:p>
            <a:pPr marL="149225" indent="-137160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AutoNum type="arabicPeriod"/>
              <a:tabLst>
                <a:tab pos="149860" algn="l"/>
              </a:tabLst>
            </a:pPr>
            <a:r>
              <a:rPr sz="700" dirty="0">
                <a:latin typeface="Arial"/>
                <a:cs typeface="Arial"/>
              </a:rPr>
              <a:t>Stub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builds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message;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calls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local</a:t>
            </a:r>
            <a:r>
              <a:rPr sz="700" spc="-25" dirty="0">
                <a:latin typeface="Arial"/>
                <a:cs typeface="Arial"/>
              </a:rPr>
              <a:t> OS.</a:t>
            </a:r>
            <a:endParaRPr sz="700">
              <a:latin typeface="Arial"/>
              <a:cs typeface="Arial"/>
            </a:endParaRPr>
          </a:p>
          <a:p>
            <a:pPr marL="149225" indent="-1371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49860" algn="l"/>
              </a:tabLst>
            </a:pPr>
            <a:r>
              <a:rPr sz="700" dirty="0">
                <a:latin typeface="Arial"/>
                <a:cs typeface="Arial"/>
              </a:rPr>
              <a:t>OS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sends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remote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OS.</a:t>
            </a:r>
            <a:endParaRPr sz="700">
              <a:latin typeface="Arial"/>
              <a:cs typeface="Arial"/>
            </a:endParaRPr>
          </a:p>
          <a:p>
            <a:pPr marL="149225" indent="-13716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/>
              <a:tabLst>
                <a:tab pos="149860" algn="l"/>
              </a:tabLst>
            </a:pPr>
            <a:r>
              <a:rPr sz="700" dirty="0">
                <a:latin typeface="Arial"/>
                <a:cs typeface="Arial"/>
              </a:rPr>
              <a:t>Remote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gives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stub.</a:t>
            </a:r>
            <a:endParaRPr sz="700">
              <a:latin typeface="Arial"/>
              <a:cs typeface="Arial"/>
            </a:endParaRPr>
          </a:p>
          <a:p>
            <a:pPr marL="149225" indent="-137160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AutoNum type="arabicPeriod"/>
              <a:tabLst>
                <a:tab pos="149860" algn="l"/>
              </a:tabLst>
            </a:pPr>
            <a:r>
              <a:rPr sz="700" dirty="0">
                <a:latin typeface="Arial"/>
                <a:cs typeface="Arial"/>
              </a:rPr>
              <a:t>Stub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unpacks parameters;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calls</a:t>
            </a:r>
            <a:r>
              <a:rPr sz="700" spc="-10" dirty="0">
                <a:latin typeface="Arial"/>
                <a:cs typeface="Arial"/>
              </a:rPr>
              <a:t> server.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5400" y="2683906"/>
            <a:ext cx="1934210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 indent="-1377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AutoNum type="arabicPeriod" startAt="6"/>
              <a:tabLst>
                <a:tab pos="199390" algn="l"/>
              </a:tabLst>
            </a:pPr>
            <a:r>
              <a:rPr sz="700" dirty="0">
                <a:latin typeface="Arial"/>
                <a:cs typeface="Arial"/>
              </a:rPr>
              <a:t>Server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does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local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call;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returns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result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stub.</a:t>
            </a:r>
            <a:endParaRPr sz="700">
              <a:latin typeface="Arial"/>
              <a:cs typeface="Arial"/>
            </a:endParaRPr>
          </a:p>
          <a:p>
            <a:pPr marL="198755" indent="-137795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AutoNum type="arabicPeriod" startAt="6"/>
              <a:tabLst>
                <a:tab pos="199390" algn="l"/>
              </a:tabLst>
            </a:pPr>
            <a:r>
              <a:rPr sz="700" dirty="0">
                <a:latin typeface="Arial"/>
                <a:cs typeface="Arial"/>
              </a:rPr>
              <a:t>Stub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builds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message;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calls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OS.</a:t>
            </a:r>
            <a:endParaRPr sz="700">
              <a:latin typeface="Arial"/>
              <a:cs typeface="Arial"/>
            </a:endParaRPr>
          </a:p>
          <a:p>
            <a:pPr marL="198755" indent="-13779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 startAt="6"/>
              <a:tabLst>
                <a:tab pos="199390" algn="l"/>
              </a:tabLst>
            </a:pPr>
            <a:r>
              <a:rPr sz="700" dirty="0">
                <a:latin typeface="Arial"/>
                <a:cs typeface="Arial"/>
              </a:rPr>
              <a:t>OS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sends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</a:t>
            </a:r>
            <a:r>
              <a:rPr sz="700" spc="-1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client’s </a:t>
            </a:r>
            <a:r>
              <a:rPr sz="700" spc="-25" dirty="0">
                <a:latin typeface="Arial"/>
                <a:cs typeface="Arial"/>
              </a:rPr>
              <a:t>OS.</a:t>
            </a:r>
            <a:endParaRPr sz="700">
              <a:latin typeface="Arial"/>
              <a:cs typeface="Arial"/>
            </a:endParaRPr>
          </a:p>
          <a:p>
            <a:pPr marL="198755" indent="-137795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eriod" startAt="6"/>
              <a:tabLst>
                <a:tab pos="199390" algn="l"/>
              </a:tabLst>
            </a:pPr>
            <a:r>
              <a:rPr sz="700" spc="-10" dirty="0">
                <a:latin typeface="Arial"/>
                <a:cs typeface="Arial"/>
              </a:rPr>
              <a:t>Client’s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OS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gives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message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stub.</a:t>
            </a:r>
            <a:endParaRPr sz="700">
              <a:latin typeface="Arial"/>
              <a:cs typeface="Arial"/>
            </a:endParaRPr>
          </a:p>
          <a:p>
            <a:pPr marL="198755" indent="-186690">
              <a:lnSpc>
                <a:spcPct val="100000"/>
              </a:lnSpc>
              <a:spcBef>
                <a:spcPts val="40"/>
              </a:spcBef>
              <a:buClr>
                <a:srgbClr val="3333B2"/>
              </a:buClr>
              <a:buAutoNum type="arabicPeriod" startAt="6"/>
              <a:tabLst>
                <a:tab pos="199390" algn="l"/>
              </a:tabLst>
            </a:pPr>
            <a:r>
              <a:rPr sz="700" dirty="0">
                <a:latin typeface="Arial"/>
                <a:cs typeface="Arial"/>
              </a:rPr>
              <a:t>Client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stub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unpacks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result;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returns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to</a:t>
            </a:r>
            <a:r>
              <a:rPr sz="700" spc="-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client.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6121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Basic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RPC</a:t>
            </a:r>
            <a:r>
              <a:rPr sz="500" spc="-1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operation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7711"/>
            <a:ext cx="25806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Challenges in RPC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17982" y="514774"/>
            <a:ext cx="3971290" cy="130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RPC implementation is not easy as it seems in defining it.</a:t>
            </a: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9550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machines with different address spaces</a:t>
            </a:r>
          </a:p>
          <a:p>
            <a:pPr marL="209550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issues with parameters and results</a:t>
            </a:r>
          </a:p>
          <a:p>
            <a:pPr marL="209550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can crush</a:t>
            </a:r>
          </a:p>
          <a:p>
            <a:pPr marL="209550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error handling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537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Parameter</a:t>
            </a:r>
            <a:r>
              <a:rPr sz="500" spc="3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passing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A8DB3-6563-B8EC-B4A6-0DD8E6F573BD}"/>
              </a:ext>
            </a:extLst>
          </p:cNvPr>
          <p:cNvSpPr txBox="1"/>
          <p:nvPr/>
        </p:nvSpPr>
        <p:spPr>
          <a:xfrm>
            <a:off x="330327" y="2069668"/>
            <a:ext cx="4114800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URWPalladioL-Roma"/>
              </a:rPr>
              <a:t>M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ost of these can be dealt with, and RPC is a widely used technique that underlies many distributed systems.</a:t>
            </a:r>
            <a:endParaRPr lang="en-US" sz="110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RPC:</a:t>
            </a:r>
            <a:r>
              <a:rPr spc="-35" dirty="0"/>
              <a:t> </a:t>
            </a:r>
            <a:r>
              <a:rPr spc="-10" dirty="0"/>
              <a:t>Parameter</a:t>
            </a:r>
            <a:r>
              <a:rPr spc="-35" dirty="0"/>
              <a:t> </a:t>
            </a:r>
            <a:r>
              <a:rPr spc="-10" dirty="0"/>
              <a:t>passing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982" y="514774"/>
            <a:ext cx="3971290" cy="19721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There’s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more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than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just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wrapping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parameters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into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message</a:t>
            </a:r>
            <a:endParaRPr sz="1000" dirty="0">
              <a:latin typeface="Arial"/>
              <a:cs typeface="Arial"/>
            </a:endParaRPr>
          </a:p>
          <a:p>
            <a:pPr marL="294640" marR="30480" indent="-120650">
              <a:lnSpc>
                <a:spcPct val="111600"/>
              </a:lnSpc>
              <a:spcBef>
                <a:spcPts val="580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spc="-10" dirty="0">
                <a:latin typeface="Arial"/>
                <a:cs typeface="Arial"/>
              </a:rPr>
              <a:t>Client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machines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may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have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representations</a:t>
            </a:r>
            <a:endParaRPr lang="en-US" sz="900" spc="-1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294640" marR="30480" indent="-120650">
              <a:lnSpc>
                <a:spcPct val="111600"/>
              </a:lnSpc>
              <a:spcBef>
                <a:spcPts val="580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dirty="0">
                <a:latin typeface="Arial"/>
                <a:cs typeface="Arial"/>
              </a:rPr>
              <a:t>Client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agree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same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encoding</a:t>
            </a:r>
            <a:r>
              <a:rPr sz="900" spc="-10" dirty="0">
                <a:latin typeface="Arial"/>
                <a:cs typeface="Arial"/>
              </a:rPr>
              <a:t>:</a:t>
            </a:r>
            <a:endParaRPr lang="en-US" sz="900" spc="-10" dirty="0">
              <a:latin typeface="Arial"/>
              <a:cs typeface="Arial"/>
            </a:endParaRPr>
          </a:p>
          <a:p>
            <a:pPr marL="294640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lang="en-US" sz="900" i="0" dirty="0">
                <a:solidFill>
                  <a:srgbClr val="000000"/>
                </a:solidFill>
                <a:effectLst/>
                <a:latin typeface="URWPalladioL-Roma"/>
              </a:rPr>
              <a:t>Issues in byte ordering (due machine architecture)</a:t>
            </a:r>
          </a:p>
          <a:p>
            <a:pPr marL="294640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lang="en-US" sz="900" dirty="0">
                <a:solidFill>
                  <a:srgbClr val="000000"/>
                </a:solidFill>
                <a:latin typeface="URWPalladioL-Roma"/>
              </a:rPr>
              <a:t>Byte reordering in network communication</a:t>
            </a:r>
            <a:endParaRPr sz="900" dirty="0">
              <a:latin typeface="Arial"/>
              <a:cs typeface="Arial"/>
            </a:endParaRPr>
          </a:p>
          <a:p>
            <a:pPr marL="294640" indent="-120650">
              <a:lnSpc>
                <a:spcPct val="100000"/>
              </a:lnSpc>
              <a:spcBef>
                <a:spcPts val="919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dirty="0">
                <a:latin typeface="Arial"/>
                <a:cs typeface="Arial"/>
              </a:rPr>
              <a:t>How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values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represented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(integers,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floats,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characters)</a:t>
            </a:r>
            <a:endParaRPr sz="900" dirty="0">
              <a:latin typeface="Arial"/>
              <a:cs typeface="Arial"/>
            </a:endParaRPr>
          </a:p>
          <a:p>
            <a:pPr marL="294640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dirty="0">
                <a:latin typeface="Arial"/>
                <a:cs typeface="Arial"/>
              </a:rPr>
              <a:t>How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complex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values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represented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(arrays,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unions)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Conclusion</a:t>
            </a:r>
            <a:endParaRPr sz="1000" dirty="0">
              <a:latin typeface="Arial"/>
              <a:cs typeface="Arial"/>
            </a:endParaRPr>
          </a:p>
          <a:p>
            <a:pPr marL="41910" marR="34925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Client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properly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interpret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messages</a:t>
            </a:r>
            <a:r>
              <a:rPr sz="900" spc="-10" dirty="0">
                <a:latin typeface="Arial"/>
                <a:cs typeface="Arial"/>
              </a:rPr>
              <a:t>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transforming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them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into </a:t>
            </a:r>
            <a:r>
              <a:rPr sz="900" spc="-10" dirty="0">
                <a:latin typeface="Arial"/>
                <a:cs typeface="Arial"/>
              </a:rPr>
              <a:t>machine-</a:t>
            </a:r>
            <a:r>
              <a:rPr sz="900" dirty="0">
                <a:latin typeface="Arial"/>
                <a:cs typeface="Arial"/>
              </a:rPr>
              <a:t>dependent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representations.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537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Parameter</a:t>
            </a:r>
            <a:r>
              <a:rPr sz="500" spc="3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passing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0644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594" y="197711"/>
            <a:ext cx="234134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RPC:</a:t>
            </a:r>
            <a:r>
              <a:rPr spc="-35" dirty="0"/>
              <a:t> </a:t>
            </a:r>
            <a:r>
              <a:rPr spc="-10" dirty="0"/>
              <a:t>Parameter</a:t>
            </a:r>
            <a:r>
              <a:rPr spc="-35" dirty="0"/>
              <a:t> </a:t>
            </a:r>
            <a:r>
              <a:rPr spc="-10" dirty="0"/>
              <a:t>passing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567" y="514774"/>
            <a:ext cx="4023297" cy="85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z="1200" i="0" dirty="0">
                <a:solidFill>
                  <a:srgbClr val="000000"/>
                </a:solidFill>
                <a:effectLst/>
                <a:latin typeface="URWPalladioL-Roma"/>
              </a:rPr>
              <a:t>Packing parameters into a message is called </a:t>
            </a:r>
            <a:r>
              <a:rPr lang="en-US" sz="1200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Bold"/>
              </a:rPr>
              <a:t>parameter marshaling</a:t>
            </a:r>
            <a:r>
              <a:rPr lang="en-US" sz="1200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Roma"/>
              </a:rPr>
              <a:t>.</a:t>
            </a:r>
            <a:br>
              <a:rPr lang="en-US" sz="1200" i="0" dirty="0">
                <a:solidFill>
                  <a:srgbClr val="000000"/>
                </a:solidFill>
                <a:effectLst/>
                <a:latin typeface="URWPalladioL-Roma"/>
              </a:rPr>
            </a:br>
            <a:endParaRPr lang="en-US" sz="1200" i="0" dirty="0">
              <a:solidFill>
                <a:srgbClr val="000000"/>
              </a:solidFill>
              <a:effectLst/>
              <a:latin typeface="URWPalladioL-Roma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000000"/>
                </a:solidFill>
                <a:latin typeface="URWPalladioL-Roma"/>
              </a:rPr>
              <a:t>The reverse process is called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URWPalladioL-Roma"/>
              </a:rPr>
              <a:t>Parameter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URWPalladioL-Roma"/>
              </a:rPr>
              <a:t>Unmarshaling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URWPalladioL-Roma"/>
              </a:rPr>
              <a:t>!.</a:t>
            </a:r>
            <a:br>
              <a:rPr lang="en-US" sz="1200" i="0" dirty="0">
                <a:solidFill>
                  <a:srgbClr val="000000"/>
                </a:solidFill>
                <a:effectLst/>
                <a:latin typeface="URWPalladioL-Roma"/>
              </a:rPr>
            </a:br>
            <a:endParaRPr sz="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537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Parameter</a:t>
            </a:r>
            <a:r>
              <a:rPr sz="500" spc="3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passing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013F0-54DD-5662-30E8-BAD763A46F97}"/>
              </a:ext>
            </a:extLst>
          </p:cNvPr>
          <p:cNvSpPr txBox="1"/>
          <p:nvPr/>
        </p:nvSpPr>
        <p:spPr>
          <a:xfrm>
            <a:off x="249567" y="1628308"/>
            <a:ext cx="410832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000000"/>
                </a:solidFill>
                <a:effectLst/>
                <a:latin typeface="URWPalladioL-Roma"/>
              </a:rPr>
              <a:t>The solution to the problems is to transform data that is to be sent to a machine- and network-independent format</a:t>
            </a:r>
            <a:r>
              <a:rPr lang="en-US" sz="1200" dirty="0">
                <a:solidFill>
                  <a:srgbClr val="000000"/>
                </a:solidFill>
                <a:latin typeface="URWPalladioL-Roma"/>
              </a:rPr>
              <a:t>.</a:t>
            </a:r>
          </a:p>
          <a:p>
            <a:endParaRPr lang="en-US" sz="1200" dirty="0">
              <a:solidFill>
                <a:srgbClr val="000000"/>
              </a:solidFill>
              <a:latin typeface="URWPalladioL-Roma"/>
            </a:endParaRPr>
          </a:p>
          <a:p>
            <a:pPr marL="285750" indent="-285750">
              <a:buClr>
                <a:srgbClr val="FF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i="0" dirty="0">
                <a:solidFill>
                  <a:srgbClr val="000000"/>
                </a:solidFill>
                <a:effectLst/>
                <a:latin typeface="URWPalladioL-Roma"/>
              </a:rPr>
              <a:t>Role of Marshaling and </a:t>
            </a:r>
            <a:r>
              <a:rPr lang="en-US" dirty="0" err="1">
                <a:solidFill>
                  <a:srgbClr val="000000"/>
                </a:solidFill>
                <a:latin typeface="URWPalladioL-Roma"/>
              </a:rPr>
              <a:t>U</a:t>
            </a:r>
            <a:r>
              <a:rPr lang="en-US" sz="1800" i="0" dirty="0" err="1">
                <a:solidFill>
                  <a:srgbClr val="000000"/>
                </a:solidFill>
                <a:effectLst/>
                <a:latin typeface="URWPalladioL-Roma"/>
              </a:rPr>
              <a:t>nmarshaling</a:t>
            </a:r>
            <a:r>
              <a:rPr lang="en-US" dirty="0">
                <a:solidFill>
                  <a:srgbClr val="000000"/>
                </a:solidFill>
                <a:latin typeface="URWPalladioL-Roma"/>
              </a:rPr>
              <a:t>!</a:t>
            </a:r>
            <a:endParaRPr lang="en-US" sz="120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Asynchronous</a:t>
            </a:r>
            <a:r>
              <a:rPr spc="-85" dirty="0"/>
              <a:t> </a:t>
            </a:r>
            <a:r>
              <a:rPr spc="-20" dirty="0"/>
              <a:t>RPCs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204" y="499476"/>
            <a:ext cx="3723004" cy="150701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As in conventional procedure calls, when a client calls a remote procedure, the client will block until a reply is returned. 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This strict request-reply behavior is unnecessary when there is 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Roma"/>
              </a:rPr>
              <a:t>no result to return, or may hinder efficiency when multiple RPCs </a:t>
            </a: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need to be performed. 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URWPalladioL-Roma"/>
                <a:cs typeface="Arial"/>
              </a:rPr>
              <a:t>RPC might be implemented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URWPalladioL-Roma"/>
                <a:cs typeface="Arial"/>
              </a:rPr>
              <a:t>asynchronously.</a:t>
            </a:r>
            <a:endParaRPr sz="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Asynchronous</a:t>
            </a:r>
            <a:r>
              <a:rPr spc="-85" dirty="0"/>
              <a:t> </a:t>
            </a:r>
            <a:r>
              <a:rPr spc="-20" dirty="0"/>
              <a:t>RPCs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204" y="499476"/>
            <a:ext cx="3723004" cy="150701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As in conventional procedure calls, when a client calls a remote procedure, the client will block until a reply is returned. 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This strict request-reply behavior is unnecessary when there is 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Roma"/>
              </a:rPr>
              <a:t>no result to return, or may hinder efficiency when multiple RPCs </a:t>
            </a:r>
            <a:r>
              <a:rPr lang="en-US" sz="1050" i="0" dirty="0">
                <a:solidFill>
                  <a:srgbClr val="000000"/>
                </a:solidFill>
                <a:effectLst/>
                <a:latin typeface="URWPalladioL-Roma"/>
              </a:rPr>
              <a:t>need to be performed. 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URWPalladioL-Roma"/>
                <a:cs typeface="Arial"/>
              </a:rPr>
              <a:t>RPC might be implemented </a:t>
            </a:r>
            <a:r>
              <a:rPr lang="en-US" sz="1050" dirty="0">
                <a:solidFill>
                  <a:schemeClr val="accent1">
                    <a:lumMod val="75000"/>
                  </a:schemeClr>
                </a:solidFill>
                <a:latin typeface="URWPalladioL-Roma"/>
                <a:cs typeface="Arial"/>
              </a:rPr>
              <a:t>asynchronously.</a:t>
            </a:r>
            <a:endParaRPr lang="en-US" sz="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281" y="2084934"/>
            <a:ext cx="2007428" cy="9892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61170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19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Asynchronous</a:t>
            </a:r>
            <a:r>
              <a:rPr spc="-85" dirty="0"/>
              <a:t> </a:t>
            </a:r>
            <a:r>
              <a:rPr spc="-20" dirty="0"/>
              <a:t>RPCs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204" y="499476"/>
            <a:ext cx="3723004" cy="233531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1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Bold"/>
              </a:rPr>
              <a:t>Deferred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URWPalladioL-Bold"/>
              </a:rPr>
              <a:t> </a:t>
            </a:r>
            <a:r>
              <a:rPr lang="en-US" sz="11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Bold"/>
              </a:rPr>
              <a:t>synchronous RPC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URWPalladioL-Bold"/>
              </a:rPr>
              <a:t>: 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the client fist calls the server, waits for the acceptance, and continues. 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When the results become available, the server sends a response message that leads to a callback at the client’s side.</a:t>
            </a:r>
          </a:p>
          <a:p>
            <a:pPr marL="187960" indent="-17145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URWPalladioL-Roma"/>
              </a:rPr>
              <a:t>O</a:t>
            </a:r>
            <a:r>
              <a:rPr lang="en-US" sz="1100" b="1" i="0" dirty="0">
                <a:solidFill>
                  <a:schemeClr val="accent1">
                    <a:lumMod val="75000"/>
                  </a:schemeClr>
                </a:solidFill>
                <a:effectLst/>
                <a:latin typeface="URWPalladioL-Bold"/>
              </a:rPr>
              <a:t>ne-way RPCs: </a:t>
            </a:r>
            <a:r>
              <a:rPr lang="en-US" sz="1100" i="0" dirty="0">
                <a:solidFill>
                  <a:srgbClr val="000000"/>
                </a:solidFill>
                <a:effectLst/>
                <a:latin typeface="URWPalladioL-Roma"/>
              </a:rPr>
              <a:t>the client does not wait for an acknowledgment of the server’s acceptance of the request.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URWPalladioL-Roma"/>
              </a:rPr>
              <a:t> </a:t>
            </a:r>
            <a:r>
              <a:rPr lang="en-US" sz="1050" i="0" dirty="0">
                <a:solidFill>
                  <a:srgbClr val="C00000"/>
                </a:solidFill>
                <a:effectLst/>
                <a:latin typeface="URWPalladioL-Roma"/>
              </a:rPr>
              <a:t>(When reliability is not guaranteed, the client cannot know for sure whether its request will be processed)</a:t>
            </a:r>
            <a:br>
              <a:rPr lang="en-US" sz="1100" i="0" dirty="0">
                <a:solidFill>
                  <a:srgbClr val="000000"/>
                </a:solidFill>
                <a:effectLst/>
                <a:latin typeface="URWPalladioL-Bold"/>
              </a:rPr>
            </a:br>
            <a:endParaRPr lang="en-US" sz="11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3151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2778" y="-1515"/>
            <a:ext cx="6623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642870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Sending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out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multiple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RPCs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Sending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RPC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group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079" y="1202157"/>
            <a:ext cx="2042091" cy="158420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850" y="434975"/>
            <a:ext cx="3931335" cy="1679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Threads and Processes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5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concept of a process originates from the field of operating systems, where it is generally defied as a program in execution.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distributed systems, other issues beyond process management and scheduling turn out to be equally or more important.</a:t>
            </a:r>
            <a:b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553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to</a:t>
            </a:r>
            <a:r>
              <a:rPr sz="500" spc="-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72371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2778" y="-1515"/>
            <a:ext cx="6623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72" y="1044814"/>
            <a:ext cx="3962400" cy="4251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3333B2"/>
                </a:solidFill>
                <a:latin typeface="Arial"/>
                <a:cs typeface="Arial"/>
              </a:rPr>
              <a:t>Message Oriented Communication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0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3887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2778" y="-1515"/>
            <a:ext cx="6623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450" y="511175"/>
            <a:ext cx="3962400" cy="21175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3333B2"/>
                </a:solidFill>
                <a:latin typeface="Arial"/>
                <a:cs typeface="Arial"/>
              </a:rPr>
              <a:t>Message Oriented Communication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solidFill>
                  <a:srgbClr val="3333B2"/>
                </a:solidFill>
                <a:latin typeface="Arial"/>
                <a:cs typeface="Arial"/>
              </a:rPr>
              <a:t>Transient Communication </a:t>
            </a:r>
          </a:p>
          <a:p>
            <a:pPr marL="398463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Simple Transient Messaging (Sockets)</a:t>
            </a:r>
          </a:p>
          <a:p>
            <a:pPr marL="398463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Advanced Transient Messaging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ZeroMQ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98463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Message Passing Interface (MPI)</a:t>
            </a:r>
          </a:p>
          <a:p>
            <a:pPr marL="12700">
              <a:lnSpc>
                <a:spcPct val="150000"/>
              </a:lnSpc>
              <a:spcBef>
                <a:spcPts val="95"/>
              </a:spcBef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B2"/>
                </a:solidFill>
                <a:latin typeface="Arial"/>
                <a:cs typeface="Arial"/>
              </a:rPr>
              <a:t>Transient Communication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17145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Persistent Messaging (Message Queue)</a:t>
            </a:r>
            <a:r>
              <a:rPr lang="en-US" sz="10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4841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92778" y="-1515"/>
            <a:ext cx="6623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Remote</a:t>
            </a:r>
            <a:r>
              <a:rPr sz="5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procedure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call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650" y="698590"/>
            <a:ext cx="4191000" cy="13356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Remote procedure calls contribute to hiding communication in distributed systems.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9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Unfortunately, it isn’t always appropriate to use RPC. 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9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90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 particular, if the receiver is not executing when the a request is issued, alternative communication services are needed.)</a:t>
            </a: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via </a:t>
            </a:r>
            <a:r>
              <a:rPr lang="en-US" sz="900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messaging</a:t>
            </a:r>
            <a:r>
              <a:rPr lang="en-US" sz="90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viable option!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422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Variations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on</a:t>
            </a:r>
            <a:r>
              <a:rPr sz="500" spc="1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RPC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6B6CE783-D25F-E037-CADA-94031BD5192B}"/>
              </a:ext>
            </a:extLst>
          </p:cNvPr>
          <p:cNvSpPr txBox="1"/>
          <p:nvPr/>
        </p:nvSpPr>
        <p:spPr>
          <a:xfrm>
            <a:off x="324612" y="298455"/>
            <a:ext cx="3352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3333B2"/>
                </a:solidFill>
                <a:latin typeface="Arial"/>
                <a:cs typeface="Arial"/>
              </a:rPr>
              <a:t>Message Oriented Communication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07333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018030" cy="46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Transient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messaging:</a:t>
            </a:r>
            <a:r>
              <a:rPr sz="12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sockets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Berkeley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socket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62368" y="767410"/>
          <a:ext cx="3477895" cy="11614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89">
                <a:tc>
                  <a:txBody>
                    <a:bodyPr/>
                    <a:lstStyle/>
                    <a:p>
                      <a:pPr marL="78105">
                        <a:lnSpc>
                          <a:spcPts val="77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775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marL="71755">
                        <a:lnSpc>
                          <a:spcPts val="765"/>
                        </a:lnSpc>
                      </a:pPr>
                      <a:r>
                        <a:rPr sz="1000" spc="75" dirty="0">
                          <a:latin typeface="Times New Roman"/>
                          <a:cs typeface="Times New Roman"/>
                        </a:rPr>
                        <a:t>socket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755" marR="127635">
                        <a:lnSpc>
                          <a:spcPct val="77000"/>
                        </a:lnSpc>
                        <a:spcBef>
                          <a:spcPts val="135"/>
                        </a:spcBef>
                      </a:pPr>
                      <a:r>
                        <a:rPr sz="1000" spc="55" dirty="0">
                          <a:latin typeface="Times New Roman"/>
                          <a:cs typeface="Times New Roman"/>
                        </a:rPr>
                        <a:t>bind </a:t>
                      </a:r>
                      <a:r>
                        <a:rPr sz="1000" spc="140" dirty="0">
                          <a:latin typeface="Times New Roman"/>
                          <a:cs typeface="Times New Roman"/>
                        </a:rPr>
                        <a:t>listen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755" marR="64135">
                        <a:lnSpc>
                          <a:spcPct val="74700"/>
                        </a:lnSpc>
                        <a:spcBef>
                          <a:spcPts val="845"/>
                        </a:spcBef>
                      </a:pPr>
                      <a:r>
                        <a:rPr sz="1000" spc="75" dirty="0">
                          <a:latin typeface="Times New Roman"/>
                          <a:cs typeface="Times New Roman"/>
                        </a:rPr>
                        <a:t>accept </a:t>
                      </a:r>
                      <a:r>
                        <a:rPr sz="1000" spc="55" dirty="0">
                          <a:latin typeface="Times New Roman"/>
                          <a:cs typeface="Times New Roman"/>
                        </a:rPr>
                        <a:t>connect </a:t>
                      </a:r>
                      <a:r>
                        <a:rPr sz="1000" spc="40" dirty="0">
                          <a:latin typeface="Times New Roman"/>
                          <a:cs typeface="Times New Roman"/>
                        </a:rPr>
                        <a:t>send </a:t>
                      </a:r>
                      <a:r>
                        <a:rPr sz="1000" spc="85" dirty="0">
                          <a:latin typeface="Times New Roman"/>
                          <a:cs typeface="Times New Roman"/>
                        </a:rPr>
                        <a:t>receive </a:t>
                      </a:r>
                      <a:r>
                        <a:rPr sz="1000" spc="90" dirty="0">
                          <a:latin typeface="Times New Roman"/>
                          <a:cs typeface="Times New Roman"/>
                        </a:rPr>
                        <a:t>close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new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communication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point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Attach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socket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8105" marR="433070">
                        <a:lnSpc>
                          <a:spcPct val="104400"/>
                        </a:lnSpc>
                        <a:spcBef>
                          <a:spcPts val="50"/>
                        </a:spcBef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Tell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what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pending</a:t>
                      </a:r>
                      <a:r>
                        <a:rPr sz="7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7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requests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7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be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8105" marR="1017905">
                        <a:lnSpc>
                          <a:spcPct val="10440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Block</a:t>
                      </a:r>
                      <a:r>
                        <a:rPr sz="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caller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request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arrives</a:t>
                      </a:r>
                      <a:r>
                        <a:rPr sz="7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Actively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attempt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establish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connection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over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connection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78105" marR="1242060">
                        <a:lnSpc>
                          <a:spcPct val="106400"/>
                        </a:lnSpc>
                        <a:spcBef>
                          <a:spcPts val="30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Receive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over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connection</a:t>
                      </a:r>
                      <a:r>
                        <a:rPr sz="7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Release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connection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148" y="2368521"/>
            <a:ext cx="3443112" cy="85964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11614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transient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messaging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with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sockets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Making</a:t>
            </a:r>
            <a:r>
              <a:rPr spc="-35" dirty="0"/>
              <a:t> </a:t>
            </a:r>
            <a:r>
              <a:rPr spc="-10" dirty="0"/>
              <a:t>sockets</a:t>
            </a:r>
            <a:r>
              <a:rPr spc="-30" dirty="0"/>
              <a:t> </a:t>
            </a:r>
            <a:r>
              <a:rPr dirty="0"/>
              <a:t>easier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spc="-20" dirty="0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869054" cy="194059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209">
              <a:lnSpc>
                <a:spcPct val="150000"/>
              </a:lnSpc>
              <a:spcBef>
                <a:spcPts val="215"/>
              </a:spcBef>
            </a:pPr>
            <a:r>
              <a:rPr sz="105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lang="en-US" sz="1050" spc="-1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29209">
              <a:lnSpc>
                <a:spcPct val="150000"/>
              </a:lnSpc>
              <a:spcBef>
                <a:spcPts val="215"/>
              </a:spcBef>
            </a:pPr>
            <a:endParaRPr sz="1050" dirty="0">
              <a:latin typeface="Arial"/>
              <a:cs typeface="Arial"/>
            </a:endParaRPr>
          </a:p>
          <a:p>
            <a:pPr marL="200659" marR="180975" indent="-171450">
              <a:lnSpc>
                <a:spcPct val="15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Sockets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rather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mistakes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made. 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59" marR="180975" indent="-171450">
              <a:lnSpc>
                <a:spcPct val="15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However,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(such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 client-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sz="1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setting).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659" marR="180975" indent="-171450">
              <a:lnSpc>
                <a:spcPct val="15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Sockets essentially support only TCP or UDP</a:t>
            </a:r>
            <a:br>
              <a:rPr lang="en-US" sz="2000" i="0" dirty="0">
                <a:solidFill>
                  <a:srgbClr val="000000"/>
                </a:solidFill>
                <a:effectLst/>
                <a:latin typeface="URWPalladioL-Roma"/>
              </a:rPr>
            </a:br>
            <a:endParaRPr sz="1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Making</a:t>
            </a:r>
            <a:r>
              <a:rPr spc="-35" dirty="0"/>
              <a:t> </a:t>
            </a:r>
            <a:r>
              <a:rPr spc="-10" dirty="0"/>
              <a:t>sockets</a:t>
            </a:r>
            <a:r>
              <a:rPr spc="-30" dirty="0"/>
              <a:t> </a:t>
            </a:r>
            <a:r>
              <a:rPr dirty="0"/>
              <a:t>easier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spc="-20" dirty="0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869054" cy="224176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Alternative: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ZeroMQ</a:t>
            </a:r>
            <a:endParaRPr sz="1000" dirty="0">
              <a:latin typeface="Arial"/>
              <a:cs typeface="Arial"/>
            </a:endParaRP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900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ZeroMQ</a:t>
            </a:r>
            <a:r>
              <a:rPr lang="en-US" sz="9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Provides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level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lang="en-US" sz="900" spc="-10" dirty="0">
                <a:latin typeface="Arial"/>
                <a:cs typeface="Arial"/>
              </a:rPr>
              <a:t>abstraction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pairing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sockets: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sending </a:t>
            </a:r>
            <a:r>
              <a:rPr sz="900" dirty="0">
                <a:latin typeface="Arial"/>
                <a:cs typeface="Arial"/>
              </a:rPr>
              <a:t>messages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corresponding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receiving </a:t>
            </a:r>
            <a:r>
              <a:rPr sz="900" dirty="0">
                <a:latin typeface="Arial"/>
                <a:cs typeface="Arial"/>
              </a:rPr>
              <a:t>messages.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10" dirty="0">
                <a:latin typeface="Arial"/>
                <a:cs typeface="Arial"/>
              </a:rPr>
              <a:t> communication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asynchronous</a:t>
            </a:r>
            <a:r>
              <a:rPr sz="900" spc="-10" dirty="0">
                <a:latin typeface="Arial"/>
                <a:cs typeface="Arial"/>
              </a:rPr>
              <a:t>.</a:t>
            </a:r>
            <a:endParaRPr lang="en-US" sz="900" spc="-10" dirty="0">
              <a:latin typeface="Arial"/>
              <a:cs typeface="Arial"/>
            </a:endParaRPr>
          </a:p>
          <a:p>
            <a:pPr marL="29209" marR="17780">
              <a:lnSpc>
                <a:spcPct val="150000"/>
              </a:lnSpc>
              <a:spcBef>
                <a:spcPts val="15"/>
              </a:spcBef>
            </a:pPr>
            <a:endParaRPr lang="en-US" sz="1000" spc="-10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29209" marR="17780">
              <a:lnSpc>
                <a:spcPct val="150000"/>
              </a:lnSpc>
              <a:spcBef>
                <a:spcPts val="15"/>
              </a:spcBef>
            </a:pPr>
            <a:r>
              <a:rPr lang="en-US" sz="1000" spc="-1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Advantages: 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URWPalladioL-Roma"/>
              </a:rPr>
              <a:t>T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o make network programming easier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URWPalladioL-Roma"/>
              </a:rPr>
              <a:t>T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o expand beyond the functionality offered by existing networking protocols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URWPalladioL-Roma"/>
              </a:rPr>
              <a:t>T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o make better use of local resources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29087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Making</a:t>
            </a:r>
            <a:r>
              <a:rPr spc="-35" dirty="0"/>
              <a:t> </a:t>
            </a:r>
            <a:r>
              <a:rPr spc="-10" dirty="0"/>
              <a:t>sockets</a:t>
            </a:r>
            <a:r>
              <a:rPr spc="-30" dirty="0"/>
              <a:t> </a:t>
            </a:r>
            <a:r>
              <a:rPr dirty="0"/>
              <a:t>easier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spc="-20" dirty="0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869054" cy="213789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Alternative: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ZeroMQ</a:t>
            </a:r>
            <a:endParaRPr sz="1000" dirty="0">
              <a:latin typeface="Arial"/>
              <a:cs typeface="Arial"/>
            </a:endParaRP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Like in the Berkeley approach, </a:t>
            </a:r>
            <a:r>
              <a:rPr lang="en-US" sz="1000" i="0" dirty="0" err="1">
                <a:solidFill>
                  <a:schemeClr val="accent1">
                    <a:lumMod val="75000"/>
                  </a:schemeClr>
                </a:solidFill>
                <a:effectLst/>
                <a:latin typeface="CMSS10"/>
              </a:rPr>
              <a:t>ZeroMQ</a:t>
            </a:r>
            <a:r>
              <a:rPr lang="en-US" sz="1000" i="0" dirty="0">
                <a:solidFill>
                  <a:srgbClr val="000000"/>
                </a:solidFill>
                <a:effectLst/>
                <a:latin typeface="CMSS10"/>
              </a:rPr>
              <a:t> 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also provides sockets through which all communication takes place. 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Actual message transmission generally takes place over TCP connections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URWPalladioL-Roma"/>
              </a:rPr>
              <a:t>A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ll communication is essentially connection-oriented</a:t>
            </a:r>
            <a:endParaRPr lang="en-US" sz="1000" dirty="0">
              <a:solidFill>
                <a:srgbClr val="000000"/>
              </a:solidFill>
              <a:latin typeface="URWPalladioL-Roma"/>
              <a:cs typeface="Arial"/>
            </a:endParaRP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C00000"/>
                </a:solidFill>
                <a:effectLst/>
                <a:latin typeface="URWPalladioL-Roma"/>
              </a:rPr>
              <a:t>However, 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setting up, and maintaining connections is kept mostly under the hood: an application programmer need not bother with those issues.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098418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Making</a:t>
            </a:r>
            <a:r>
              <a:rPr spc="-35" dirty="0"/>
              <a:t> </a:t>
            </a:r>
            <a:r>
              <a:rPr spc="-10" dirty="0"/>
              <a:t>sockets</a:t>
            </a:r>
            <a:r>
              <a:rPr spc="-30" dirty="0"/>
              <a:t> </a:t>
            </a:r>
            <a:r>
              <a:rPr dirty="0"/>
              <a:t>easier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spc="-20" dirty="0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869054" cy="142705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Alternative: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ZeroMQ</a:t>
            </a:r>
            <a:endParaRPr sz="1000" dirty="0">
              <a:latin typeface="Arial"/>
              <a:cs typeface="Arial"/>
            </a:endParaRP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000000"/>
                </a:solidFill>
                <a:effectLst/>
                <a:latin typeface="CMSS10"/>
              </a:rPr>
              <a:t>ZeroMQ</a:t>
            </a:r>
            <a:r>
              <a:rPr lang="en-US" sz="1000" i="0" dirty="0">
                <a:solidFill>
                  <a:srgbClr val="000000"/>
                </a:solidFill>
                <a:effectLst/>
                <a:latin typeface="CMSS10"/>
              </a:rPr>
              <a:t> 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sockets also support many-to-one and </a:t>
            </a:r>
            <a:r>
              <a:rPr lang="en-US" sz="1000" i="1" dirty="0">
                <a:solidFill>
                  <a:srgbClr val="000000"/>
                </a:solidFill>
                <a:effectLst/>
                <a:latin typeface="URWPalladioL-Ital"/>
              </a:rPr>
              <a:t>one-to-many (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multicasting ) communication.</a:t>
            </a:r>
          </a:p>
          <a:p>
            <a:pPr marL="200659" marR="17780" indent="-171450">
              <a:lnSpc>
                <a:spcPct val="15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US" sz="1000" i="0" dirty="0" err="1">
                <a:solidFill>
                  <a:srgbClr val="000000"/>
                </a:solidFill>
                <a:effectLst/>
                <a:latin typeface="CMSS10"/>
              </a:rPr>
              <a:t>ZeroMQ</a:t>
            </a:r>
            <a:r>
              <a:rPr lang="en-US" sz="1000" i="0" dirty="0">
                <a:solidFill>
                  <a:srgbClr val="000000"/>
                </a:solidFill>
                <a:effectLst/>
                <a:latin typeface="CMSS10"/>
              </a:rPr>
              <a:t> </a:t>
            </a:r>
            <a: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  <a:t>is that communication is 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URWPalladioL-Bold"/>
              </a:rPr>
              <a:t>asynchronous</a:t>
            </a:r>
            <a:br>
              <a:rPr lang="en-US" sz="1800" i="0" dirty="0">
                <a:solidFill>
                  <a:srgbClr val="000000"/>
                </a:solidFill>
                <a:effectLst/>
                <a:latin typeface="URWPalladioL-Ital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URWPalladioL-Ital"/>
              </a:rPr>
            </a:br>
            <a:endParaRPr sz="3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1021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Making</a:t>
            </a:r>
            <a:r>
              <a:rPr spc="-35" dirty="0"/>
              <a:t> </a:t>
            </a:r>
            <a:r>
              <a:rPr spc="-10" dirty="0"/>
              <a:t>sockets</a:t>
            </a:r>
            <a:r>
              <a:rPr spc="-30" dirty="0"/>
              <a:t> </a:t>
            </a:r>
            <a:r>
              <a:rPr dirty="0"/>
              <a:t>easier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spc="-20" dirty="0"/>
              <a:t>with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869054" cy="130478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5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Alternative: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ZeroMQ</a:t>
            </a:r>
            <a:endParaRPr sz="1000" dirty="0">
              <a:latin typeface="Arial"/>
              <a:cs typeface="Arial"/>
            </a:endParaRPr>
          </a:p>
          <a:p>
            <a:pPr marL="25400">
              <a:lnSpc>
                <a:spcPct val="150000"/>
              </a:lnSpc>
              <a:spcBef>
                <a:spcPts val="8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patterns</a:t>
            </a:r>
            <a:endParaRPr sz="1000" dirty="0">
              <a:latin typeface="Arial"/>
              <a:cs typeface="Arial"/>
            </a:endParaRPr>
          </a:p>
          <a:p>
            <a:pPr marL="282575" indent="-121285">
              <a:lnSpc>
                <a:spcPct val="15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283210" algn="l"/>
              </a:tabLst>
            </a:pPr>
            <a:r>
              <a:rPr sz="900" spc="-10" dirty="0">
                <a:latin typeface="Arial"/>
                <a:cs typeface="Arial"/>
              </a:rPr>
              <a:t>Request-reply</a:t>
            </a:r>
            <a:r>
              <a:rPr lang="en-US" sz="900" spc="-10" dirty="0">
                <a:latin typeface="Arial"/>
                <a:cs typeface="Arial"/>
              </a:rPr>
              <a:t> (</a:t>
            </a:r>
            <a:r>
              <a:rPr lang="en-US" sz="90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request socket REQ, reply socket REP</a:t>
            </a:r>
            <a:r>
              <a:rPr lang="en-US" sz="900" spc="-10" dirty="0"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  <a:p>
            <a:pPr marL="282575" indent="-121285">
              <a:lnSpc>
                <a:spcPct val="15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3210" algn="l"/>
              </a:tabLst>
            </a:pPr>
            <a:r>
              <a:rPr sz="900" spc="-10" dirty="0">
                <a:latin typeface="Arial"/>
                <a:cs typeface="Arial"/>
              </a:rPr>
              <a:t>Publish-subscribe</a:t>
            </a:r>
            <a:r>
              <a:rPr lang="en-US" sz="900" spc="-10" dirty="0">
                <a:latin typeface="Arial"/>
                <a:cs typeface="Arial"/>
              </a:rPr>
              <a:t> (</a:t>
            </a:r>
            <a:r>
              <a:rPr lang="en-US" sz="900" spc="-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PUB and SUB sockets - implements multicasting</a:t>
            </a:r>
            <a:r>
              <a:rPr lang="en-US" sz="900" spc="-10" dirty="0">
                <a:latin typeface="Arial"/>
                <a:cs typeface="Arial"/>
              </a:rPr>
              <a:t>)</a:t>
            </a:r>
            <a:endParaRPr sz="900" dirty="0">
              <a:latin typeface="Arial"/>
              <a:cs typeface="Arial"/>
            </a:endParaRPr>
          </a:p>
          <a:p>
            <a:pPr marL="282575" indent="-121285">
              <a:lnSpc>
                <a:spcPct val="15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3210" algn="l"/>
              </a:tabLst>
            </a:pPr>
            <a:r>
              <a:rPr sz="900" spc="-10" dirty="0">
                <a:latin typeface="Arial"/>
                <a:cs typeface="Arial"/>
              </a:rPr>
              <a:t>Pipeline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42882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3962350" cy="215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</a:t>
            </a:r>
            <a:r>
              <a:rPr lang="en-US" sz="1200" dirty="0">
                <a:solidFill>
                  <a:srgbClr val="3333B2"/>
                </a:solidFill>
                <a:latin typeface="Arial"/>
                <a:cs typeface="Arial"/>
              </a:rPr>
              <a:t>essage Passing Interfaces (MPI)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20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When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lots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flexibility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needed</a:t>
            </a:r>
            <a:endParaRPr lang="en-US" sz="1000" spc="-10" dirty="0">
              <a:solidFill>
                <a:srgbClr val="3333B2"/>
              </a:solidFill>
              <a:latin typeface="Arial"/>
              <a:cs typeface="Arial"/>
            </a:endParaRP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Sockets were deemed insufficient for two reasons. </a:t>
            </a: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First, they were at the wrong level of abstraction by supporting only simple send and receive operations. </a:t>
            </a: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Second, sockets had been designed to communicate across networks using general-purpose protocol stacks such as TCP/IP. </a:t>
            </a:r>
            <a:b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</a:br>
            <a:br>
              <a:rPr lang="en-US" sz="1000" i="0" dirty="0">
                <a:solidFill>
                  <a:srgbClr val="000000"/>
                </a:solidFill>
                <a:effectLst/>
                <a:latin typeface="URWPalladioL-Roma"/>
              </a:rPr>
            </a:br>
            <a:endParaRPr sz="4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6" name="object 1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4159885" cy="155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05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often defied as a program in execution.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Processes form a building block in distributed systems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105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 their </a:t>
            </a: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granularity in distributed systems is not sufficient.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5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threads per process are more important here.</a:t>
            </a:r>
            <a:b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553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to</a:t>
            </a:r>
            <a:r>
              <a:rPr sz="500" spc="-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1738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3962350" cy="20537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MPI:</a:t>
            </a:r>
            <a:r>
              <a:rPr sz="1200" spc="-2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1200" spc="-1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</a:t>
            </a:r>
            <a:r>
              <a:rPr sz="1200" spc="-1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200" spc="-2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sz="1200" spc="-1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200" spc="-15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MPI assumes communication takes place within a known group of processes. </a:t>
            </a: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group is assigned an identifier. </a:t>
            </a: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process within a group is also assigned a (local) identifier. </a:t>
            </a:r>
          </a:p>
          <a:p>
            <a:pPr marL="435610" indent="-171450">
              <a:lnSpc>
                <a:spcPct val="100000"/>
              </a:lnSpc>
              <a:spcBef>
                <a:spcPts val="1055"/>
              </a:spcBef>
              <a:buFont typeface="Arial" panose="020B0604020202020204" pitchFamily="34" charset="0"/>
              <a:buChar char="•"/>
            </a:pP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groupID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processID</a:t>
            </a:r>
            <a:r>
              <a:rPr lang="en-US" sz="105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5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pair therefore uniquely identifies the source or destination of a message, and is used instead of a transport-level address.</a:t>
            </a:r>
            <a:endParaRPr sz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6" name="object 1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481778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53555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MPI: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When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lots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flexibility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needed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Representative</a:t>
            </a:r>
            <a:r>
              <a:rPr sz="1000" spc="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1426" y="112584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1426" y="130954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1426" y="164636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426" y="183008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1426" y="201380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1426" y="219750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1426" y="25343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426" y="2718041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79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3067" y="792022"/>
          <a:ext cx="3776979" cy="2134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BSEND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Append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outgoing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buffer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SEND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 marR="350520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wait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copied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or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buffer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SSEND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wait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transmission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starts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90" dirty="0">
                          <a:latin typeface="Times New Roman"/>
                          <a:cs typeface="Times New Roman"/>
                        </a:rPr>
                        <a:t>SENDRECV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Send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wait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reply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ISEND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Pass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outgoing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continue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ISSEND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 marR="220979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Pass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reference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outgoing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wait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until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receipt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starts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RECV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Receive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block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none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70" dirty="0">
                          <a:latin typeface="Times New Roman"/>
                          <a:cs typeface="Times New Roman"/>
                        </a:rPr>
                        <a:t>MPI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IRECV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273050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incoming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not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block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6" name="object 1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67" y="3349927"/>
            <a:ext cx="8883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Advanced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 transient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messaging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348835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81102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Queue-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based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messaging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Four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possible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combinations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953" y="800862"/>
            <a:ext cx="326376" cy="18426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5968" y="800862"/>
            <a:ext cx="326376" cy="18426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1984" y="815731"/>
            <a:ext cx="326376" cy="18290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47999" y="815731"/>
            <a:ext cx="326376" cy="18265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12668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8" action="ppaction://hlinksldjump"/>
              </a:rPr>
              <a:t>Message-</a:t>
            </a:r>
            <a:r>
              <a:rPr sz="500" dirty="0">
                <a:latin typeface="Arial"/>
                <a:cs typeface="Arial"/>
                <a:hlinkClick r:id="rId8" action="ppaction://hlinksldjump"/>
              </a:rPr>
              <a:t>oriented</a:t>
            </a:r>
            <a:r>
              <a:rPr sz="500" spc="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8" action="ppaction://hlinksldjump"/>
              </a:rPr>
              <a:t>persistent</a:t>
            </a:r>
            <a:r>
              <a:rPr sz="500" spc="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8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7711"/>
            <a:ext cx="399272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Message-</a:t>
            </a:r>
            <a:r>
              <a:rPr dirty="0"/>
              <a:t>oriented</a:t>
            </a:r>
            <a:r>
              <a:rPr spc="-10" dirty="0"/>
              <a:t> middleware</a:t>
            </a:r>
            <a:r>
              <a:rPr lang="en-US" spc="-10" dirty="0"/>
              <a:t> (Message Queuing)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04615" cy="7518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Asynchronous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persistent</a:t>
            </a:r>
            <a:r>
              <a:rPr sz="900" spc="-10" dirty="0">
                <a:latin typeface="Arial"/>
                <a:cs typeface="Arial"/>
              </a:rPr>
              <a:t> communication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support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middleware-level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queues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Queues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correspond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buffers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5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4883" y="1351115"/>
          <a:ext cx="3573145" cy="140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PUT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Append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queue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 marR="368935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Block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queue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nonempty,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first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message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POLL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 marR="177165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Check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queue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messages,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remove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first.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Never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block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NOTIFY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77800">
                        <a:lnSpc>
                          <a:spcPts val="121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Install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handler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called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message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put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specified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queue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2668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Message-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persistent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General</a:t>
            </a:r>
            <a:r>
              <a:rPr spc="-65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70520"/>
            <a:ext cx="3904615" cy="96011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Queue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managers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1600"/>
              </a:lnSpc>
              <a:spcBef>
                <a:spcPts val="180"/>
              </a:spcBef>
            </a:pPr>
            <a:r>
              <a:rPr sz="900" dirty="0">
                <a:latin typeface="Arial"/>
                <a:cs typeface="Arial"/>
              </a:rPr>
              <a:t>Queues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managed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queue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managers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put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messages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local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queue.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Getting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possible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extracting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local</a:t>
            </a:r>
            <a:r>
              <a:rPr sz="9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queue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queue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managers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route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messages.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Routing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046" y="1534568"/>
            <a:ext cx="2858242" cy="12770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2668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Message-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oriented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persistent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82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Message</a:t>
            </a:r>
            <a:r>
              <a:rPr spc="-55" dirty="0"/>
              <a:t> </a:t>
            </a:r>
            <a:r>
              <a:rPr spc="-10" dirty="0"/>
              <a:t>broker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99476"/>
            <a:ext cx="3946525" cy="14382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Message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queuing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assume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common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messaging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protocol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all </a:t>
            </a:r>
            <a:r>
              <a:rPr sz="900" spc="-10" dirty="0">
                <a:latin typeface="Arial"/>
                <a:cs typeface="Arial"/>
              </a:rPr>
              <a:t>applications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agree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message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format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structure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representation)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Broker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handles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heterogeneity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MQ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spc="-20" dirty="0">
                <a:latin typeface="Arial"/>
                <a:cs typeface="Arial"/>
              </a:rPr>
              <a:t>Transforms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incoming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target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format</a:t>
            </a:r>
            <a:endParaRPr sz="9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spc="-10" dirty="0">
                <a:latin typeface="Arial"/>
                <a:cs typeface="Arial"/>
              </a:rPr>
              <a:t>Very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often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gateway</a:t>
            </a:r>
            <a:endParaRPr sz="900">
              <a:latin typeface="Arial"/>
              <a:cs typeface="Arial"/>
            </a:endParaRPr>
          </a:p>
          <a:p>
            <a:pPr marL="278130" marR="16129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May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provide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subject-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based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routing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capabilities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publish-subscribe </a:t>
            </a:r>
            <a:r>
              <a:rPr sz="900" spc="-10" dirty="0">
                <a:latin typeface="Arial"/>
                <a:cs typeface="Arial"/>
              </a:rPr>
              <a:t>capabilities)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2668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Message-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persistent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79571" y="-1515"/>
            <a:ext cx="9753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Message-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5501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Message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broker:</a:t>
            </a:r>
            <a:r>
              <a:rPr sz="12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general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193" y="562848"/>
            <a:ext cx="3299626" cy="125227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12668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Message-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oriented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persistent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Application-level</a:t>
            </a:r>
            <a:r>
              <a:rPr spc="5" dirty="0"/>
              <a:t> </a:t>
            </a:r>
            <a:r>
              <a:rPr spc="-10" dirty="0"/>
              <a:t>multicasting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99476"/>
            <a:ext cx="3878579" cy="853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Organize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overlay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that </a:t>
            </a:r>
            <a:r>
              <a:rPr sz="900" dirty="0">
                <a:latin typeface="Arial"/>
                <a:cs typeface="Arial"/>
              </a:rPr>
              <a:t>network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disseminate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data: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59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Oftentimes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tree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leading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unique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paths</a:t>
            </a:r>
            <a:endParaRPr sz="9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spc="-10" dirty="0">
                <a:latin typeface="Arial"/>
                <a:cs typeface="Arial"/>
              </a:rPr>
              <a:t>Alternatively,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also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mesh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networks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requiring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routing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1537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Application-level</a:t>
            </a:r>
            <a:r>
              <a:rPr sz="500" spc="5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tree-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based</a:t>
            </a:r>
            <a:r>
              <a:rPr sz="500" spc="6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multicasting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Application-level</a:t>
            </a:r>
            <a:r>
              <a:rPr spc="10" dirty="0"/>
              <a:t> </a:t>
            </a:r>
            <a:r>
              <a:rPr spc="-10" dirty="0"/>
              <a:t>multicasting</a:t>
            </a:r>
            <a:r>
              <a:rPr spc="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10" dirty="0"/>
              <a:t>Chord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514774"/>
            <a:ext cx="3855720" cy="165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approach</a:t>
            </a:r>
            <a:endParaRPr sz="1000">
              <a:latin typeface="Arial"/>
              <a:cs typeface="Arial"/>
            </a:endParaRPr>
          </a:p>
          <a:p>
            <a:pPr marL="278130" indent="-1587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AutoNum type="arabicPeriod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Initiator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generates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multicast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identifier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mid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indent="-1587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Lookup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succ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mid</a:t>
            </a:r>
            <a:r>
              <a:rPr sz="900" i="1" spc="-1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responsible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mid</a:t>
            </a:r>
            <a:r>
              <a:rPr sz="900" i="1" spc="-16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indent="-1587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Request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routed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succ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mid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),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become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root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indent="-1587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join,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join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root.</a:t>
            </a:r>
            <a:endParaRPr sz="900">
              <a:latin typeface="Arial"/>
              <a:cs typeface="Arial"/>
            </a:endParaRPr>
          </a:p>
          <a:p>
            <a:pPr marL="273050" indent="-15367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73685" algn="l"/>
              </a:tabLst>
            </a:pPr>
            <a:r>
              <a:rPr sz="900" dirty="0">
                <a:latin typeface="Arial"/>
                <a:cs typeface="Arial"/>
              </a:rPr>
              <a:t>When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arrives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Q</a:t>
            </a:r>
            <a:r>
              <a:rPr sz="900" spc="-25" dirty="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426084" lvl="1" indent="-120650" algn="ctr">
              <a:lnSpc>
                <a:spcPct val="100000"/>
              </a:lnSpc>
              <a:spcBef>
                <a:spcPts val="325"/>
              </a:spcBef>
              <a:buClr>
                <a:srgbClr val="3333B2"/>
              </a:buClr>
              <a:buFont typeface="Menlo"/>
              <a:buChar char="•"/>
              <a:tabLst>
                <a:tab pos="426720" algn="l"/>
              </a:tabLst>
            </a:pP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before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becomes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forwarder</a:t>
            </a:r>
            <a:r>
              <a:rPr sz="900" spc="-10" dirty="0">
                <a:latin typeface="Arial"/>
                <a:cs typeface="Arial"/>
              </a:rPr>
              <a:t>;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  <a:p>
            <a:pPr marL="246379" algn="ctr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Arial"/>
                <a:cs typeface="Arial"/>
              </a:rPr>
              <a:t>becomes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child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Join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request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continues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to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be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forwarded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31495" marR="17780" lvl="1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32130" algn="l"/>
              </a:tabLst>
            </a:pP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knows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about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becomes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child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No</a:t>
            </a:r>
            <a:r>
              <a:rPr sz="9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need</a:t>
            </a:r>
            <a:r>
              <a:rPr sz="9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to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forward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join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request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anymore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1537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Application-level</a:t>
            </a:r>
            <a:r>
              <a:rPr sz="500" spc="5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tree-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based</a:t>
            </a:r>
            <a:r>
              <a:rPr sz="500" spc="6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multicasting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21539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ALM: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metrics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884" y="776534"/>
            <a:ext cx="2321618" cy="12576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48" y="2204939"/>
            <a:ext cx="3763645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31750" indent="-120650">
              <a:lnSpc>
                <a:spcPct val="111600"/>
              </a:lnSpc>
              <a:spcBef>
                <a:spcPts val="100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Link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stress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How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often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cross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physical </a:t>
            </a:r>
            <a:r>
              <a:rPr sz="900" dirty="0">
                <a:latin typeface="Arial"/>
                <a:cs typeface="Arial"/>
              </a:rPr>
              <a:t>link?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900" spc="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cross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spc="-60" dirty="0">
                <a:latin typeface="Menlo"/>
                <a:cs typeface="Menlo"/>
              </a:rPr>
              <a:t>⟨</a:t>
            </a:r>
            <a:r>
              <a:rPr sz="900" i="1" spc="-60" dirty="0">
                <a:latin typeface="Arial"/>
                <a:cs typeface="Arial"/>
              </a:rPr>
              <a:t>Ra,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i="1" spc="-70" dirty="0">
                <a:latin typeface="Arial"/>
                <a:cs typeface="Arial"/>
              </a:rPr>
              <a:t>Rb</a:t>
            </a:r>
            <a:r>
              <a:rPr sz="900" i="1" spc="-70" dirty="0">
                <a:latin typeface="Menlo"/>
                <a:cs typeface="Menlo"/>
              </a:rPr>
              <a:t>⟩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spc="-10" dirty="0">
                <a:latin typeface="Arial"/>
                <a:cs typeface="Arial"/>
              </a:rPr>
              <a:t>twice.</a:t>
            </a:r>
            <a:endParaRPr sz="900">
              <a:latin typeface="Arial"/>
              <a:cs typeface="Arial"/>
            </a:endParaRPr>
          </a:p>
          <a:p>
            <a:pPr marL="158115" marR="304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Stretch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Ratio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delay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ALM-level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network-level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path.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9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follow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length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73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ALM,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47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at </a:t>
            </a:r>
            <a:r>
              <a:rPr sz="900" dirty="0">
                <a:latin typeface="Arial"/>
                <a:cs typeface="Arial"/>
              </a:rPr>
              <a:t>network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level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stretch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73/47.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11537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Application-level</a:t>
            </a:r>
            <a:r>
              <a:rPr sz="500" spc="5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tree-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based</a:t>
            </a:r>
            <a:r>
              <a:rPr sz="500" spc="6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multicasting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4216400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Why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use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threads</a:t>
            </a:r>
            <a:endParaRPr sz="1200">
              <a:latin typeface="Arial"/>
              <a:cs typeface="Arial"/>
            </a:endParaRPr>
          </a:p>
          <a:p>
            <a:pPr marL="289560" algn="just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simple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reasons</a:t>
            </a:r>
            <a:endParaRPr sz="1000">
              <a:latin typeface="Arial"/>
              <a:cs typeface="Arial"/>
            </a:endParaRPr>
          </a:p>
          <a:p>
            <a:pPr marL="542925" marR="30480" indent="-120650" algn="just">
              <a:lnSpc>
                <a:spcPct val="111600"/>
              </a:lnSpc>
              <a:spcBef>
                <a:spcPts val="570"/>
              </a:spcBef>
              <a:buFont typeface="Menlo"/>
              <a:buChar char="•"/>
              <a:tabLst>
                <a:tab pos="543560" algn="l"/>
              </a:tabLst>
            </a:pP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Avoid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needless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blocking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single-threaded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block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doing </a:t>
            </a:r>
            <a:r>
              <a:rPr sz="900" dirty="0">
                <a:latin typeface="Arial"/>
                <a:cs typeface="Arial"/>
              </a:rPr>
              <a:t>I/O;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multithreaded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operating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switch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CPU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another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thread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process.</a:t>
            </a:r>
            <a:endParaRPr sz="900">
              <a:latin typeface="Arial"/>
              <a:cs typeface="Arial"/>
            </a:endParaRPr>
          </a:p>
          <a:p>
            <a:pPr marL="542925" marR="97155" indent="-120650" algn="just">
              <a:lnSpc>
                <a:spcPct val="111600"/>
              </a:lnSpc>
              <a:spcBef>
                <a:spcPts val="400"/>
              </a:spcBef>
              <a:buFont typeface="Menlo"/>
              <a:buChar char="•"/>
              <a:tabLst>
                <a:tab pos="543560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Exploit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parallelism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threads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multithreaded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be </a:t>
            </a:r>
            <a:r>
              <a:rPr sz="900" dirty="0">
                <a:latin typeface="Arial"/>
                <a:cs typeface="Arial"/>
              </a:rPr>
              <a:t>scheduled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run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parallel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multiprocessor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multicore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processor.</a:t>
            </a:r>
            <a:endParaRPr sz="900">
              <a:latin typeface="Arial"/>
              <a:cs typeface="Arial"/>
            </a:endParaRPr>
          </a:p>
          <a:p>
            <a:pPr marL="542925" marR="30480" indent="-120650" algn="just">
              <a:lnSpc>
                <a:spcPct val="111600"/>
              </a:lnSpc>
              <a:spcBef>
                <a:spcPts val="395"/>
              </a:spcBef>
              <a:buFont typeface="Menlo"/>
              <a:buChar char="•"/>
              <a:tabLst>
                <a:tab pos="543560" algn="l"/>
              </a:tabLst>
            </a:pP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Avoid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switching</a:t>
            </a:r>
            <a:r>
              <a:rPr sz="900" spc="-1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structure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large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collection</a:t>
            </a:r>
            <a:r>
              <a:rPr sz="900" spc="-25" dirty="0">
                <a:latin typeface="Arial"/>
                <a:cs typeface="Arial"/>
              </a:rPr>
              <a:t> of </a:t>
            </a:r>
            <a:r>
              <a:rPr sz="900" spc="-10" dirty="0">
                <a:latin typeface="Arial"/>
                <a:cs typeface="Arial"/>
              </a:rPr>
              <a:t>processes,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threads.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5532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to</a:t>
            </a:r>
            <a:r>
              <a:rPr sz="500" spc="-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Flooding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476"/>
            <a:ext cx="3718560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neighbors.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neighbor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will </a:t>
            </a:r>
            <a:r>
              <a:rPr sz="900" spc="-10" dirty="0">
                <a:latin typeface="Arial"/>
                <a:cs typeface="Arial"/>
              </a:rPr>
              <a:t>forward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except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spc="-10" dirty="0">
                <a:latin typeface="Arial"/>
                <a:cs typeface="Arial"/>
              </a:rPr>
              <a:t>before.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953" y="1172789"/>
            <a:ext cx="2773268" cy="113614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81280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Flooding-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based</a:t>
            </a:r>
            <a:r>
              <a:rPr sz="500" spc="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multicasting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Flooding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476"/>
            <a:ext cx="3718560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neighbors.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neighbor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will </a:t>
            </a:r>
            <a:r>
              <a:rPr sz="900" spc="-10" dirty="0">
                <a:latin typeface="Arial"/>
                <a:cs typeface="Arial"/>
              </a:rPr>
              <a:t>forward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except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spc="-10" dirty="0">
                <a:latin typeface="Arial"/>
                <a:cs typeface="Arial"/>
              </a:rPr>
              <a:t>before.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953" y="1172789"/>
            <a:ext cx="2773268" cy="11361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7728" y="2483534"/>
            <a:ext cx="3968750" cy="64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Variation</a:t>
            </a:r>
            <a:endParaRPr sz="1000">
              <a:latin typeface="Arial"/>
              <a:cs typeface="Arial"/>
            </a:endParaRPr>
          </a:p>
          <a:p>
            <a:pPr marL="41910" marR="304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Let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forward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certain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probability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p</a:t>
            </a:r>
            <a:r>
              <a:rPr sz="1050" i="1" spc="-15" baseline="-15873" dirty="0">
                <a:latin typeface="Arial"/>
                <a:cs typeface="Arial"/>
              </a:rPr>
              <a:t>flood</a:t>
            </a:r>
            <a:r>
              <a:rPr sz="1050" i="1" spc="-120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possibly</a:t>
            </a:r>
            <a:r>
              <a:rPr sz="900" spc="-20" dirty="0">
                <a:latin typeface="Arial"/>
                <a:cs typeface="Arial"/>
              </a:rPr>
              <a:t> even </a:t>
            </a:r>
            <a:r>
              <a:rPr sz="900" spc="-10" dirty="0">
                <a:latin typeface="Arial"/>
                <a:cs typeface="Arial"/>
              </a:rPr>
              <a:t>dependent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own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number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neighbors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(i.e.,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node</a:t>
            </a: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degree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degree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of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neighbors.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81280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Flooding-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based</a:t>
            </a:r>
            <a:r>
              <a:rPr sz="500" spc="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multicasting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41800" cy="247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Epidemic</a:t>
            </a: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endParaRPr sz="1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Assume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there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write–write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conflicts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Update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performed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single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</a:t>
            </a:r>
            <a:endParaRPr sz="90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passes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few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neighbors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Update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propagation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lazy,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i.e.,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immediate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spc="-20" dirty="0">
                <a:latin typeface="Arial"/>
                <a:cs typeface="Arial"/>
              </a:rPr>
              <a:t>Eventually,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replica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B2"/>
              </a:buClr>
              <a:buFont typeface="Menlo"/>
              <a:buChar char="•"/>
            </a:pPr>
            <a:endParaRPr sz="1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forms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epidemics</a:t>
            </a:r>
            <a:endParaRPr sz="1000">
              <a:latin typeface="Arial"/>
              <a:cs typeface="Arial"/>
            </a:endParaRPr>
          </a:p>
          <a:p>
            <a:pPr marL="555625" marR="84455" indent="-120650">
              <a:lnSpc>
                <a:spcPct val="111600"/>
              </a:lnSpc>
              <a:spcBef>
                <a:spcPts val="56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Anti-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entropy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regularly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chooses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another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random,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exchanges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differences,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leading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identical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states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both </a:t>
            </a:r>
            <a:r>
              <a:rPr sz="900" spc="-10" dirty="0">
                <a:latin typeface="Arial"/>
                <a:cs typeface="Arial"/>
              </a:rPr>
              <a:t>afterwards</a:t>
            </a:r>
            <a:endParaRPr sz="900">
              <a:latin typeface="Arial"/>
              <a:cs typeface="Arial"/>
            </a:endParaRPr>
          </a:p>
          <a:p>
            <a:pPr marL="555625" marR="43180" indent="-120650" algn="just">
              <a:lnSpc>
                <a:spcPct val="111600"/>
              </a:lnSpc>
              <a:spcBef>
                <a:spcPts val="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Rumor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spreading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just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been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contaminated</a:t>
            </a:r>
            <a:r>
              <a:rPr sz="900" spc="-10" dirty="0">
                <a:latin typeface="Arial"/>
                <a:cs typeface="Arial"/>
              </a:rPr>
              <a:t>),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tells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several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other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replicas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about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update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(contaminating </a:t>
            </a:r>
            <a:r>
              <a:rPr sz="900" dirty="0">
                <a:latin typeface="Arial"/>
                <a:cs typeface="Arial"/>
              </a:rPr>
              <a:t>them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well).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15130" cy="181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Anti-entropy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selects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another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random.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Pull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pulls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new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Push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pushes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own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Q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Push-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pull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298450" marR="17780" indent="3175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For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push-</a:t>
            </a:r>
            <a:r>
              <a:rPr sz="900" dirty="0">
                <a:latin typeface="Arial"/>
                <a:cs typeface="Arial"/>
              </a:rPr>
              <a:t>pull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takes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log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))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rounds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disseminate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updates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8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nodes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round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initiative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start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exchange).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Anti-</a:t>
            </a:r>
            <a:r>
              <a:rPr dirty="0"/>
              <a:t>entropy:</a:t>
            </a:r>
            <a:r>
              <a:rPr spc="1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428" y="499476"/>
            <a:ext cx="3941445" cy="11322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Basics</a:t>
            </a:r>
            <a:endParaRPr sz="1000">
              <a:latin typeface="Arial"/>
              <a:cs typeface="Arial"/>
            </a:endParaRPr>
          </a:p>
          <a:p>
            <a:pPr marL="29209" marR="17780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Consider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single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source,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propagating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209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probability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that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received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after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150" baseline="27777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round.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Analysis: staying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ignorant</a:t>
            </a:r>
            <a:endParaRPr sz="1000">
              <a:latin typeface="Arial"/>
              <a:cs typeface="Arial"/>
            </a:endParaRPr>
          </a:p>
          <a:p>
            <a:pPr marL="282575" marR="162560" indent="-120650">
              <a:lnSpc>
                <a:spcPct val="111600"/>
              </a:lnSpc>
              <a:spcBef>
                <a:spcPts val="580"/>
              </a:spcBef>
              <a:buClr>
                <a:srgbClr val="3333B2"/>
              </a:buClr>
              <a:buFont typeface="Menlo"/>
              <a:buChar char="•"/>
              <a:tabLst>
                <a:tab pos="277495" algn="l"/>
              </a:tabLst>
            </a:pPr>
            <a:r>
              <a:rPr sz="900" dirty="0">
                <a:latin typeface="Arial"/>
                <a:cs typeface="Arial"/>
              </a:rPr>
              <a:t>With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pull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i="1" spc="-10" dirty="0">
                <a:latin typeface="Arial"/>
                <a:cs typeface="Arial"/>
              </a:rPr>
              <a:t>p</a:t>
            </a:r>
            <a:r>
              <a:rPr sz="1050" i="1" spc="-15" baseline="-15873" dirty="0">
                <a:latin typeface="Arial"/>
                <a:cs typeface="Arial"/>
              </a:rPr>
              <a:t>i</a:t>
            </a:r>
            <a:r>
              <a:rPr sz="1050" i="1" spc="-202" baseline="-15873" dirty="0">
                <a:latin typeface="Arial"/>
                <a:cs typeface="Arial"/>
              </a:rPr>
              <a:t> </a:t>
            </a:r>
            <a:r>
              <a:rPr sz="1050" spc="112" baseline="-15873" dirty="0">
                <a:latin typeface="Arial"/>
                <a:cs typeface="Arial"/>
              </a:rPr>
              <a:t>+1</a:t>
            </a:r>
            <a:r>
              <a:rPr sz="1050" spc="82" baseline="-15873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-127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1050" baseline="27777" dirty="0">
                <a:latin typeface="Arial"/>
                <a:cs typeface="Arial"/>
              </a:rPr>
              <a:t>2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 node was not updated during the 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157" baseline="27777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round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contact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another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ignorant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during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next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899" y="1710413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700" i="1" spc="-10" dirty="0">
                <a:latin typeface="Arial"/>
                <a:cs typeface="Arial"/>
              </a:rPr>
              <a:t>i</a:t>
            </a:r>
            <a:r>
              <a:rPr sz="700" i="1" spc="-130" dirty="0">
                <a:latin typeface="Arial"/>
                <a:cs typeface="Arial"/>
              </a:rPr>
              <a:t> </a:t>
            </a:r>
            <a:r>
              <a:rPr sz="700" spc="50" dirty="0">
                <a:latin typeface="Arial"/>
                <a:cs typeface="Arial"/>
              </a:rPr>
              <a:t>+1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148" y="1660291"/>
            <a:ext cx="138112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93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Menlo"/>
              <a:buChar char="•"/>
              <a:tabLst>
                <a:tab pos="127635" algn="l"/>
                <a:tab pos="941705" algn="l"/>
              </a:tabLst>
            </a:pP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push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p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(1</a:t>
            </a:r>
            <a:r>
              <a:rPr sz="900" spc="-120" dirty="0">
                <a:latin typeface="Arial"/>
                <a:cs typeface="Arial"/>
              </a:rPr>
              <a:t> </a:t>
            </a:r>
            <a:r>
              <a:rPr sz="900" i="1" spc="100" dirty="0">
                <a:latin typeface="Menlo"/>
                <a:cs typeface="Menlo"/>
              </a:rPr>
              <a:t>−</a:t>
            </a:r>
            <a:endParaRPr sz="900">
              <a:latin typeface="Menlo"/>
              <a:cs typeface="Menl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79307" y="1758391"/>
            <a:ext cx="189230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8823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66607" y="1727951"/>
            <a:ext cx="21462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N</a:t>
            </a:r>
            <a:r>
              <a:rPr sz="700" i="1" spc="25" dirty="0">
                <a:latin typeface="Menlo"/>
                <a:cs typeface="Menlo"/>
              </a:rPr>
              <a:t>−</a:t>
            </a:r>
            <a:r>
              <a:rPr sz="700" spc="2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0620" y="1660291"/>
            <a:ext cx="711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36394" y="1644258"/>
            <a:ext cx="4311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" algn="l"/>
              </a:tabLst>
            </a:pPr>
            <a:r>
              <a:rPr sz="1050" spc="-75" baseline="3968" dirty="0">
                <a:latin typeface="Arial"/>
                <a:cs typeface="Arial"/>
              </a:rPr>
              <a:t>1</a:t>
            </a:r>
            <a:r>
              <a:rPr sz="1050" baseline="3968" dirty="0">
                <a:latin typeface="Arial"/>
                <a:cs typeface="Arial"/>
              </a:rPr>
              <a:t>	</a:t>
            </a:r>
            <a:r>
              <a:rPr sz="700" spc="30" dirty="0">
                <a:latin typeface="Arial"/>
                <a:cs typeface="Arial"/>
              </a:rPr>
              <a:t>(</a:t>
            </a:r>
            <a:r>
              <a:rPr sz="700" i="1" spc="30" dirty="0">
                <a:latin typeface="Arial"/>
                <a:cs typeface="Arial"/>
              </a:rPr>
              <a:t>N</a:t>
            </a:r>
            <a:r>
              <a:rPr sz="700" i="1" spc="30" dirty="0">
                <a:latin typeface="Menlo"/>
                <a:cs typeface="Menlo"/>
              </a:rPr>
              <a:t>−</a:t>
            </a:r>
            <a:r>
              <a:rPr sz="700" spc="3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049" y="1684803"/>
            <a:ext cx="4000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5" dirty="0">
                <a:latin typeface="Arial"/>
                <a:cs typeface="Arial"/>
              </a:rPr>
              <a:t>i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1549" y="1644258"/>
            <a:ext cx="328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)(1</a:t>
            </a:r>
            <a:r>
              <a:rPr sz="700" i="1" dirty="0">
                <a:latin typeface="Menlo"/>
                <a:cs typeface="Menlo"/>
              </a:rPr>
              <a:t>−</a:t>
            </a:r>
            <a:r>
              <a:rPr sz="700" i="1" dirty="0">
                <a:latin typeface="Arial"/>
                <a:cs typeface="Arial"/>
              </a:rPr>
              <a:t>p</a:t>
            </a:r>
            <a:r>
              <a:rPr sz="700" i="1" spc="2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2546" y="1644258"/>
            <a:ext cx="1435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Menlo"/>
                <a:cs typeface="Menlo"/>
              </a:rPr>
              <a:t>−</a:t>
            </a:r>
            <a:r>
              <a:rPr sz="700" spc="2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3182" y="1710413"/>
            <a:ext cx="8604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7405" algn="l"/>
              </a:tabLst>
            </a:pPr>
            <a:r>
              <a:rPr sz="700" i="1" spc="-50" dirty="0">
                <a:latin typeface="Arial"/>
                <a:cs typeface="Arial"/>
              </a:rPr>
              <a:t>i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6080" y="1660291"/>
            <a:ext cx="15576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5134" algn="l"/>
              </a:tabLst>
            </a:pPr>
            <a:r>
              <a:rPr sz="900" i="1" spc="150" dirty="0">
                <a:latin typeface="Menlo"/>
                <a:cs typeface="Menlo"/>
              </a:rPr>
              <a:t>≈</a:t>
            </a:r>
            <a:r>
              <a:rPr sz="900" i="1" spc="-345" dirty="0">
                <a:latin typeface="Menlo"/>
                <a:cs typeface="Menlo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e</a:t>
            </a:r>
            <a:r>
              <a:rPr sz="900" i="1" dirty="0">
                <a:latin typeface="Arial"/>
                <a:cs typeface="Arial"/>
              </a:rPr>
              <a:t>	</a:t>
            </a:r>
            <a:r>
              <a:rPr sz="900" dirty="0">
                <a:latin typeface="Arial"/>
                <a:cs typeface="Arial"/>
              </a:rPr>
              <a:t>(for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small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2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048" y="1811518"/>
            <a:ext cx="365696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43180">
              <a:lnSpc>
                <a:spcPct val="111600"/>
              </a:lnSpc>
              <a:spcBef>
                <a:spcPts val="100"/>
              </a:spcBef>
            </a:pPr>
            <a:r>
              <a:rPr sz="900" i="1" dirty="0">
                <a:latin typeface="Arial"/>
                <a:cs typeface="Arial"/>
              </a:rPr>
              <a:t>N</a:t>
            </a:r>
            <a:r>
              <a:rPr sz="900" dirty="0">
                <a:latin typeface="Arial"/>
                <a:cs typeface="Arial"/>
              </a:rPr>
              <a:t>):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ignorant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during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1050" i="1" baseline="27777" dirty="0">
                <a:latin typeface="Arial"/>
                <a:cs typeface="Arial"/>
              </a:rPr>
              <a:t>th</a:t>
            </a:r>
            <a:r>
              <a:rPr sz="1050" i="1" spc="135" baseline="27777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round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 </a:t>
            </a:r>
            <a:r>
              <a:rPr sz="900" dirty="0">
                <a:latin typeface="Arial"/>
                <a:cs typeface="Arial"/>
              </a:rPr>
              <a:t>chooses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contact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next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round.</a:t>
            </a:r>
            <a:endParaRPr sz="900">
              <a:latin typeface="Arial"/>
              <a:cs typeface="Arial"/>
            </a:endParaRPr>
          </a:p>
          <a:p>
            <a:pPr marL="165100" indent="-114935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pos="165735" algn="l"/>
              </a:tabLst>
            </a:pPr>
            <a:r>
              <a:rPr sz="900" dirty="0">
                <a:latin typeface="Arial"/>
                <a:cs typeface="Arial"/>
              </a:rPr>
              <a:t>With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push-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pull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-104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1050" baseline="27777" dirty="0">
                <a:latin typeface="Arial"/>
                <a:cs typeface="Arial"/>
              </a:rPr>
              <a:t>2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-104" baseline="-15873" dirty="0">
                <a:latin typeface="Arial"/>
                <a:cs typeface="Arial"/>
              </a:rPr>
              <a:t> </a:t>
            </a:r>
            <a:r>
              <a:rPr sz="900" i="1" spc="35" dirty="0">
                <a:latin typeface="Arial"/>
                <a:cs typeface="Arial"/>
              </a:rPr>
              <a:t>e</a:t>
            </a:r>
            <a:r>
              <a:rPr sz="1050" i="1" spc="52" baseline="27777" dirty="0">
                <a:latin typeface="Menlo"/>
                <a:cs typeface="Menlo"/>
              </a:rPr>
              <a:t>−</a:t>
            </a:r>
            <a:r>
              <a:rPr sz="1050" spc="52" baseline="27777" dirty="0">
                <a:latin typeface="Arial"/>
                <a:cs typeface="Arial"/>
              </a:rPr>
              <a:t>1</a:t>
            </a:r>
            <a:r>
              <a:rPr sz="900" spc="3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8" name="object 1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33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Anti-entropy</a:t>
            </a:r>
            <a:r>
              <a:rPr sz="12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performance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742" y="626308"/>
            <a:ext cx="3096798" cy="11361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742" y="1974819"/>
            <a:ext cx="3096798" cy="107554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6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6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Rumor</a:t>
            </a:r>
            <a:r>
              <a:rPr spc="-45" dirty="0"/>
              <a:t> </a:t>
            </a:r>
            <a:r>
              <a:rPr spc="-10" dirty="0"/>
              <a:t>spreading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47" y="499476"/>
            <a:ext cx="3942715" cy="14097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575" algn="just">
              <a:lnSpc>
                <a:spcPct val="100000"/>
              </a:lnSpc>
              <a:spcBef>
                <a:spcPts val="2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28575" marR="134620" indent="-3810" algn="just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having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report,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contacts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is </a:t>
            </a:r>
            <a:r>
              <a:rPr sz="900" dirty="0">
                <a:latin typeface="Arial"/>
                <a:cs typeface="Arial"/>
              </a:rPr>
              <a:t>contacted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already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propagated,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stops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contacting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probability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p</a:t>
            </a:r>
            <a:r>
              <a:rPr sz="1050" i="1" spc="-15" baseline="-11904" dirty="0">
                <a:latin typeface="Arial"/>
                <a:cs typeface="Arial"/>
              </a:rPr>
              <a:t>stop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74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28575" marR="177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fraction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ignorant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unaware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update),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it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shown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350" i="1" baseline="-27777" dirty="0">
                <a:latin typeface="Arial"/>
                <a:cs typeface="Arial"/>
              </a:rPr>
              <a:t>s</a:t>
            </a:r>
            <a:r>
              <a:rPr sz="1350" i="1" spc="-22" baseline="-27777" dirty="0">
                <a:latin typeface="Arial"/>
                <a:cs typeface="Arial"/>
              </a:rPr>
              <a:t> </a:t>
            </a:r>
            <a:r>
              <a:rPr sz="1350" spc="277" baseline="-27777" dirty="0">
                <a:latin typeface="Arial"/>
                <a:cs typeface="Arial"/>
              </a:rPr>
              <a:t>=</a:t>
            </a:r>
            <a:r>
              <a:rPr sz="1350" spc="-60" baseline="-27777" dirty="0">
                <a:latin typeface="Arial"/>
                <a:cs typeface="Arial"/>
              </a:rPr>
              <a:t> </a:t>
            </a:r>
            <a:r>
              <a:rPr sz="1350" i="1" spc="-15" baseline="-27777" dirty="0">
                <a:latin typeface="Arial"/>
                <a:cs typeface="Arial"/>
              </a:rPr>
              <a:t>e</a:t>
            </a:r>
            <a:r>
              <a:rPr sz="700" i="1" spc="-10" dirty="0">
                <a:latin typeface="Menlo"/>
                <a:cs typeface="Menlo"/>
              </a:rPr>
              <a:t>−</a:t>
            </a:r>
            <a:r>
              <a:rPr sz="700" spc="-10" dirty="0">
                <a:latin typeface="Arial"/>
                <a:cs typeface="Arial"/>
              </a:rPr>
              <a:t>(1</a:t>
            </a:r>
            <a:r>
              <a:rPr sz="700" i="1" spc="-10" dirty="0">
                <a:latin typeface="Arial"/>
                <a:cs typeface="Arial"/>
              </a:rPr>
              <a:t>/p</a:t>
            </a:r>
            <a:r>
              <a:rPr sz="1050" i="1" spc="-15" baseline="-19841" dirty="0">
                <a:latin typeface="Arial"/>
                <a:cs typeface="Arial"/>
              </a:rPr>
              <a:t>stop</a:t>
            </a:r>
            <a:r>
              <a:rPr sz="700" spc="-10" dirty="0">
                <a:latin typeface="Arial"/>
                <a:cs typeface="Arial"/>
              </a:rPr>
              <a:t>+1)(1</a:t>
            </a:r>
            <a:r>
              <a:rPr sz="700" i="1" spc="-10" dirty="0">
                <a:latin typeface="Menlo"/>
                <a:cs typeface="Menlo"/>
              </a:rPr>
              <a:t>−</a:t>
            </a:r>
            <a:r>
              <a:rPr sz="700" i="1" spc="-10" dirty="0">
                <a:latin typeface="Arial"/>
                <a:cs typeface="Arial"/>
              </a:rPr>
              <a:t>s</a:t>
            </a:r>
            <a:r>
              <a:rPr sz="700" spc="-1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Formal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476"/>
            <a:ext cx="3923029" cy="9048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Notations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Let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s</a:t>
            </a:r>
            <a:r>
              <a:rPr sz="900" i="1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denote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fraction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nodes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have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yet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updated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(i.e.,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susceptible</a:t>
            </a:r>
            <a:r>
              <a:rPr sz="900" spc="-10" dirty="0">
                <a:latin typeface="Arial"/>
                <a:cs typeface="Arial"/>
              </a:rPr>
              <a:t>; 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i</a:t>
            </a:r>
            <a:r>
              <a:rPr sz="900" i="1" spc="5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fraction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infected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nodes;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r</a:t>
            </a:r>
            <a:r>
              <a:rPr sz="900" i="1" spc="8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fraction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of </a:t>
            </a:r>
            <a:r>
              <a:rPr sz="900" dirty="0">
                <a:latin typeface="Arial"/>
                <a:cs typeface="Arial"/>
              </a:rPr>
              <a:t>updated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gave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removed</a:t>
            </a:r>
            <a:r>
              <a:rPr sz="900" spc="-10" dirty="0">
                <a:latin typeface="Arial"/>
                <a:cs typeface="Arial"/>
              </a:rPr>
              <a:t>).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theory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epidemics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5875" y="1511735"/>
            <a:ext cx="582295" cy="7626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3370" indent="-281305">
              <a:lnSpc>
                <a:spcPct val="100000"/>
              </a:lnSpc>
              <a:spcBef>
                <a:spcPts val="465"/>
              </a:spcBef>
              <a:buFont typeface="Arial"/>
              <a:buAutoNum type="arabicParenBoth"/>
              <a:tabLst>
                <a:tab pos="294005" algn="l"/>
              </a:tabLst>
            </a:pPr>
            <a:r>
              <a:rPr sz="900" i="1" spc="-10" dirty="0">
                <a:latin typeface="Arial"/>
                <a:cs typeface="Arial"/>
              </a:rPr>
              <a:t>ds/dt</a:t>
            </a:r>
            <a:endParaRPr sz="900">
              <a:latin typeface="Arial"/>
              <a:cs typeface="Arial"/>
            </a:endParaRPr>
          </a:p>
          <a:p>
            <a:pPr marL="293370" indent="-281305">
              <a:lnSpc>
                <a:spcPct val="100000"/>
              </a:lnSpc>
              <a:spcBef>
                <a:spcPts val="365"/>
              </a:spcBef>
              <a:buFont typeface="Arial"/>
              <a:buAutoNum type="arabicParenBoth"/>
              <a:tabLst>
                <a:tab pos="294005" algn="l"/>
              </a:tabLst>
            </a:pPr>
            <a:r>
              <a:rPr sz="900" i="1" spc="40" dirty="0">
                <a:latin typeface="Arial"/>
                <a:cs typeface="Arial"/>
              </a:rPr>
              <a:t>di/dt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293370" algn="l"/>
              </a:tabLst>
            </a:pPr>
            <a:r>
              <a:rPr sz="900" i="1" spc="300" dirty="0">
                <a:latin typeface="Menlo"/>
                <a:cs typeface="Menlo"/>
              </a:rPr>
              <a:t>⇒</a:t>
            </a:r>
            <a:r>
              <a:rPr sz="900" i="1" dirty="0">
                <a:latin typeface="Menlo"/>
                <a:cs typeface="Menlo"/>
              </a:rPr>
              <a:t>	</a:t>
            </a:r>
            <a:r>
              <a:rPr sz="900" i="1" spc="40" dirty="0">
                <a:latin typeface="Arial"/>
                <a:cs typeface="Arial"/>
              </a:rPr>
              <a:t>di/ds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  <a:tabLst>
                <a:tab pos="293370" algn="l"/>
              </a:tabLst>
            </a:pPr>
            <a:r>
              <a:rPr sz="900" i="1" spc="300" dirty="0">
                <a:latin typeface="Menlo"/>
                <a:cs typeface="Menlo"/>
              </a:rPr>
              <a:t>⇒</a:t>
            </a:r>
            <a:r>
              <a:rPr sz="900" i="1" dirty="0">
                <a:latin typeface="Menlo"/>
                <a:cs typeface="Menlo"/>
              </a:rPr>
              <a:t>	</a:t>
            </a:r>
            <a:r>
              <a:rPr sz="900" i="1" spc="-10" dirty="0">
                <a:latin typeface="Arial"/>
                <a:cs typeface="Arial"/>
              </a:rPr>
              <a:t>i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(</a:t>
            </a:r>
            <a:r>
              <a:rPr sz="900" i="1" spc="-25" dirty="0">
                <a:latin typeface="Arial"/>
                <a:cs typeface="Arial"/>
              </a:rPr>
              <a:t>s</a:t>
            </a:r>
            <a:r>
              <a:rPr sz="900" spc="-25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1129" y="1899681"/>
            <a:ext cx="1033780" cy="19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7875">
              <a:lnSpc>
                <a:spcPts val="530"/>
              </a:lnSpc>
              <a:spcBef>
                <a:spcPts val="95"/>
              </a:spcBef>
            </a:pPr>
            <a:r>
              <a:rPr sz="1050" i="1" u="sng" spc="-15" baseline="1984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7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stop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ts val="770"/>
              </a:lnSpc>
            </a:pPr>
            <a:r>
              <a:rPr sz="900" i="1" spc="65" dirty="0">
                <a:latin typeface="Menlo"/>
                <a:cs typeface="Menlo"/>
              </a:rPr>
              <a:t>−</a:t>
            </a:r>
            <a:r>
              <a:rPr sz="900" spc="65" dirty="0">
                <a:latin typeface="Arial"/>
                <a:cs typeface="Arial"/>
              </a:rPr>
              <a:t>(1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0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95" dirty="0">
                <a:latin typeface="Arial"/>
                <a:cs typeface="Arial"/>
              </a:rPr>
              <a:t> </a:t>
            </a:r>
            <a:r>
              <a:rPr sz="900" spc="13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3565" y="1511735"/>
            <a:ext cx="1308735" cy="7626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900" spc="185" dirty="0">
                <a:latin typeface="Arial"/>
                <a:cs typeface="Arial"/>
              </a:rPr>
              <a:t>=</a:t>
            </a:r>
            <a:r>
              <a:rPr sz="900" spc="250" dirty="0">
                <a:latin typeface="Arial"/>
                <a:cs typeface="Arial"/>
              </a:rPr>
              <a:t>  </a:t>
            </a:r>
            <a:r>
              <a:rPr sz="900" i="1" spc="70" dirty="0">
                <a:latin typeface="Menlo"/>
                <a:cs typeface="Menlo"/>
              </a:rPr>
              <a:t>−</a:t>
            </a:r>
            <a:r>
              <a:rPr sz="900" i="1" spc="70" dirty="0">
                <a:latin typeface="Arial"/>
                <a:cs typeface="Arial"/>
              </a:rPr>
              <a:t>s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20" dirty="0">
                <a:latin typeface="Menlo"/>
                <a:cs typeface="Menlo"/>
              </a:rPr>
              <a:t> </a:t>
            </a:r>
            <a:r>
              <a:rPr sz="900" i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00" spc="185" dirty="0">
                <a:latin typeface="Arial"/>
                <a:cs typeface="Arial"/>
              </a:rPr>
              <a:t>=</a:t>
            </a:r>
            <a:r>
              <a:rPr sz="900" spc="320" dirty="0">
                <a:latin typeface="Arial"/>
                <a:cs typeface="Arial"/>
              </a:rPr>
              <a:t>  </a:t>
            </a:r>
            <a:r>
              <a:rPr sz="900" i="1" spc="-10" dirty="0">
                <a:latin typeface="Arial"/>
                <a:cs typeface="Arial"/>
              </a:rPr>
              <a:t>s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0" dirty="0">
                <a:latin typeface="Menlo"/>
                <a:cs typeface="Menlo"/>
              </a:rPr>
              <a:t> 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Menlo"/>
                <a:cs typeface="Menlo"/>
              </a:rPr>
              <a:t>−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0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(1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i="1" spc="114" dirty="0">
                <a:latin typeface="Menlo"/>
                <a:cs typeface="Menlo"/>
              </a:rPr>
              <a:t>−</a:t>
            </a:r>
            <a:r>
              <a:rPr sz="900" i="1" spc="114" dirty="0">
                <a:latin typeface="Arial"/>
                <a:cs typeface="Arial"/>
              </a:rPr>
              <a:t>s</a:t>
            </a:r>
            <a:r>
              <a:rPr sz="900" spc="114" dirty="0">
                <a:latin typeface="Arial"/>
                <a:cs typeface="Arial"/>
              </a:rPr>
              <a:t>)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0" dirty="0">
                <a:latin typeface="Menlo"/>
                <a:cs typeface="Menlo"/>
              </a:rPr>
              <a:t> </a:t>
            </a:r>
            <a:r>
              <a:rPr sz="900" i="1" spc="-50" dirty="0">
                <a:latin typeface="Arial"/>
                <a:cs typeface="Arial"/>
              </a:rPr>
              <a:t>i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900" spc="190" dirty="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900" spc="190" dirty="0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1129" y="1982749"/>
            <a:ext cx="1670050" cy="2914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07314" algn="ctr">
              <a:lnSpc>
                <a:spcPct val="100000"/>
              </a:lnSpc>
              <a:spcBef>
                <a:spcPts val="175"/>
              </a:spcBef>
            </a:pPr>
            <a:r>
              <a:rPr sz="700" i="1" spc="-5" dirty="0">
                <a:latin typeface="Arial"/>
                <a:cs typeface="Arial"/>
              </a:rPr>
              <a:t>s</a:t>
            </a:r>
            <a:endParaRPr sz="7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5" dirty="0">
                <a:latin typeface="Menlo"/>
                <a:cs typeface="Menlo"/>
              </a:rPr>
              <a:t>−</a:t>
            </a:r>
            <a:r>
              <a:rPr sz="900" spc="65" dirty="0">
                <a:latin typeface="Arial"/>
                <a:cs typeface="Arial"/>
              </a:rPr>
              <a:t>(1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0" dirty="0">
                <a:latin typeface="Menlo"/>
                <a:cs typeface="Menlo"/>
              </a:rPr>
              <a:t> </a:t>
            </a:r>
            <a:r>
              <a:rPr sz="900" i="1" spc="-10" dirty="0">
                <a:latin typeface="Arial"/>
                <a:cs typeface="Arial"/>
              </a:rPr>
              <a:t>s</a:t>
            </a:r>
            <a:r>
              <a:rPr sz="900" i="1" spc="-75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1050" i="1" spc="7" baseline="-11904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0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ln(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950" y="2415696"/>
            <a:ext cx="3796029" cy="5715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Wrap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up</a:t>
            </a:r>
            <a:endParaRPr sz="1000">
              <a:latin typeface="Arial"/>
              <a:cs typeface="Arial"/>
            </a:endParaRPr>
          </a:p>
          <a:p>
            <a:pPr marL="43815" marR="30480">
              <a:lnSpc>
                <a:spcPts val="1390"/>
              </a:lnSpc>
              <a:spcBef>
                <a:spcPts val="80"/>
              </a:spcBef>
            </a:pPr>
            <a:r>
              <a:rPr sz="900" i="1" spc="-10" dirty="0">
                <a:latin typeface="Arial"/>
                <a:cs typeface="Arial"/>
              </a:rPr>
              <a:t>i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(1)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320" dirty="0">
                <a:latin typeface="Menlo"/>
                <a:cs typeface="Menlo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3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1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1050" i="1" spc="127" baseline="-11904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320" dirty="0">
                <a:latin typeface="Menlo"/>
                <a:cs typeface="Menlo"/>
              </a:rPr>
              <a:t> </a:t>
            </a:r>
            <a:r>
              <a:rPr sz="900" i="1" spc="-10" dirty="0">
                <a:latin typeface="Arial"/>
                <a:cs typeface="Arial"/>
              </a:rPr>
              <a:t>i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(1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105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(1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i="1" spc="114" dirty="0">
                <a:latin typeface="Menlo"/>
                <a:cs typeface="Menlo"/>
              </a:rPr>
              <a:t>−</a:t>
            </a:r>
            <a:r>
              <a:rPr sz="900" i="1" spc="114" dirty="0">
                <a:latin typeface="Arial"/>
                <a:cs typeface="Arial"/>
              </a:rPr>
              <a:t>s</a:t>
            </a:r>
            <a:r>
              <a:rPr sz="900" spc="114" dirty="0">
                <a:latin typeface="Arial"/>
                <a:cs typeface="Arial"/>
              </a:rPr>
              <a:t>)</a:t>
            </a:r>
            <a:r>
              <a:rPr sz="900" spc="-11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1904" dirty="0">
                <a:latin typeface="Arial"/>
                <a:cs typeface="Arial"/>
              </a:rPr>
              <a:t>stop</a:t>
            </a:r>
            <a:r>
              <a:rPr sz="1050" i="1" spc="-7" baseline="-11904" dirty="0">
                <a:latin typeface="Arial"/>
                <a:cs typeface="Arial"/>
              </a:rPr>
              <a:t> </a:t>
            </a:r>
            <a:r>
              <a:rPr sz="900" i="1" spc="-300" dirty="0">
                <a:latin typeface="Menlo"/>
                <a:cs typeface="Menlo"/>
              </a:rPr>
              <a:t>·</a:t>
            </a:r>
            <a:r>
              <a:rPr sz="900" i="1" spc="-40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ln(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).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are </a:t>
            </a:r>
            <a:r>
              <a:rPr sz="900" dirty="0">
                <a:latin typeface="Arial"/>
                <a:cs typeface="Arial"/>
              </a:rPr>
              <a:t>looking for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case </a:t>
            </a:r>
            <a:r>
              <a:rPr sz="900" i="1" spc="-10" dirty="0">
                <a:latin typeface="Arial"/>
                <a:cs typeface="Arial"/>
              </a:rPr>
              <a:t>i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dirty="0">
                <a:latin typeface="Arial"/>
                <a:cs typeface="Arial"/>
              </a:rPr>
              <a:t>)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0, which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leads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</a:t>
            </a:r>
            <a:r>
              <a:rPr sz="1050" i="1" spc="-15" baseline="35714" dirty="0">
                <a:latin typeface="Menlo"/>
                <a:cs typeface="Menlo"/>
              </a:rPr>
              <a:t>−</a:t>
            </a:r>
            <a:r>
              <a:rPr sz="1050" spc="-15" baseline="35714" dirty="0">
                <a:latin typeface="Arial"/>
                <a:cs typeface="Arial"/>
              </a:rPr>
              <a:t>(1</a:t>
            </a:r>
            <a:r>
              <a:rPr sz="1050" i="1" spc="-15" baseline="35714" dirty="0">
                <a:latin typeface="Arial"/>
                <a:cs typeface="Arial"/>
              </a:rPr>
              <a:t>/p</a:t>
            </a:r>
            <a:r>
              <a:rPr sz="1050" i="1" spc="-15" baseline="19841" dirty="0">
                <a:latin typeface="Arial"/>
                <a:cs typeface="Arial"/>
              </a:rPr>
              <a:t>stop</a:t>
            </a:r>
            <a:r>
              <a:rPr sz="1050" spc="-15" baseline="35714" dirty="0">
                <a:latin typeface="Arial"/>
                <a:cs typeface="Arial"/>
              </a:rPr>
              <a:t>+1)(1</a:t>
            </a:r>
            <a:r>
              <a:rPr sz="1050" i="1" spc="-15" baseline="35714" dirty="0">
                <a:latin typeface="Menlo"/>
                <a:cs typeface="Menlo"/>
              </a:rPr>
              <a:t>−</a:t>
            </a:r>
            <a:r>
              <a:rPr sz="1050" i="1" spc="-15" baseline="35714" dirty="0">
                <a:latin typeface="Arial"/>
                <a:cs typeface="Arial"/>
              </a:rPr>
              <a:t>s</a:t>
            </a:r>
            <a:r>
              <a:rPr sz="1050" spc="-15" baseline="35714" dirty="0">
                <a:latin typeface="Arial"/>
                <a:cs typeface="Arial"/>
              </a:rPr>
              <a:t>)</a:t>
            </a:r>
            <a:endParaRPr sz="1050" baseline="35714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48653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Rumor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spreading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effect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stopping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954" y="815068"/>
            <a:ext cx="1809170" cy="1150208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4355" y="781138"/>
          <a:ext cx="136906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195">
                <a:tc gridSpan="3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Consider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10,000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nodes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65405">
                        <a:lnSpc>
                          <a:spcPts val="900"/>
                        </a:lnSpc>
                        <a:spcBef>
                          <a:spcPts val="285"/>
                        </a:spcBef>
                      </a:pPr>
                      <a:r>
                        <a:rPr sz="1200" spc="-15" baseline="1388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15" baseline="13888" dirty="0">
                          <a:latin typeface="Arial"/>
                          <a:cs typeface="Arial"/>
                        </a:rPr>
                        <a:t>/p</a:t>
                      </a:r>
                      <a:r>
                        <a:rPr sz="700" i="1" spc="-10" dirty="0">
                          <a:latin typeface="Arial"/>
                          <a:cs typeface="Arial"/>
                        </a:rPr>
                        <a:t>stop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i="1" spc="-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i="1" spc="-37" baseline="-9259" dirty="0">
                          <a:latin typeface="Arial"/>
                          <a:cs typeface="Arial"/>
                        </a:rPr>
                        <a:t>s</a:t>
                      </a:r>
                      <a:endParaRPr sz="900" baseline="-9259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203188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2032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059520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595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019827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006977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002516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000918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000336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7228" y="-1515"/>
            <a:ext cx="7175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48653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Rumor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spreading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effect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stopping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954" y="815068"/>
            <a:ext cx="1809170" cy="1150208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4355" y="781138"/>
          <a:ext cx="1369060" cy="143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3195">
                <a:tc gridSpan="3">
                  <a:txBody>
                    <a:bodyPr/>
                    <a:lstStyle/>
                    <a:p>
                      <a:pPr marL="1606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Consider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10,000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nodes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65405">
                        <a:lnSpc>
                          <a:spcPts val="900"/>
                        </a:lnSpc>
                        <a:spcBef>
                          <a:spcPts val="285"/>
                        </a:spcBef>
                      </a:pPr>
                      <a:r>
                        <a:rPr sz="1200" spc="-15" baseline="13888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15" baseline="13888" dirty="0">
                          <a:latin typeface="Arial"/>
                          <a:cs typeface="Arial"/>
                        </a:rPr>
                        <a:t>/p</a:t>
                      </a:r>
                      <a:r>
                        <a:rPr sz="700" i="1" spc="-10" dirty="0">
                          <a:latin typeface="Arial"/>
                          <a:cs typeface="Arial"/>
                        </a:rPr>
                        <a:t>stop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i="1" spc="-2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900" i="1" spc="-37" baseline="-9259" dirty="0">
                          <a:latin typeface="Arial"/>
                          <a:cs typeface="Arial"/>
                        </a:rPr>
                        <a:t>s</a:t>
                      </a:r>
                      <a:endParaRPr sz="900" baseline="-9259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203188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2032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059520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595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019827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006977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002516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000918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000336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47294" y="2292754"/>
            <a:ext cx="3660775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really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ensure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eventually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updated,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rumor </a:t>
            </a:r>
            <a:r>
              <a:rPr sz="900" dirty="0">
                <a:latin typeface="Arial"/>
                <a:cs typeface="Arial"/>
              </a:rPr>
              <a:t>spreading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enough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196715" cy="247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Using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threads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side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Multithreaded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web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Hiding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network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latencies:</a:t>
            </a:r>
            <a:endParaRPr sz="900">
              <a:latin typeface="Arial"/>
              <a:cs typeface="Arial"/>
            </a:endParaRPr>
          </a:p>
          <a:p>
            <a:pPr marL="555625" marR="100965" indent="-120650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550545" algn="l"/>
              </a:tabLst>
            </a:pPr>
            <a:r>
              <a:rPr sz="900" dirty="0">
                <a:latin typeface="Arial"/>
                <a:cs typeface="Arial"/>
              </a:rPr>
              <a:t>Web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browser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scans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incoming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HTML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page,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more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files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need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fetched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55625" marR="43180" indent="-120650">
              <a:lnSpc>
                <a:spcPct val="111600"/>
              </a:lnSpc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Each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file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fetched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separate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thread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(blocking)</a:t>
            </a:r>
            <a:r>
              <a:rPr sz="900" spc="-20" dirty="0">
                <a:latin typeface="Arial"/>
                <a:cs typeface="Arial"/>
              </a:rPr>
              <a:t> HTTP </a:t>
            </a:r>
            <a:r>
              <a:rPr sz="900" spc="-10" dirty="0">
                <a:latin typeface="Arial"/>
                <a:cs typeface="Arial"/>
              </a:rPr>
              <a:t>request.</a:t>
            </a:r>
            <a:endParaRPr sz="90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browser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displays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them.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Menlo"/>
              <a:buChar char="•"/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Multiple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request-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response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calls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other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machines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(RPC)</a:t>
            </a:r>
            <a:endParaRPr sz="1000">
              <a:latin typeface="Arial"/>
              <a:cs typeface="Arial"/>
            </a:endParaRPr>
          </a:p>
          <a:p>
            <a:pPr marL="555625" marR="246379" indent="-120650">
              <a:lnSpc>
                <a:spcPct val="111600"/>
              </a:lnSpc>
              <a:spcBef>
                <a:spcPts val="56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several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calls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 thread.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waits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until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results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returned.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3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Note: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calls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linear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speed-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up</a:t>
            </a:r>
            <a:r>
              <a:rPr sz="900" spc="-25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8832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Threads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in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Deleting</a:t>
            </a:r>
            <a:r>
              <a:rPr spc="-50" dirty="0"/>
              <a:t> </a:t>
            </a:r>
            <a:r>
              <a:rPr spc="-10"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947" y="472482"/>
            <a:ext cx="3880485" cy="12598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30"/>
              </a:spcBef>
            </a:pP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Fundamental</a:t>
            </a:r>
            <a:r>
              <a:rPr sz="1000" spc="-6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17780" marR="5080" indent="-5715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We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expect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removal</a:t>
            </a:r>
            <a:r>
              <a:rPr sz="900" spc="-25" dirty="0">
                <a:latin typeface="Arial"/>
                <a:cs typeface="Arial"/>
              </a:rPr>
              <a:t> to </a:t>
            </a:r>
            <a:r>
              <a:rPr sz="900" dirty="0">
                <a:latin typeface="Arial"/>
                <a:cs typeface="Arial"/>
              </a:rPr>
              <a:t>propagate.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Instead,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undone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epidemic algorithms</a:t>
            </a:r>
            <a:endParaRPr sz="9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Solution</a:t>
            </a:r>
            <a:endParaRPr sz="1000">
              <a:latin typeface="Arial"/>
              <a:cs typeface="Arial"/>
            </a:endParaRPr>
          </a:p>
          <a:p>
            <a:pPr marL="17780" marR="330835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Removal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registered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update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inserting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death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certificate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9602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Multicast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Deleting</a:t>
            </a:r>
            <a:r>
              <a:rPr spc="-50" dirty="0"/>
              <a:t> </a:t>
            </a:r>
            <a:r>
              <a:rPr spc="-10"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5950" y="514774"/>
            <a:ext cx="3959860" cy="1649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When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remove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death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certificate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(it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allowed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stay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ever)</a:t>
            </a:r>
            <a:endParaRPr sz="1000">
              <a:latin typeface="Arial"/>
              <a:cs typeface="Arial"/>
            </a:endParaRPr>
          </a:p>
          <a:p>
            <a:pPr marL="296545" marR="137795" indent="-120650">
              <a:lnSpc>
                <a:spcPct val="111600"/>
              </a:lnSpc>
              <a:spcBef>
                <a:spcPts val="575"/>
              </a:spcBef>
              <a:buClr>
                <a:srgbClr val="3333B2"/>
              </a:buClr>
              <a:buFont typeface="Menlo"/>
              <a:buChar char="•"/>
              <a:tabLst>
                <a:tab pos="297180" algn="l"/>
              </a:tabLst>
            </a:pPr>
            <a:r>
              <a:rPr sz="900" dirty="0">
                <a:latin typeface="Arial"/>
                <a:cs typeface="Arial"/>
              </a:rPr>
              <a:t>Run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global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algorithm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detect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known </a:t>
            </a:r>
            <a:r>
              <a:rPr sz="900" spc="-10" dirty="0">
                <a:latin typeface="Arial"/>
                <a:cs typeface="Arial"/>
              </a:rPr>
              <a:t>everywhere,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collect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death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certificates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(looks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like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garbage collection)</a:t>
            </a:r>
            <a:endParaRPr sz="900">
              <a:latin typeface="Arial"/>
              <a:cs typeface="Arial"/>
            </a:endParaRPr>
          </a:p>
          <a:p>
            <a:pPr marL="296545" marR="304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293370" algn="l"/>
              </a:tabLst>
            </a:pPr>
            <a:r>
              <a:rPr sz="900" dirty="0">
                <a:latin typeface="Arial"/>
                <a:cs typeface="Arial"/>
              </a:rPr>
              <a:t>Assume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death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certificates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propagate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finite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associate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maximum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lifetime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certificate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risk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reaching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all </a:t>
            </a:r>
            <a:r>
              <a:rPr sz="900" spc="-10" dirty="0">
                <a:latin typeface="Arial"/>
                <a:cs typeface="Arial"/>
              </a:rPr>
              <a:t>servers)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necessary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actually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reaches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607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Gossip-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based</a:t>
            </a:r>
            <a:r>
              <a:rPr sz="500" spc="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data</a:t>
            </a:r>
            <a:r>
              <a:rPr sz="500" spc="1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dissemination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8F8F-3657-51BD-E3EC-E01499134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783" y="1351115"/>
            <a:ext cx="3655060" cy="1692771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shared memory in the shared memory model is the memory that can be simultaneously accessed by multiple processes.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is done so that the processes can communicate with each other.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POSIX systems, as well as Windows operating systems use shared memory.</a:t>
            </a:r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9D16-20C2-4EDC-454C-28750549B817}"/>
              </a:ext>
            </a:extLst>
          </p:cNvPr>
          <p:cNvSpPr txBox="1"/>
          <p:nvPr/>
        </p:nvSpPr>
        <p:spPr>
          <a:xfrm>
            <a:off x="370402" y="416346"/>
            <a:ext cx="4068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var(--ff-lato)"/>
              </a:rPr>
              <a:t>Shared Memory Process Communication Model</a:t>
            </a:r>
          </a:p>
        </p:txBody>
      </p:sp>
    </p:spTree>
    <p:extLst>
      <p:ext uri="{BB962C8B-B14F-4D97-AF65-F5344CB8AC3E}">
        <p14:creationId xmlns:p14="http://schemas.microsoft.com/office/powerpoint/2010/main" val="3832631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CAF6-F7EA-1A8A-B095-B459A695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9D16-20C2-4EDC-454C-28750549B817}"/>
              </a:ext>
            </a:extLst>
          </p:cNvPr>
          <p:cNvSpPr txBox="1"/>
          <p:nvPr/>
        </p:nvSpPr>
        <p:spPr>
          <a:xfrm>
            <a:off x="370402" y="416346"/>
            <a:ext cx="4068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var(--ff-lato)"/>
              </a:rPr>
              <a:t>Shared Memory Process Communication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868FA-7D34-C15D-AF4C-38E33B0D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28728"/>
            <a:ext cx="2066925" cy="21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027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C59D16-20C2-4EDC-454C-28750549B817}"/>
              </a:ext>
            </a:extLst>
          </p:cNvPr>
          <p:cNvSpPr txBox="1"/>
          <p:nvPr/>
        </p:nvSpPr>
        <p:spPr>
          <a:xfrm>
            <a:off x="370402" y="416346"/>
            <a:ext cx="4068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var(--ff-lato)"/>
              </a:rPr>
              <a:t>Shared Memory Process Communication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CF191-98F2-2009-AFE3-EF0C0EB9DDD2}"/>
              </a:ext>
            </a:extLst>
          </p:cNvPr>
          <p:cNvSpPr txBox="1"/>
          <p:nvPr/>
        </p:nvSpPr>
        <p:spPr>
          <a:xfrm>
            <a:off x="247650" y="968375"/>
            <a:ext cx="3886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advantage of shared memory model is that memory communication is faster as compared to the message passing model on the same machine.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shared memory model may create problems such as synchronization and memory protection that need to be addressed.</a:t>
            </a:r>
          </a:p>
        </p:txBody>
      </p:sp>
    </p:spTree>
    <p:extLst>
      <p:ext uri="{BB962C8B-B14F-4D97-AF65-F5344CB8AC3E}">
        <p14:creationId xmlns:p14="http://schemas.microsoft.com/office/powerpoint/2010/main" val="426200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213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Processes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083" y="-1515"/>
            <a:ext cx="2578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Threads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41800" cy="232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Using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threads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server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side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Improve</a:t>
            </a:r>
            <a:r>
              <a:rPr sz="10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performance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Starting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cheaper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starting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new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process.</a:t>
            </a:r>
            <a:endParaRPr sz="900">
              <a:latin typeface="Arial"/>
              <a:cs typeface="Arial"/>
            </a:endParaRPr>
          </a:p>
          <a:p>
            <a:pPr marL="555625" marR="559435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Having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single-</a:t>
            </a:r>
            <a:r>
              <a:rPr sz="900" dirty="0">
                <a:latin typeface="Arial"/>
                <a:cs typeface="Arial"/>
              </a:rPr>
              <a:t>threaded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prohibits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scale-</a:t>
            </a:r>
            <a:r>
              <a:rPr sz="900" dirty="0">
                <a:latin typeface="Arial"/>
                <a:cs typeface="Arial"/>
              </a:rPr>
              <a:t>up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multiprocessor</a:t>
            </a:r>
            <a:r>
              <a:rPr sz="9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55625" marR="19177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hide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latency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reacting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next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while previous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being</a:t>
            </a:r>
            <a:r>
              <a:rPr sz="900" spc="-10" dirty="0">
                <a:latin typeface="Arial"/>
                <a:cs typeface="Arial"/>
              </a:rPr>
              <a:t> replied.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Font typeface="Menlo"/>
              <a:buChar char="•"/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Better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  <a:p>
            <a:pPr marL="555625" marR="236854" indent="-120650">
              <a:lnSpc>
                <a:spcPct val="111600"/>
              </a:lnSpc>
              <a:spcBef>
                <a:spcPts val="38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Most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I/O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demands.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simple,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well-understood blocking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calls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simplifies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structure.</a:t>
            </a:r>
            <a:endParaRPr sz="900">
              <a:latin typeface="Arial"/>
              <a:cs typeface="Arial"/>
            </a:endParaRPr>
          </a:p>
          <a:p>
            <a:pPr marL="555625" marR="4318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Multithreaded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programs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smaller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easier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understand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due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simplified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flow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control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8832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Threads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in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320035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solidFill>
                  <a:srgbClr val="3333B2"/>
                </a:solidFill>
                <a:latin typeface="Arial"/>
                <a:cs typeface="Arial"/>
              </a:rPr>
              <a:t>Communication Foundation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9371" y="745691"/>
            <a:ext cx="2327080" cy="16386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894" y="2505025"/>
            <a:ext cx="2435860" cy="7562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Drawbacks</a:t>
            </a:r>
            <a:endParaRPr sz="10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500"/>
              </a:spcBef>
              <a:buClr>
                <a:srgbClr val="3333B2"/>
              </a:buClr>
              <a:buFont typeface="Menlo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Focus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message-</a:t>
            </a:r>
            <a:r>
              <a:rPr sz="900" dirty="0">
                <a:latin typeface="Arial"/>
                <a:cs typeface="Arial"/>
              </a:rPr>
              <a:t>passing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Often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unneeded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unwanted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functionality</a:t>
            </a:r>
            <a:endParaRPr sz="900">
              <a:latin typeface="Arial"/>
              <a:cs typeface="Arial"/>
            </a:endParaRPr>
          </a:p>
          <a:p>
            <a:pPr marL="287020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7655" algn="l"/>
              </a:tabLst>
            </a:pPr>
            <a:r>
              <a:rPr sz="900" dirty="0">
                <a:latin typeface="Arial"/>
                <a:cs typeface="Arial"/>
              </a:rPr>
              <a:t>Violates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transparency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53213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Protocols</a:t>
            </a:r>
            <a:endParaRPr sz="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1827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6418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Communication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2897" y="-1515"/>
            <a:ext cx="37211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Foundations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3956050" cy="2412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Transport</a:t>
            </a:r>
            <a:r>
              <a:rPr sz="12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Layer</a:t>
            </a:r>
            <a:endParaRPr sz="12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Important</a:t>
            </a:r>
            <a:endParaRPr sz="1000" dirty="0">
              <a:latin typeface="Arial"/>
              <a:cs typeface="Arial"/>
            </a:endParaRPr>
          </a:p>
          <a:p>
            <a:pPr marL="289560" marR="52705" indent="-381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transport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layer </a:t>
            </a:r>
            <a:r>
              <a:rPr sz="900" dirty="0">
                <a:latin typeface="Arial"/>
                <a:cs typeface="Arial"/>
              </a:rPr>
              <a:t>provides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actual</a:t>
            </a:r>
            <a:r>
              <a:rPr sz="900" spc="-10" dirty="0">
                <a:latin typeface="Arial"/>
                <a:cs typeface="Arial"/>
              </a:rPr>
              <a:t> communication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facilities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most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systems.</a:t>
            </a:r>
            <a:endParaRPr sz="9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8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Standard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Internet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endParaRPr sz="1000" dirty="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TCP: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connection-</a:t>
            </a:r>
            <a:r>
              <a:rPr sz="900" dirty="0">
                <a:latin typeface="Arial"/>
                <a:cs typeface="Arial"/>
              </a:rPr>
              <a:t>oriented,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reliable,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stream-</a:t>
            </a:r>
            <a:r>
              <a:rPr sz="900" dirty="0">
                <a:latin typeface="Arial"/>
                <a:cs typeface="Arial"/>
              </a:rPr>
              <a:t>oriented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sz="900" dirty="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UDP: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unreliable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(best-</a:t>
            </a:r>
            <a:r>
              <a:rPr sz="900" dirty="0">
                <a:latin typeface="Arial"/>
                <a:cs typeface="Arial"/>
              </a:rPr>
              <a:t>effort)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datagram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endParaRPr lang="en-US" sz="900" spc="-10" dirty="0">
              <a:latin typeface="Arial"/>
              <a:cs typeface="Arial"/>
            </a:endParaRPr>
          </a:p>
          <a:p>
            <a:pPr marL="422275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tabLst>
                <a:tab pos="543560" algn="l"/>
              </a:tabLst>
            </a:pPr>
            <a:endParaRPr lang="en-US" sz="900" spc="-10" dirty="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tabLst>
                <a:tab pos="543560" algn="l"/>
              </a:tabLst>
            </a:pPr>
            <a:r>
              <a:rPr lang="en-US" sz="10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transport-level communication services offer only transient communication.</a:t>
            </a:r>
            <a:br>
              <a:rPr lang="en-US" sz="1800" i="0" dirty="0">
                <a:solidFill>
                  <a:srgbClr val="000000"/>
                </a:solidFill>
                <a:effectLst/>
                <a:latin typeface="URWPalladioL-Roma"/>
              </a:rPr>
            </a:br>
            <a:br>
              <a:rPr lang="en-US" sz="1800" i="0" dirty="0">
                <a:solidFill>
                  <a:srgbClr val="000000"/>
                </a:solidFill>
                <a:effectLst/>
                <a:latin typeface="URWPalladioL-Roma"/>
              </a:rPr>
            </a:br>
            <a:endParaRPr lang="en-US" sz="900" spc="-1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53213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Protocols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3860</Words>
  <Application>Microsoft Office PowerPoint</Application>
  <PresentationFormat>Custom</PresentationFormat>
  <Paragraphs>610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Arial</vt:lpstr>
      <vt:lpstr>Calibri</vt:lpstr>
      <vt:lpstr>CMSS10</vt:lpstr>
      <vt:lpstr>Menlo</vt:lpstr>
      <vt:lpstr>Times New Roman</vt:lpstr>
      <vt:lpstr>URWPalladioL-Bold</vt:lpstr>
      <vt:lpstr>URWPalladioL-Ital</vt:lpstr>
      <vt:lpstr>URWPalladioL-Roma</vt:lpstr>
      <vt:lpstr>var(--ff-lato)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Middleware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Remote Procedure Call (RPC)</vt:lpstr>
      <vt:lpstr>Communication Models</vt:lpstr>
      <vt:lpstr>Basic RPC operation</vt:lpstr>
      <vt:lpstr>Basic RPC operation</vt:lpstr>
      <vt:lpstr>PowerPoint Presentation</vt:lpstr>
      <vt:lpstr>Challenges in RPC</vt:lpstr>
      <vt:lpstr>RPC: Parameter passing</vt:lpstr>
      <vt:lpstr>RPC: Parameter passing</vt:lpstr>
      <vt:lpstr>Asynchronous RPCs</vt:lpstr>
      <vt:lpstr>Asynchronous RPCs</vt:lpstr>
      <vt:lpstr>Asynchronous RPCs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sockets easier to work with</vt:lpstr>
      <vt:lpstr>Making sockets easier to work with</vt:lpstr>
      <vt:lpstr>Making sockets easier to work with</vt:lpstr>
      <vt:lpstr>Making sockets easier to work with</vt:lpstr>
      <vt:lpstr>Making sockets easier to work with</vt:lpstr>
      <vt:lpstr>PowerPoint Presentation</vt:lpstr>
      <vt:lpstr>PowerPoint Presentation</vt:lpstr>
      <vt:lpstr>PowerPoint Presentation</vt:lpstr>
      <vt:lpstr>PowerPoint Presentation</vt:lpstr>
      <vt:lpstr>Message-oriented middleware (Message Queuing)</vt:lpstr>
      <vt:lpstr>General model</vt:lpstr>
      <vt:lpstr>Message broker</vt:lpstr>
      <vt:lpstr>PowerPoint Presentation</vt:lpstr>
      <vt:lpstr>Application-level multicasting</vt:lpstr>
      <vt:lpstr>Application-level multicasting in Chord</vt:lpstr>
      <vt:lpstr>PowerPoint Presentation</vt:lpstr>
      <vt:lpstr>Flooding</vt:lpstr>
      <vt:lpstr>Flooding</vt:lpstr>
      <vt:lpstr>PowerPoint Presentation</vt:lpstr>
      <vt:lpstr>PowerPoint Presentation</vt:lpstr>
      <vt:lpstr>Anti-entropy: analysis</vt:lpstr>
      <vt:lpstr>PowerPoint Presentation</vt:lpstr>
      <vt:lpstr>Rumor spreading</vt:lpstr>
      <vt:lpstr>Formal analysis</vt:lpstr>
      <vt:lpstr>PowerPoint Presentation</vt:lpstr>
      <vt:lpstr>PowerPoint Presentation</vt:lpstr>
      <vt:lpstr>Deleting values</vt:lpstr>
      <vt:lpstr>Deleting values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 (4th edition, version 01)</dc:title>
  <cp:lastModifiedBy>haile mulat</cp:lastModifiedBy>
  <cp:revision>86</cp:revision>
  <dcterms:created xsi:type="dcterms:W3CDTF">2023-04-27T06:06:18Z</dcterms:created>
  <dcterms:modified xsi:type="dcterms:W3CDTF">2024-12-10T06:00:42Z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