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Outfit"/>
      <p:regular r:id="rId15"/>
    </p:embeddedFont>
    <p:embeddedFont>
      <p:font typeface="Outfit"/>
      <p:regular r:id="rId16"/>
    </p:embeddedFont>
    <p:embeddedFont>
      <p:font typeface="Bitter"/>
      <p:regular r:id="rId17"/>
    </p:embeddedFont>
    <p:embeddedFont>
      <p:font typeface="Bitter"/>
      <p:regular r:id="rId18"/>
    </p:embeddedFont>
    <p:embeddedFont>
      <p:font typeface="Bitter"/>
      <p:regular r:id="rId19"/>
    </p:embeddedFont>
    <p:embeddedFont>
      <p:font typeface="Bitter"/>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2241947"/>
            <a:ext cx="7556421" cy="1860233"/>
          </a:xfrm>
          <a:prstGeom prst="rect">
            <a:avLst/>
          </a:prstGeom>
          <a:noFill/>
          <a:ln/>
        </p:spPr>
        <p:txBody>
          <a:bodyPr wrap="squar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Diseño y Gestión de Bases de Datos para un Sistema de Citas Médicas</a:t>
            </a:r>
            <a:endParaRPr lang="en-US" sz="3900" dirty="0"/>
          </a:p>
        </p:txBody>
      </p:sp>
      <p:sp>
        <p:nvSpPr>
          <p:cNvPr id="4" name="Text 1"/>
          <p:cNvSpPr/>
          <p:nvPr/>
        </p:nvSpPr>
        <p:spPr>
          <a:xfrm>
            <a:off x="793790" y="4399836"/>
            <a:ext cx="7556421" cy="1587698"/>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Esta presentación aborda el diseño integral de una base de datos relacional para un sistema de gestión de citas médicas, cubriendo desde el modelado conceptual hasta la implementación y optimización. Exploraremos las tablas, relaciones, vistas, disparadores y datos de muestra, así como los casos de uso clave que definen la funcionalidad de nuestro sistema.</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10258"/>
            <a:ext cx="6061353"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Agenda de la Presentación</a:t>
            </a:r>
            <a:endParaRPr lang="en-US" sz="3900" dirty="0"/>
          </a:p>
        </p:txBody>
      </p:sp>
      <p:sp>
        <p:nvSpPr>
          <p:cNvPr id="3" name="Shape 1"/>
          <p:cNvSpPr/>
          <p:nvPr/>
        </p:nvSpPr>
        <p:spPr>
          <a:xfrm>
            <a:off x="793790" y="2401967"/>
            <a:ext cx="6422231" cy="91440"/>
          </a:xfrm>
          <a:prstGeom prst="roundRect">
            <a:avLst>
              <a:gd name="adj" fmla="val 32558"/>
            </a:avLst>
          </a:prstGeom>
          <a:solidFill>
            <a:srgbClr val="9FA582"/>
          </a:solidFill>
          <a:ln/>
        </p:spPr>
      </p:sp>
      <p:sp>
        <p:nvSpPr>
          <p:cNvPr id="4" name="Shape 2"/>
          <p:cNvSpPr/>
          <p:nvPr/>
        </p:nvSpPr>
        <p:spPr>
          <a:xfrm>
            <a:off x="3707249" y="2127171"/>
            <a:ext cx="595313" cy="595313"/>
          </a:xfrm>
          <a:prstGeom prst="roundRect">
            <a:avLst>
              <a:gd name="adj" fmla="val 153600"/>
            </a:avLst>
          </a:prstGeom>
          <a:solidFill>
            <a:srgbClr val="9FA582"/>
          </a:solidFill>
          <a:ln/>
        </p:spPr>
      </p:sp>
      <p:pic>
        <p:nvPicPr>
          <p:cNvPr id="5" name="Image 0" descr="preencoded.png">    </p:cNvPr>
          <p:cNvPicPr>
            <a:picLocks noChangeAspect="1"/>
          </p:cNvPicPr>
          <p:nvPr/>
        </p:nvPicPr>
        <p:blipFill>
          <a:blip r:embed="rId1"/>
          <a:stretch>
            <a:fillRect/>
          </a:stretch>
        </p:blipFill>
        <p:spPr>
          <a:xfrm>
            <a:off x="3885843" y="2275999"/>
            <a:ext cx="238125" cy="297656"/>
          </a:xfrm>
          <a:prstGeom prst="rect">
            <a:avLst/>
          </a:prstGeom>
        </p:spPr>
      </p:pic>
      <p:sp>
        <p:nvSpPr>
          <p:cNvPr id="6" name="Text 3"/>
          <p:cNvSpPr/>
          <p:nvPr/>
        </p:nvSpPr>
        <p:spPr>
          <a:xfrm>
            <a:off x="1015008" y="2920960"/>
            <a:ext cx="3400187"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Modelado de la Base de Datos</a:t>
            </a:r>
            <a:endParaRPr lang="en-US" sz="1950" dirty="0"/>
          </a:p>
        </p:txBody>
      </p:sp>
      <p:sp>
        <p:nvSpPr>
          <p:cNvPr id="7" name="Text 4"/>
          <p:cNvSpPr/>
          <p:nvPr/>
        </p:nvSpPr>
        <p:spPr>
          <a:xfrm>
            <a:off x="1015008" y="3350181"/>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Revisión detallada de la estructura de las tablas, claves primarias y foráneas, y las relaciones entre entidades para asegurar la integridad y coherencia de los datos.</a:t>
            </a:r>
            <a:endParaRPr lang="en-US" sz="1550" dirty="0"/>
          </a:p>
        </p:txBody>
      </p:sp>
      <p:sp>
        <p:nvSpPr>
          <p:cNvPr id="8" name="Shape 5"/>
          <p:cNvSpPr/>
          <p:nvPr/>
        </p:nvSpPr>
        <p:spPr>
          <a:xfrm>
            <a:off x="7414379" y="2401967"/>
            <a:ext cx="6422231" cy="91440"/>
          </a:xfrm>
          <a:prstGeom prst="roundRect">
            <a:avLst>
              <a:gd name="adj" fmla="val 32558"/>
            </a:avLst>
          </a:prstGeom>
          <a:solidFill>
            <a:srgbClr val="9FA582"/>
          </a:solidFill>
          <a:ln/>
        </p:spPr>
      </p:sp>
      <p:sp>
        <p:nvSpPr>
          <p:cNvPr id="9" name="Shape 6"/>
          <p:cNvSpPr/>
          <p:nvPr/>
        </p:nvSpPr>
        <p:spPr>
          <a:xfrm>
            <a:off x="10327838" y="2127171"/>
            <a:ext cx="595313" cy="595313"/>
          </a:xfrm>
          <a:prstGeom prst="roundRect">
            <a:avLst>
              <a:gd name="adj" fmla="val 153600"/>
            </a:avLst>
          </a:prstGeom>
          <a:solidFill>
            <a:srgbClr val="9FA582"/>
          </a:solidFill>
          <a:ln/>
        </p:spPr>
      </p:sp>
      <p:pic>
        <p:nvPicPr>
          <p:cNvPr id="10" name="Image 1" descr="preencoded.png">    </p:cNvPr>
          <p:cNvPicPr>
            <a:picLocks noChangeAspect="1"/>
          </p:cNvPicPr>
          <p:nvPr/>
        </p:nvPicPr>
        <p:blipFill>
          <a:blip r:embed="rId2"/>
          <a:stretch>
            <a:fillRect/>
          </a:stretch>
        </p:blipFill>
        <p:spPr>
          <a:xfrm>
            <a:off x="10506432" y="2275999"/>
            <a:ext cx="238125" cy="297656"/>
          </a:xfrm>
          <a:prstGeom prst="rect">
            <a:avLst/>
          </a:prstGeom>
        </p:spPr>
      </p:pic>
      <p:sp>
        <p:nvSpPr>
          <p:cNvPr id="11" name="Text 7"/>
          <p:cNvSpPr/>
          <p:nvPr/>
        </p:nvSpPr>
        <p:spPr>
          <a:xfrm>
            <a:off x="7635597" y="2920960"/>
            <a:ext cx="354925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Diccionario de Datos Detallado</a:t>
            </a:r>
            <a:endParaRPr lang="en-US" sz="1950" dirty="0"/>
          </a:p>
        </p:txBody>
      </p:sp>
      <p:sp>
        <p:nvSpPr>
          <p:cNvPr id="12" name="Text 8"/>
          <p:cNvSpPr/>
          <p:nvPr/>
        </p:nvSpPr>
        <p:spPr>
          <a:xfrm>
            <a:off x="7635597" y="3350181"/>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Definición exhaustiva de cada campo, su tipo de dato, restricciones y propósito, vital para la documentación y mantenimiento del sistema.</a:t>
            </a:r>
            <a:endParaRPr lang="en-US" sz="1550" dirty="0"/>
          </a:p>
        </p:txBody>
      </p:sp>
      <p:sp>
        <p:nvSpPr>
          <p:cNvPr id="13" name="Shape 9"/>
          <p:cNvSpPr/>
          <p:nvPr/>
        </p:nvSpPr>
        <p:spPr>
          <a:xfrm>
            <a:off x="793790" y="4997172"/>
            <a:ext cx="6422231" cy="91440"/>
          </a:xfrm>
          <a:prstGeom prst="roundRect">
            <a:avLst>
              <a:gd name="adj" fmla="val 32558"/>
            </a:avLst>
          </a:prstGeom>
          <a:solidFill>
            <a:srgbClr val="9FA582"/>
          </a:solidFill>
          <a:ln/>
        </p:spPr>
      </p:sp>
      <p:sp>
        <p:nvSpPr>
          <p:cNvPr id="14" name="Shape 10"/>
          <p:cNvSpPr/>
          <p:nvPr/>
        </p:nvSpPr>
        <p:spPr>
          <a:xfrm>
            <a:off x="3707249" y="4722376"/>
            <a:ext cx="595313" cy="595313"/>
          </a:xfrm>
          <a:prstGeom prst="roundRect">
            <a:avLst>
              <a:gd name="adj" fmla="val 153600"/>
            </a:avLst>
          </a:prstGeom>
          <a:solidFill>
            <a:srgbClr val="9FA582"/>
          </a:solidFill>
          <a:ln/>
        </p:spPr>
      </p:sp>
      <p:pic>
        <p:nvPicPr>
          <p:cNvPr id="15" name="Image 2" descr="preencoded.png">    </p:cNvPr>
          <p:cNvPicPr>
            <a:picLocks noChangeAspect="1"/>
          </p:cNvPicPr>
          <p:nvPr/>
        </p:nvPicPr>
        <p:blipFill>
          <a:blip r:embed="rId3"/>
          <a:stretch>
            <a:fillRect/>
          </a:stretch>
        </p:blipFill>
        <p:spPr>
          <a:xfrm>
            <a:off x="3885843" y="4871204"/>
            <a:ext cx="238125" cy="297656"/>
          </a:xfrm>
          <a:prstGeom prst="rect">
            <a:avLst/>
          </a:prstGeom>
        </p:spPr>
      </p:pic>
      <p:sp>
        <p:nvSpPr>
          <p:cNvPr id="16" name="Text 11"/>
          <p:cNvSpPr/>
          <p:nvPr/>
        </p:nvSpPr>
        <p:spPr>
          <a:xfrm>
            <a:off x="1015008" y="5516166"/>
            <a:ext cx="280630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Casos de Uso Principales</a:t>
            </a:r>
            <a:endParaRPr lang="en-US" sz="1950" dirty="0"/>
          </a:p>
        </p:txBody>
      </p:sp>
      <p:sp>
        <p:nvSpPr>
          <p:cNvPr id="17" name="Text 12"/>
          <p:cNvSpPr/>
          <p:nvPr/>
        </p:nvSpPr>
        <p:spPr>
          <a:xfrm>
            <a:off x="1015008" y="5945386"/>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Análisis de las interacciones críticas del usuario con el sistema, incluyendo la gestión de citas, pacientes, personal y exámenes médicos.</a:t>
            </a:r>
            <a:endParaRPr lang="en-US" sz="1550" dirty="0"/>
          </a:p>
        </p:txBody>
      </p:sp>
      <p:sp>
        <p:nvSpPr>
          <p:cNvPr id="18" name="Shape 13"/>
          <p:cNvSpPr/>
          <p:nvPr/>
        </p:nvSpPr>
        <p:spPr>
          <a:xfrm>
            <a:off x="7414379" y="4997172"/>
            <a:ext cx="6422231" cy="91440"/>
          </a:xfrm>
          <a:prstGeom prst="roundRect">
            <a:avLst>
              <a:gd name="adj" fmla="val 32558"/>
            </a:avLst>
          </a:prstGeom>
          <a:solidFill>
            <a:srgbClr val="9FA582"/>
          </a:solidFill>
          <a:ln/>
        </p:spPr>
      </p:sp>
      <p:sp>
        <p:nvSpPr>
          <p:cNvPr id="19" name="Shape 14"/>
          <p:cNvSpPr/>
          <p:nvPr/>
        </p:nvSpPr>
        <p:spPr>
          <a:xfrm>
            <a:off x="10327838" y="4722376"/>
            <a:ext cx="595313" cy="595313"/>
          </a:xfrm>
          <a:prstGeom prst="roundRect">
            <a:avLst>
              <a:gd name="adj" fmla="val 153600"/>
            </a:avLst>
          </a:prstGeom>
          <a:solidFill>
            <a:srgbClr val="9FA582"/>
          </a:solidFill>
          <a:ln/>
        </p:spPr>
      </p:sp>
      <p:pic>
        <p:nvPicPr>
          <p:cNvPr id="20" name="Image 3" descr="preencoded.png">    </p:cNvPr>
          <p:cNvPicPr>
            <a:picLocks noChangeAspect="1"/>
          </p:cNvPicPr>
          <p:nvPr/>
        </p:nvPicPr>
        <p:blipFill>
          <a:blip r:embed="rId4"/>
          <a:stretch>
            <a:fillRect/>
          </a:stretch>
        </p:blipFill>
        <p:spPr>
          <a:xfrm>
            <a:off x="10506432" y="4871204"/>
            <a:ext cx="238125" cy="297656"/>
          </a:xfrm>
          <a:prstGeom prst="rect">
            <a:avLst/>
          </a:prstGeom>
        </p:spPr>
      </p:pic>
      <p:sp>
        <p:nvSpPr>
          <p:cNvPr id="21" name="Text 15"/>
          <p:cNvSpPr/>
          <p:nvPr/>
        </p:nvSpPr>
        <p:spPr>
          <a:xfrm>
            <a:off x="7635597" y="5516166"/>
            <a:ext cx="2989540"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Configuración del Entorno</a:t>
            </a:r>
            <a:endParaRPr lang="en-US" sz="1950" dirty="0"/>
          </a:p>
        </p:txBody>
      </p:sp>
      <p:sp>
        <p:nvSpPr>
          <p:cNvPr id="22" name="Text 16"/>
          <p:cNvSpPr/>
          <p:nvPr/>
        </p:nvSpPr>
        <p:spPr>
          <a:xfrm>
            <a:off x="7635597" y="5945386"/>
            <a:ext cx="5979795"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Detalles sobre el entorno de servidor y las herramientas utilizadas para la implementación de la base de datos.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2604"/>
            <a:ext cx="11963400"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Modelado de la Base de Datos: Entidades Principales</a:t>
            </a:r>
            <a:endParaRPr lang="en-US" sz="3900" dirty="0"/>
          </a:p>
        </p:txBody>
      </p:sp>
      <p:sp>
        <p:nvSpPr>
          <p:cNvPr id="3" name="Text 1"/>
          <p:cNvSpPr/>
          <p:nvPr/>
        </p:nvSpPr>
        <p:spPr>
          <a:xfrm>
            <a:off x="793790" y="1849517"/>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El diseño de la base de datos se centra en la modularidad y la eficiencia, con entidades bien definidas que representan los componentes clave de un sistema de gestión de citas médicas. A continuación, se detallan las tablas más importantes y sus respectivas funciones.</a:t>
            </a:r>
            <a:endParaRPr lang="en-US" sz="1550" dirty="0"/>
          </a:p>
        </p:txBody>
      </p:sp>
      <p:sp>
        <p:nvSpPr>
          <p:cNvPr id="4" name="Text 2"/>
          <p:cNvSpPr/>
          <p:nvPr/>
        </p:nvSpPr>
        <p:spPr>
          <a:xfrm>
            <a:off x="793790" y="2906197"/>
            <a:ext cx="2977039" cy="379690"/>
          </a:xfrm>
          <a:prstGeom prst="rect">
            <a:avLst/>
          </a:prstGeom>
          <a:noFill/>
          <a:ln/>
        </p:spPr>
        <p:txBody>
          <a:bodyPr wrap="none" lIns="0" tIns="0" rIns="0" bIns="0" rtlCol="0" anchor="t"/>
          <a:lstStyle/>
          <a:p>
            <a:pPr algn="l" indent="0" marL="0">
              <a:lnSpc>
                <a:spcPts val="2900"/>
              </a:lnSpc>
              <a:buNone/>
            </a:pPr>
            <a:r>
              <a:rPr lang="en-US" sz="2300" b="1" dirty="0">
                <a:solidFill>
                  <a:srgbClr val="E1E5CD"/>
                </a:solidFill>
                <a:latin typeface="Outfit Bold" pitchFamily="34" charset="0"/>
                <a:ea typeface="Outfit Bold" pitchFamily="34" charset="-122"/>
                <a:cs typeface="Outfit Bold" pitchFamily="34" charset="-120"/>
              </a:rPr>
              <a:t>Tabla </a:t>
            </a:r>
            <a:pPr algn="l" indent="0" marL="0">
              <a:lnSpc>
                <a:spcPts val="2900"/>
              </a:lnSpc>
              <a:buNone/>
            </a:pPr>
            <a:r>
              <a:rPr lang="en-US" sz="2300" b="1" dirty="0">
                <a:solidFill>
                  <a:srgbClr val="C2C4B5"/>
                </a:solidFill>
                <a:highlight>
                  <a:srgbClr val="292A2C"/>
                </a:highlight>
                <a:latin typeface="Consolas" pitchFamily="34" charset="0"/>
                <a:ea typeface="Consolas" pitchFamily="34" charset="-122"/>
                <a:cs typeface="Consolas" pitchFamily="34" charset="-120"/>
              </a:rPr>
              <a:t>usuarios</a:t>
            </a:r>
            <a:endParaRPr lang="en-US" sz="2300" dirty="0"/>
          </a:p>
        </p:txBody>
      </p:sp>
      <p:sp>
        <p:nvSpPr>
          <p:cNvPr id="5" name="Text 3"/>
          <p:cNvSpPr/>
          <p:nvPr/>
        </p:nvSpPr>
        <p:spPr>
          <a:xfrm>
            <a:off x="793790" y="3484245"/>
            <a:ext cx="6279356"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Esta tabla centraliza la información de todos los usuarios del sistema, sin importar su rol. Es la base para la autenticación y gestión de perfiles.</a:t>
            </a:r>
            <a:endParaRPr lang="en-US" sz="1550" dirty="0"/>
          </a:p>
        </p:txBody>
      </p:sp>
      <p:sp>
        <p:nvSpPr>
          <p:cNvPr id="6" name="Text 4"/>
          <p:cNvSpPr/>
          <p:nvPr/>
        </p:nvSpPr>
        <p:spPr>
          <a:xfrm>
            <a:off x="793790" y="4615458"/>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Identificador único del usuario (PK).</a:t>
            </a:r>
            <a:endParaRPr lang="en-US" sz="1550" dirty="0"/>
          </a:p>
        </p:txBody>
      </p:sp>
      <p:sp>
        <p:nvSpPr>
          <p:cNvPr id="7" name="Text 5"/>
          <p:cNvSpPr/>
          <p:nvPr/>
        </p:nvSpPr>
        <p:spPr>
          <a:xfrm>
            <a:off x="793790" y="5010031"/>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nombre, apellido</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Información personal.</a:t>
            </a:r>
            <a:endParaRPr lang="en-US" sz="1550" dirty="0"/>
          </a:p>
        </p:txBody>
      </p:sp>
      <p:sp>
        <p:nvSpPr>
          <p:cNvPr id="8" name="Text 6"/>
          <p:cNvSpPr/>
          <p:nvPr/>
        </p:nvSpPr>
        <p:spPr>
          <a:xfrm>
            <a:off x="793790" y="5404604"/>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dni, email</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Identificadores únicos y datos de contacto.</a:t>
            </a:r>
            <a:endParaRPr lang="en-US" sz="1550" dirty="0"/>
          </a:p>
        </p:txBody>
      </p:sp>
      <p:sp>
        <p:nvSpPr>
          <p:cNvPr id="9" name="Text 7"/>
          <p:cNvSpPr/>
          <p:nvPr/>
        </p:nvSpPr>
        <p:spPr>
          <a:xfrm>
            <a:off x="793790" y="5799177"/>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password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Contraseña encriptada para seguridad.</a:t>
            </a:r>
            <a:endParaRPr lang="en-US" sz="1550" dirty="0"/>
          </a:p>
        </p:txBody>
      </p:sp>
      <p:sp>
        <p:nvSpPr>
          <p:cNvPr id="10" name="Text 8"/>
          <p:cNvSpPr/>
          <p:nvPr/>
        </p:nvSpPr>
        <p:spPr>
          <a:xfrm>
            <a:off x="793790" y="6193750"/>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Clave foránea a la tabla </a:t>
            </a:r>
            <a:pPr algn="l" indent="0" marL="0">
              <a:lnSpc>
                <a:spcPts val="2500"/>
              </a:lnSpc>
              <a:buNone/>
            </a:pPr>
            <a:r>
              <a:rPr lang="en-US" sz="1550" dirty="0">
                <a:solidFill>
                  <a:srgbClr val="C2C4B5"/>
                </a:solidFill>
                <a:highlight>
                  <a:srgbClr val="292A2C"/>
                </a:highlight>
                <a:latin typeface="Consolas" pitchFamily="34" charset="0"/>
                <a:ea typeface="Consolas" pitchFamily="34" charset="-122"/>
                <a:cs typeface="Consolas" pitchFamily="34" charset="-120"/>
              </a:rPr>
              <a:t>roles</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definiendo el tipo de usuario.</a:t>
            </a:r>
            <a:endParaRPr lang="en-US" sz="1550" dirty="0"/>
          </a:p>
        </p:txBody>
      </p:sp>
      <p:sp>
        <p:nvSpPr>
          <p:cNvPr id="11" name="Text 9"/>
          <p:cNvSpPr/>
          <p:nvPr/>
        </p:nvSpPr>
        <p:spPr>
          <a:xfrm>
            <a:off x="7564874" y="2906197"/>
            <a:ext cx="2977039" cy="379690"/>
          </a:xfrm>
          <a:prstGeom prst="rect">
            <a:avLst/>
          </a:prstGeom>
          <a:noFill/>
          <a:ln/>
        </p:spPr>
        <p:txBody>
          <a:bodyPr wrap="none" lIns="0" tIns="0" rIns="0" bIns="0" rtlCol="0" anchor="t"/>
          <a:lstStyle/>
          <a:p>
            <a:pPr algn="l" indent="0" marL="0">
              <a:lnSpc>
                <a:spcPts val="2900"/>
              </a:lnSpc>
              <a:buNone/>
            </a:pPr>
            <a:r>
              <a:rPr lang="en-US" sz="2300" b="1" dirty="0">
                <a:solidFill>
                  <a:srgbClr val="E1E5CD"/>
                </a:solidFill>
                <a:latin typeface="Outfit Bold" pitchFamily="34" charset="0"/>
                <a:ea typeface="Outfit Bold" pitchFamily="34" charset="-122"/>
                <a:cs typeface="Outfit Bold" pitchFamily="34" charset="-120"/>
              </a:rPr>
              <a:t>Tabla </a:t>
            </a:r>
            <a:pPr algn="l" indent="0" marL="0">
              <a:lnSpc>
                <a:spcPts val="2900"/>
              </a:lnSpc>
              <a:buNone/>
            </a:pPr>
            <a:r>
              <a:rPr lang="en-US" sz="2300" b="1" dirty="0">
                <a:solidFill>
                  <a:srgbClr val="C2C4B5"/>
                </a:solidFill>
                <a:highlight>
                  <a:srgbClr val="292A2C"/>
                </a:highlight>
                <a:latin typeface="Consolas" pitchFamily="34" charset="0"/>
                <a:ea typeface="Consolas" pitchFamily="34" charset="-122"/>
                <a:cs typeface="Consolas" pitchFamily="34" charset="-120"/>
              </a:rPr>
              <a:t>roles</a:t>
            </a:r>
            <a:endParaRPr lang="en-US" sz="2300" dirty="0"/>
          </a:p>
        </p:txBody>
      </p:sp>
      <p:sp>
        <p:nvSpPr>
          <p:cNvPr id="12" name="Text 10"/>
          <p:cNvSpPr/>
          <p:nvPr/>
        </p:nvSpPr>
        <p:spPr>
          <a:xfrm>
            <a:off x="7564874" y="3484245"/>
            <a:ext cx="6279356"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Contiene los distintos tipos de roles que los usuarios pueden tener dentro del sistema, como Administrador, Médico, Paciente, etc.</a:t>
            </a:r>
            <a:endParaRPr lang="en-US" sz="1550" dirty="0"/>
          </a:p>
        </p:txBody>
      </p:sp>
      <p:sp>
        <p:nvSpPr>
          <p:cNvPr id="13" name="Text 11"/>
          <p:cNvSpPr/>
          <p:nvPr/>
        </p:nvSpPr>
        <p:spPr>
          <a:xfrm>
            <a:off x="7564874" y="4297918"/>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Identificador único del rol (PK).</a:t>
            </a:r>
            <a:endParaRPr lang="en-US" sz="1550" dirty="0"/>
          </a:p>
        </p:txBody>
      </p:sp>
      <p:sp>
        <p:nvSpPr>
          <p:cNvPr id="14" name="Text 12"/>
          <p:cNvSpPr/>
          <p:nvPr/>
        </p:nvSpPr>
        <p:spPr>
          <a:xfrm>
            <a:off x="7564874" y="4692491"/>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nombre</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Nombre descriptivo del rol.</a:t>
            </a:r>
            <a:endParaRPr lang="en-US" sz="1550" dirty="0"/>
          </a:p>
        </p:txBody>
      </p:sp>
      <p:sp>
        <p:nvSpPr>
          <p:cNvPr id="15" name="Text 13"/>
          <p:cNvSpPr/>
          <p:nvPr/>
        </p:nvSpPr>
        <p:spPr>
          <a:xfrm>
            <a:off x="7564874" y="5216009"/>
            <a:ext cx="2977039" cy="379690"/>
          </a:xfrm>
          <a:prstGeom prst="rect">
            <a:avLst/>
          </a:prstGeom>
          <a:noFill/>
          <a:ln/>
        </p:spPr>
        <p:txBody>
          <a:bodyPr wrap="none" lIns="0" tIns="0" rIns="0" bIns="0" rtlCol="0" anchor="t"/>
          <a:lstStyle/>
          <a:p>
            <a:pPr algn="l" indent="0" marL="0">
              <a:lnSpc>
                <a:spcPts val="2900"/>
              </a:lnSpc>
              <a:buNone/>
            </a:pPr>
            <a:r>
              <a:rPr lang="en-US" sz="2300" b="1" dirty="0">
                <a:solidFill>
                  <a:srgbClr val="E1E5CD"/>
                </a:solidFill>
                <a:latin typeface="Outfit Bold" pitchFamily="34" charset="0"/>
                <a:ea typeface="Outfit Bold" pitchFamily="34" charset="-122"/>
                <a:cs typeface="Outfit Bold" pitchFamily="34" charset="-120"/>
              </a:rPr>
              <a:t>Tabla </a:t>
            </a:r>
            <a:pPr algn="l" indent="0" marL="0">
              <a:lnSpc>
                <a:spcPts val="2900"/>
              </a:lnSpc>
              <a:buNone/>
            </a:pPr>
            <a:r>
              <a:rPr lang="en-US" sz="2300" b="1" dirty="0">
                <a:solidFill>
                  <a:srgbClr val="C2C4B5"/>
                </a:solidFill>
                <a:highlight>
                  <a:srgbClr val="292A2C"/>
                </a:highlight>
                <a:latin typeface="Consolas" pitchFamily="34" charset="0"/>
                <a:ea typeface="Consolas" pitchFamily="34" charset="-122"/>
                <a:cs typeface="Consolas" pitchFamily="34" charset="-120"/>
              </a:rPr>
              <a:t>pacientes</a:t>
            </a:r>
            <a:endParaRPr lang="en-US" sz="2300" dirty="0"/>
          </a:p>
        </p:txBody>
      </p:sp>
      <p:sp>
        <p:nvSpPr>
          <p:cNvPr id="16" name="Text 14"/>
          <p:cNvSpPr/>
          <p:nvPr/>
        </p:nvSpPr>
        <p:spPr>
          <a:xfrm>
            <a:off x="7564874" y="5794058"/>
            <a:ext cx="6279356"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Esta tabla extiende la información de los usuarios que son pacientes, vinculándolos a su registro de usuario general.</a:t>
            </a:r>
            <a:endParaRPr lang="en-US" sz="1550" dirty="0"/>
          </a:p>
        </p:txBody>
      </p:sp>
      <p:sp>
        <p:nvSpPr>
          <p:cNvPr id="17" name="Text 15"/>
          <p:cNvSpPr/>
          <p:nvPr/>
        </p:nvSpPr>
        <p:spPr>
          <a:xfrm>
            <a:off x="7564874" y="6607731"/>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Identificador único del paciente (PK).</a:t>
            </a:r>
            <a:endParaRPr lang="en-US" sz="1550" dirty="0"/>
          </a:p>
        </p:txBody>
      </p:sp>
      <p:sp>
        <p:nvSpPr>
          <p:cNvPr id="18" name="Text 16"/>
          <p:cNvSpPr/>
          <p:nvPr/>
        </p:nvSpPr>
        <p:spPr>
          <a:xfrm>
            <a:off x="7564874" y="7002304"/>
            <a:ext cx="6279356" cy="32516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C2C4B5"/>
                </a:solidFill>
                <a:highlight>
                  <a:srgbClr val="292A2C"/>
                </a:highlight>
                <a:latin typeface="Consolas" pitchFamily="34" charset="0"/>
                <a:ea typeface="Consolas" pitchFamily="34" charset="-122"/>
                <a:cs typeface="Consolas" pitchFamily="34" charset="-120"/>
              </a:rPr>
              <a:t>usuario_id</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 Clave foránea a la tabla </a:t>
            </a:r>
            <a:pPr algn="l" indent="0" marL="0">
              <a:lnSpc>
                <a:spcPts val="2500"/>
              </a:lnSpc>
              <a:buNone/>
            </a:pPr>
            <a:r>
              <a:rPr lang="en-US" sz="1550" dirty="0">
                <a:solidFill>
                  <a:srgbClr val="C2C4B5"/>
                </a:solidFill>
                <a:highlight>
                  <a:srgbClr val="292A2C"/>
                </a:highlight>
                <a:latin typeface="Consolas" pitchFamily="34" charset="0"/>
                <a:ea typeface="Consolas" pitchFamily="34" charset="-122"/>
                <a:cs typeface="Consolas" pitchFamily="34" charset="-120"/>
              </a:rPr>
              <a:t>usuarios</a:t>
            </a:r>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9847" y="467320"/>
            <a:ext cx="10638234" cy="531138"/>
          </a:xfrm>
          <a:prstGeom prst="rect">
            <a:avLst/>
          </a:prstGeom>
          <a:noFill/>
          <a:ln/>
        </p:spPr>
        <p:txBody>
          <a:bodyPr wrap="none" lIns="0" tIns="0" rIns="0" bIns="0" rtlCol="0" anchor="t"/>
          <a:lstStyle/>
          <a:p>
            <a:pPr algn="l" indent="0" marL="0">
              <a:lnSpc>
                <a:spcPts val="4150"/>
              </a:lnSpc>
              <a:buNone/>
            </a:pPr>
            <a:r>
              <a:rPr lang="en-US" sz="3300" b="1" dirty="0">
                <a:solidFill>
                  <a:srgbClr val="E1E5CD"/>
                </a:solidFill>
                <a:latin typeface="Outfit Bold" pitchFamily="34" charset="0"/>
                <a:ea typeface="Outfit Bold" pitchFamily="34" charset="-122"/>
                <a:cs typeface="Outfit Bold" pitchFamily="34" charset="-120"/>
              </a:rPr>
              <a:t>Modelado de la Base de Datos: Citas y Personal Médico</a:t>
            </a:r>
            <a:endParaRPr lang="en-US" sz="3300" dirty="0"/>
          </a:p>
        </p:txBody>
      </p:sp>
      <p:sp>
        <p:nvSpPr>
          <p:cNvPr id="3" name="Text 1"/>
          <p:cNvSpPr/>
          <p:nvPr/>
        </p:nvSpPr>
        <p:spPr>
          <a:xfrm>
            <a:off x="679847" y="1338382"/>
            <a:ext cx="13270706" cy="543878"/>
          </a:xfrm>
          <a:prstGeom prst="rect">
            <a:avLst/>
          </a:prstGeom>
          <a:noFill/>
          <a:ln/>
        </p:spPr>
        <p:txBody>
          <a:bodyPr wrap="squar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La gestión de citas es el corazón del sistema, y su modelado requiere una cuidadosa interconexión entre pacientes, médicos, especialidades y salas. La estructura está diseñada para soportar tanto citas médicas como citas para exámenes especializados.</a:t>
            </a:r>
            <a:endParaRPr lang="en-US" sz="1300" dirty="0"/>
          </a:p>
        </p:txBody>
      </p:sp>
      <p:sp>
        <p:nvSpPr>
          <p:cNvPr id="4" name="Text 2"/>
          <p:cNvSpPr/>
          <p:nvPr/>
        </p:nvSpPr>
        <p:spPr>
          <a:xfrm>
            <a:off x="679847" y="2243376"/>
            <a:ext cx="2549485" cy="326231"/>
          </a:xfrm>
          <a:prstGeom prst="rect">
            <a:avLst/>
          </a:prstGeom>
          <a:noFill/>
          <a:ln/>
        </p:spPr>
        <p:txBody>
          <a:bodyPr wrap="none" lIns="0" tIns="0" rIns="0" bIns="0" rtlCol="0" anchor="t"/>
          <a:lstStyle/>
          <a:p>
            <a:pPr algn="l" indent="0" marL="0">
              <a:lnSpc>
                <a:spcPts val="2500"/>
              </a:lnSpc>
              <a:buNone/>
            </a:pPr>
            <a:r>
              <a:rPr lang="en-US" sz="2000" b="1" dirty="0">
                <a:solidFill>
                  <a:srgbClr val="E1E5CD"/>
                </a:solidFill>
                <a:latin typeface="Outfit Bold" pitchFamily="34" charset="0"/>
                <a:ea typeface="Outfit Bold" pitchFamily="34" charset="-122"/>
                <a:cs typeface="Outfit Bold" pitchFamily="34" charset="-120"/>
              </a:rPr>
              <a:t>Tabla </a:t>
            </a:r>
            <a:pPr algn="l" indent="0" marL="0">
              <a:lnSpc>
                <a:spcPts val="2500"/>
              </a:lnSpc>
              <a:buNone/>
            </a:pPr>
            <a:r>
              <a:rPr lang="en-US" sz="2000" b="1" dirty="0">
                <a:solidFill>
                  <a:srgbClr val="C2C4B5"/>
                </a:solidFill>
                <a:highlight>
                  <a:srgbClr val="292A2C"/>
                </a:highlight>
                <a:latin typeface="Consolas" pitchFamily="34" charset="0"/>
                <a:ea typeface="Consolas" pitchFamily="34" charset="-122"/>
                <a:cs typeface="Consolas" pitchFamily="34" charset="-120"/>
              </a:rPr>
              <a:t>citas</a:t>
            </a:r>
            <a:endParaRPr lang="en-US" sz="2000" dirty="0"/>
          </a:p>
        </p:txBody>
      </p:sp>
      <p:sp>
        <p:nvSpPr>
          <p:cNvPr id="5" name="Text 3"/>
          <p:cNvSpPr/>
          <p:nvPr/>
        </p:nvSpPr>
        <p:spPr>
          <a:xfrm>
            <a:off x="679847" y="2739509"/>
            <a:ext cx="6428065" cy="543878"/>
          </a:xfrm>
          <a:prstGeom prst="rect">
            <a:avLst/>
          </a:prstGeom>
          <a:noFill/>
          <a:ln/>
        </p:spPr>
        <p:txBody>
          <a:bodyPr wrap="squar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Registra las citas programadas entre pacientes y médicos, incluyendo detalles como la especialidad y el motivo.</a:t>
            </a:r>
            <a:endParaRPr lang="en-US" sz="1300" dirty="0"/>
          </a:p>
        </p:txBody>
      </p:sp>
      <p:sp>
        <p:nvSpPr>
          <p:cNvPr id="6" name="Text 4"/>
          <p:cNvSpPr/>
          <p:nvPr/>
        </p:nvSpPr>
        <p:spPr>
          <a:xfrm>
            <a:off x="679847" y="3436263"/>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Identificador único de la cita (PK).</a:t>
            </a:r>
            <a:endParaRPr lang="en-US" sz="1300" dirty="0"/>
          </a:p>
        </p:txBody>
      </p:sp>
      <p:sp>
        <p:nvSpPr>
          <p:cNvPr id="7" name="Text 5"/>
          <p:cNvSpPr/>
          <p:nvPr/>
        </p:nvSpPr>
        <p:spPr>
          <a:xfrm>
            <a:off x="679847" y="3775234"/>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paciente_id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a:t>
            </a:r>
            <a:endParaRPr lang="en-US" sz="1300" dirty="0"/>
          </a:p>
        </p:txBody>
      </p:sp>
      <p:sp>
        <p:nvSpPr>
          <p:cNvPr id="8" name="Text 6"/>
          <p:cNvSpPr/>
          <p:nvPr/>
        </p:nvSpPr>
        <p:spPr>
          <a:xfrm>
            <a:off x="679847" y="4114205"/>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medico_id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medicos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a:t>
            </a:r>
            <a:endParaRPr lang="en-US" sz="1300" dirty="0"/>
          </a:p>
        </p:txBody>
      </p:sp>
      <p:sp>
        <p:nvSpPr>
          <p:cNvPr id="9" name="Text 7"/>
          <p:cNvSpPr/>
          <p:nvPr/>
        </p:nvSpPr>
        <p:spPr>
          <a:xfrm>
            <a:off x="679847" y="4453176"/>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especialidad_id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especialidades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a:t>
            </a:r>
            <a:endParaRPr lang="en-US" sz="1300" dirty="0"/>
          </a:p>
        </p:txBody>
      </p:sp>
      <p:sp>
        <p:nvSpPr>
          <p:cNvPr id="10" name="Text 8"/>
          <p:cNvSpPr/>
          <p:nvPr/>
        </p:nvSpPr>
        <p:spPr>
          <a:xfrm>
            <a:off x="679847" y="4792147"/>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sala_id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salas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(opcional).</a:t>
            </a:r>
            <a:endParaRPr lang="en-US" sz="1300" dirty="0"/>
          </a:p>
        </p:txBody>
      </p:sp>
      <p:sp>
        <p:nvSpPr>
          <p:cNvPr id="11" name="Text 9"/>
          <p:cNvSpPr/>
          <p:nvPr/>
        </p:nvSpPr>
        <p:spPr>
          <a:xfrm>
            <a:off x="679847" y="5131118"/>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fecha, hora</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Detalles de la cita.</a:t>
            </a:r>
            <a:endParaRPr lang="en-US" sz="1300" dirty="0"/>
          </a:p>
        </p:txBody>
      </p:sp>
      <p:sp>
        <p:nvSpPr>
          <p:cNvPr id="12" name="Text 10"/>
          <p:cNvSpPr/>
          <p:nvPr/>
        </p:nvSpPr>
        <p:spPr>
          <a:xfrm>
            <a:off x="679847" y="5470088"/>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motivo_cita, estado</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Información adicional.</a:t>
            </a:r>
            <a:endParaRPr lang="en-US" sz="1300" dirty="0"/>
          </a:p>
        </p:txBody>
      </p:sp>
      <p:sp>
        <p:nvSpPr>
          <p:cNvPr id="13" name="Text 11"/>
          <p:cNvSpPr/>
          <p:nvPr/>
        </p:nvSpPr>
        <p:spPr>
          <a:xfrm>
            <a:off x="7530108" y="2243376"/>
            <a:ext cx="2549485" cy="326231"/>
          </a:xfrm>
          <a:prstGeom prst="rect">
            <a:avLst/>
          </a:prstGeom>
          <a:noFill/>
          <a:ln/>
        </p:spPr>
        <p:txBody>
          <a:bodyPr wrap="none" lIns="0" tIns="0" rIns="0" bIns="0" rtlCol="0" anchor="t"/>
          <a:lstStyle/>
          <a:p>
            <a:pPr algn="l" indent="0" marL="0">
              <a:lnSpc>
                <a:spcPts val="2500"/>
              </a:lnSpc>
              <a:buNone/>
            </a:pPr>
            <a:r>
              <a:rPr lang="en-US" sz="2000" b="1" dirty="0">
                <a:solidFill>
                  <a:srgbClr val="E1E5CD"/>
                </a:solidFill>
                <a:latin typeface="Outfit Bold" pitchFamily="34" charset="0"/>
                <a:ea typeface="Outfit Bold" pitchFamily="34" charset="-122"/>
                <a:cs typeface="Outfit Bold" pitchFamily="34" charset="-120"/>
              </a:rPr>
              <a:t>Tabla </a:t>
            </a:r>
            <a:pPr algn="l" indent="0" marL="0">
              <a:lnSpc>
                <a:spcPts val="2500"/>
              </a:lnSpc>
              <a:buNone/>
            </a:pPr>
            <a:r>
              <a:rPr lang="en-US" sz="2000" b="1" dirty="0">
                <a:solidFill>
                  <a:srgbClr val="C2C4B5"/>
                </a:solidFill>
                <a:highlight>
                  <a:srgbClr val="292A2C"/>
                </a:highlight>
                <a:latin typeface="Consolas" pitchFamily="34" charset="0"/>
                <a:ea typeface="Consolas" pitchFamily="34" charset="-122"/>
                <a:cs typeface="Consolas" pitchFamily="34" charset="-120"/>
              </a:rPr>
              <a:t>medicos</a:t>
            </a:r>
            <a:endParaRPr lang="en-US" sz="2000" dirty="0"/>
          </a:p>
        </p:txBody>
      </p:sp>
      <p:sp>
        <p:nvSpPr>
          <p:cNvPr id="14" name="Text 12"/>
          <p:cNvSpPr/>
          <p:nvPr/>
        </p:nvSpPr>
        <p:spPr>
          <a:xfrm>
            <a:off x="7530108" y="2739509"/>
            <a:ext cx="6428065" cy="543878"/>
          </a:xfrm>
          <a:prstGeom prst="rect">
            <a:avLst/>
          </a:prstGeom>
          <a:noFill/>
          <a:ln/>
        </p:spPr>
        <p:txBody>
          <a:bodyPr wrap="squar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Extiende la información de los usuarios que son médicos, incluyendo su especialidad y estado.</a:t>
            </a:r>
            <a:endParaRPr lang="en-US" sz="1300" dirty="0"/>
          </a:p>
        </p:txBody>
      </p:sp>
      <p:sp>
        <p:nvSpPr>
          <p:cNvPr id="15" name="Text 13"/>
          <p:cNvSpPr/>
          <p:nvPr/>
        </p:nvSpPr>
        <p:spPr>
          <a:xfrm>
            <a:off x="7530108" y="3436263"/>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Identificador único del médico (PK).</a:t>
            </a:r>
            <a:endParaRPr lang="en-US" sz="1300" dirty="0"/>
          </a:p>
        </p:txBody>
      </p:sp>
      <p:sp>
        <p:nvSpPr>
          <p:cNvPr id="16" name="Text 14"/>
          <p:cNvSpPr/>
          <p:nvPr/>
        </p:nvSpPr>
        <p:spPr>
          <a:xfrm>
            <a:off x="7530108" y="3775234"/>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usuario_id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usuarios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a:t>
            </a:r>
            <a:endParaRPr lang="en-US" sz="1300" dirty="0"/>
          </a:p>
        </p:txBody>
      </p:sp>
      <p:sp>
        <p:nvSpPr>
          <p:cNvPr id="17" name="Text 15"/>
          <p:cNvSpPr/>
          <p:nvPr/>
        </p:nvSpPr>
        <p:spPr>
          <a:xfrm>
            <a:off x="7530108" y="4114205"/>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especialidad_id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FK a </a:t>
            </a:r>
            <a:pPr algn="l" indent="0" marL="0">
              <a:lnSpc>
                <a:spcPts val="2100"/>
              </a:lnSpc>
              <a:buNone/>
            </a:pPr>
            <a:r>
              <a:rPr lang="en-US" sz="1300" dirty="0">
                <a:solidFill>
                  <a:srgbClr val="C2C4B5"/>
                </a:solidFill>
                <a:highlight>
                  <a:srgbClr val="292A2C"/>
                </a:highlight>
                <a:latin typeface="Consolas" pitchFamily="34" charset="0"/>
                <a:ea typeface="Consolas" pitchFamily="34" charset="-122"/>
                <a:cs typeface="Consolas" pitchFamily="34" charset="-120"/>
              </a:rPr>
              <a:t>especialidades</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a:t>
            </a:r>
            <a:endParaRPr lang="en-US" sz="1300" dirty="0"/>
          </a:p>
        </p:txBody>
      </p:sp>
      <p:sp>
        <p:nvSpPr>
          <p:cNvPr id="18" name="Text 16"/>
          <p:cNvSpPr/>
          <p:nvPr/>
        </p:nvSpPr>
        <p:spPr>
          <a:xfrm>
            <a:off x="7530108" y="4453176"/>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pacientes_atendidos, estado, turno</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Métricas y disponibilidad.</a:t>
            </a:r>
            <a:endParaRPr lang="en-US" sz="1300" dirty="0"/>
          </a:p>
        </p:txBody>
      </p:sp>
      <p:sp>
        <p:nvSpPr>
          <p:cNvPr id="19" name="Text 17"/>
          <p:cNvSpPr/>
          <p:nvPr/>
        </p:nvSpPr>
        <p:spPr>
          <a:xfrm>
            <a:off x="679847" y="6170176"/>
            <a:ext cx="2563773" cy="326231"/>
          </a:xfrm>
          <a:prstGeom prst="rect">
            <a:avLst/>
          </a:prstGeom>
          <a:noFill/>
          <a:ln/>
        </p:spPr>
        <p:txBody>
          <a:bodyPr wrap="none" lIns="0" tIns="0" rIns="0" bIns="0" rtlCol="0" anchor="t"/>
          <a:lstStyle/>
          <a:p>
            <a:pPr algn="l" indent="0" marL="0">
              <a:lnSpc>
                <a:spcPts val="2500"/>
              </a:lnSpc>
              <a:buNone/>
            </a:pPr>
            <a:r>
              <a:rPr lang="en-US" sz="2000" b="1" dirty="0">
                <a:solidFill>
                  <a:srgbClr val="E1E5CD"/>
                </a:solidFill>
                <a:latin typeface="Outfit Bold" pitchFamily="34" charset="0"/>
                <a:ea typeface="Outfit Bold" pitchFamily="34" charset="-122"/>
                <a:cs typeface="Outfit Bold" pitchFamily="34" charset="-120"/>
              </a:rPr>
              <a:t>Tabla </a:t>
            </a:r>
            <a:pPr algn="l" indent="0" marL="0">
              <a:lnSpc>
                <a:spcPts val="2500"/>
              </a:lnSpc>
              <a:buNone/>
            </a:pPr>
            <a:r>
              <a:rPr lang="en-US" sz="2000" b="1" dirty="0">
                <a:solidFill>
                  <a:srgbClr val="C2C4B5"/>
                </a:solidFill>
                <a:highlight>
                  <a:srgbClr val="292A2C"/>
                </a:highlight>
                <a:latin typeface="Consolas" pitchFamily="34" charset="0"/>
                <a:ea typeface="Consolas" pitchFamily="34" charset="-122"/>
                <a:cs typeface="Consolas" pitchFamily="34" charset="-120"/>
              </a:rPr>
              <a:t>especialidades</a:t>
            </a:r>
            <a:endParaRPr lang="en-US" sz="2000" dirty="0"/>
          </a:p>
        </p:txBody>
      </p:sp>
      <p:sp>
        <p:nvSpPr>
          <p:cNvPr id="20" name="Text 18"/>
          <p:cNvSpPr/>
          <p:nvPr/>
        </p:nvSpPr>
        <p:spPr>
          <a:xfrm>
            <a:off x="679847" y="6666309"/>
            <a:ext cx="6428065" cy="271939"/>
          </a:xfrm>
          <a:prstGeom prst="rect">
            <a:avLst/>
          </a:prstGeom>
          <a:noFill/>
          <a:ln/>
        </p:spPr>
        <p:txBody>
          <a:bodyPr wrap="non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Lista las diferentes especialidades médicas disponibles en la clínica.</a:t>
            </a:r>
            <a:endParaRPr lang="en-US" sz="1300" dirty="0"/>
          </a:p>
        </p:txBody>
      </p:sp>
      <p:sp>
        <p:nvSpPr>
          <p:cNvPr id="21" name="Text 19"/>
          <p:cNvSpPr/>
          <p:nvPr/>
        </p:nvSpPr>
        <p:spPr>
          <a:xfrm>
            <a:off x="679847" y="7091124"/>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Identificador único (PK).</a:t>
            </a:r>
            <a:endParaRPr lang="en-US" sz="1300" dirty="0"/>
          </a:p>
        </p:txBody>
      </p:sp>
      <p:sp>
        <p:nvSpPr>
          <p:cNvPr id="22" name="Text 20"/>
          <p:cNvSpPr/>
          <p:nvPr/>
        </p:nvSpPr>
        <p:spPr>
          <a:xfrm>
            <a:off x="679847" y="7430095"/>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nombre</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Nombre de la especialidad.</a:t>
            </a:r>
            <a:endParaRPr lang="en-US" sz="1300" dirty="0"/>
          </a:p>
        </p:txBody>
      </p:sp>
      <p:sp>
        <p:nvSpPr>
          <p:cNvPr id="23" name="Text 21"/>
          <p:cNvSpPr/>
          <p:nvPr/>
        </p:nvSpPr>
        <p:spPr>
          <a:xfrm>
            <a:off x="7530108" y="6170176"/>
            <a:ext cx="2549485" cy="326231"/>
          </a:xfrm>
          <a:prstGeom prst="rect">
            <a:avLst/>
          </a:prstGeom>
          <a:noFill/>
          <a:ln/>
        </p:spPr>
        <p:txBody>
          <a:bodyPr wrap="none" lIns="0" tIns="0" rIns="0" bIns="0" rtlCol="0" anchor="t"/>
          <a:lstStyle/>
          <a:p>
            <a:pPr algn="l" indent="0" marL="0">
              <a:lnSpc>
                <a:spcPts val="2500"/>
              </a:lnSpc>
              <a:buNone/>
            </a:pPr>
            <a:r>
              <a:rPr lang="en-US" sz="2000" b="1" dirty="0">
                <a:solidFill>
                  <a:srgbClr val="E1E5CD"/>
                </a:solidFill>
                <a:latin typeface="Outfit Bold" pitchFamily="34" charset="0"/>
                <a:ea typeface="Outfit Bold" pitchFamily="34" charset="-122"/>
                <a:cs typeface="Outfit Bold" pitchFamily="34" charset="-120"/>
              </a:rPr>
              <a:t>Tabla </a:t>
            </a:r>
            <a:pPr algn="l" indent="0" marL="0">
              <a:lnSpc>
                <a:spcPts val="2500"/>
              </a:lnSpc>
              <a:buNone/>
            </a:pPr>
            <a:r>
              <a:rPr lang="en-US" sz="2000" b="1" dirty="0">
                <a:solidFill>
                  <a:srgbClr val="C2C4B5"/>
                </a:solidFill>
                <a:highlight>
                  <a:srgbClr val="292A2C"/>
                </a:highlight>
                <a:latin typeface="Consolas" pitchFamily="34" charset="0"/>
                <a:ea typeface="Consolas" pitchFamily="34" charset="-122"/>
                <a:cs typeface="Consolas" pitchFamily="34" charset="-120"/>
              </a:rPr>
              <a:t>salas</a:t>
            </a:r>
            <a:endParaRPr lang="en-US" sz="2000" dirty="0"/>
          </a:p>
        </p:txBody>
      </p:sp>
      <p:sp>
        <p:nvSpPr>
          <p:cNvPr id="24" name="Text 22"/>
          <p:cNvSpPr/>
          <p:nvPr/>
        </p:nvSpPr>
        <p:spPr>
          <a:xfrm>
            <a:off x="7530108" y="6666309"/>
            <a:ext cx="6428065" cy="271939"/>
          </a:xfrm>
          <a:prstGeom prst="rect">
            <a:avLst/>
          </a:prstGeom>
          <a:noFill/>
          <a:ln/>
        </p:spPr>
        <p:txBody>
          <a:bodyPr wrap="non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Contiene información sobre las salas de consulta o procedimientos.</a:t>
            </a:r>
            <a:endParaRPr lang="en-US" sz="1300" dirty="0"/>
          </a:p>
        </p:txBody>
      </p:sp>
      <p:sp>
        <p:nvSpPr>
          <p:cNvPr id="25" name="Text 23"/>
          <p:cNvSpPr/>
          <p:nvPr/>
        </p:nvSpPr>
        <p:spPr>
          <a:xfrm>
            <a:off x="7530108" y="7091124"/>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Identificador único (PK).</a:t>
            </a:r>
            <a:endParaRPr lang="en-US" sz="1300" dirty="0"/>
          </a:p>
        </p:txBody>
      </p:sp>
      <p:sp>
        <p:nvSpPr>
          <p:cNvPr id="26" name="Text 24"/>
          <p:cNvSpPr/>
          <p:nvPr/>
        </p:nvSpPr>
        <p:spPr>
          <a:xfrm>
            <a:off x="7530108" y="7430095"/>
            <a:ext cx="6428065" cy="27955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C2C4B5"/>
                </a:solidFill>
                <a:highlight>
                  <a:srgbClr val="292A2C"/>
                </a:highlight>
                <a:latin typeface="Consolas" pitchFamily="34" charset="0"/>
                <a:ea typeface="Consolas" pitchFamily="34" charset="-122"/>
                <a:cs typeface="Consolas" pitchFamily="34" charset="-120"/>
              </a:rPr>
              <a:t>nombre, ubicacion</a:t>
            </a:r>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 Detalles de la sala.</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0095" y="668298"/>
            <a:ext cx="10567035" cy="593765"/>
          </a:xfrm>
          <a:prstGeom prst="rect">
            <a:avLst/>
          </a:prstGeom>
          <a:noFill/>
          <a:ln/>
        </p:spPr>
        <p:txBody>
          <a:bodyPr wrap="none" lIns="0" tIns="0" rIns="0" bIns="0" rtlCol="0" anchor="t"/>
          <a:lstStyle/>
          <a:p>
            <a:pPr algn="l" indent="0" marL="0">
              <a:lnSpc>
                <a:spcPts val="4650"/>
              </a:lnSpc>
              <a:buNone/>
            </a:pPr>
            <a:r>
              <a:rPr lang="en-US" sz="3700" b="1" dirty="0">
                <a:solidFill>
                  <a:srgbClr val="E1E5CD"/>
                </a:solidFill>
                <a:latin typeface="Outfit Bold" pitchFamily="34" charset="0"/>
                <a:ea typeface="Outfit Bold" pitchFamily="34" charset="-122"/>
                <a:cs typeface="Outfit Bold" pitchFamily="34" charset="-120"/>
              </a:rPr>
              <a:t>Diccionario de Datos: Estructura de Tablas Clave</a:t>
            </a:r>
            <a:endParaRPr lang="en-US" sz="3700" dirty="0"/>
          </a:p>
        </p:txBody>
      </p:sp>
      <p:sp>
        <p:nvSpPr>
          <p:cNvPr id="3" name="Text 1"/>
          <p:cNvSpPr/>
          <p:nvPr/>
        </p:nvSpPr>
        <p:spPr>
          <a:xfrm>
            <a:off x="760095" y="1642110"/>
            <a:ext cx="13110210" cy="607933"/>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El diccionario de datos proporciona una referencia indispensable para cada tabla y campo, asegurando la consistencia y facilitando el mantenimiento y la expansión del sistema.</a:t>
            </a:r>
            <a:endParaRPr lang="en-US" sz="1450" dirty="0"/>
          </a:p>
        </p:txBody>
      </p:sp>
      <p:sp>
        <p:nvSpPr>
          <p:cNvPr id="4" name="Shape 2"/>
          <p:cNvSpPr/>
          <p:nvPr/>
        </p:nvSpPr>
        <p:spPr>
          <a:xfrm>
            <a:off x="760095" y="2558772"/>
            <a:ext cx="5725120" cy="237530"/>
          </a:xfrm>
          <a:prstGeom prst="roundRect">
            <a:avLst>
              <a:gd name="adj" fmla="val 12000"/>
            </a:avLst>
          </a:prstGeom>
          <a:solidFill>
            <a:srgbClr val="3B3C3E"/>
          </a:solidFill>
          <a:ln/>
        </p:spPr>
      </p:sp>
      <p:sp>
        <p:nvSpPr>
          <p:cNvPr id="5" name="Shape 3"/>
          <p:cNvSpPr/>
          <p:nvPr/>
        </p:nvSpPr>
        <p:spPr>
          <a:xfrm>
            <a:off x="760095" y="2558772"/>
            <a:ext cx="5725120" cy="237530"/>
          </a:xfrm>
          <a:prstGeom prst="roundRect">
            <a:avLst>
              <a:gd name="adj" fmla="val 12000"/>
            </a:avLst>
          </a:prstGeom>
          <a:solidFill>
            <a:srgbClr val="9FA582"/>
          </a:solidFill>
          <a:ln/>
        </p:spPr>
      </p:sp>
      <p:sp>
        <p:nvSpPr>
          <p:cNvPr id="6" name="Text 4"/>
          <p:cNvSpPr/>
          <p:nvPr/>
        </p:nvSpPr>
        <p:spPr>
          <a:xfrm>
            <a:off x="6627733" y="2558772"/>
            <a:ext cx="568643" cy="237530"/>
          </a:xfrm>
          <a:prstGeom prst="rect">
            <a:avLst/>
          </a:prstGeom>
          <a:noFill/>
          <a:ln/>
        </p:spPr>
        <p:txBody>
          <a:bodyPr wrap="none" lIns="0" tIns="0" rIns="0" bIns="0" rtlCol="0" anchor="t"/>
          <a:lstStyle/>
          <a:p>
            <a:pPr algn="l" indent="0" marL="0">
              <a:lnSpc>
                <a:spcPts val="1850"/>
              </a:lnSpc>
              <a:buNone/>
            </a:pPr>
            <a:r>
              <a:rPr lang="en-US" sz="1850" b="1" dirty="0">
                <a:solidFill>
                  <a:srgbClr val="C2C4B5"/>
                </a:solidFill>
                <a:latin typeface="Outfit Bold" pitchFamily="34" charset="0"/>
                <a:ea typeface="Outfit Bold" pitchFamily="34" charset="-122"/>
                <a:cs typeface="Outfit Bold" pitchFamily="34" charset="-120"/>
              </a:rPr>
              <a:t>100%</a:t>
            </a:r>
            <a:endParaRPr lang="en-US" sz="1850" dirty="0"/>
          </a:p>
        </p:txBody>
      </p:sp>
      <p:sp>
        <p:nvSpPr>
          <p:cNvPr id="7" name="Text 5"/>
          <p:cNvSpPr/>
          <p:nvPr/>
        </p:nvSpPr>
        <p:spPr>
          <a:xfrm>
            <a:off x="760095" y="3033832"/>
            <a:ext cx="2375297" cy="304443"/>
          </a:xfrm>
          <a:prstGeom prst="rect">
            <a:avLst/>
          </a:prstGeom>
          <a:noFill/>
          <a:ln/>
        </p:spPr>
        <p:txBody>
          <a:bodyPr wrap="none" lIns="0" tIns="0" rIns="0" bIns="0" rtlCol="0" anchor="t"/>
          <a:lstStyle/>
          <a:p>
            <a:pPr algn="l" indent="0" marL="0">
              <a:lnSpc>
                <a:spcPts val="2300"/>
              </a:lnSpc>
              <a:buNone/>
            </a:pPr>
            <a:r>
              <a:rPr lang="en-US" sz="1850" b="1" dirty="0">
                <a:solidFill>
                  <a:srgbClr val="C2C4B5"/>
                </a:solidFill>
                <a:latin typeface="Outfit Bold" pitchFamily="34" charset="0"/>
                <a:ea typeface="Outfit Bold" pitchFamily="34" charset="-122"/>
                <a:cs typeface="Outfit Bold" pitchFamily="34" charset="-120"/>
              </a:rPr>
              <a:t>Tabla </a:t>
            </a:r>
            <a:pPr algn="l" indent="0" marL="0">
              <a:lnSpc>
                <a:spcPts val="2300"/>
              </a:lnSpc>
              <a:buNone/>
            </a:pPr>
            <a:r>
              <a:rPr lang="en-US" sz="1850" b="1" dirty="0">
                <a:solidFill>
                  <a:srgbClr val="C2C4B5"/>
                </a:solidFill>
                <a:highlight>
                  <a:srgbClr val="292A2C"/>
                </a:highlight>
                <a:latin typeface="Consolas" pitchFamily="34" charset="0"/>
                <a:ea typeface="Consolas" pitchFamily="34" charset="-122"/>
                <a:cs typeface="Consolas" pitchFamily="34" charset="-120"/>
              </a:rPr>
              <a:t>usuarios</a:t>
            </a:r>
            <a:endParaRPr lang="en-US" sz="1850" dirty="0"/>
          </a:p>
        </p:txBody>
      </p:sp>
      <p:sp>
        <p:nvSpPr>
          <p:cNvPr id="8" name="Text 6"/>
          <p:cNvSpPr/>
          <p:nvPr/>
        </p:nvSpPr>
        <p:spPr>
          <a:xfrm>
            <a:off x="760095" y="3452217"/>
            <a:ext cx="6436281" cy="911900"/>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Contiene los atributos esenciales para cada usuario del sistema, incluyendo datos personales, de contacto y credenciales de acceso. Su diseño permite una gestión centralizada y la asignación de roles flexibles.</a:t>
            </a:r>
            <a:endParaRPr lang="en-US" sz="1450" dirty="0"/>
          </a:p>
        </p:txBody>
      </p:sp>
      <p:sp>
        <p:nvSpPr>
          <p:cNvPr id="9" name="Shape 7"/>
          <p:cNvSpPr/>
          <p:nvPr/>
        </p:nvSpPr>
        <p:spPr>
          <a:xfrm>
            <a:off x="7433905" y="2558772"/>
            <a:ext cx="5837039" cy="237530"/>
          </a:xfrm>
          <a:prstGeom prst="roundRect">
            <a:avLst>
              <a:gd name="adj" fmla="val 12000"/>
            </a:avLst>
          </a:prstGeom>
          <a:solidFill>
            <a:srgbClr val="3B3C3E"/>
          </a:solidFill>
          <a:ln/>
        </p:spPr>
      </p:sp>
      <p:sp>
        <p:nvSpPr>
          <p:cNvPr id="10" name="Shape 8"/>
          <p:cNvSpPr/>
          <p:nvPr/>
        </p:nvSpPr>
        <p:spPr>
          <a:xfrm>
            <a:off x="7433905" y="2558772"/>
            <a:ext cx="5253276" cy="237530"/>
          </a:xfrm>
          <a:prstGeom prst="roundRect">
            <a:avLst>
              <a:gd name="adj" fmla="val 12000"/>
            </a:avLst>
          </a:prstGeom>
          <a:solidFill>
            <a:srgbClr val="9FA582"/>
          </a:solidFill>
          <a:ln/>
        </p:spPr>
      </p:sp>
      <p:sp>
        <p:nvSpPr>
          <p:cNvPr id="11" name="Text 9"/>
          <p:cNvSpPr/>
          <p:nvPr/>
        </p:nvSpPr>
        <p:spPr>
          <a:xfrm>
            <a:off x="13413462" y="2558772"/>
            <a:ext cx="456843" cy="237530"/>
          </a:xfrm>
          <a:prstGeom prst="rect">
            <a:avLst/>
          </a:prstGeom>
          <a:noFill/>
          <a:ln/>
        </p:spPr>
        <p:txBody>
          <a:bodyPr wrap="none" lIns="0" tIns="0" rIns="0" bIns="0" rtlCol="0" anchor="t"/>
          <a:lstStyle/>
          <a:p>
            <a:pPr algn="l" indent="0" marL="0">
              <a:lnSpc>
                <a:spcPts val="1850"/>
              </a:lnSpc>
              <a:buNone/>
            </a:pPr>
            <a:r>
              <a:rPr lang="en-US" sz="1850" b="1" dirty="0">
                <a:solidFill>
                  <a:srgbClr val="C2C4B5"/>
                </a:solidFill>
                <a:latin typeface="Outfit Bold" pitchFamily="34" charset="0"/>
                <a:ea typeface="Outfit Bold" pitchFamily="34" charset="-122"/>
                <a:cs typeface="Outfit Bold" pitchFamily="34" charset="-120"/>
              </a:rPr>
              <a:t>90%</a:t>
            </a:r>
            <a:endParaRPr lang="en-US" sz="1850" dirty="0"/>
          </a:p>
        </p:txBody>
      </p:sp>
      <p:sp>
        <p:nvSpPr>
          <p:cNvPr id="12" name="Text 10"/>
          <p:cNvSpPr/>
          <p:nvPr/>
        </p:nvSpPr>
        <p:spPr>
          <a:xfrm>
            <a:off x="7433905" y="3033832"/>
            <a:ext cx="2375297" cy="304443"/>
          </a:xfrm>
          <a:prstGeom prst="rect">
            <a:avLst/>
          </a:prstGeom>
          <a:noFill/>
          <a:ln/>
        </p:spPr>
        <p:txBody>
          <a:bodyPr wrap="none" lIns="0" tIns="0" rIns="0" bIns="0" rtlCol="0" anchor="t"/>
          <a:lstStyle/>
          <a:p>
            <a:pPr algn="l" indent="0" marL="0">
              <a:lnSpc>
                <a:spcPts val="2300"/>
              </a:lnSpc>
              <a:buNone/>
            </a:pPr>
            <a:r>
              <a:rPr lang="en-US" sz="1850" b="1" dirty="0">
                <a:solidFill>
                  <a:srgbClr val="C2C4B5"/>
                </a:solidFill>
                <a:latin typeface="Outfit Bold" pitchFamily="34" charset="0"/>
                <a:ea typeface="Outfit Bold" pitchFamily="34" charset="-122"/>
                <a:cs typeface="Outfit Bold" pitchFamily="34" charset="-120"/>
              </a:rPr>
              <a:t>Tabla </a:t>
            </a:r>
            <a:pPr algn="l" indent="0" marL="0">
              <a:lnSpc>
                <a:spcPts val="2300"/>
              </a:lnSpc>
              <a:buNone/>
            </a:pPr>
            <a:r>
              <a:rPr lang="en-US" sz="1850" b="1" dirty="0">
                <a:solidFill>
                  <a:srgbClr val="C2C4B5"/>
                </a:solidFill>
                <a:highlight>
                  <a:srgbClr val="292A2C"/>
                </a:highlight>
                <a:latin typeface="Consolas" pitchFamily="34" charset="0"/>
                <a:ea typeface="Consolas" pitchFamily="34" charset="-122"/>
                <a:cs typeface="Consolas" pitchFamily="34" charset="-120"/>
              </a:rPr>
              <a:t>citas</a:t>
            </a:r>
            <a:endParaRPr lang="en-US" sz="1850" dirty="0"/>
          </a:p>
        </p:txBody>
      </p:sp>
      <p:sp>
        <p:nvSpPr>
          <p:cNvPr id="13" name="Text 11"/>
          <p:cNvSpPr/>
          <p:nvPr/>
        </p:nvSpPr>
        <p:spPr>
          <a:xfrm>
            <a:off x="7433905" y="3452217"/>
            <a:ext cx="6436400" cy="911900"/>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Registra cada cita programada, vinculando pacientes con médicos y especialidades. Sus campos cubren la fecha, hora, motivo y estado de la cita, permitiendo un seguimiento completo del proceso.</a:t>
            </a:r>
            <a:endParaRPr lang="en-US" sz="1450" dirty="0"/>
          </a:p>
        </p:txBody>
      </p:sp>
      <p:sp>
        <p:nvSpPr>
          <p:cNvPr id="14" name="Shape 12"/>
          <p:cNvSpPr/>
          <p:nvPr/>
        </p:nvSpPr>
        <p:spPr>
          <a:xfrm>
            <a:off x="760095" y="4934188"/>
            <a:ext cx="5839539" cy="237530"/>
          </a:xfrm>
          <a:prstGeom prst="roundRect">
            <a:avLst>
              <a:gd name="adj" fmla="val 12000"/>
            </a:avLst>
          </a:prstGeom>
          <a:solidFill>
            <a:srgbClr val="3B3C3E"/>
          </a:solidFill>
          <a:ln/>
        </p:spPr>
      </p:sp>
      <p:sp>
        <p:nvSpPr>
          <p:cNvPr id="15" name="Shape 13"/>
          <p:cNvSpPr/>
          <p:nvPr/>
        </p:nvSpPr>
        <p:spPr>
          <a:xfrm>
            <a:off x="760095" y="4934188"/>
            <a:ext cx="4671536" cy="237530"/>
          </a:xfrm>
          <a:prstGeom prst="roundRect">
            <a:avLst>
              <a:gd name="adj" fmla="val 12000"/>
            </a:avLst>
          </a:prstGeom>
          <a:solidFill>
            <a:srgbClr val="9FA582"/>
          </a:solidFill>
          <a:ln/>
        </p:spPr>
      </p:sp>
      <p:sp>
        <p:nvSpPr>
          <p:cNvPr id="16" name="Text 14"/>
          <p:cNvSpPr/>
          <p:nvPr/>
        </p:nvSpPr>
        <p:spPr>
          <a:xfrm>
            <a:off x="6742152" y="4934188"/>
            <a:ext cx="454223" cy="237530"/>
          </a:xfrm>
          <a:prstGeom prst="rect">
            <a:avLst/>
          </a:prstGeom>
          <a:noFill/>
          <a:ln/>
        </p:spPr>
        <p:txBody>
          <a:bodyPr wrap="none" lIns="0" tIns="0" rIns="0" bIns="0" rtlCol="0" anchor="t"/>
          <a:lstStyle/>
          <a:p>
            <a:pPr algn="l" indent="0" marL="0">
              <a:lnSpc>
                <a:spcPts val="1850"/>
              </a:lnSpc>
              <a:buNone/>
            </a:pPr>
            <a:r>
              <a:rPr lang="en-US" sz="1850" b="1" dirty="0">
                <a:solidFill>
                  <a:srgbClr val="C2C4B5"/>
                </a:solidFill>
                <a:latin typeface="Outfit Bold" pitchFamily="34" charset="0"/>
                <a:ea typeface="Outfit Bold" pitchFamily="34" charset="-122"/>
                <a:cs typeface="Outfit Bold" pitchFamily="34" charset="-120"/>
              </a:rPr>
              <a:t>80%</a:t>
            </a:r>
            <a:endParaRPr lang="en-US" sz="1850" dirty="0"/>
          </a:p>
        </p:txBody>
      </p:sp>
      <p:sp>
        <p:nvSpPr>
          <p:cNvPr id="17" name="Text 15"/>
          <p:cNvSpPr/>
          <p:nvPr/>
        </p:nvSpPr>
        <p:spPr>
          <a:xfrm>
            <a:off x="760095" y="5409248"/>
            <a:ext cx="2375297" cy="304443"/>
          </a:xfrm>
          <a:prstGeom prst="rect">
            <a:avLst/>
          </a:prstGeom>
          <a:noFill/>
          <a:ln/>
        </p:spPr>
        <p:txBody>
          <a:bodyPr wrap="none" lIns="0" tIns="0" rIns="0" bIns="0" rtlCol="0" anchor="t"/>
          <a:lstStyle/>
          <a:p>
            <a:pPr algn="l" indent="0" marL="0">
              <a:lnSpc>
                <a:spcPts val="2300"/>
              </a:lnSpc>
              <a:buNone/>
            </a:pPr>
            <a:r>
              <a:rPr lang="en-US" sz="1850" b="1" dirty="0">
                <a:solidFill>
                  <a:srgbClr val="C2C4B5"/>
                </a:solidFill>
                <a:latin typeface="Outfit Bold" pitchFamily="34" charset="0"/>
                <a:ea typeface="Outfit Bold" pitchFamily="34" charset="-122"/>
                <a:cs typeface="Outfit Bold" pitchFamily="34" charset="-120"/>
              </a:rPr>
              <a:t>Tabla </a:t>
            </a:r>
            <a:pPr algn="l" indent="0" marL="0">
              <a:lnSpc>
                <a:spcPts val="2300"/>
              </a:lnSpc>
              <a:buNone/>
            </a:pPr>
            <a:r>
              <a:rPr lang="en-US" sz="1850" b="1" dirty="0">
                <a:solidFill>
                  <a:srgbClr val="C2C4B5"/>
                </a:solidFill>
                <a:highlight>
                  <a:srgbClr val="292A2C"/>
                </a:highlight>
                <a:latin typeface="Consolas" pitchFamily="34" charset="0"/>
                <a:ea typeface="Consolas" pitchFamily="34" charset="-122"/>
                <a:cs typeface="Consolas" pitchFamily="34" charset="-120"/>
              </a:rPr>
              <a:t>medicos</a:t>
            </a:r>
            <a:endParaRPr lang="en-US" sz="1850" dirty="0"/>
          </a:p>
        </p:txBody>
      </p:sp>
      <p:sp>
        <p:nvSpPr>
          <p:cNvPr id="18" name="Text 16"/>
          <p:cNvSpPr/>
          <p:nvPr/>
        </p:nvSpPr>
        <p:spPr>
          <a:xfrm>
            <a:off x="760095" y="5827633"/>
            <a:ext cx="6436281" cy="911900"/>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Almacena la información específica de los profesionales médicos, incluyendo su ID de usuario, especialidad y datos de rendimiento. Clave para la asignación de citas y la gestión del personal.</a:t>
            </a:r>
            <a:endParaRPr lang="en-US" sz="1450" dirty="0"/>
          </a:p>
        </p:txBody>
      </p:sp>
      <p:sp>
        <p:nvSpPr>
          <p:cNvPr id="19" name="Shape 17"/>
          <p:cNvSpPr/>
          <p:nvPr/>
        </p:nvSpPr>
        <p:spPr>
          <a:xfrm>
            <a:off x="7433905" y="4934188"/>
            <a:ext cx="5850850" cy="237530"/>
          </a:xfrm>
          <a:prstGeom prst="roundRect">
            <a:avLst>
              <a:gd name="adj" fmla="val 12000"/>
            </a:avLst>
          </a:prstGeom>
          <a:solidFill>
            <a:srgbClr val="3B3C3E"/>
          </a:solidFill>
          <a:ln/>
        </p:spPr>
      </p:sp>
      <p:sp>
        <p:nvSpPr>
          <p:cNvPr id="20" name="Shape 18"/>
          <p:cNvSpPr/>
          <p:nvPr/>
        </p:nvSpPr>
        <p:spPr>
          <a:xfrm>
            <a:off x="7433905" y="4934188"/>
            <a:ext cx="4095512" cy="237530"/>
          </a:xfrm>
          <a:prstGeom prst="roundRect">
            <a:avLst>
              <a:gd name="adj" fmla="val 12000"/>
            </a:avLst>
          </a:prstGeom>
          <a:solidFill>
            <a:srgbClr val="9FA582"/>
          </a:solidFill>
          <a:ln/>
        </p:spPr>
      </p:sp>
      <p:sp>
        <p:nvSpPr>
          <p:cNvPr id="21" name="Text 19"/>
          <p:cNvSpPr/>
          <p:nvPr/>
        </p:nvSpPr>
        <p:spPr>
          <a:xfrm>
            <a:off x="13427273" y="4934188"/>
            <a:ext cx="443032" cy="237530"/>
          </a:xfrm>
          <a:prstGeom prst="rect">
            <a:avLst/>
          </a:prstGeom>
          <a:noFill/>
          <a:ln/>
        </p:spPr>
        <p:txBody>
          <a:bodyPr wrap="none" lIns="0" tIns="0" rIns="0" bIns="0" rtlCol="0" anchor="t"/>
          <a:lstStyle/>
          <a:p>
            <a:pPr algn="l" indent="0" marL="0">
              <a:lnSpc>
                <a:spcPts val="1850"/>
              </a:lnSpc>
              <a:buNone/>
            </a:pPr>
            <a:r>
              <a:rPr lang="en-US" sz="1850" b="1" dirty="0">
                <a:solidFill>
                  <a:srgbClr val="C2C4B5"/>
                </a:solidFill>
                <a:latin typeface="Outfit Bold" pitchFamily="34" charset="0"/>
                <a:ea typeface="Outfit Bold" pitchFamily="34" charset="-122"/>
                <a:cs typeface="Outfit Bold" pitchFamily="34" charset="-120"/>
              </a:rPr>
              <a:t>70%</a:t>
            </a:r>
            <a:endParaRPr lang="en-US" sz="1850" dirty="0"/>
          </a:p>
        </p:txBody>
      </p:sp>
      <p:sp>
        <p:nvSpPr>
          <p:cNvPr id="22" name="Text 20"/>
          <p:cNvSpPr/>
          <p:nvPr/>
        </p:nvSpPr>
        <p:spPr>
          <a:xfrm>
            <a:off x="7433905" y="5409248"/>
            <a:ext cx="2375297" cy="304443"/>
          </a:xfrm>
          <a:prstGeom prst="rect">
            <a:avLst/>
          </a:prstGeom>
          <a:noFill/>
          <a:ln/>
        </p:spPr>
        <p:txBody>
          <a:bodyPr wrap="none" lIns="0" tIns="0" rIns="0" bIns="0" rtlCol="0" anchor="t"/>
          <a:lstStyle/>
          <a:p>
            <a:pPr algn="l" indent="0" marL="0">
              <a:lnSpc>
                <a:spcPts val="2300"/>
              </a:lnSpc>
              <a:buNone/>
            </a:pPr>
            <a:r>
              <a:rPr lang="en-US" sz="1850" b="1" dirty="0">
                <a:solidFill>
                  <a:srgbClr val="C2C4B5"/>
                </a:solidFill>
                <a:latin typeface="Outfit Bold" pitchFamily="34" charset="0"/>
                <a:ea typeface="Outfit Bold" pitchFamily="34" charset="-122"/>
                <a:cs typeface="Outfit Bold" pitchFamily="34" charset="-120"/>
              </a:rPr>
              <a:t>Tabla </a:t>
            </a:r>
            <a:pPr algn="l" indent="0" marL="0">
              <a:lnSpc>
                <a:spcPts val="2300"/>
              </a:lnSpc>
              <a:buNone/>
            </a:pPr>
            <a:r>
              <a:rPr lang="en-US" sz="1850" b="1" dirty="0">
                <a:solidFill>
                  <a:srgbClr val="C2C4B5"/>
                </a:solidFill>
                <a:highlight>
                  <a:srgbClr val="292A2C"/>
                </a:highlight>
                <a:latin typeface="Consolas" pitchFamily="34" charset="0"/>
                <a:ea typeface="Consolas" pitchFamily="34" charset="-122"/>
                <a:cs typeface="Consolas" pitchFamily="34" charset="-120"/>
              </a:rPr>
              <a:t>examenes</a:t>
            </a:r>
            <a:endParaRPr lang="en-US" sz="1850" dirty="0"/>
          </a:p>
        </p:txBody>
      </p:sp>
      <p:sp>
        <p:nvSpPr>
          <p:cNvPr id="23" name="Text 21"/>
          <p:cNvSpPr/>
          <p:nvPr/>
        </p:nvSpPr>
        <p:spPr>
          <a:xfrm>
            <a:off x="7433905" y="5827633"/>
            <a:ext cx="6436400" cy="911900"/>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Detalla los tipos de exámenes médicos disponibles, con su descripción, especialidad asociada y el formato de los resultados. Es fundamental para la gestión de citas de laboratorio y diagnóstico.</a:t>
            </a:r>
            <a:endParaRPr lang="en-US" sz="1450" dirty="0"/>
          </a:p>
        </p:txBody>
      </p:sp>
      <p:sp>
        <p:nvSpPr>
          <p:cNvPr id="24" name="Text 22"/>
          <p:cNvSpPr/>
          <p:nvPr/>
        </p:nvSpPr>
        <p:spPr>
          <a:xfrm>
            <a:off x="760095" y="6953250"/>
            <a:ext cx="13110210" cy="607933"/>
          </a:xfrm>
          <a:prstGeom prst="rect">
            <a:avLst/>
          </a:prstGeom>
          <a:noFill/>
          <a:ln/>
        </p:spPr>
        <p:txBody>
          <a:bodyPr wrap="square" lIns="0" tIns="0" rIns="0" bIns="0" rtlCol="0" anchor="t"/>
          <a:lstStyle/>
          <a:p>
            <a:pPr algn="l" indent="0" marL="0">
              <a:lnSpc>
                <a:spcPts val="2350"/>
              </a:lnSpc>
              <a:buNone/>
            </a:pPr>
            <a:r>
              <a:rPr lang="en-US" sz="1450" dirty="0">
                <a:solidFill>
                  <a:srgbClr val="C2C4B5"/>
                </a:solidFill>
                <a:latin typeface="Bitter" pitchFamily="34" charset="0"/>
                <a:ea typeface="Bitter" pitchFamily="34" charset="-122"/>
                <a:cs typeface="Bitter" pitchFamily="34" charset="-120"/>
              </a:rPr>
              <a:t>Cada tabla está diseñada con tipos de datos precisos y restricciones adecuadas para garantizar la calidad de la información. Por ejemplo, los campos de fecha y hora utilizan formatos estándar, y los estados de las citas se gestionan mediante enumeraciones para evitar inconsistencias.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8670" y="543997"/>
            <a:ext cx="9342358" cy="616268"/>
          </a:xfrm>
          <a:prstGeom prst="rect">
            <a:avLst/>
          </a:prstGeom>
          <a:noFill/>
          <a:ln/>
        </p:spPr>
        <p:txBody>
          <a:bodyPr wrap="none" lIns="0" tIns="0" rIns="0" bIns="0" rtlCol="0" anchor="t"/>
          <a:lstStyle/>
          <a:p>
            <a:pPr algn="l" indent="0" marL="0">
              <a:lnSpc>
                <a:spcPts val="4850"/>
              </a:lnSpc>
              <a:buNone/>
            </a:pPr>
            <a:r>
              <a:rPr lang="en-US" sz="3850" b="1" dirty="0">
                <a:solidFill>
                  <a:srgbClr val="E1E5CD"/>
                </a:solidFill>
                <a:latin typeface="Outfit Bold" pitchFamily="34" charset="0"/>
                <a:ea typeface="Outfit Bold" pitchFamily="34" charset="-122"/>
                <a:cs typeface="Outfit Bold" pitchFamily="34" charset="-120"/>
              </a:rPr>
              <a:t>Casos de Uso: Flujos de Trabajo Centrales</a:t>
            </a:r>
            <a:endParaRPr lang="en-US" sz="3850" dirty="0"/>
          </a:p>
        </p:txBody>
      </p:sp>
      <p:sp>
        <p:nvSpPr>
          <p:cNvPr id="3" name="Text 1"/>
          <p:cNvSpPr/>
          <p:nvPr/>
        </p:nvSpPr>
        <p:spPr>
          <a:xfrm>
            <a:off x="788670" y="1554599"/>
            <a:ext cx="13053060" cy="630793"/>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Para asegurar que la base de datos soporte eficazmente las operaciones de la clínica, hemos identificado los siguientes casos de uso clave, que reflejan las interacciones diarias con el sistema.</a:t>
            </a:r>
            <a:endParaRPr lang="en-US" sz="1550" dirty="0"/>
          </a:p>
        </p:txBody>
      </p:sp>
      <p:pic>
        <p:nvPicPr>
          <p:cNvPr id="4" name="Image 0" descr="preencoded.png">    </p:cNvPr>
          <p:cNvPicPr>
            <a:picLocks noChangeAspect="1"/>
          </p:cNvPicPr>
          <p:nvPr/>
        </p:nvPicPr>
        <p:blipFill>
          <a:blip r:embed="rId1"/>
          <a:stretch>
            <a:fillRect/>
          </a:stretch>
        </p:blipFill>
        <p:spPr>
          <a:xfrm>
            <a:off x="788670" y="2407206"/>
            <a:ext cx="492919" cy="492919"/>
          </a:xfrm>
          <a:prstGeom prst="rect">
            <a:avLst/>
          </a:prstGeom>
        </p:spPr>
      </p:pic>
      <p:sp>
        <p:nvSpPr>
          <p:cNvPr id="5" name="Text 2"/>
          <p:cNvSpPr/>
          <p:nvPr/>
        </p:nvSpPr>
        <p:spPr>
          <a:xfrm>
            <a:off x="1528048" y="2524244"/>
            <a:ext cx="2464951" cy="308015"/>
          </a:xfrm>
          <a:prstGeom prst="rect">
            <a:avLst/>
          </a:prstGeom>
          <a:noFill/>
          <a:ln/>
        </p:spPr>
        <p:txBody>
          <a:bodyPr wrap="none" lIns="0" tIns="0" rIns="0" bIns="0" rtlCol="0" anchor="t"/>
          <a:lstStyle/>
          <a:p>
            <a:pPr algn="l" indent="0" marL="0">
              <a:lnSpc>
                <a:spcPts val="2400"/>
              </a:lnSpc>
              <a:buNone/>
            </a:pPr>
            <a:r>
              <a:rPr lang="en-US" sz="1900" b="1" dirty="0">
                <a:solidFill>
                  <a:srgbClr val="C2C4B5"/>
                </a:solidFill>
                <a:latin typeface="Outfit Bold" pitchFamily="34" charset="0"/>
                <a:ea typeface="Outfit Bold" pitchFamily="34" charset="-122"/>
                <a:cs typeface="Outfit Bold" pitchFamily="34" charset="-120"/>
              </a:rPr>
              <a:t>Gestión de Citas</a:t>
            </a:r>
            <a:endParaRPr lang="en-US" sz="1900" dirty="0"/>
          </a:p>
        </p:txBody>
      </p:sp>
      <p:sp>
        <p:nvSpPr>
          <p:cNvPr id="6" name="Text 3"/>
          <p:cNvSpPr/>
          <p:nvPr/>
        </p:nvSpPr>
        <p:spPr>
          <a:xfrm>
            <a:off x="1528048" y="2950488"/>
            <a:ext cx="5663922" cy="1576983"/>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Los usuarios pueden </a:t>
            </a:r>
            <a:pPr algn="l" indent="0" marL="0">
              <a:lnSpc>
                <a:spcPts val="2450"/>
              </a:lnSpc>
              <a:buNone/>
            </a:pPr>
            <a:r>
              <a:rPr lang="en-US" sz="1550" b="1" dirty="0">
                <a:solidFill>
                  <a:srgbClr val="C2C4B5"/>
                </a:solidFill>
                <a:latin typeface="Bitter" pitchFamily="34" charset="0"/>
                <a:ea typeface="Bitter" pitchFamily="34" charset="-122"/>
                <a:cs typeface="Bitter" pitchFamily="34" charset="-120"/>
              </a:rPr>
              <a:t>reservar, modificar y cancelar citas</a:t>
            </a:r>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 El sistema verifica la disponibilidad de médicos, salas y especialidades, y actualiza el estado de la cita en tiempo real. Esto incluye tanto citas médicas tradicionales como citas para exámenes.</a:t>
            </a:r>
            <a:endParaRPr lang="en-US" sz="1550" dirty="0"/>
          </a:p>
        </p:txBody>
      </p:sp>
      <p:pic>
        <p:nvPicPr>
          <p:cNvPr id="7" name="Image 1" descr="preencoded.png">    </p:cNvPr>
          <p:cNvPicPr>
            <a:picLocks noChangeAspect="1"/>
          </p:cNvPicPr>
          <p:nvPr/>
        </p:nvPicPr>
        <p:blipFill>
          <a:blip r:embed="rId2"/>
          <a:stretch>
            <a:fillRect/>
          </a:stretch>
        </p:blipFill>
        <p:spPr>
          <a:xfrm>
            <a:off x="7438430" y="2407206"/>
            <a:ext cx="492919" cy="492919"/>
          </a:xfrm>
          <a:prstGeom prst="rect">
            <a:avLst/>
          </a:prstGeom>
        </p:spPr>
      </p:pic>
      <p:sp>
        <p:nvSpPr>
          <p:cNvPr id="8" name="Text 4"/>
          <p:cNvSpPr/>
          <p:nvPr/>
        </p:nvSpPr>
        <p:spPr>
          <a:xfrm>
            <a:off x="8177808" y="2524244"/>
            <a:ext cx="2464951" cy="308015"/>
          </a:xfrm>
          <a:prstGeom prst="rect">
            <a:avLst/>
          </a:prstGeom>
          <a:noFill/>
          <a:ln/>
        </p:spPr>
        <p:txBody>
          <a:bodyPr wrap="none" lIns="0" tIns="0" rIns="0" bIns="0" rtlCol="0" anchor="t"/>
          <a:lstStyle/>
          <a:p>
            <a:pPr algn="l" indent="0" marL="0">
              <a:lnSpc>
                <a:spcPts val="2400"/>
              </a:lnSpc>
              <a:buNone/>
            </a:pPr>
            <a:r>
              <a:rPr lang="en-US" sz="1900" b="1" dirty="0">
                <a:solidFill>
                  <a:srgbClr val="C2C4B5"/>
                </a:solidFill>
                <a:latin typeface="Outfit Bold" pitchFamily="34" charset="0"/>
                <a:ea typeface="Outfit Bold" pitchFamily="34" charset="-122"/>
                <a:cs typeface="Outfit Bold" pitchFamily="34" charset="-120"/>
              </a:rPr>
              <a:t>Registro de Pacientes</a:t>
            </a:r>
            <a:endParaRPr lang="en-US" sz="1900" dirty="0"/>
          </a:p>
        </p:txBody>
      </p:sp>
      <p:sp>
        <p:nvSpPr>
          <p:cNvPr id="9" name="Text 5"/>
          <p:cNvSpPr/>
          <p:nvPr/>
        </p:nvSpPr>
        <p:spPr>
          <a:xfrm>
            <a:off x="8177808" y="2950488"/>
            <a:ext cx="5663922" cy="1584603"/>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Un recepcionista o administrador puede </a:t>
            </a:r>
            <a:pPr algn="l" indent="0" marL="0">
              <a:lnSpc>
                <a:spcPts val="2450"/>
              </a:lnSpc>
              <a:buNone/>
            </a:pPr>
            <a:r>
              <a:rPr lang="en-US" sz="1550" b="1" dirty="0">
                <a:solidFill>
                  <a:srgbClr val="C2C4B5"/>
                </a:solidFill>
                <a:latin typeface="Bitter" pitchFamily="34" charset="0"/>
                <a:ea typeface="Bitter" pitchFamily="34" charset="-122"/>
                <a:cs typeface="Bitter" pitchFamily="34" charset="-120"/>
              </a:rPr>
              <a:t>registrar nuevos pacientes</a:t>
            </a:r>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 en el sistema, capturando sus datos personales y asignándoles un rol de paciente, lo que activa automáticamente la creación de su entrada en la tabla </a:t>
            </a:r>
            <a:pPr algn="l" indent="0" marL="0">
              <a:lnSpc>
                <a:spcPts val="2450"/>
              </a:lnSpc>
              <a:buNone/>
            </a:pPr>
            <a:r>
              <a:rPr lang="en-US" sz="155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 mediante un disparador.</a:t>
            </a:r>
            <a:endParaRPr lang="en-US" sz="1550" dirty="0"/>
          </a:p>
        </p:txBody>
      </p:sp>
      <p:pic>
        <p:nvPicPr>
          <p:cNvPr id="10" name="Image 2" descr="preencoded.png">    </p:cNvPr>
          <p:cNvPicPr>
            <a:picLocks noChangeAspect="1"/>
          </p:cNvPicPr>
          <p:nvPr/>
        </p:nvPicPr>
        <p:blipFill>
          <a:blip r:embed="rId3"/>
          <a:stretch>
            <a:fillRect/>
          </a:stretch>
        </p:blipFill>
        <p:spPr>
          <a:xfrm>
            <a:off x="788670" y="5028009"/>
            <a:ext cx="492919" cy="492919"/>
          </a:xfrm>
          <a:prstGeom prst="rect">
            <a:avLst/>
          </a:prstGeom>
        </p:spPr>
      </p:pic>
      <p:sp>
        <p:nvSpPr>
          <p:cNvPr id="11" name="Text 6"/>
          <p:cNvSpPr/>
          <p:nvPr/>
        </p:nvSpPr>
        <p:spPr>
          <a:xfrm>
            <a:off x="1528048" y="5145048"/>
            <a:ext cx="3163610" cy="308015"/>
          </a:xfrm>
          <a:prstGeom prst="rect">
            <a:avLst/>
          </a:prstGeom>
          <a:noFill/>
          <a:ln/>
        </p:spPr>
        <p:txBody>
          <a:bodyPr wrap="none" lIns="0" tIns="0" rIns="0" bIns="0" rtlCol="0" anchor="t"/>
          <a:lstStyle/>
          <a:p>
            <a:pPr algn="l" indent="0" marL="0">
              <a:lnSpc>
                <a:spcPts val="2400"/>
              </a:lnSpc>
              <a:buNone/>
            </a:pPr>
            <a:r>
              <a:rPr lang="en-US" sz="1900" b="1" dirty="0">
                <a:solidFill>
                  <a:srgbClr val="C2C4B5"/>
                </a:solidFill>
                <a:latin typeface="Outfit Bold" pitchFamily="34" charset="0"/>
                <a:ea typeface="Outfit Bold" pitchFamily="34" charset="-122"/>
                <a:cs typeface="Outfit Bold" pitchFamily="34" charset="-120"/>
              </a:rPr>
              <a:t>Consulta de Historial Clínico</a:t>
            </a:r>
            <a:endParaRPr lang="en-US" sz="1900" dirty="0"/>
          </a:p>
        </p:txBody>
      </p:sp>
      <p:sp>
        <p:nvSpPr>
          <p:cNvPr id="12" name="Text 7"/>
          <p:cNvSpPr/>
          <p:nvPr/>
        </p:nvSpPr>
        <p:spPr>
          <a:xfrm>
            <a:off x="1528048" y="5571292"/>
            <a:ext cx="5663922" cy="1261586"/>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Los médicos y enfermeras pueden </a:t>
            </a:r>
            <a:pPr algn="l" indent="0" marL="0">
              <a:lnSpc>
                <a:spcPts val="2450"/>
              </a:lnSpc>
              <a:buNone/>
            </a:pPr>
            <a:r>
              <a:rPr lang="en-US" sz="1550" b="1" dirty="0">
                <a:solidFill>
                  <a:srgbClr val="C2C4B5"/>
                </a:solidFill>
                <a:latin typeface="Bitter" pitchFamily="34" charset="0"/>
                <a:ea typeface="Bitter" pitchFamily="34" charset="-122"/>
                <a:cs typeface="Bitter" pitchFamily="34" charset="-120"/>
              </a:rPr>
              <a:t>acceder y actualizar el historial clínico</a:t>
            </a:r>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 de los pacientes. Esto incluye diagnósticos, tratamientos, signos vitales y resultados de exámenes, ofreciendo una visión integral de la salud del paciente.</a:t>
            </a:r>
            <a:endParaRPr lang="en-US" sz="1550" dirty="0"/>
          </a:p>
        </p:txBody>
      </p:sp>
      <p:pic>
        <p:nvPicPr>
          <p:cNvPr id="13" name="Image 3" descr="preencoded.png">    </p:cNvPr>
          <p:cNvPicPr>
            <a:picLocks noChangeAspect="1"/>
          </p:cNvPicPr>
          <p:nvPr/>
        </p:nvPicPr>
        <p:blipFill>
          <a:blip r:embed="rId4"/>
          <a:stretch>
            <a:fillRect/>
          </a:stretch>
        </p:blipFill>
        <p:spPr>
          <a:xfrm>
            <a:off x="7438430" y="5028009"/>
            <a:ext cx="492919" cy="492919"/>
          </a:xfrm>
          <a:prstGeom prst="rect">
            <a:avLst/>
          </a:prstGeom>
        </p:spPr>
      </p:pic>
      <p:sp>
        <p:nvSpPr>
          <p:cNvPr id="14" name="Text 8"/>
          <p:cNvSpPr/>
          <p:nvPr/>
        </p:nvSpPr>
        <p:spPr>
          <a:xfrm>
            <a:off x="8177808" y="5145048"/>
            <a:ext cx="2464951" cy="308015"/>
          </a:xfrm>
          <a:prstGeom prst="rect">
            <a:avLst/>
          </a:prstGeom>
          <a:noFill/>
          <a:ln/>
        </p:spPr>
        <p:txBody>
          <a:bodyPr wrap="none" lIns="0" tIns="0" rIns="0" bIns="0" rtlCol="0" anchor="t"/>
          <a:lstStyle/>
          <a:p>
            <a:pPr algn="l" indent="0" marL="0">
              <a:lnSpc>
                <a:spcPts val="2400"/>
              </a:lnSpc>
              <a:buNone/>
            </a:pPr>
            <a:r>
              <a:rPr lang="en-US" sz="1900" b="1" dirty="0">
                <a:solidFill>
                  <a:srgbClr val="C2C4B5"/>
                </a:solidFill>
                <a:latin typeface="Outfit Bold" pitchFamily="34" charset="0"/>
                <a:ea typeface="Outfit Bold" pitchFamily="34" charset="-122"/>
                <a:cs typeface="Outfit Bold" pitchFamily="34" charset="-120"/>
              </a:rPr>
              <a:t>Gestión de Exámenes</a:t>
            </a:r>
            <a:endParaRPr lang="en-US" sz="1900" dirty="0"/>
          </a:p>
        </p:txBody>
      </p:sp>
      <p:sp>
        <p:nvSpPr>
          <p:cNvPr id="15" name="Text 9"/>
          <p:cNvSpPr/>
          <p:nvPr/>
        </p:nvSpPr>
        <p:spPr>
          <a:xfrm>
            <a:off x="8177808" y="5571292"/>
            <a:ext cx="5663922" cy="1261586"/>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Los especialistas de laboratorio pueden </a:t>
            </a:r>
            <a:pPr algn="l" indent="0" marL="0">
              <a:lnSpc>
                <a:spcPts val="2450"/>
              </a:lnSpc>
              <a:buNone/>
            </a:pPr>
            <a:r>
              <a:rPr lang="en-US" sz="1550" b="1" dirty="0">
                <a:solidFill>
                  <a:srgbClr val="C2C4B5"/>
                </a:solidFill>
                <a:latin typeface="Bitter" pitchFamily="34" charset="0"/>
                <a:ea typeface="Bitter" pitchFamily="34" charset="-122"/>
                <a:cs typeface="Bitter" pitchFamily="34" charset="-120"/>
              </a:rPr>
              <a:t>programar y registrar resultados de exámenes</a:t>
            </a:r>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 El sistema permite asociar exámenes a citas, registrar los especialistas que realizan el examen y adjuntar archivos PDF con los resultados.</a:t>
            </a:r>
            <a:endParaRPr lang="en-US" sz="1550" dirty="0"/>
          </a:p>
        </p:txBody>
      </p:sp>
      <p:sp>
        <p:nvSpPr>
          <p:cNvPr id="16" name="Text 10"/>
          <p:cNvSpPr/>
          <p:nvPr/>
        </p:nvSpPr>
        <p:spPr>
          <a:xfrm>
            <a:off x="788670" y="7054691"/>
            <a:ext cx="13053060" cy="630793"/>
          </a:xfrm>
          <a:prstGeom prst="rect">
            <a:avLst/>
          </a:prstGeom>
          <a:noFill/>
          <a:ln/>
        </p:spPr>
        <p:txBody>
          <a:bodyPr wrap="square" lIns="0" tIns="0" rIns="0" bIns="0" rtlCol="0" anchor="t"/>
          <a:lstStyle/>
          <a:p>
            <a:pPr algn="l" indent="0" marL="0">
              <a:lnSpc>
                <a:spcPts val="2450"/>
              </a:lnSpc>
              <a:buNone/>
            </a:pPr>
            <a:r>
              <a:rPr lang="en-US" sz="1550" dirty="0">
                <a:solidFill>
                  <a:srgbClr val="C2C4B5"/>
                </a:solidFill>
                <a:latin typeface="Bitter" pitchFamily="34" charset="0"/>
                <a:ea typeface="Bitter" pitchFamily="34" charset="-122"/>
                <a:cs typeface="Bitter" pitchFamily="34" charset="-120"/>
              </a:rPr>
              <a:t>Estos casos de uso demuestran la funcionalidad esencial del sistema y cómo el diseño de la base de datos facilita la interacción fluida entre los diferentes roles de usuario y los procesos clínicos.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7219" y="653534"/>
            <a:ext cx="8419743" cy="474464"/>
          </a:xfrm>
          <a:prstGeom prst="rect">
            <a:avLst/>
          </a:prstGeom>
          <a:noFill/>
          <a:ln/>
        </p:spPr>
        <p:txBody>
          <a:bodyPr wrap="none" lIns="0" tIns="0" rIns="0" bIns="0" rtlCol="0" anchor="t"/>
          <a:lstStyle/>
          <a:p>
            <a:pPr algn="l" indent="0" marL="0">
              <a:lnSpc>
                <a:spcPts val="3700"/>
              </a:lnSpc>
              <a:buNone/>
            </a:pPr>
            <a:r>
              <a:rPr lang="en-US" sz="2950" b="1" dirty="0">
                <a:solidFill>
                  <a:srgbClr val="E1E5CD"/>
                </a:solidFill>
                <a:latin typeface="Outfit Bold" pitchFamily="34" charset="0"/>
                <a:ea typeface="Outfit Bold" pitchFamily="34" charset="-122"/>
                <a:cs typeface="Outfit Bold" pitchFamily="34" charset="-120"/>
              </a:rPr>
              <a:t>Implementación: Tablas Específicas y Relaciones</a:t>
            </a:r>
            <a:endParaRPr lang="en-US" sz="2950" dirty="0"/>
          </a:p>
        </p:txBody>
      </p:sp>
      <p:sp>
        <p:nvSpPr>
          <p:cNvPr id="3" name="Text 1"/>
          <p:cNvSpPr/>
          <p:nvPr/>
        </p:nvSpPr>
        <p:spPr>
          <a:xfrm>
            <a:off x="607219" y="1431608"/>
            <a:ext cx="13415963" cy="493395"/>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La base de datos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ges_citasdb</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implementa un esquema robusto con múltiples tablas interconectadas para soportar todas las funcionalidades requeridas. A continuación, se detalla la estructura y propósito de algunas tablas clave que complementan el modelado principal.</a:t>
            </a:r>
            <a:endParaRPr lang="en-US" sz="1150" dirty="0"/>
          </a:p>
        </p:txBody>
      </p:sp>
      <p:sp>
        <p:nvSpPr>
          <p:cNvPr id="4" name="Text 2"/>
          <p:cNvSpPr/>
          <p:nvPr/>
        </p:nvSpPr>
        <p:spPr>
          <a:xfrm>
            <a:off x="607219" y="2247543"/>
            <a:ext cx="2416731" cy="292298"/>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Tabla </a:t>
            </a:r>
            <a:pPr algn="l" indent="0" marL="0">
              <a:lnSpc>
                <a:spcPts val="2200"/>
              </a:lnSpc>
              <a:buNone/>
            </a:pPr>
            <a:r>
              <a:rPr lang="en-US" sz="1750" b="1" dirty="0">
                <a:solidFill>
                  <a:srgbClr val="C2C4B5"/>
                </a:solidFill>
                <a:highlight>
                  <a:srgbClr val="292A2C"/>
                </a:highlight>
                <a:latin typeface="Consolas" pitchFamily="34" charset="0"/>
                <a:ea typeface="Consolas" pitchFamily="34" charset="-122"/>
                <a:cs typeface="Consolas" pitchFamily="34" charset="-120"/>
              </a:rPr>
              <a:t>citas_examenes</a:t>
            </a:r>
            <a:endParaRPr lang="en-US" sz="1750" dirty="0"/>
          </a:p>
        </p:txBody>
      </p:sp>
      <p:sp>
        <p:nvSpPr>
          <p:cNvPr id="5" name="Text 3"/>
          <p:cNvSpPr/>
          <p:nvPr/>
        </p:nvSpPr>
        <p:spPr>
          <a:xfrm>
            <a:off x="607219" y="2691646"/>
            <a:ext cx="6522839" cy="485775"/>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Gestiona las citas para procedimientos de exámenes, similar a las citas médicas pero con un enfoque en los exámenes específicos y sus especialistas.</a:t>
            </a:r>
            <a:endParaRPr lang="en-US" sz="1150" dirty="0"/>
          </a:p>
        </p:txBody>
      </p:sp>
      <p:sp>
        <p:nvSpPr>
          <p:cNvPr id="6" name="Text 4"/>
          <p:cNvSpPr/>
          <p:nvPr/>
        </p:nvSpPr>
        <p:spPr>
          <a:xfrm>
            <a:off x="607219" y="3313986"/>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PK.</a:t>
            </a:r>
            <a:endParaRPr lang="en-US" sz="1150" dirty="0"/>
          </a:p>
        </p:txBody>
      </p:sp>
      <p:sp>
        <p:nvSpPr>
          <p:cNvPr id="7" name="Text 5"/>
          <p:cNvSpPr/>
          <p:nvPr/>
        </p:nvSpPr>
        <p:spPr>
          <a:xfrm>
            <a:off x="607219" y="3617595"/>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paciente_id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8" name="Text 6"/>
          <p:cNvSpPr/>
          <p:nvPr/>
        </p:nvSpPr>
        <p:spPr>
          <a:xfrm>
            <a:off x="607219" y="3921204"/>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examen_id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examenes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9" name="Text 7"/>
          <p:cNvSpPr/>
          <p:nvPr/>
        </p:nvSpPr>
        <p:spPr>
          <a:xfrm>
            <a:off x="607219" y="4224814"/>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especialista_examen_id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especialista_examenes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(opcional).</a:t>
            </a:r>
            <a:endParaRPr lang="en-US" sz="1150" dirty="0"/>
          </a:p>
        </p:txBody>
      </p:sp>
      <p:sp>
        <p:nvSpPr>
          <p:cNvPr id="10" name="Text 8"/>
          <p:cNvSpPr/>
          <p:nvPr/>
        </p:nvSpPr>
        <p:spPr>
          <a:xfrm>
            <a:off x="607219" y="4528423"/>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fecha, hora, motivo_cita, estado</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Detalles del examen.</a:t>
            </a:r>
            <a:endParaRPr lang="en-US" sz="1150" dirty="0"/>
          </a:p>
        </p:txBody>
      </p:sp>
      <p:sp>
        <p:nvSpPr>
          <p:cNvPr id="11" name="Text 9"/>
          <p:cNvSpPr/>
          <p:nvPr/>
        </p:nvSpPr>
        <p:spPr>
          <a:xfrm>
            <a:off x="607219" y="4930735"/>
            <a:ext cx="3219450" cy="292298"/>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Tabla </a:t>
            </a:r>
            <a:pPr algn="l" indent="0" marL="0">
              <a:lnSpc>
                <a:spcPts val="2200"/>
              </a:lnSpc>
              <a:buNone/>
            </a:pPr>
            <a:r>
              <a:rPr lang="en-US" sz="1750" b="1" dirty="0">
                <a:solidFill>
                  <a:srgbClr val="C2C4B5"/>
                </a:solidFill>
                <a:highlight>
                  <a:srgbClr val="292A2C"/>
                </a:highlight>
                <a:latin typeface="Consolas" pitchFamily="34" charset="0"/>
                <a:ea typeface="Consolas" pitchFamily="34" charset="-122"/>
                <a:cs typeface="Consolas" pitchFamily="34" charset="-120"/>
              </a:rPr>
              <a:t>especialista_examenes</a:t>
            </a:r>
            <a:endParaRPr lang="en-US" sz="1750" dirty="0"/>
          </a:p>
        </p:txBody>
      </p:sp>
      <p:sp>
        <p:nvSpPr>
          <p:cNvPr id="12" name="Text 10"/>
          <p:cNvSpPr/>
          <p:nvPr/>
        </p:nvSpPr>
        <p:spPr>
          <a:xfrm>
            <a:off x="607219" y="5374838"/>
            <a:ext cx="6522839" cy="485775"/>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Define a los profesionales que realizan exámenes, vinculándolos a usuarios y a tipos de especialidades de examen.</a:t>
            </a:r>
            <a:endParaRPr lang="en-US" sz="1150" dirty="0"/>
          </a:p>
        </p:txBody>
      </p:sp>
      <p:sp>
        <p:nvSpPr>
          <p:cNvPr id="13" name="Text 11"/>
          <p:cNvSpPr/>
          <p:nvPr/>
        </p:nvSpPr>
        <p:spPr>
          <a:xfrm>
            <a:off x="607219" y="5997178"/>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PK.</a:t>
            </a:r>
            <a:endParaRPr lang="en-US" sz="1150" dirty="0"/>
          </a:p>
        </p:txBody>
      </p:sp>
      <p:sp>
        <p:nvSpPr>
          <p:cNvPr id="14" name="Text 12"/>
          <p:cNvSpPr/>
          <p:nvPr/>
        </p:nvSpPr>
        <p:spPr>
          <a:xfrm>
            <a:off x="607219" y="6300788"/>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usuario_id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usuarios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15" name="Text 13"/>
          <p:cNvSpPr/>
          <p:nvPr/>
        </p:nvSpPr>
        <p:spPr>
          <a:xfrm>
            <a:off x="607219" y="6604397"/>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estado, turno</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Disponibilidad y horario.</a:t>
            </a:r>
            <a:endParaRPr lang="en-US" sz="1150" dirty="0"/>
          </a:p>
        </p:txBody>
      </p:sp>
      <p:sp>
        <p:nvSpPr>
          <p:cNvPr id="16" name="Text 14"/>
          <p:cNvSpPr/>
          <p:nvPr/>
        </p:nvSpPr>
        <p:spPr>
          <a:xfrm>
            <a:off x="607219" y="6908006"/>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especialidad_examen_id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especialidad_examenes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(opcional).</a:t>
            </a:r>
            <a:endParaRPr lang="en-US" sz="1150" dirty="0"/>
          </a:p>
        </p:txBody>
      </p:sp>
      <p:sp>
        <p:nvSpPr>
          <p:cNvPr id="17" name="Text 15"/>
          <p:cNvSpPr/>
          <p:nvPr/>
        </p:nvSpPr>
        <p:spPr>
          <a:xfrm>
            <a:off x="7507962" y="2247543"/>
            <a:ext cx="2277428" cy="292298"/>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Tabla </a:t>
            </a:r>
            <a:pPr algn="l" indent="0" marL="0">
              <a:lnSpc>
                <a:spcPts val="2200"/>
              </a:lnSpc>
              <a:buNone/>
            </a:pPr>
            <a:r>
              <a:rPr lang="en-US" sz="1750" b="1" dirty="0">
                <a:solidFill>
                  <a:srgbClr val="C2C4B5"/>
                </a:solidFill>
                <a:highlight>
                  <a:srgbClr val="292A2C"/>
                </a:highlight>
                <a:latin typeface="Consolas" pitchFamily="34" charset="0"/>
                <a:ea typeface="Consolas" pitchFamily="34" charset="-122"/>
                <a:cs typeface="Consolas" pitchFamily="34" charset="-120"/>
              </a:rPr>
              <a:t>diagnosticos</a:t>
            </a:r>
            <a:endParaRPr lang="en-US" sz="1750" dirty="0"/>
          </a:p>
        </p:txBody>
      </p:sp>
      <p:sp>
        <p:nvSpPr>
          <p:cNvPr id="18" name="Text 16"/>
          <p:cNvSpPr/>
          <p:nvPr/>
        </p:nvSpPr>
        <p:spPr>
          <a:xfrm>
            <a:off x="7507962" y="2691646"/>
            <a:ext cx="6522839" cy="485775"/>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Almacena la información detallada de los diagnósticos y tratamientos proporcionados en cada cita.</a:t>
            </a:r>
            <a:endParaRPr lang="en-US" sz="1150" dirty="0"/>
          </a:p>
        </p:txBody>
      </p:sp>
      <p:sp>
        <p:nvSpPr>
          <p:cNvPr id="19" name="Text 17"/>
          <p:cNvSpPr/>
          <p:nvPr/>
        </p:nvSpPr>
        <p:spPr>
          <a:xfrm>
            <a:off x="7507962" y="3313986"/>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PK.</a:t>
            </a:r>
            <a:endParaRPr lang="en-US" sz="1150" dirty="0"/>
          </a:p>
        </p:txBody>
      </p:sp>
      <p:sp>
        <p:nvSpPr>
          <p:cNvPr id="20" name="Text 18"/>
          <p:cNvSpPr/>
          <p:nvPr/>
        </p:nvSpPr>
        <p:spPr>
          <a:xfrm>
            <a:off x="7507962" y="3617595"/>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cita_id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citas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21" name="Text 19"/>
          <p:cNvSpPr/>
          <p:nvPr/>
        </p:nvSpPr>
        <p:spPr>
          <a:xfrm>
            <a:off x="7507962" y="3921204"/>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medico_id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medicos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22" name="Text 20"/>
          <p:cNvSpPr/>
          <p:nvPr/>
        </p:nvSpPr>
        <p:spPr>
          <a:xfrm>
            <a:off x="7507962" y="4224814"/>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paciente_id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usuarios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(no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lo cual es una inconsistencia a revisar).</a:t>
            </a:r>
            <a:endParaRPr lang="en-US" sz="1150" dirty="0"/>
          </a:p>
        </p:txBody>
      </p:sp>
      <p:sp>
        <p:nvSpPr>
          <p:cNvPr id="23" name="Text 21"/>
          <p:cNvSpPr/>
          <p:nvPr/>
        </p:nvSpPr>
        <p:spPr>
          <a:xfrm>
            <a:off x="7507962" y="4528423"/>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diagnostico, tratamiento, observaciones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Descripción clínica.</a:t>
            </a:r>
            <a:endParaRPr lang="en-US" sz="1150" dirty="0"/>
          </a:p>
        </p:txBody>
      </p:sp>
      <p:sp>
        <p:nvSpPr>
          <p:cNvPr id="24" name="Text 22"/>
          <p:cNvSpPr/>
          <p:nvPr/>
        </p:nvSpPr>
        <p:spPr>
          <a:xfrm>
            <a:off x="7507962" y="4930735"/>
            <a:ext cx="2277428" cy="292298"/>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Tabla </a:t>
            </a:r>
            <a:pPr algn="l" indent="0" marL="0">
              <a:lnSpc>
                <a:spcPts val="2200"/>
              </a:lnSpc>
              <a:buNone/>
            </a:pPr>
            <a:r>
              <a:rPr lang="en-US" sz="1750" b="1" dirty="0">
                <a:solidFill>
                  <a:srgbClr val="C2C4B5"/>
                </a:solidFill>
                <a:highlight>
                  <a:srgbClr val="292A2C"/>
                </a:highlight>
                <a:latin typeface="Consolas" pitchFamily="34" charset="0"/>
                <a:ea typeface="Consolas" pitchFamily="34" charset="-122"/>
                <a:cs typeface="Consolas" pitchFamily="34" charset="-120"/>
              </a:rPr>
              <a:t>signos_vitales</a:t>
            </a:r>
            <a:endParaRPr lang="en-US" sz="1750" dirty="0"/>
          </a:p>
        </p:txBody>
      </p:sp>
      <p:sp>
        <p:nvSpPr>
          <p:cNvPr id="25" name="Text 23"/>
          <p:cNvSpPr/>
          <p:nvPr/>
        </p:nvSpPr>
        <p:spPr>
          <a:xfrm>
            <a:off x="7507962" y="5374838"/>
            <a:ext cx="6522839" cy="242888"/>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Registra las mediciones de signos vitales tomadas por enfermeras.</a:t>
            </a:r>
            <a:endParaRPr lang="en-US" sz="1150" dirty="0"/>
          </a:p>
        </p:txBody>
      </p:sp>
      <p:sp>
        <p:nvSpPr>
          <p:cNvPr id="26" name="Text 24"/>
          <p:cNvSpPr/>
          <p:nvPr/>
        </p:nvSpPr>
        <p:spPr>
          <a:xfrm>
            <a:off x="7507962" y="5754291"/>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PK.</a:t>
            </a:r>
            <a:endParaRPr lang="en-US" sz="1150" dirty="0"/>
          </a:p>
        </p:txBody>
      </p:sp>
      <p:sp>
        <p:nvSpPr>
          <p:cNvPr id="27" name="Text 25"/>
          <p:cNvSpPr/>
          <p:nvPr/>
        </p:nvSpPr>
        <p:spPr>
          <a:xfrm>
            <a:off x="7507962" y="6057900"/>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paciente_id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28" name="Text 26"/>
          <p:cNvSpPr/>
          <p:nvPr/>
        </p:nvSpPr>
        <p:spPr>
          <a:xfrm>
            <a:off x="7507962" y="6361509"/>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cita_id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citas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(opcional).</a:t>
            </a:r>
            <a:endParaRPr lang="en-US" sz="1150" dirty="0"/>
          </a:p>
        </p:txBody>
      </p:sp>
      <p:sp>
        <p:nvSpPr>
          <p:cNvPr id="29" name="Text 27"/>
          <p:cNvSpPr/>
          <p:nvPr/>
        </p:nvSpPr>
        <p:spPr>
          <a:xfrm>
            <a:off x="7507962" y="6665119"/>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enfermera_id</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FK a </a:t>
            </a:r>
            <a:pPr algn="l" indent="0" marL="0">
              <a:lnSpc>
                <a:spcPts val="1900"/>
              </a:lnSpc>
              <a:buNone/>
            </a:pPr>
            <a:r>
              <a:rPr lang="en-US" sz="1150" dirty="0">
                <a:solidFill>
                  <a:srgbClr val="C2C4B5"/>
                </a:solidFill>
                <a:highlight>
                  <a:srgbClr val="292A2C"/>
                </a:highlight>
                <a:latin typeface="Consolas" pitchFamily="34" charset="0"/>
                <a:ea typeface="Consolas" pitchFamily="34" charset="-122"/>
                <a:cs typeface="Consolas" pitchFamily="34" charset="-120"/>
              </a:rPr>
              <a:t>enfermeras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a:t>
            </a:r>
            <a:endParaRPr lang="en-US" sz="1150" dirty="0"/>
          </a:p>
        </p:txBody>
      </p:sp>
      <p:sp>
        <p:nvSpPr>
          <p:cNvPr id="30" name="Text 28"/>
          <p:cNvSpPr/>
          <p:nvPr/>
        </p:nvSpPr>
        <p:spPr>
          <a:xfrm>
            <a:off x="7507962" y="6968728"/>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fecha, hora</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Momento de la toma.</a:t>
            </a:r>
            <a:endParaRPr lang="en-US" sz="1150" dirty="0"/>
          </a:p>
        </p:txBody>
      </p:sp>
      <p:sp>
        <p:nvSpPr>
          <p:cNvPr id="31" name="Text 29"/>
          <p:cNvSpPr/>
          <p:nvPr/>
        </p:nvSpPr>
        <p:spPr>
          <a:xfrm>
            <a:off x="7507962" y="7272338"/>
            <a:ext cx="6522839" cy="250508"/>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highlight>
                  <a:srgbClr val="292A2C"/>
                </a:highlight>
                <a:latin typeface="Consolas" pitchFamily="34" charset="0"/>
                <a:ea typeface="Consolas" pitchFamily="34" charset="-122"/>
                <a:cs typeface="Consolas" pitchFamily="34" charset="-120"/>
              </a:rPr>
              <a:t>presion_arterial, frecuencia_cardiaca, temperatura, saturacion_oxigeno</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Mediciones.</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63166" y="450533"/>
            <a:ext cx="7376160" cy="440055"/>
          </a:xfrm>
          <a:prstGeom prst="rect">
            <a:avLst/>
          </a:prstGeom>
          <a:noFill/>
          <a:ln/>
        </p:spPr>
        <p:txBody>
          <a:bodyPr wrap="none" lIns="0" tIns="0" rIns="0" bIns="0" rtlCol="0" anchor="t"/>
          <a:lstStyle/>
          <a:p>
            <a:pPr algn="l" indent="0" marL="0">
              <a:lnSpc>
                <a:spcPts val="3450"/>
              </a:lnSpc>
              <a:buNone/>
            </a:pPr>
            <a:r>
              <a:rPr lang="en-US" sz="2750" b="1" dirty="0">
                <a:solidFill>
                  <a:srgbClr val="E1E5CD"/>
                </a:solidFill>
                <a:latin typeface="Outfit Bold" pitchFamily="34" charset="0"/>
                <a:ea typeface="Outfit Bold" pitchFamily="34" charset="-122"/>
                <a:cs typeface="Outfit Bold" pitchFamily="34" charset="-120"/>
              </a:rPr>
              <a:t>Vistas y Disparadores para la Automatización</a:t>
            </a:r>
            <a:endParaRPr lang="en-US" sz="2750" dirty="0"/>
          </a:p>
        </p:txBody>
      </p:sp>
      <p:sp>
        <p:nvSpPr>
          <p:cNvPr id="3" name="Text 1"/>
          <p:cNvSpPr/>
          <p:nvPr/>
        </p:nvSpPr>
        <p:spPr>
          <a:xfrm>
            <a:off x="563166" y="1172170"/>
            <a:ext cx="13504069" cy="225266"/>
          </a:xfrm>
          <a:prstGeom prst="rect">
            <a:avLst/>
          </a:prstGeom>
          <a:noFill/>
          <a:ln/>
        </p:spPr>
        <p:txBody>
          <a:bodyPr wrap="non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El sistema utiliza vistas para simplificar consultas complejas y disparadores para automatizar procesos clave, mejorando la eficiencia y la integridad de los datos.</a:t>
            </a:r>
            <a:endParaRPr lang="en-US" sz="1100" dirty="0"/>
          </a:p>
        </p:txBody>
      </p:sp>
      <p:sp>
        <p:nvSpPr>
          <p:cNvPr id="4" name="Text 2"/>
          <p:cNvSpPr/>
          <p:nvPr/>
        </p:nvSpPr>
        <p:spPr>
          <a:xfrm>
            <a:off x="563166" y="1696522"/>
            <a:ext cx="2112050" cy="263962"/>
          </a:xfrm>
          <a:prstGeom prst="rect">
            <a:avLst/>
          </a:prstGeom>
          <a:noFill/>
          <a:ln/>
        </p:spPr>
        <p:txBody>
          <a:bodyPr wrap="none" lIns="0" tIns="0" rIns="0" bIns="0" rtlCol="0" anchor="t"/>
          <a:lstStyle/>
          <a:p>
            <a:pPr algn="l" indent="0" marL="0">
              <a:lnSpc>
                <a:spcPts val="2050"/>
              </a:lnSpc>
              <a:buNone/>
            </a:pPr>
            <a:r>
              <a:rPr lang="en-US" sz="1650" b="1" dirty="0">
                <a:solidFill>
                  <a:srgbClr val="E1E5CD"/>
                </a:solidFill>
                <a:latin typeface="Outfit Bold" pitchFamily="34" charset="0"/>
                <a:ea typeface="Outfit Bold" pitchFamily="34" charset="-122"/>
                <a:cs typeface="Outfit Bold" pitchFamily="34" charset="-120"/>
              </a:rPr>
              <a:t>Vistas Definidas</a:t>
            </a:r>
            <a:endParaRPr lang="en-US" sz="1650" dirty="0"/>
          </a:p>
        </p:txBody>
      </p:sp>
      <p:sp>
        <p:nvSpPr>
          <p:cNvPr id="5" name="Shape 3"/>
          <p:cNvSpPr/>
          <p:nvPr/>
        </p:nvSpPr>
        <p:spPr>
          <a:xfrm>
            <a:off x="563166" y="2118836"/>
            <a:ext cx="316706" cy="316706"/>
          </a:xfrm>
          <a:prstGeom prst="roundRect">
            <a:avLst>
              <a:gd name="adj" fmla="val 6669"/>
            </a:avLst>
          </a:prstGeom>
          <a:solidFill>
            <a:srgbClr val="3B3C3E"/>
          </a:solidFill>
          <a:ln/>
        </p:spPr>
      </p:sp>
      <p:sp>
        <p:nvSpPr>
          <p:cNvPr id="6" name="Text 4"/>
          <p:cNvSpPr/>
          <p:nvPr/>
        </p:nvSpPr>
        <p:spPr>
          <a:xfrm>
            <a:off x="1020604" y="2167176"/>
            <a:ext cx="2236946"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vista_pacientes_con_edad</a:t>
            </a:r>
            <a:endParaRPr lang="en-US" sz="1350" dirty="0"/>
          </a:p>
        </p:txBody>
      </p:sp>
      <p:sp>
        <p:nvSpPr>
          <p:cNvPr id="7" name="Text 5"/>
          <p:cNvSpPr/>
          <p:nvPr/>
        </p:nvSpPr>
        <p:spPr>
          <a:xfrm>
            <a:off x="1020604" y="2535436"/>
            <a:ext cx="6122908" cy="675799"/>
          </a:xfrm>
          <a:prstGeom prst="rect">
            <a:avLst/>
          </a:prstGeom>
          <a:noFill/>
          <a:ln/>
        </p:spPr>
        <p:txBody>
          <a:bodyPr wrap="squar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Proporciona un acceso fácil a la información de los pacientes, incluyendo su edad calculada dinámicamente a partir de la fecha de nacimiento. Esto es útil para reportes demográficos y análisis clínicos sin necesidad de recalcular la edad en cada consulta.</a:t>
            </a:r>
            <a:endParaRPr lang="en-US" sz="1100" dirty="0"/>
          </a:p>
        </p:txBody>
      </p:sp>
      <p:sp>
        <p:nvSpPr>
          <p:cNvPr id="8" name="Shape 6"/>
          <p:cNvSpPr/>
          <p:nvPr/>
        </p:nvSpPr>
        <p:spPr>
          <a:xfrm>
            <a:off x="563166" y="3492818"/>
            <a:ext cx="316706" cy="316706"/>
          </a:xfrm>
          <a:prstGeom prst="roundRect">
            <a:avLst>
              <a:gd name="adj" fmla="val 6669"/>
            </a:avLst>
          </a:prstGeom>
          <a:solidFill>
            <a:srgbClr val="3B3C3E"/>
          </a:solidFill>
          <a:ln/>
        </p:spPr>
      </p:sp>
      <p:sp>
        <p:nvSpPr>
          <p:cNvPr id="9" name="Text 7"/>
          <p:cNvSpPr/>
          <p:nvPr/>
        </p:nvSpPr>
        <p:spPr>
          <a:xfrm>
            <a:off x="1020604" y="3541157"/>
            <a:ext cx="1907143"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vista_pacientes_datos</a:t>
            </a:r>
            <a:endParaRPr lang="en-US" sz="1350" dirty="0"/>
          </a:p>
        </p:txBody>
      </p:sp>
      <p:sp>
        <p:nvSpPr>
          <p:cNvPr id="10" name="Text 8"/>
          <p:cNvSpPr/>
          <p:nvPr/>
        </p:nvSpPr>
        <p:spPr>
          <a:xfrm>
            <a:off x="1020604" y="3909417"/>
            <a:ext cx="6122908" cy="675799"/>
          </a:xfrm>
          <a:prstGeom prst="rect">
            <a:avLst/>
          </a:prstGeom>
          <a:noFill/>
          <a:ln/>
        </p:spPr>
        <p:txBody>
          <a:bodyPr wrap="squar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Simplifica la obtención de los datos de contacto y demográficos de los pacientes, filtrando por el rol de usuario. Esta vista es fundamental para tareas de administración y comunicación con los pacientes.</a:t>
            </a:r>
            <a:endParaRPr lang="en-US" sz="1100" dirty="0"/>
          </a:p>
        </p:txBody>
      </p:sp>
      <p:sp>
        <p:nvSpPr>
          <p:cNvPr id="11" name="Text 9"/>
          <p:cNvSpPr/>
          <p:nvPr/>
        </p:nvSpPr>
        <p:spPr>
          <a:xfrm>
            <a:off x="7494508" y="1696522"/>
            <a:ext cx="2593181" cy="263962"/>
          </a:xfrm>
          <a:prstGeom prst="rect">
            <a:avLst/>
          </a:prstGeom>
          <a:noFill/>
          <a:ln/>
        </p:spPr>
        <p:txBody>
          <a:bodyPr wrap="none" lIns="0" tIns="0" rIns="0" bIns="0" rtlCol="0" anchor="t"/>
          <a:lstStyle/>
          <a:p>
            <a:pPr algn="l" indent="0" marL="0">
              <a:lnSpc>
                <a:spcPts val="2050"/>
              </a:lnSpc>
              <a:buNone/>
            </a:pPr>
            <a:r>
              <a:rPr lang="en-US" sz="1650" b="1" dirty="0">
                <a:solidFill>
                  <a:srgbClr val="E1E5CD"/>
                </a:solidFill>
                <a:latin typeface="Outfit Bold" pitchFamily="34" charset="0"/>
                <a:ea typeface="Outfit Bold" pitchFamily="34" charset="-122"/>
                <a:cs typeface="Outfit Bold" pitchFamily="34" charset="-120"/>
              </a:rPr>
              <a:t>Disparadores Automáticos</a:t>
            </a:r>
            <a:endParaRPr lang="en-US" sz="1650" dirty="0"/>
          </a:p>
        </p:txBody>
      </p:sp>
      <p:sp>
        <p:nvSpPr>
          <p:cNvPr id="12" name="Shape 10"/>
          <p:cNvSpPr/>
          <p:nvPr/>
        </p:nvSpPr>
        <p:spPr>
          <a:xfrm>
            <a:off x="7494508" y="2118836"/>
            <a:ext cx="316706" cy="316706"/>
          </a:xfrm>
          <a:prstGeom prst="roundRect">
            <a:avLst>
              <a:gd name="adj" fmla="val 6669"/>
            </a:avLst>
          </a:prstGeom>
          <a:solidFill>
            <a:srgbClr val="3B3C3E"/>
          </a:solidFill>
          <a:ln/>
        </p:spPr>
      </p:sp>
      <p:sp>
        <p:nvSpPr>
          <p:cNvPr id="13" name="Text 11"/>
          <p:cNvSpPr/>
          <p:nvPr/>
        </p:nvSpPr>
        <p:spPr>
          <a:xfrm>
            <a:off x="7951946" y="2167176"/>
            <a:ext cx="1759982"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insertar_enfermera</a:t>
            </a:r>
            <a:endParaRPr lang="en-US" sz="1350" dirty="0"/>
          </a:p>
        </p:txBody>
      </p:sp>
      <p:sp>
        <p:nvSpPr>
          <p:cNvPr id="14" name="Text 12"/>
          <p:cNvSpPr/>
          <p:nvPr/>
        </p:nvSpPr>
        <p:spPr>
          <a:xfrm>
            <a:off x="7951946" y="2535436"/>
            <a:ext cx="6122908" cy="481013"/>
          </a:xfrm>
          <a:prstGeom prst="rect">
            <a:avLst/>
          </a:prstGeom>
          <a:noFill/>
          <a:ln/>
        </p:spPr>
        <p:txBody>
          <a:bodyPr wrap="squar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Se activa después de insertar un nuevo usuario. Si el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es 3 (Enfermera), automáticamente crea una entrada correspondiente en la tabla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enfermeras</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a:t>
            </a:r>
            <a:endParaRPr lang="en-US" sz="1100" dirty="0"/>
          </a:p>
        </p:txBody>
      </p:sp>
      <p:sp>
        <p:nvSpPr>
          <p:cNvPr id="15" name="Shape 13"/>
          <p:cNvSpPr/>
          <p:nvPr/>
        </p:nvSpPr>
        <p:spPr>
          <a:xfrm>
            <a:off x="7494508" y="3298031"/>
            <a:ext cx="316706" cy="316706"/>
          </a:xfrm>
          <a:prstGeom prst="roundRect">
            <a:avLst>
              <a:gd name="adj" fmla="val 6669"/>
            </a:avLst>
          </a:prstGeom>
          <a:solidFill>
            <a:srgbClr val="3B3C3E"/>
          </a:solidFill>
          <a:ln/>
        </p:spPr>
      </p:sp>
      <p:sp>
        <p:nvSpPr>
          <p:cNvPr id="16" name="Text 14"/>
          <p:cNvSpPr/>
          <p:nvPr/>
        </p:nvSpPr>
        <p:spPr>
          <a:xfrm>
            <a:off x="7951946" y="3346371"/>
            <a:ext cx="2585561"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insertar_especialista_examen</a:t>
            </a:r>
            <a:endParaRPr lang="en-US" sz="1350" dirty="0"/>
          </a:p>
        </p:txBody>
      </p:sp>
      <p:sp>
        <p:nvSpPr>
          <p:cNvPr id="17" name="Text 15"/>
          <p:cNvSpPr/>
          <p:nvPr/>
        </p:nvSpPr>
        <p:spPr>
          <a:xfrm>
            <a:off x="7951946" y="3714631"/>
            <a:ext cx="6122908" cy="481013"/>
          </a:xfrm>
          <a:prstGeom prst="rect">
            <a:avLst/>
          </a:prstGeom>
          <a:noFill/>
          <a:ln/>
        </p:spPr>
        <p:txBody>
          <a:bodyPr wrap="squar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Similar al anterior, pero para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6 (Especialista Exámenes), inserta un registro en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especialista_examenes</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a:t>
            </a:r>
            <a:endParaRPr lang="en-US" sz="1100" dirty="0"/>
          </a:p>
        </p:txBody>
      </p:sp>
      <p:sp>
        <p:nvSpPr>
          <p:cNvPr id="18" name="Shape 16"/>
          <p:cNvSpPr/>
          <p:nvPr/>
        </p:nvSpPr>
        <p:spPr>
          <a:xfrm>
            <a:off x="7494508" y="4477226"/>
            <a:ext cx="316706" cy="316706"/>
          </a:xfrm>
          <a:prstGeom prst="roundRect">
            <a:avLst>
              <a:gd name="adj" fmla="val 6669"/>
            </a:avLst>
          </a:prstGeom>
          <a:solidFill>
            <a:srgbClr val="3B3C3E"/>
          </a:solidFill>
          <a:ln/>
        </p:spPr>
      </p:sp>
      <p:sp>
        <p:nvSpPr>
          <p:cNvPr id="19" name="Text 17"/>
          <p:cNvSpPr/>
          <p:nvPr/>
        </p:nvSpPr>
        <p:spPr>
          <a:xfrm>
            <a:off x="7951946" y="4525566"/>
            <a:ext cx="1759982"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insertar_medico</a:t>
            </a:r>
            <a:endParaRPr lang="en-US" sz="1350" dirty="0"/>
          </a:p>
        </p:txBody>
      </p:sp>
      <p:sp>
        <p:nvSpPr>
          <p:cNvPr id="20" name="Text 18"/>
          <p:cNvSpPr/>
          <p:nvPr/>
        </p:nvSpPr>
        <p:spPr>
          <a:xfrm>
            <a:off x="7951946" y="4893826"/>
            <a:ext cx="6122908" cy="240506"/>
          </a:xfrm>
          <a:prstGeom prst="rect">
            <a:avLst/>
          </a:prstGeom>
          <a:noFill/>
          <a:ln/>
        </p:spPr>
        <p:txBody>
          <a:bodyPr wrap="non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Para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2 (Médico), crea una entrada en la tabla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medicos</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tras la inserción del usuario.</a:t>
            </a:r>
            <a:endParaRPr lang="en-US" sz="1100" dirty="0"/>
          </a:p>
        </p:txBody>
      </p:sp>
      <p:sp>
        <p:nvSpPr>
          <p:cNvPr id="21" name="Shape 19"/>
          <p:cNvSpPr/>
          <p:nvPr/>
        </p:nvSpPr>
        <p:spPr>
          <a:xfrm>
            <a:off x="7494508" y="5415915"/>
            <a:ext cx="316706" cy="316706"/>
          </a:xfrm>
          <a:prstGeom prst="roundRect">
            <a:avLst>
              <a:gd name="adj" fmla="val 6669"/>
            </a:avLst>
          </a:prstGeom>
          <a:solidFill>
            <a:srgbClr val="3B3C3E"/>
          </a:solidFill>
          <a:ln/>
        </p:spPr>
      </p:sp>
      <p:sp>
        <p:nvSpPr>
          <p:cNvPr id="22" name="Text 20"/>
          <p:cNvSpPr/>
          <p:nvPr/>
        </p:nvSpPr>
        <p:spPr>
          <a:xfrm>
            <a:off x="7951946" y="5464254"/>
            <a:ext cx="1759982"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insertar_paciente</a:t>
            </a:r>
            <a:endParaRPr lang="en-US" sz="1350" dirty="0"/>
          </a:p>
        </p:txBody>
      </p:sp>
      <p:sp>
        <p:nvSpPr>
          <p:cNvPr id="23" name="Text 21"/>
          <p:cNvSpPr/>
          <p:nvPr/>
        </p:nvSpPr>
        <p:spPr>
          <a:xfrm>
            <a:off x="7951946" y="5832515"/>
            <a:ext cx="6122908" cy="240506"/>
          </a:xfrm>
          <a:prstGeom prst="rect">
            <a:avLst/>
          </a:prstGeom>
          <a:noFill/>
          <a:ln/>
        </p:spPr>
        <p:txBody>
          <a:bodyPr wrap="non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Si el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es 5 (Paciente), se inserta automáticamente en la tabla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pacientes</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a:t>
            </a:r>
            <a:endParaRPr lang="en-US" sz="1100" dirty="0"/>
          </a:p>
        </p:txBody>
      </p:sp>
      <p:sp>
        <p:nvSpPr>
          <p:cNvPr id="24" name="Shape 22"/>
          <p:cNvSpPr/>
          <p:nvPr/>
        </p:nvSpPr>
        <p:spPr>
          <a:xfrm>
            <a:off x="7494508" y="6354604"/>
            <a:ext cx="316706" cy="316706"/>
          </a:xfrm>
          <a:prstGeom prst="roundRect">
            <a:avLst>
              <a:gd name="adj" fmla="val 6669"/>
            </a:avLst>
          </a:prstGeom>
          <a:solidFill>
            <a:srgbClr val="3B3C3E"/>
          </a:solidFill>
          <a:ln/>
        </p:spPr>
      </p:sp>
      <p:sp>
        <p:nvSpPr>
          <p:cNvPr id="25" name="Text 23"/>
          <p:cNvSpPr/>
          <p:nvPr/>
        </p:nvSpPr>
        <p:spPr>
          <a:xfrm>
            <a:off x="7951946" y="6402943"/>
            <a:ext cx="1956673" cy="227528"/>
          </a:xfrm>
          <a:prstGeom prst="rect">
            <a:avLst/>
          </a:prstGeom>
          <a:noFill/>
          <a:ln/>
        </p:spPr>
        <p:txBody>
          <a:bodyPr wrap="none" lIns="0" tIns="0" rIns="0" bIns="0" rtlCol="0" anchor="t"/>
          <a:lstStyle/>
          <a:p>
            <a:pPr algn="l" indent="0" marL="0">
              <a:lnSpc>
                <a:spcPts val="1700"/>
              </a:lnSpc>
              <a:buNone/>
            </a:pPr>
            <a:r>
              <a:rPr lang="en-US" sz="1350" b="1" dirty="0">
                <a:solidFill>
                  <a:srgbClr val="C2C4B5"/>
                </a:solidFill>
                <a:highlight>
                  <a:srgbClr val="292A2C"/>
                </a:highlight>
                <a:latin typeface="Consolas" pitchFamily="34" charset="0"/>
                <a:ea typeface="Consolas" pitchFamily="34" charset="-122"/>
                <a:cs typeface="Consolas" pitchFamily="34" charset="-120"/>
              </a:rPr>
              <a:t>insertar_recepcionista</a:t>
            </a:r>
            <a:endParaRPr lang="en-US" sz="1350" dirty="0"/>
          </a:p>
        </p:txBody>
      </p:sp>
      <p:sp>
        <p:nvSpPr>
          <p:cNvPr id="26" name="Text 24"/>
          <p:cNvSpPr/>
          <p:nvPr/>
        </p:nvSpPr>
        <p:spPr>
          <a:xfrm>
            <a:off x="7951946" y="6771203"/>
            <a:ext cx="6122908" cy="240506"/>
          </a:xfrm>
          <a:prstGeom prst="rect">
            <a:avLst/>
          </a:prstGeom>
          <a:noFill/>
          <a:ln/>
        </p:spPr>
        <p:txBody>
          <a:bodyPr wrap="non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Para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rol_id</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 4 (Recepcionista), se añade un registro en la tabla </a:t>
            </a:r>
            <a:pPr algn="l" indent="0" marL="0">
              <a:lnSpc>
                <a:spcPts val="1750"/>
              </a:lnSpc>
              <a:buNone/>
            </a:pPr>
            <a:r>
              <a:rPr lang="en-US" sz="1100" dirty="0">
                <a:solidFill>
                  <a:srgbClr val="C2C4B5"/>
                </a:solidFill>
                <a:highlight>
                  <a:srgbClr val="292A2C"/>
                </a:highlight>
                <a:latin typeface="Consolas" pitchFamily="34" charset="0"/>
                <a:ea typeface="Consolas" pitchFamily="34" charset="-122"/>
                <a:cs typeface="Consolas" pitchFamily="34" charset="-120"/>
              </a:rPr>
              <a:t>recepcionistas</a:t>
            </a:r>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a:t>
            </a:r>
            <a:endParaRPr lang="en-US" sz="1100" dirty="0"/>
          </a:p>
        </p:txBody>
      </p:sp>
      <p:sp>
        <p:nvSpPr>
          <p:cNvPr id="27" name="Text 25"/>
          <p:cNvSpPr/>
          <p:nvPr/>
        </p:nvSpPr>
        <p:spPr>
          <a:xfrm>
            <a:off x="563166" y="7328416"/>
            <a:ext cx="13504069" cy="450533"/>
          </a:xfrm>
          <a:prstGeom prst="rect">
            <a:avLst/>
          </a:prstGeom>
          <a:noFill/>
          <a:ln/>
        </p:spPr>
        <p:txBody>
          <a:bodyPr wrap="square" lIns="0" tIns="0" rIns="0" bIns="0" rtlCol="0" anchor="t"/>
          <a:lstStyle/>
          <a:p>
            <a:pPr algn="l" indent="0" marL="0">
              <a:lnSpc>
                <a:spcPts val="1750"/>
              </a:lnSpc>
              <a:buNone/>
            </a:pPr>
            <a:r>
              <a:rPr lang="en-US" sz="1100" dirty="0">
                <a:solidFill>
                  <a:srgbClr val="C2C4B5"/>
                </a:solidFill>
                <a:latin typeface="Bitter" pitchFamily="34" charset="0"/>
                <a:ea typeface="Bitter" pitchFamily="34" charset="-122"/>
                <a:cs typeface="Bitter" pitchFamily="34" charset="-120"/>
              </a:rPr>
              <a:t>Estos disparadores garantizan que cada vez que un nuevo usuario es registrado con un rol específico, se cree automáticamente su entrada en la tabla de rol correspondiente, manteniendo la coherencia de los datos y reduciendo la necesidad de operaciones manuales.</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2025-07-17T06:03:15Z</dcterms:created>
  <dcterms:modified xsi:type="dcterms:W3CDTF">2025-07-17T06:03:15Z</dcterms:modified>
</cp:coreProperties>
</file>