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71" r:id="rId2"/>
    <p:sldId id="256" r:id="rId3"/>
    <p:sldId id="257" r:id="rId4"/>
    <p:sldId id="258" r:id="rId5"/>
    <p:sldId id="259" r:id="rId6"/>
    <p:sldId id="260" r:id="rId7"/>
    <p:sldId id="269" r:id="rId8"/>
    <p:sldId id="267" r:id="rId9"/>
    <p:sldId id="261" r:id="rId10"/>
    <p:sldId id="268" r:id="rId11"/>
    <p:sldId id="262" r:id="rId12"/>
    <p:sldId id="266" r:id="rId13"/>
    <p:sldId id="263" r:id="rId14"/>
    <p:sldId id="264" r:id="rId15"/>
    <p:sldId id="270" r:id="rId16"/>
    <p:sldId id="265" r:id="rId17"/>
    <p:sldId id="272" r:id="rId18"/>
  </p:sldIdLst>
  <p:sldSz cx="14630400" cy="8229600"/>
  <p:notesSz cx="8229600" cy="14630400"/>
  <p:embeddedFontLst>
    <p:embeddedFont>
      <p:font typeface="Bitter" panose="020B0604020202020204" charset="0"/>
      <p:regular r:id="rId20"/>
    </p:embeddedFont>
    <p:embeddedFont>
      <p:font typeface="Calibri" panose="020F0502020204030204" pitchFamily="34" charset="0"/>
      <p:regular r:id="rId21"/>
      <p:bold r:id="rId22"/>
      <p:italic r:id="rId23"/>
      <p:boldItalic r:id="rId24"/>
    </p:embeddedFont>
  </p:embeddedFont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73" autoAdjust="0"/>
    <p:restoredTop sz="94610"/>
  </p:normalViewPr>
  <p:slideViewPr>
    <p:cSldViewPr snapToGrid="0" snapToObjects="1">
      <p:cViewPr varScale="1">
        <p:scale>
          <a:sx n="54" d="100"/>
          <a:sy n="54" d="100"/>
        </p:scale>
        <p:origin x="12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7778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41893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github.com/Hacapoxd/SISTEMAS-DE-GESTION-DE-BASE-DE-DATOS-I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0980F24-1D54-4E9D-966B-F08303B2CBA5}"/>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215154" y="-1376045"/>
            <a:ext cx="14845554" cy="9605645"/>
          </a:xfrm>
          <a:prstGeom prst="rect">
            <a:avLst/>
          </a:prstGeom>
        </p:spPr>
      </p:pic>
      <p:sp>
        <p:nvSpPr>
          <p:cNvPr id="2" name="Text 0">
            <a:extLst>
              <a:ext uri="{FF2B5EF4-FFF2-40B4-BE49-F238E27FC236}">
                <a16:creationId xmlns:a16="http://schemas.microsoft.com/office/drawing/2014/main" id="{B56DE896-2654-4DFF-8A63-767B22524E49}"/>
              </a:ext>
            </a:extLst>
          </p:cNvPr>
          <p:cNvSpPr/>
          <p:nvPr/>
        </p:nvSpPr>
        <p:spPr>
          <a:xfrm>
            <a:off x="-477580" y="-497504"/>
            <a:ext cx="11505786" cy="1349118"/>
          </a:xfrm>
          <a:prstGeom prst="rect">
            <a:avLst/>
          </a:prstGeom>
          <a:noFill/>
          <a:ln/>
        </p:spPr>
        <p:txBody>
          <a:bodyPr wrap="square" lIns="0" tIns="0" rIns="0" bIns="0" rtlCol="0" anchor="t"/>
          <a:lstStyle/>
          <a:p>
            <a:pPr marL="0" indent="0" algn="ctr">
              <a:lnSpc>
                <a:spcPts val="4850"/>
              </a:lnSpc>
              <a:buNone/>
            </a:pPr>
            <a:r>
              <a:rPr lang="en-US" sz="4400" b="1" i="1" u="sng" dirty="0">
                <a:solidFill>
                  <a:srgbClr val="E1E5CD"/>
                </a:solidFill>
                <a:latin typeface="Times New Roman" panose="02020603050405020304" pitchFamily="18" charset="0"/>
                <a:ea typeface="Outfit Bold" pitchFamily="34" charset="-122"/>
                <a:cs typeface="Times New Roman" panose="02020603050405020304" pitchFamily="18" charset="0"/>
              </a:rPr>
              <a:t>SISTEMAS-DE-GESTION-DE-CITAS-MEDICAS</a:t>
            </a:r>
            <a:endParaRPr lang="en-US" sz="4400" i="1" u="sng" dirty="0">
              <a:latin typeface="Times New Roman" panose="02020603050405020304" pitchFamily="18" charset="0"/>
              <a:cs typeface="Times New Roman" panose="02020603050405020304" pitchFamily="18" charset="0"/>
            </a:endParaRPr>
          </a:p>
        </p:txBody>
      </p:sp>
      <p:sp>
        <p:nvSpPr>
          <p:cNvPr id="3" name="Text 0">
            <a:extLst>
              <a:ext uri="{FF2B5EF4-FFF2-40B4-BE49-F238E27FC236}">
                <a16:creationId xmlns:a16="http://schemas.microsoft.com/office/drawing/2014/main" id="{963B8DF4-5DC5-4D28-AA8C-6CD2D1ABA19E}"/>
              </a:ext>
            </a:extLst>
          </p:cNvPr>
          <p:cNvSpPr/>
          <p:nvPr/>
        </p:nvSpPr>
        <p:spPr>
          <a:xfrm>
            <a:off x="4068750" y="5029942"/>
            <a:ext cx="5752893" cy="2644447"/>
          </a:xfrm>
          <a:prstGeom prst="rect">
            <a:avLst/>
          </a:prstGeom>
          <a:noFill/>
          <a:ln/>
        </p:spPr>
        <p:txBody>
          <a:bodyPr wrap="square" lIns="0" tIns="0" rIns="0" bIns="0" rtlCol="0" anchor="t"/>
          <a:lstStyle/>
          <a:p>
            <a:pPr marL="0" indent="0">
              <a:lnSpc>
                <a:spcPts val="4850"/>
              </a:lnSpc>
              <a:buNone/>
            </a:pPr>
            <a:r>
              <a:rPr lang="en-US" sz="4400" b="1" dirty="0">
                <a:solidFill>
                  <a:srgbClr val="E1E5CD"/>
                </a:solidFill>
                <a:latin typeface="Times New Roman" panose="02020603050405020304" pitchFamily="18" charset="0"/>
                <a:ea typeface="Outfit Bold" pitchFamily="34" charset="-122"/>
                <a:cs typeface="Times New Roman" panose="02020603050405020304" pitchFamily="18" charset="0"/>
              </a:rPr>
              <a:t>Integrantes:</a:t>
            </a:r>
            <a:b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br>
            <a: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t>FLORES SUAÑA ANDERSON BRIAN</a:t>
            </a:r>
          </a:p>
          <a:p>
            <a:pPr marL="0" indent="0">
              <a:lnSpc>
                <a:spcPts val="4850"/>
              </a:lnSpc>
              <a:buNone/>
            </a:pPr>
            <a: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t>LOPEZ PAJSI DANNY CHRISTIAN</a:t>
            </a:r>
          </a:p>
          <a:p>
            <a:pPr marL="0" indent="0">
              <a:lnSpc>
                <a:spcPts val="4850"/>
              </a:lnSpc>
              <a:buNone/>
            </a:pPr>
            <a:r>
              <a:rPr lang="en-US" sz="2400" b="1" dirty="0">
                <a:solidFill>
                  <a:srgbClr val="E1E5CD"/>
                </a:solidFill>
                <a:latin typeface="Times New Roman" panose="02020603050405020304" pitchFamily="18" charset="0"/>
                <a:ea typeface="Outfit Bold" pitchFamily="34" charset="-122"/>
                <a:cs typeface="Times New Roman" panose="02020603050405020304" pitchFamily="18" charset="0"/>
              </a:rPr>
              <a:t>CAPIA TINTAYA HARRISON</a:t>
            </a:r>
          </a:p>
        </p:txBody>
      </p:sp>
      <p:sp>
        <p:nvSpPr>
          <p:cNvPr id="4" name="CuadroTexto 3">
            <a:extLst>
              <a:ext uri="{FF2B5EF4-FFF2-40B4-BE49-F238E27FC236}">
                <a16:creationId xmlns:a16="http://schemas.microsoft.com/office/drawing/2014/main" id="{4DFD6CA7-73AA-4807-A993-41EA62BDF9E9}"/>
              </a:ext>
            </a:extLst>
          </p:cNvPr>
          <p:cNvSpPr txBox="1"/>
          <p:nvPr/>
        </p:nvSpPr>
        <p:spPr>
          <a:xfrm>
            <a:off x="3101787" y="7683213"/>
            <a:ext cx="7422777"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s-PE" u="sng" dirty="0">
                <a:solidFill>
                  <a:schemeClr val="bg2">
                    <a:lumMod val="10000"/>
                  </a:schemeClr>
                </a:solidFill>
                <a:hlinkClick r:id="rId4">
                  <a:extLst>
                    <a:ext uri="{A12FA001-AC4F-418D-AE19-62706E023703}">
                      <ahyp:hlinkClr xmlns:ahyp="http://schemas.microsoft.com/office/drawing/2018/hyperlinkcolor" val="tx"/>
                    </a:ext>
                  </a:extLst>
                </a:hlinkClick>
              </a:rPr>
              <a:t>https://github.com/Hacapoxd/SISTEMAS-DE-GESTION-DE-BASE-DE-DATOS-II</a:t>
            </a:r>
            <a:endParaRPr lang="es-PE" u="sng" dirty="0">
              <a:solidFill>
                <a:schemeClr val="bg2">
                  <a:lumMod val="10000"/>
                </a:schemeClr>
              </a:solidFill>
            </a:endParaRPr>
          </a:p>
        </p:txBody>
      </p:sp>
      <p:sp>
        <p:nvSpPr>
          <p:cNvPr id="7" name="Rectángulo 6">
            <a:hlinkClick r:id="rId4"/>
            <a:extLst>
              <a:ext uri="{FF2B5EF4-FFF2-40B4-BE49-F238E27FC236}">
                <a16:creationId xmlns:a16="http://schemas.microsoft.com/office/drawing/2014/main" id="{98A1F39B-C426-472C-801F-04B8AED6A224}"/>
              </a:ext>
            </a:extLst>
          </p:cNvPr>
          <p:cNvSpPr/>
          <p:nvPr/>
        </p:nvSpPr>
        <p:spPr>
          <a:xfrm>
            <a:off x="11353384" y="-522192"/>
            <a:ext cx="2689412" cy="1349118"/>
          </a:xfrm>
          <a:prstGeom prst="rect">
            <a:avLst/>
          </a:prstGeom>
          <a:solidFill>
            <a:schemeClr val="tx1">
              <a:lumMod val="65000"/>
              <a:lumOff val="35000"/>
            </a:schemeClr>
          </a:solidFill>
          <a:scene3d>
            <a:camera prst="perspectiveRelaxedModerately"/>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Tree>
    <p:extLst>
      <p:ext uri="{BB962C8B-B14F-4D97-AF65-F5344CB8AC3E}">
        <p14:creationId xmlns:p14="http://schemas.microsoft.com/office/powerpoint/2010/main" val="2395255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A457DBE-E2FB-4A61-84B4-43A5F92F1A3A}"/>
              </a:ext>
            </a:extLst>
          </p:cNvPr>
          <p:cNvSpPr/>
          <p:nvPr/>
        </p:nvSpPr>
        <p:spPr>
          <a:xfrm>
            <a:off x="788670" y="543997"/>
            <a:ext cx="9342358" cy="616268"/>
          </a:xfrm>
          <a:prstGeom prst="rect">
            <a:avLst/>
          </a:prstGeom>
          <a:noFill/>
          <a:ln/>
        </p:spPr>
        <p:txBody>
          <a:bodyPr wrap="none" lIns="0" tIns="0" rIns="0" bIns="0" rtlCol="0" anchor="t"/>
          <a:lstStyle/>
          <a:p>
            <a:pPr marL="0" indent="0" algn="l">
              <a:lnSpc>
                <a:spcPts val="4850"/>
              </a:lnSpc>
              <a:buNone/>
            </a:pPr>
            <a:r>
              <a:rPr lang="en-US" sz="3850" b="1" dirty="0">
                <a:solidFill>
                  <a:srgbClr val="E1E5CD"/>
                </a:solidFill>
                <a:latin typeface="Times New Roman" panose="02020603050405020304" pitchFamily="18" charset="0"/>
                <a:ea typeface="Outfit Bold" pitchFamily="34" charset="-122"/>
                <a:cs typeface="Times New Roman" panose="02020603050405020304" pitchFamily="18" charset="0"/>
              </a:rPr>
              <a:t>Casos de Uso: Flujos de Trabajo Centrales</a:t>
            </a:r>
            <a:endParaRPr lang="en-US" sz="385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FE02945C-6982-41BA-A747-5E0BC553C7C9}"/>
              </a:ext>
            </a:extLst>
          </p:cNvPr>
          <p:cNvSpPr/>
          <p:nvPr/>
        </p:nvSpPr>
        <p:spPr>
          <a:xfrm>
            <a:off x="788670" y="1554599"/>
            <a:ext cx="13053060" cy="63079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Para asegurar que la base de datos soporte eficazmente las operaciones de la clínica, hemos identificado los siguientes casos de uso clave, que reflejan las interacciones diarias con el sistema.</a:t>
            </a:r>
            <a:endParaRPr lang="en-US" sz="1550" dirty="0">
              <a:latin typeface="Times New Roman" panose="02020603050405020304" pitchFamily="18" charset="0"/>
              <a:cs typeface="Times New Roman" panose="02020603050405020304" pitchFamily="18" charset="0"/>
            </a:endParaRPr>
          </a:p>
        </p:txBody>
      </p:sp>
      <p:pic>
        <p:nvPicPr>
          <p:cNvPr id="4" name="Image 0" descr="preencoded.png">
            <a:extLst>
              <a:ext uri="{FF2B5EF4-FFF2-40B4-BE49-F238E27FC236}">
                <a16:creationId xmlns:a16="http://schemas.microsoft.com/office/drawing/2014/main" id="{85B81F8B-4BC3-4E39-B91D-EE956D713B08}"/>
              </a:ext>
            </a:extLst>
          </p:cNvPr>
          <p:cNvPicPr>
            <a:picLocks noChangeAspect="1"/>
          </p:cNvPicPr>
          <p:nvPr/>
        </p:nvPicPr>
        <p:blipFill>
          <a:blip r:embed="rId2"/>
          <a:stretch>
            <a:fillRect/>
          </a:stretch>
        </p:blipFill>
        <p:spPr>
          <a:xfrm>
            <a:off x="788670" y="2407206"/>
            <a:ext cx="492919" cy="492919"/>
          </a:xfrm>
          <a:prstGeom prst="rect">
            <a:avLst/>
          </a:prstGeom>
        </p:spPr>
      </p:pic>
      <p:sp>
        <p:nvSpPr>
          <p:cNvPr id="5" name="Text 2">
            <a:extLst>
              <a:ext uri="{FF2B5EF4-FFF2-40B4-BE49-F238E27FC236}">
                <a16:creationId xmlns:a16="http://schemas.microsoft.com/office/drawing/2014/main" id="{E37001D3-6AEC-4FD4-A586-6DF8BE8A4F31}"/>
              </a:ext>
            </a:extLst>
          </p:cNvPr>
          <p:cNvSpPr/>
          <p:nvPr/>
        </p:nvSpPr>
        <p:spPr>
          <a:xfrm>
            <a:off x="1528048" y="2524244"/>
            <a:ext cx="2464951"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Gestión de Citas</a:t>
            </a:r>
            <a:endParaRPr lang="en-US" sz="19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8F5CB8F1-DD33-4494-813C-5B7A194F720F}"/>
              </a:ext>
            </a:extLst>
          </p:cNvPr>
          <p:cNvSpPr/>
          <p:nvPr/>
        </p:nvSpPr>
        <p:spPr>
          <a:xfrm>
            <a:off x="1528048" y="2950488"/>
            <a:ext cx="5663922" cy="157698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usuarios pueden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reservar, modificar y cancelar citas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El sistema verifica la disponibilidad de médicos, salas y especialidades, y actualiza el estado de la cita en tiempo real. Esto incluye tanto citas médicas tradicionales como citas para exámenes.</a:t>
            </a:r>
            <a:endParaRPr lang="en-US" sz="1550" dirty="0">
              <a:latin typeface="Times New Roman" panose="02020603050405020304" pitchFamily="18" charset="0"/>
              <a:cs typeface="Times New Roman" panose="02020603050405020304" pitchFamily="18" charset="0"/>
            </a:endParaRPr>
          </a:p>
        </p:txBody>
      </p:sp>
      <p:pic>
        <p:nvPicPr>
          <p:cNvPr id="7" name="Image 1" descr="preencoded.png">
            <a:extLst>
              <a:ext uri="{FF2B5EF4-FFF2-40B4-BE49-F238E27FC236}">
                <a16:creationId xmlns:a16="http://schemas.microsoft.com/office/drawing/2014/main" id="{CD375BDE-EE7E-4E0B-A324-22F9E7A7E716}"/>
              </a:ext>
            </a:extLst>
          </p:cNvPr>
          <p:cNvPicPr>
            <a:picLocks noChangeAspect="1"/>
          </p:cNvPicPr>
          <p:nvPr/>
        </p:nvPicPr>
        <p:blipFill>
          <a:blip r:embed="rId3"/>
          <a:stretch>
            <a:fillRect/>
          </a:stretch>
        </p:blipFill>
        <p:spPr>
          <a:xfrm>
            <a:off x="7438430" y="2407206"/>
            <a:ext cx="492919" cy="492919"/>
          </a:xfrm>
          <a:prstGeom prst="rect">
            <a:avLst/>
          </a:prstGeom>
        </p:spPr>
      </p:pic>
      <p:sp>
        <p:nvSpPr>
          <p:cNvPr id="8" name="Text 4">
            <a:extLst>
              <a:ext uri="{FF2B5EF4-FFF2-40B4-BE49-F238E27FC236}">
                <a16:creationId xmlns:a16="http://schemas.microsoft.com/office/drawing/2014/main" id="{419D6D91-C542-42AE-A653-48B593C0EEA5}"/>
              </a:ext>
            </a:extLst>
          </p:cNvPr>
          <p:cNvSpPr/>
          <p:nvPr/>
        </p:nvSpPr>
        <p:spPr>
          <a:xfrm>
            <a:off x="8177808" y="2524244"/>
            <a:ext cx="2464951"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Registro de Pacientes</a:t>
            </a:r>
            <a:endParaRPr lang="en-US" sz="1900" dirty="0">
              <a:latin typeface="Times New Roman" panose="02020603050405020304" pitchFamily="18" charset="0"/>
              <a:cs typeface="Times New Roman" panose="02020603050405020304" pitchFamily="18" charset="0"/>
            </a:endParaRPr>
          </a:p>
        </p:txBody>
      </p:sp>
      <p:sp>
        <p:nvSpPr>
          <p:cNvPr id="9" name="Text 5">
            <a:extLst>
              <a:ext uri="{FF2B5EF4-FFF2-40B4-BE49-F238E27FC236}">
                <a16:creationId xmlns:a16="http://schemas.microsoft.com/office/drawing/2014/main" id="{51F39E8C-50D3-4B47-A73A-D1E4C11303DC}"/>
              </a:ext>
            </a:extLst>
          </p:cNvPr>
          <p:cNvSpPr/>
          <p:nvPr/>
        </p:nvSpPr>
        <p:spPr>
          <a:xfrm>
            <a:off x="8177808" y="2950488"/>
            <a:ext cx="5663922" cy="158460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Un recepcionista o administrador puede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registrar nuevos pacientes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en el sistema, capturando sus datos personales y asignándoles un rol de paciente, lo que activa automáticamente la creación de su entrada en la tabla </a:t>
            </a:r>
            <a:r>
              <a:rPr lang="en-US" sz="15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mediante un disparador.</a:t>
            </a:r>
            <a:endParaRPr lang="en-US" sz="1550" dirty="0">
              <a:latin typeface="Times New Roman" panose="02020603050405020304" pitchFamily="18" charset="0"/>
              <a:cs typeface="Times New Roman" panose="02020603050405020304" pitchFamily="18" charset="0"/>
            </a:endParaRPr>
          </a:p>
        </p:txBody>
      </p:sp>
      <p:pic>
        <p:nvPicPr>
          <p:cNvPr id="10" name="Image 2" descr="preencoded.png">
            <a:extLst>
              <a:ext uri="{FF2B5EF4-FFF2-40B4-BE49-F238E27FC236}">
                <a16:creationId xmlns:a16="http://schemas.microsoft.com/office/drawing/2014/main" id="{0A0418E1-D547-42F9-B30E-370BF972AC2D}"/>
              </a:ext>
            </a:extLst>
          </p:cNvPr>
          <p:cNvPicPr>
            <a:picLocks noChangeAspect="1"/>
          </p:cNvPicPr>
          <p:nvPr/>
        </p:nvPicPr>
        <p:blipFill>
          <a:blip r:embed="rId4"/>
          <a:stretch>
            <a:fillRect/>
          </a:stretch>
        </p:blipFill>
        <p:spPr>
          <a:xfrm>
            <a:off x="788670" y="5028009"/>
            <a:ext cx="492919" cy="492919"/>
          </a:xfrm>
          <a:prstGeom prst="rect">
            <a:avLst/>
          </a:prstGeom>
        </p:spPr>
      </p:pic>
      <p:sp>
        <p:nvSpPr>
          <p:cNvPr id="11" name="Text 6">
            <a:extLst>
              <a:ext uri="{FF2B5EF4-FFF2-40B4-BE49-F238E27FC236}">
                <a16:creationId xmlns:a16="http://schemas.microsoft.com/office/drawing/2014/main" id="{80A6C1F5-5098-4C2F-94A7-4912DA681DA2}"/>
              </a:ext>
            </a:extLst>
          </p:cNvPr>
          <p:cNvSpPr/>
          <p:nvPr/>
        </p:nvSpPr>
        <p:spPr>
          <a:xfrm>
            <a:off x="1528048" y="5145048"/>
            <a:ext cx="3163610"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Consulta de Historial Clínico</a:t>
            </a:r>
            <a:endParaRPr lang="en-US" sz="1900" dirty="0">
              <a:latin typeface="Times New Roman" panose="02020603050405020304" pitchFamily="18" charset="0"/>
              <a:cs typeface="Times New Roman" panose="02020603050405020304" pitchFamily="18" charset="0"/>
            </a:endParaRPr>
          </a:p>
        </p:txBody>
      </p:sp>
      <p:sp>
        <p:nvSpPr>
          <p:cNvPr id="12" name="Text 7">
            <a:extLst>
              <a:ext uri="{FF2B5EF4-FFF2-40B4-BE49-F238E27FC236}">
                <a16:creationId xmlns:a16="http://schemas.microsoft.com/office/drawing/2014/main" id="{FD841BFE-ED87-4BD4-8FFD-8DCEE364B74A}"/>
              </a:ext>
            </a:extLst>
          </p:cNvPr>
          <p:cNvSpPr/>
          <p:nvPr/>
        </p:nvSpPr>
        <p:spPr>
          <a:xfrm>
            <a:off x="1528048" y="5571292"/>
            <a:ext cx="5663922" cy="1261586"/>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médicos y enfermeras pueden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acceder y actualizar el historial clínico</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de los pacientes. Esto incluye diagnósticos, tratamientos, signos vitales y resultados de exámenes, ofreciendo una visión integral de la salud del paciente.</a:t>
            </a:r>
            <a:endParaRPr lang="en-US" sz="1550" dirty="0">
              <a:latin typeface="Times New Roman" panose="02020603050405020304" pitchFamily="18" charset="0"/>
              <a:cs typeface="Times New Roman" panose="02020603050405020304" pitchFamily="18" charset="0"/>
            </a:endParaRPr>
          </a:p>
        </p:txBody>
      </p:sp>
      <p:pic>
        <p:nvPicPr>
          <p:cNvPr id="13" name="Image 3" descr="preencoded.png">
            <a:extLst>
              <a:ext uri="{FF2B5EF4-FFF2-40B4-BE49-F238E27FC236}">
                <a16:creationId xmlns:a16="http://schemas.microsoft.com/office/drawing/2014/main" id="{538A4621-E0F0-4960-B115-648F107F6A55}"/>
              </a:ext>
            </a:extLst>
          </p:cNvPr>
          <p:cNvPicPr>
            <a:picLocks noChangeAspect="1"/>
          </p:cNvPicPr>
          <p:nvPr/>
        </p:nvPicPr>
        <p:blipFill>
          <a:blip r:embed="rId5"/>
          <a:stretch>
            <a:fillRect/>
          </a:stretch>
        </p:blipFill>
        <p:spPr>
          <a:xfrm>
            <a:off x="7438430" y="5028009"/>
            <a:ext cx="492919" cy="492919"/>
          </a:xfrm>
          <a:prstGeom prst="rect">
            <a:avLst/>
          </a:prstGeom>
        </p:spPr>
      </p:pic>
      <p:sp>
        <p:nvSpPr>
          <p:cNvPr id="14" name="Text 8">
            <a:extLst>
              <a:ext uri="{FF2B5EF4-FFF2-40B4-BE49-F238E27FC236}">
                <a16:creationId xmlns:a16="http://schemas.microsoft.com/office/drawing/2014/main" id="{1B60386A-E97F-4945-8571-E77CB9550D9F}"/>
              </a:ext>
            </a:extLst>
          </p:cNvPr>
          <p:cNvSpPr/>
          <p:nvPr/>
        </p:nvSpPr>
        <p:spPr>
          <a:xfrm>
            <a:off x="8177808" y="5145048"/>
            <a:ext cx="2464951" cy="308015"/>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Times New Roman" panose="02020603050405020304" pitchFamily="18" charset="0"/>
                <a:ea typeface="Outfit Bold" pitchFamily="34" charset="-122"/>
                <a:cs typeface="Times New Roman" panose="02020603050405020304" pitchFamily="18" charset="0"/>
              </a:rPr>
              <a:t>Gestión de Exámenes</a:t>
            </a:r>
            <a:endParaRPr lang="en-US" sz="1900" dirty="0">
              <a:latin typeface="Times New Roman" panose="02020603050405020304" pitchFamily="18" charset="0"/>
              <a:cs typeface="Times New Roman" panose="02020603050405020304" pitchFamily="18" charset="0"/>
            </a:endParaRPr>
          </a:p>
        </p:txBody>
      </p:sp>
      <p:sp>
        <p:nvSpPr>
          <p:cNvPr id="15" name="Text 9">
            <a:extLst>
              <a:ext uri="{FF2B5EF4-FFF2-40B4-BE49-F238E27FC236}">
                <a16:creationId xmlns:a16="http://schemas.microsoft.com/office/drawing/2014/main" id="{EB7380D5-EC78-4B6D-BB57-88D253BB22BC}"/>
              </a:ext>
            </a:extLst>
          </p:cNvPr>
          <p:cNvSpPr/>
          <p:nvPr/>
        </p:nvSpPr>
        <p:spPr>
          <a:xfrm>
            <a:off x="8177808" y="5571292"/>
            <a:ext cx="5663922" cy="1261586"/>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especialistas de laboratorio pueden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programar y registrar resultados de exámenes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El sistema permite asociar exámenes a citas, registrar los especialistas que realizan el examen y adjuntar archivos PDF con los resultados.</a:t>
            </a:r>
            <a:endParaRPr lang="en-US" sz="1550" dirty="0">
              <a:latin typeface="Times New Roman" panose="02020603050405020304" pitchFamily="18" charset="0"/>
              <a:cs typeface="Times New Roman" panose="02020603050405020304" pitchFamily="18" charset="0"/>
            </a:endParaRPr>
          </a:p>
        </p:txBody>
      </p:sp>
      <p:sp>
        <p:nvSpPr>
          <p:cNvPr id="16" name="Text 10">
            <a:extLst>
              <a:ext uri="{FF2B5EF4-FFF2-40B4-BE49-F238E27FC236}">
                <a16:creationId xmlns:a16="http://schemas.microsoft.com/office/drawing/2014/main" id="{66C03961-A0BE-4A6B-9653-0A19C00EBF71}"/>
              </a:ext>
            </a:extLst>
          </p:cNvPr>
          <p:cNvSpPr/>
          <p:nvPr/>
        </p:nvSpPr>
        <p:spPr>
          <a:xfrm>
            <a:off x="788670" y="7054691"/>
            <a:ext cx="13053060" cy="630793"/>
          </a:xfrm>
          <a:prstGeom prst="rect">
            <a:avLst/>
          </a:prstGeom>
          <a:noFill/>
          <a:ln/>
        </p:spPr>
        <p:txBody>
          <a:bodyPr wrap="square" lIns="0" tIns="0" rIns="0" bIns="0" rtlCol="0" anchor="t"/>
          <a:lstStyle/>
          <a:p>
            <a:pPr marL="0" indent="0" algn="l">
              <a:lnSpc>
                <a:spcPts val="245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Estos casos de uso demuestran la funcionalidad esencial del sistema y cómo el diseño de la base de datos facilita la interacción fluida entre los diferentes roles de usuario y los procesos clínicos.</a:t>
            </a:r>
            <a:endParaRPr lang="en-US" sz="1550" dirty="0">
              <a:latin typeface="Times New Roman" panose="02020603050405020304" pitchFamily="18" charset="0"/>
              <a:cs typeface="Times New Roman" panose="02020603050405020304" pitchFamily="18" charset="0"/>
            </a:endParaRPr>
          </a:p>
        </p:txBody>
      </p:sp>
      <p:pic>
        <p:nvPicPr>
          <p:cNvPr id="17" name="Imagen 16">
            <a:extLst>
              <a:ext uri="{FF2B5EF4-FFF2-40B4-BE49-F238E27FC236}">
                <a16:creationId xmlns:a16="http://schemas.microsoft.com/office/drawing/2014/main" id="{64198B98-FE38-454E-A6E0-7ABD18F4E4D6}"/>
              </a:ext>
            </a:extLst>
          </p:cNvPr>
          <p:cNvPicPr>
            <a:picLocks noChangeAspect="1"/>
          </p:cNvPicPr>
          <p:nvPr/>
        </p:nvPicPr>
        <p:blipFill>
          <a:blip r:embed="rId6"/>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3066420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49837"/>
            <a:ext cx="7342346"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Técnicas de Modelado Aplicadas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566749"/>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Se han empleado diversas técnicas de modelado para asegurar un diseño óptimo.</a:t>
            </a:r>
            <a:endParaRPr lang="en-US" sz="1550" dirty="0">
              <a:latin typeface="Times New Roman" panose="02020603050405020304" pitchFamily="18" charset="0"/>
              <a:cs typeface="Times New Roman" panose="02020603050405020304" pitchFamily="18" charset="0"/>
            </a:endParaRPr>
          </a:p>
        </p:txBody>
      </p:sp>
      <p:pic>
        <p:nvPicPr>
          <p:cNvPr id="4" name="Image 0" descr="preencoded.png"/>
          <p:cNvPicPr>
            <a:picLocks noChangeAspect="1"/>
          </p:cNvPicPr>
          <p:nvPr/>
        </p:nvPicPr>
        <p:blipFill>
          <a:blip r:embed="rId3"/>
          <a:stretch>
            <a:fillRect/>
          </a:stretch>
        </p:blipFill>
        <p:spPr>
          <a:xfrm>
            <a:off x="793790" y="3107531"/>
            <a:ext cx="992267" cy="1190744"/>
          </a:xfrm>
          <a:prstGeom prst="rect">
            <a:avLst/>
          </a:prstGeom>
        </p:spPr>
      </p:pic>
      <p:sp>
        <p:nvSpPr>
          <p:cNvPr id="5" name="Text 2"/>
          <p:cNvSpPr/>
          <p:nvPr/>
        </p:nvSpPr>
        <p:spPr>
          <a:xfrm>
            <a:off x="1984415" y="3305889"/>
            <a:ext cx="2726174"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Normalización de Datos</a:t>
            </a:r>
            <a:endParaRPr lang="en-US" sz="1950" dirty="0">
              <a:latin typeface="Times New Roman" panose="02020603050405020304" pitchFamily="18" charset="0"/>
              <a:cs typeface="Times New Roman" panose="02020603050405020304" pitchFamily="18" charset="0"/>
            </a:endParaRPr>
          </a:p>
        </p:txBody>
      </p:sp>
      <p:sp>
        <p:nvSpPr>
          <p:cNvPr id="6" name="Text 3"/>
          <p:cNvSpPr/>
          <p:nvPr/>
        </p:nvSpPr>
        <p:spPr>
          <a:xfrm>
            <a:off x="1984415" y="3735110"/>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Reducción de la redundancia y mejora de la integridad de los datos mediante formas normales.</a:t>
            </a:r>
            <a:endParaRPr lang="en-US" sz="1550" dirty="0">
              <a:latin typeface="Times New Roman" panose="02020603050405020304" pitchFamily="18" charset="0"/>
              <a:cs typeface="Times New Roman" panose="02020603050405020304" pitchFamily="18" charset="0"/>
            </a:endParaRPr>
          </a:p>
        </p:txBody>
      </p:sp>
      <p:pic>
        <p:nvPicPr>
          <p:cNvPr id="7" name="Image 1" descr="preencoded.png"/>
          <p:cNvPicPr>
            <a:picLocks noChangeAspect="1"/>
          </p:cNvPicPr>
          <p:nvPr/>
        </p:nvPicPr>
        <p:blipFill>
          <a:blip r:embed="rId4"/>
          <a:stretch>
            <a:fillRect/>
          </a:stretch>
        </p:blipFill>
        <p:spPr>
          <a:xfrm>
            <a:off x="793790" y="4298275"/>
            <a:ext cx="992267" cy="1190744"/>
          </a:xfrm>
          <a:prstGeom prst="rect">
            <a:avLst/>
          </a:prstGeom>
        </p:spPr>
      </p:pic>
      <p:sp>
        <p:nvSpPr>
          <p:cNvPr id="8" name="Text 4"/>
          <p:cNvSpPr/>
          <p:nvPr/>
        </p:nvSpPr>
        <p:spPr>
          <a:xfrm>
            <a:off x="1984415" y="4496633"/>
            <a:ext cx="2692360"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Uso de Claves Foráneas</a:t>
            </a:r>
            <a:endParaRPr lang="en-US" sz="1950" dirty="0">
              <a:latin typeface="Times New Roman" panose="02020603050405020304" pitchFamily="18" charset="0"/>
              <a:cs typeface="Times New Roman" panose="02020603050405020304" pitchFamily="18" charset="0"/>
            </a:endParaRPr>
          </a:p>
        </p:txBody>
      </p:sp>
      <p:sp>
        <p:nvSpPr>
          <p:cNvPr id="9" name="Text 5"/>
          <p:cNvSpPr/>
          <p:nvPr/>
        </p:nvSpPr>
        <p:spPr>
          <a:xfrm>
            <a:off x="1984415" y="4925854"/>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Establecimiento de relaciones claras entre tablas para mantener la consistencia referencial.</a:t>
            </a:r>
            <a:endParaRPr lang="en-US" sz="1550" dirty="0">
              <a:latin typeface="Times New Roman" panose="02020603050405020304" pitchFamily="18" charset="0"/>
              <a:cs typeface="Times New Roman" panose="02020603050405020304" pitchFamily="18" charset="0"/>
            </a:endParaRPr>
          </a:p>
        </p:txBody>
      </p:sp>
      <p:pic>
        <p:nvPicPr>
          <p:cNvPr id="10" name="Image 2" descr="preencoded.png"/>
          <p:cNvPicPr>
            <a:picLocks noChangeAspect="1"/>
          </p:cNvPicPr>
          <p:nvPr/>
        </p:nvPicPr>
        <p:blipFill>
          <a:blip r:embed="rId5"/>
          <a:stretch>
            <a:fillRect/>
          </a:stretch>
        </p:blipFill>
        <p:spPr>
          <a:xfrm>
            <a:off x="793790" y="5489019"/>
            <a:ext cx="992267" cy="1190744"/>
          </a:xfrm>
          <a:prstGeom prst="rect">
            <a:avLst/>
          </a:prstGeom>
        </p:spPr>
      </p:pic>
      <p:sp>
        <p:nvSpPr>
          <p:cNvPr id="11" name="Text 6"/>
          <p:cNvSpPr/>
          <p:nvPr/>
        </p:nvSpPr>
        <p:spPr>
          <a:xfrm>
            <a:off x="1984415" y="5687378"/>
            <a:ext cx="2877979"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Indices para Rendimiento</a:t>
            </a:r>
            <a:endParaRPr lang="en-US" sz="1950" dirty="0">
              <a:latin typeface="Times New Roman" panose="02020603050405020304" pitchFamily="18" charset="0"/>
              <a:cs typeface="Times New Roman" panose="02020603050405020304" pitchFamily="18" charset="0"/>
            </a:endParaRPr>
          </a:p>
        </p:txBody>
      </p:sp>
      <p:sp>
        <p:nvSpPr>
          <p:cNvPr id="12" name="Text 7"/>
          <p:cNvSpPr/>
          <p:nvPr/>
        </p:nvSpPr>
        <p:spPr>
          <a:xfrm>
            <a:off x="1984415" y="6116598"/>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Optimización de las consultas más frecuentes con la creación de índices estratégicos.</a:t>
            </a:r>
            <a:endParaRPr lang="en-US" sz="1550" dirty="0">
              <a:latin typeface="Times New Roman" panose="02020603050405020304" pitchFamily="18" charset="0"/>
              <a:cs typeface="Times New Roman" panose="02020603050405020304" pitchFamily="18" charset="0"/>
            </a:endParaRPr>
          </a:p>
        </p:txBody>
      </p:sp>
      <p:pic>
        <p:nvPicPr>
          <p:cNvPr id="13" name="Imagen 12">
            <a:extLst>
              <a:ext uri="{FF2B5EF4-FFF2-40B4-BE49-F238E27FC236}">
                <a16:creationId xmlns:a16="http://schemas.microsoft.com/office/drawing/2014/main" id="{BD199B21-D157-43F5-8411-A03481984CC3}"/>
              </a:ext>
            </a:extLst>
          </p:cNvPr>
          <p:cNvPicPr>
            <a:picLocks noChangeAspect="1"/>
          </p:cNvPicPr>
          <p:nvPr/>
        </p:nvPicPr>
        <p:blipFill>
          <a:blip r:embed="rId6"/>
          <a:stretch>
            <a:fillRect/>
          </a:stretch>
        </p:blipFill>
        <p:spPr>
          <a:xfrm>
            <a:off x="11297923" y="7633717"/>
            <a:ext cx="3332477" cy="5463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0">
            <a:extLst>
              <a:ext uri="{FF2B5EF4-FFF2-40B4-BE49-F238E27FC236}">
                <a16:creationId xmlns:a16="http://schemas.microsoft.com/office/drawing/2014/main" id="{D3FF4A25-B903-4720-B2DE-6FC042CA1E26}"/>
              </a:ext>
            </a:extLst>
          </p:cNvPr>
          <p:cNvSpPr/>
          <p:nvPr/>
        </p:nvSpPr>
        <p:spPr>
          <a:xfrm>
            <a:off x="563166" y="450533"/>
            <a:ext cx="7376160" cy="440055"/>
          </a:xfrm>
          <a:prstGeom prst="rect">
            <a:avLst/>
          </a:prstGeom>
          <a:noFill/>
          <a:ln/>
        </p:spPr>
        <p:txBody>
          <a:bodyPr wrap="none" lIns="0" tIns="0" rIns="0" bIns="0" rtlCol="0" anchor="t"/>
          <a:lstStyle/>
          <a:p>
            <a:pPr marL="0" indent="0" algn="l">
              <a:lnSpc>
                <a:spcPts val="3450"/>
              </a:lnSpc>
              <a:buNone/>
            </a:pPr>
            <a:r>
              <a:rPr lang="en-US" sz="2750" b="1" dirty="0">
                <a:solidFill>
                  <a:srgbClr val="E1E5CD"/>
                </a:solidFill>
                <a:latin typeface="Times New Roman" panose="02020603050405020304" pitchFamily="18" charset="0"/>
                <a:ea typeface="Outfit Bold" pitchFamily="34" charset="-122"/>
                <a:cs typeface="Times New Roman" panose="02020603050405020304" pitchFamily="18" charset="0"/>
              </a:rPr>
              <a:t>Vistas y Disparadores para la Automatización</a:t>
            </a:r>
            <a:endParaRPr lang="en-US" sz="2750" dirty="0">
              <a:latin typeface="Times New Roman" panose="02020603050405020304" pitchFamily="18" charset="0"/>
              <a:cs typeface="Times New Roman" panose="02020603050405020304" pitchFamily="18" charset="0"/>
            </a:endParaRPr>
          </a:p>
        </p:txBody>
      </p:sp>
      <p:sp>
        <p:nvSpPr>
          <p:cNvPr id="14" name="Text 1">
            <a:extLst>
              <a:ext uri="{FF2B5EF4-FFF2-40B4-BE49-F238E27FC236}">
                <a16:creationId xmlns:a16="http://schemas.microsoft.com/office/drawing/2014/main" id="{197EBC12-F314-4A18-BC7D-5CB4D32E96F3}"/>
              </a:ext>
            </a:extLst>
          </p:cNvPr>
          <p:cNvSpPr/>
          <p:nvPr/>
        </p:nvSpPr>
        <p:spPr>
          <a:xfrm>
            <a:off x="563166" y="1172170"/>
            <a:ext cx="13504069" cy="22526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El sistema utiliza vistas para simplificar consultas complejas y disparadores para automatizar procesos clave, mejorando la eficiencia y la integridad de los datos.</a:t>
            </a:r>
            <a:endParaRPr lang="en-US" sz="1100" dirty="0">
              <a:latin typeface="Times New Roman" panose="02020603050405020304" pitchFamily="18" charset="0"/>
              <a:cs typeface="Times New Roman" panose="02020603050405020304" pitchFamily="18" charset="0"/>
            </a:endParaRPr>
          </a:p>
        </p:txBody>
      </p:sp>
      <p:sp>
        <p:nvSpPr>
          <p:cNvPr id="15" name="Text 2">
            <a:extLst>
              <a:ext uri="{FF2B5EF4-FFF2-40B4-BE49-F238E27FC236}">
                <a16:creationId xmlns:a16="http://schemas.microsoft.com/office/drawing/2014/main" id="{ED16E4D4-3197-4F4F-BC6F-BC402EFEDC28}"/>
              </a:ext>
            </a:extLst>
          </p:cNvPr>
          <p:cNvSpPr/>
          <p:nvPr/>
        </p:nvSpPr>
        <p:spPr>
          <a:xfrm>
            <a:off x="563166" y="1696522"/>
            <a:ext cx="2112050" cy="263962"/>
          </a:xfrm>
          <a:prstGeom prst="rect">
            <a:avLst/>
          </a:prstGeom>
          <a:noFill/>
          <a:ln/>
        </p:spPr>
        <p:txBody>
          <a:bodyPr wrap="none" lIns="0" tIns="0" rIns="0" bIns="0" rtlCol="0" anchor="t"/>
          <a:lstStyle/>
          <a:p>
            <a:pPr marL="0" indent="0" algn="l">
              <a:lnSpc>
                <a:spcPts val="2050"/>
              </a:lnSpc>
              <a:buNone/>
            </a:pPr>
            <a:r>
              <a:rPr lang="en-US" sz="1650" b="1" dirty="0">
                <a:solidFill>
                  <a:srgbClr val="E1E5CD"/>
                </a:solidFill>
                <a:latin typeface="Times New Roman" panose="02020603050405020304" pitchFamily="18" charset="0"/>
                <a:ea typeface="Outfit Bold" pitchFamily="34" charset="-122"/>
                <a:cs typeface="Times New Roman" panose="02020603050405020304" pitchFamily="18" charset="0"/>
              </a:rPr>
              <a:t>Vistas Definidas</a:t>
            </a:r>
            <a:endParaRPr lang="en-US" sz="1650" dirty="0">
              <a:latin typeface="Times New Roman" panose="02020603050405020304" pitchFamily="18" charset="0"/>
              <a:cs typeface="Times New Roman" panose="02020603050405020304" pitchFamily="18" charset="0"/>
            </a:endParaRPr>
          </a:p>
        </p:txBody>
      </p:sp>
      <p:sp>
        <p:nvSpPr>
          <p:cNvPr id="16" name="Shape 3">
            <a:extLst>
              <a:ext uri="{FF2B5EF4-FFF2-40B4-BE49-F238E27FC236}">
                <a16:creationId xmlns:a16="http://schemas.microsoft.com/office/drawing/2014/main" id="{E78AEB8E-27F1-4F83-AA6F-EBEF37EFCAB7}"/>
              </a:ext>
            </a:extLst>
          </p:cNvPr>
          <p:cNvSpPr/>
          <p:nvPr/>
        </p:nvSpPr>
        <p:spPr>
          <a:xfrm>
            <a:off x="563166" y="2118836"/>
            <a:ext cx="316706" cy="316706"/>
          </a:xfrm>
          <a:prstGeom prst="roundRect">
            <a:avLst>
              <a:gd name="adj" fmla="val 6669"/>
            </a:avLst>
          </a:prstGeom>
          <a:solidFill>
            <a:srgbClr val="3B3C3E"/>
          </a:solidFill>
          <a:ln/>
        </p:spPr>
      </p:sp>
      <p:sp>
        <p:nvSpPr>
          <p:cNvPr id="17" name="Text 4">
            <a:extLst>
              <a:ext uri="{FF2B5EF4-FFF2-40B4-BE49-F238E27FC236}">
                <a16:creationId xmlns:a16="http://schemas.microsoft.com/office/drawing/2014/main" id="{C329B172-FA70-4BF7-B641-3CEB69B5C5A4}"/>
              </a:ext>
            </a:extLst>
          </p:cNvPr>
          <p:cNvSpPr/>
          <p:nvPr/>
        </p:nvSpPr>
        <p:spPr>
          <a:xfrm>
            <a:off x="1020604" y="2167176"/>
            <a:ext cx="2236946"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vista_pacientes_con_edad</a:t>
            </a:r>
            <a:endParaRPr lang="en-US" sz="1350" dirty="0">
              <a:latin typeface="Times New Roman" panose="02020603050405020304" pitchFamily="18" charset="0"/>
              <a:cs typeface="Times New Roman" panose="02020603050405020304" pitchFamily="18" charset="0"/>
            </a:endParaRPr>
          </a:p>
        </p:txBody>
      </p:sp>
      <p:sp>
        <p:nvSpPr>
          <p:cNvPr id="18" name="Text 5">
            <a:extLst>
              <a:ext uri="{FF2B5EF4-FFF2-40B4-BE49-F238E27FC236}">
                <a16:creationId xmlns:a16="http://schemas.microsoft.com/office/drawing/2014/main" id="{BA6ACE7F-BB49-4F74-84B4-055C20442E81}"/>
              </a:ext>
            </a:extLst>
          </p:cNvPr>
          <p:cNvSpPr/>
          <p:nvPr/>
        </p:nvSpPr>
        <p:spPr>
          <a:xfrm>
            <a:off x="1020604" y="2535436"/>
            <a:ext cx="6122908" cy="675799"/>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Proporciona un acceso fácil a la información de los pacientes, incluyendo su edad calculada dinámicamente a partir de la fecha de nacimiento. Esto es útil para reportes demográficos y análisis clínicos sin necesidad de recalcular la edad en cada consulta.</a:t>
            </a:r>
            <a:endParaRPr lang="en-US" sz="1100" dirty="0">
              <a:latin typeface="Times New Roman" panose="02020603050405020304" pitchFamily="18" charset="0"/>
              <a:cs typeface="Times New Roman" panose="02020603050405020304" pitchFamily="18" charset="0"/>
            </a:endParaRPr>
          </a:p>
        </p:txBody>
      </p:sp>
      <p:sp>
        <p:nvSpPr>
          <p:cNvPr id="19" name="Shape 6">
            <a:extLst>
              <a:ext uri="{FF2B5EF4-FFF2-40B4-BE49-F238E27FC236}">
                <a16:creationId xmlns:a16="http://schemas.microsoft.com/office/drawing/2014/main" id="{A8102B84-2AB6-4EC8-A41B-45ED9A19F40C}"/>
              </a:ext>
            </a:extLst>
          </p:cNvPr>
          <p:cNvSpPr/>
          <p:nvPr/>
        </p:nvSpPr>
        <p:spPr>
          <a:xfrm>
            <a:off x="563166" y="3492818"/>
            <a:ext cx="316706" cy="316706"/>
          </a:xfrm>
          <a:prstGeom prst="roundRect">
            <a:avLst>
              <a:gd name="adj" fmla="val 6669"/>
            </a:avLst>
          </a:prstGeom>
          <a:solidFill>
            <a:srgbClr val="3B3C3E"/>
          </a:solidFill>
          <a:ln/>
        </p:spPr>
      </p:sp>
      <p:sp>
        <p:nvSpPr>
          <p:cNvPr id="20" name="Text 7">
            <a:extLst>
              <a:ext uri="{FF2B5EF4-FFF2-40B4-BE49-F238E27FC236}">
                <a16:creationId xmlns:a16="http://schemas.microsoft.com/office/drawing/2014/main" id="{2253F1C4-24C3-43AA-8999-25B662F27409}"/>
              </a:ext>
            </a:extLst>
          </p:cNvPr>
          <p:cNvSpPr/>
          <p:nvPr/>
        </p:nvSpPr>
        <p:spPr>
          <a:xfrm>
            <a:off x="1020604" y="3541157"/>
            <a:ext cx="1907143"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vista_pacientes_datos</a:t>
            </a:r>
            <a:endParaRPr lang="en-US" sz="1350" dirty="0">
              <a:latin typeface="Times New Roman" panose="02020603050405020304" pitchFamily="18" charset="0"/>
              <a:cs typeface="Times New Roman" panose="02020603050405020304" pitchFamily="18" charset="0"/>
            </a:endParaRPr>
          </a:p>
        </p:txBody>
      </p:sp>
      <p:sp>
        <p:nvSpPr>
          <p:cNvPr id="21" name="Text 8">
            <a:extLst>
              <a:ext uri="{FF2B5EF4-FFF2-40B4-BE49-F238E27FC236}">
                <a16:creationId xmlns:a16="http://schemas.microsoft.com/office/drawing/2014/main" id="{E571BB6C-BA9D-4E46-BBCD-9AD1645021D1}"/>
              </a:ext>
            </a:extLst>
          </p:cNvPr>
          <p:cNvSpPr/>
          <p:nvPr/>
        </p:nvSpPr>
        <p:spPr>
          <a:xfrm>
            <a:off x="1020604" y="3909417"/>
            <a:ext cx="6122908" cy="675799"/>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Simplifica la obtención de los datos de contacto y demográficos de los pacientes, filtrando por el rol de usuario. Esta vista es fundamental para tareas de administración y comunicación con los pacientes.</a:t>
            </a:r>
            <a:endParaRPr lang="en-US" sz="1100" dirty="0">
              <a:latin typeface="Times New Roman" panose="02020603050405020304" pitchFamily="18" charset="0"/>
              <a:cs typeface="Times New Roman" panose="02020603050405020304" pitchFamily="18" charset="0"/>
            </a:endParaRPr>
          </a:p>
        </p:txBody>
      </p:sp>
      <p:sp>
        <p:nvSpPr>
          <p:cNvPr id="22" name="Text 9">
            <a:extLst>
              <a:ext uri="{FF2B5EF4-FFF2-40B4-BE49-F238E27FC236}">
                <a16:creationId xmlns:a16="http://schemas.microsoft.com/office/drawing/2014/main" id="{C10B5D54-F9FD-420B-A4E9-C2F9AD0994CA}"/>
              </a:ext>
            </a:extLst>
          </p:cNvPr>
          <p:cNvSpPr/>
          <p:nvPr/>
        </p:nvSpPr>
        <p:spPr>
          <a:xfrm>
            <a:off x="7494508" y="1696522"/>
            <a:ext cx="2593181" cy="263962"/>
          </a:xfrm>
          <a:prstGeom prst="rect">
            <a:avLst/>
          </a:prstGeom>
          <a:noFill/>
          <a:ln/>
        </p:spPr>
        <p:txBody>
          <a:bodyPr wrap="none" lIns="0" tIns="0" rIns="0" bIns="0" rtlCol="0" anchor="t"/>
          <a:lstStyle/>
          <a:p>
            <a:pPr marL="0" indent="0" algn="l">
              <a:lnSpc>
                <a:spcPts val="2050"/>
              </a:lnSpc>
              <a:buNone/>
            </a:pPr>
            <a:r>
              <a:rPr lang="en-US" sz="1650" b="1" dirty="0">
                <a:solidFill>
                  <a:srgbClr val="E1E5CD"/>
                </a:solidFill>
                <a:latin typeface="Times New Roman" panose="02020603050405020304" pitchFamily="18" charset="0"/>
                <a:ea typeface="Outfit Bold" pitchFamily="34" charset="-122"/>
                <a:cs typeface="Times New Roman" panose="02020603050405020304" pitchFamily="18" charset="0"/>
              </a:rPr>
              <a:t>Disparadores Automáticos</a:t>
            </a:r>
            <a:endParaRPr lang="en-US" sz="1650" dirty="0">
              <a:latin typeface="Times New Roman" panose="02020603050405020304" pitchFamily="18" charset="0"/>
              <a:cs typeface="Times New Roman" panose="02020603050405020304" pitchFamily="18" charset="0"/>
            </a:endParaRPr>
          </a:p>
        </p:txBody>
      </p:sp>
      <p:sp>
        <p:nvSpPr>
          <p:cNvPr id="23" name="Shape 10">
            <a:extLst>
              <a:ext uri="{FF2B5EF4-FFF2-40B4-BE49-F238E27FC236}">
                <a16:creationId xmlns:a16="http://schemas.microsoft.com/office/drawing/2014/main" id="{3F3BB301-C58B-4032-A06A-54DA827A6E03}"/>
              </a:ext>
            </a:extLst>
          </p:cNvPr>
          <p:cNvSpPr/>
          <p:nvPr/>
        </p:nvSpPr>
        <p:spPr>
          <a:xfrm>
            <a:off x="7494508" y="2118836"/>
            <a:ext cx="316706" cy="316706"/>
          </a:xfrm>
          <a:prstGeom prst="roundRect">
            <a:avLst>
              <a:gd name="adj" fmla="val 6669"/>
            </a:avLst>
          </a:prstGeom>
          <a:solidFill>
            <a:srgbClr val="3B3C3E"/>
          </a:solidFill>
          <a:ln/>
        </p:spPr>
      </p:sp>
      <p:sp>
        <p:nvSpPr>
          <p:cNvPr id="24" name="Text 11">
            <a:extLst>
              <a:ext uri="{FF2B5EF4-FFF2-40B4-BE49-F238E27FC236}">
                <a16:creationId xmlns:a16="http://schemas.microsoft.com/office/drawing/2014/main" id="{25B1E4E8-1BE6-4CC6-A85D-CE8CB04BB3E8}"/>
              </a:ext>
            </a:extLst>
          </p:cNvPr>
          <p:cNvSpPr/>
          <p:nvPr/>
        </p:nvSpPr>
        <p:spPr>
          <a:xfrm>
            <a:off x="7951946" y="2167176"/>
            <a:ext cx="1759982"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insertar_enfermera</a:t>
            </a:r>
            <a:endParaRPr lang="en-US" sz="1350" dirty="0">
              <a:latin typeface="Times New Roman" panose="02020603050405020304" pitchFamily="18" charset="0"/>
              <a:cs typeface="Times New Roman" panose="02020603050405020304" pitchFamily="18" charset="0"/>
            </a:endParaRPr>
          </a:p>
        </p:txBody>
      </p:sp>
      <p:sp>
        <p:nvSpPr>
          <p:cNvPr id="25" name="Text 12">
            <a:extLst>
              <a:ext uri="{FF2B5EF4-FFF2-40B4-BE49-F238E27FC236}">
                <a16:creationId xmlns:a16="http://schemas.microsoft.com/office/drawing/2014/main" id="{0B4EEB08-E952-4E7D-9D3D-85B405015D8D}"/>
              </a:ext>
            </a:extLst>
          </p:cNvPr>
          <p:cNvSpPr/>
          <p:nvPr/>
        </p:nvSpPr>
        <p:spPr>
          <a:xfrm>
            <a:off x="7951946" y="2535436"/>
            <a:ext cx="6122908" cy="481013"/>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Se activa después de insertar un nuevo usuario. Si el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es 3 (Enfermera), automáticamente crea una entrada correspondiente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enfermeras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26" name="Shape 13">
            <a:extLst>
              <a:ext uri="{FF2B5EF4-FFF2-40B4-BE49-F238E27FC236}">
                <a16:creationId xmlns:a16="http://schemas.microsoft.com/office/drawing/2014/main" id="{837F4D1C-DC0B-4C76-93F9-BB682845A434}"/>
              </a:ext>
            </a:extLst>
          </p:cNvPr>
          <p:cNvSpPr/>
          <p:nvPr/>
        </p:nvSpPr>
        <p:spPr>
          <a:xfrm>
            <a:off x="7494508" y="3298031"/>
            <a:ext cx="316706" cy="316706"/>
          </a:xfrm>
          <a:prstGeom prst="roundRect">
            <a:avLst>
              <a:gd name="adj" fmla="val 6669"/>
            </a:avLst>
          </a:prstGeom>
          <a:solidFill>
            <a:srgbClr val="3B3C3E"/>
          </a:solidFill>
          <a:ln/>
        </p:spPr>
      </p:sp>
      <p:sp>
        <p:nvSpPr>
          <p:cNvPr id="27" name="Text 14">
            <a:extLst>
              <a:ext uri="{FF2B5EF4-FFF2-40B4-BE49-F238E27FC236}">
                <a16:creationId xmlns:a16="http://schemas.microsoft.com/office/drawing/2014/main" id="{23983D42-3FD3-46A5-BA19-3B3A13953B2E}"/>
              </a:ext>
            </a:extLst>
          </p:cNvPr>
          <p:cNvSpPr/>
          <p:nvPr/>
        </p:nvSpPr>
        <p:spPr>
          <a:xfrm>
            <a:off x="7951946" y="3346371"/>
            <a:ext cx="2585561"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insertar_especialista_examen</a:t>
            </a:r>
            <a:endParaRPr lang="en-US" sz="1350" dirty="0">
              <a:latin typeface="Times New Roman" panose="02020603050405020304" pitchFamily="18" charset="0"/>
              <a:cs typeface="Times New Roman" panose="02020603050405020304" pitchFamily="18" charset="0"/>
            </a:endParaRPr>
          </a:p>
        </p:txBody>
      </p:sp>
      <p:sp>
        <p:nvSpPr>
          <p:cNvPr id="28" name="Text 15">
            <a:extLst>
              <a:ext uri="{FF2B5EF4-FFF2-40B4-BE49-F238E27FC236}">
                <a16:creationId xmlns:a16="http://schemas.microsoft.com/office/drawing/2014/main" id="{035B88CA-582E-4F76-B344-CF36739C1690}"/>
              </a:ext>
            </a:extLst>
          </p:cNvPr>
          <p:cNvSpPr/>
          <p:nvPr/>
        </p:nvSpPr>
        <p:spPr>
          <a:xfrm>
            <a:off x="7951946" y="3714631"/>
            <a:ext cx="6122908" cy="481013"/>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Similar al anterior, pero para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6 (Especialista Exámenes), inserta un registro en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especialista_examenes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29" name="Shape 16">
            <a:extLst>
              <a:ext uri="{FF2B5EF4-FFF2-40B4-BE49-F238E27FC236}">
                <a16:creationId xmlns:a16="http://schemas.microsoft.com/office/drawing/2014/main" id="{23342409-D08B-4FF1-A8AA-7EBD389715C3}"/>
              </a:ext>
            </a:extLst>
          </p:cNvPr>
          <p:cNvSpPr/>
          <p:nvPr/>
        </p:nvSpPr>
        <p:spPr>
          <a:xfrm>
            <a:off x="7494508" y="4477226"/>
            <a:ext cx="316706" cy="316706"/>
          </a:xfrm>
          <a:prstGeom prst="roundRect">
            <a:avLst>
              <a:gd name="adj" fmla="val 6669"/>
            </a:avLst>
          </a:prstGeom>
          <a:solidFill>
            <a:srgbClr val="3B3C3E"/>
          </a:solidFill>
          <a:ln/>
        </p:spPr>
      </p:sp>
      <p:sp>
        <p:nvSpPr>
          <p:cNvPr id="30" name="Text 17">
            <a:extLst>
              <a:ext uri="{FF2B5EF4-FFF2-40B4-BE49-F238E27FC236}">
                <a16:creationId xmlns:a16="http://schemas.microsoft.com/office/drawing/2014/main" id="{B265EDF2-5B31-4467-959F-710A271070AD}"/>
              </a:ext>
            </a:extLst>
          </p:cNvPr>
          <p:cNvSpPr/>
          <p:nvPr/>
        </p:nvSpPr>
        <p:spPr>
          <a:xfrm>
            <a:off x="7951946" y="4525566"/>
            <a:ext cx="1759982"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insertar_medico</a:t>
            </a:r>
            <a:endParaRPr lang="en-US" sz="1350" dirty="0">
              <a:latin typeface="Times New Roman" panose="02020603050405020304" pitchFamily="18" charset="0"/>
              <a:cs typeface="Times New Roman" panose="02020603050405020304" pitchFamily="18" charset="0"/>
            </a:endParaRPr>
          </a:p>
        </p:txBody>
      </p:sp>
      <p:sp>
        <p:nvSpPr>
          <p:cNvPr id="31" name="Text 18">
            <a:extLst>
              <a:ext uri="{FF2B5EF4-FFF2-40B4-BE49-F238E27FC236}">
                <a16:creationId xmlns:a16="http://schemas.microsoft.com/office/drawing/2014/main" id="{62EFA865-870E-4C31-A7A5-C6E1C51FAD2E}"/>
              </a:ext>
            </a:extLst>
          </p:cNvPr>
          <p:cNvSpPr/>
          <p:nvPr/>
        </p:nvSpPr>
        <p:spPr>
          <a:xfrm>
            <a:off x="7951946" y="4893826"/>
            <a:ext cx="6122908" cy="24050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Para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2 (Médico), crea una entrada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tras la inserción del usuario.</a:t>
            </a:r>
            <a:endParaRPr lang="en-US" sz="1100" dirty="0">
              <a:latin typeface="Times New Roman" panose="02020603050405020304" pitchFamily="18" charset="0"/>
              <a:cs typeface="Times New Roman" panose="02020603050405020304" pitchFamily="18" charset="0"/>
            </a:endParaRPr>
          </a:p>
        </p:txBody>
      </p:sp>
      <p:sp>
        <p:nvSpPr>
          <p:cNvPr id="32" name="Shape 19">
            <a:extLst>
              <a:ext uri="{FF2B5EF4-FFF2-40B4-BE49-F238E27FC236}">
                <a16:creationId xmlns:a16="http://schemas.microsoft.com/office/drawing/2014/main" id="{D7C58A66-E3FC-4793-A06F-BF52A040E739}"/>
              </a:ext>
            </a:extLst>
          </p:cNvPr>
          <p:cNvSpPr/>
          <p:nvPr/>
        </p:nvSpPr>
        <p:spPr>
          <a:xfrm>
            <a:off x="7494508" y="5415915"/>
            <a:ext cx="316706" cy="316706"/>
          </a:xfrm>
          <a:prstGeom prst="roundRect">
            <a:avLst>
              <a:gd name="adj" fmla="val 6669"/>
            </a:avLst>
          </a:prstGeom>
          <a:solidFill>
            <a:srgbClr val="3B3C3E"/>
          </a:solidFill>
          <a:ln/>
        </p:spPr>
      </p:sp>
      <p:sp>
        <p:nvSpPr>
          <p:cNvPr id="33" name="Text 20">
            <a:extLst>
              <a:ext uri="{FF2B5EF4-FFF2-40B4-BE49-F238E27FC236}">
                <a16:creationId xmlns:a16="http://schemas.microsoft.com/office/drawing/2014/main" id="{DC5965A8-F9DF-49AA-8C25-8B37CBC608B3}"/>
              </a:ext>
            </a:extLst>
          </p:cNvPr>
          <p:cNvSpPr/>
          <p:nvPr/>
        </p:nvSpPr>
        <p:spPr>
          <a:xfrm>
            <a:off x="7951946" y="5464254"/>
            <a:ext cx="1759982"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insertar_paciente</a:t>
            </a:r>
            <a:endParaRPr lang="en-US" sz="1350" dirty="0">
              <a:latin typeface="Times New Roman" panose="02020603050405020304" pitchFamily="18" charset="0"/>
              <a:cs typeface="Times New Roman" panose="02020603050405020304" pitchFamily="18" charset="0"/>
            </a:endParaRPr>
          </a:p>
        </p:txBody>
      </p:sp>
      <p:sp>
        <p:nvSpPr>
          <p:cNvPr id="34" name="Text 21">
            <a:extLst>
              <a:ext uri="{FF2B5EF4-FFF2-40B4-BE49-F238E27FC236}">
                <a16:creationId xmlns:a16="http://schemas.microsoft.com/office/drawing/2014/main" id="{7CC933D3-A27C-4A45-AAA2-0C1A68491D2E}"/>
              </a:ext>
            </a:extLst>
          </p:cNvPr>
          <p:cNvSpPr/>
          <p:nvPr/>
        </p:nvSpPr>
        <p:spPr>
          <a:xfrm>
            <a:off x="7951946" y="5832515"/>
            <a:ext cx="6122908" cy="24050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Si el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es 5 (Paciente), se inserta automáticamente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35" name="Shape 22">
            <a:extLst>
              <a:ext uri="{FF2B5EF4-FFF2-40B4-BE49-F238E27FC236}">
                <a16:creationId xmlns:a16="http://schemas.microsoft.com/office/drawing/2014/main" id="{BEF4FCED-97A8-4134-9D9C-651CB0E7744B}"/>
              </a:ext>
            </a:extLst>
          </p:cNvPr>
          <p:cNvSpPr/>
          <p:nvPr/>
        </p:nvSpPr>
        <p:spPr>
          <a:xfrm>
            <a:off x="7494508" y="6354604"/>
            <a:ext cx="316706" cy="316706"/>
          </a:xfrm>
          <a:prstGeom prst="roundRect">
            <a:avLst>
              <a:gd name="adj" fmla="val 6669"/>
            </a:avLst>
          </a:prstGeom>
          <a:solidFill>
            <a:srgbClr val="3B3C3E"/>
          </a:solidFill>
          <a:ln/>
        </p:spPr>
      </p:sp>
      <p:sp>
        <p:nvSpPr>
          <p:cNvPr id="36" name="Text 23">
            <a:extLst>
              <a:ext uri="{FF2B5EF4-FFF2-40B4-BE49-F238E27FC236}">
                <a16:creationId xmlns:a16="http://schemas.microsoft.com/office/drawing/2014/main" id="{A47B3E1E-2702-45F5-897B-8689E4630549}"/>
              </a:ext>
            </a:extLst>
          </p:cNvPr>
          <p:cNvSpPr/>
          <p:nvPr/>
        </p:nvSpPr>
        <p:spPr>
          <a:xfrm>
            <a:off x="7951946" y="6402943"/>
            <a:ext cx="1956673" cy="227528"/>
          </a:xfrm>
          <a:prstGeom prst="rect">
            <a:avLst/>
          </a:prstGeom>
          <a:noFill/>
          <a:ln/>
        </p:spPr>
        <p:txBody>
          <a:bodyPr wrap="none" lIns="0" tIns="0" rIns="0" bIns="0" rtlCol="0" anchor="t"/>
          <a:lstStyle/>
          <a:p>
            <a:pPr marL="0" indent="0" algn="l">
              <a:lnSpc>
                <a:spcPts val="1700"/>
              </a:lnSpc>
              <a:buNone/>
            </a:pPr>
            <a:r>
              <a:rPr lang="en-US" sz="13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insertar_recepcionista</a:t>
            </a:r>
            <a:endParaRPr lang="en-US" sz="1350" dirty="0">
              <a:latin typeface="Times New Roman" panose="02020603050405020304" pitchFamily="18" charset="0"/>
              <a:cs typeface="Times New Roman" panose="02020603050405020304" pitchFamily="18" charset="0"/>
            </a:endParaRPr>
          </a:p>
        </p:txBody>
      </p:sp>
      <p:sp>
        <p:nvSpPr>
          <p:cNvPr id="37" name="Text 24">
            <a:extLst>
              <a:ext uri="{FF2B5EF4-FFF2-40B4-BE49-F238E27FC236}">
                <a16:creationId xmlns:a16="http://schemas.microsoft.com/office/drawing/2014/main" id="{C6861151-D254-473D-8806-DD051E64B22D}"/>
              </a:ext>
            </a:extLst>
          </p:cNvPr>
          <p:cNvSpPr/>
          <p:nvPr/>
        </p:nvSpPr>
        <p:spPr>
          <a:xfrm>
            <a:off x="7951946" y="6771203"/>
            <a:ext cx="6122908" cy="240506"/>
          </a:xfrm>
          <a:prstGeom prst="rect">
            <a:avLst/>
          </a:prstGeom>
          <a:noFill/>
          <a:ln/>
        </p:spPr>
        <p:txBody>
          <a:bodyPr wrap="non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Para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rol_id</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 4 (Recepcionista), se añade un registro en la tabla </a:t>
            </a:r>
            <a:r>
              <a:rPr lang="en-US" sz="11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recepcionistas</a:t>
            </a: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p:txBody>
      </p:sp>
      <p:sp>
        <p:nvSpPr>
          <p:cNvPr id="38" name="Text 25">
            <a:extLst>
              <a:ext uri="{FF2B5EF4-FFF2-40B4-BE49-F238E27FC236}">
                <a16:creationId xmlns:a16="http://schemas.microsoft.com/office/drawing/2014/main" id="{152F53B4-7136-43F2-89FB-4390E121A27B}"/>
              </a:ext>
            </a:extLst>
          </p:cNvPr>
          <p:cNvSpPr/>
          <p:nvPr/>
        </p:nvSpPr>
        <p:spPr>
          <a:xfrm>
            <a:off x="563166" y="7328416"/>
            <a:ext cx="13504069" cy="450533"/>
          </a:xfrm>
          <a:prstGeom prst="rect">
            <a:avLst/>
          </a:prstGeom>
          <a:noFill/>
          <a:ln/>
        </p:spPr>
        <p:txBody>
          <a:bodyPr wrap="square" lIns="0" tIns="0" rIns="0" bIns="0" rtlCol="0" anchor="t"/>
          <a:lstStyle/>
          <a:p>
            <a:pPr marL="0" indent="0" algn="l">
              <a:lnSpc>
                <a:spcPts val="1750"/>
              </a:lnSpc>
              <a:buNone/>
            </a:pPr>
            <a:r>
              <a:rPr lang="en-US" sz="1100" dirty="0">
                <a:solidFill>
                  <a:srgbClr val="C2C4B5"/>
                </a:solidFill>
                <a:latin typeface="Times New Roman" panose="02020603050405020304" pitchFamily="18" charset="0"/>
                <a:ea typeface="Bitter" pitchFamily="34" charset="-122"/>
                <a:cs typeface="Times New Roman" panose="02020603050405020304" pitchFamily="18" charset="0"/>
              </a:rPr>
              <a:t>Estos disparadores garantizan que cada vez que un nuevo usuario es registrado con un rol específico, se cree automáticamente su entrada en la tabla de rol correspondiente, manteniendo la coherencia de los datos y reduciendo la necesidad de operaciones manuales.</a:t>
            </a:r>
            <a:endParaRPr lang="en-US" sz="1100" dirty="0">
              <a:latin typeface="Times New Roman" panose="02020603050405020304" pitchFamily="18" charset="0"/>
              <a:cs typeface="Times New Roman" panose="02020603050405020304" pitchFamily="18" charset="0"/>
            </a:endParaRPr>
          </a:p>
        </p:txBody>
      </p:sp>
      <p:pic>
        <p:nvPicPr>
          <p:cNvPr id="39" name="Imagen 38">
            <a:extLst>
              <a:ext uri="{FF2B5EF4-FFF2-40B4-BE49-F238E27FC236}">
                <a16:creationId xmlns:a16="http://schemas.microsoft.com/office/drawing/2014/main" id="{1A968C71-319B-4330-BD19-8BDB9423E249}"/>
              </a:ext>
            </a:extLst>
          </p:cNvPr>
          <p:cNvPicPr>
            <a:picLocks noChangeAspect="1"/>
          </p:cNvPicPr>
          <p:nvPr/>
        </p:nvPicPr>
        <p:blipFill>
          <a:blip r:embed="rId3"/>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234587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951190"/>
            <a:ext cx="6861096"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Seguridad de la Base de Datos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1968103"/>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 protección de la información sensible es una prioridad, implementando medidas de seguridad robustas.</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2732127"/>
            <a:ext cx="6279356" cy="2221111"/>
          </a:xfrm>
          <a:prstGeom prst="roundRect">
            <a:avLst>
              <a:gd name="adj" fmla="val 4940"/>
            </a:avLst>
          </a:prstGeom>
          <a:noFill/>
          <a:ln w="22860">
            <a:solidFill>
              <a:srgbClr val="545557"/>
            </a:solidFill>
            <a:prstDash val="solid"/>
          </a:ln>
        </p:spPr>
      </p:sp>
      <p:sp>
        <p:nvSpPr>
          <p:cNvPr id="5" name="Shape 3"/>
          <p:cNvSpPr/>
          <p:nvPr/>
        </p:nvSpPr>
        <p:spPr>
          <a:xfrm>
            <a:off x="770930" y="2732127"/>
            <a:ext cx="91440" cy="2221111"/>
          </a:xfrm>
          <a:prstGeom prst="roundRect">
            <a:avLst>
              <a:gd name="adj" fmla="val 32558"/>
            </a:avLst>
          </a:prstGeom>
          <a:solidFill>
            <a:srgbClr val="9FA582"/>
          </a:solidFill>
          <a:ln/>
        </p:spPr>
      </p:sp>
      <p:sp>
        <p:nvSpPr>
          <p:cNvPr id="6" name="Text 4"/>
          <p:cNvSpPr/>
          <p:nvPr/>
        </p:nvSpPr>
        <p:spPr>
          <a:xfrm>
            <a:off x="1083588" y="2953345"/>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Roles y Permisos</a:t>
            </a:r>
            <a:endParaRPr lang="en-US" sz="1950" dirty="0">
              <a:latin typeface="Times New Roman" panose="02020603050405020304" pitchFamily="18" charset="0"/>
              <a:cs typeface="Times New Roman" panose="02020603050405020304" pitchFamily="18" charset="0"/>
            </a:endParaRPr>
          </a:p>
        </p:txBody>
      </p:sp>
      <p:sp>
        <p:nvSpPr>
          <p:cNvPr id="7" name="Text 5"/>
          <p:cNvSpPr/>
          <p:nvPr/>
        </p:nvSpPr>
        <p:spPr>
          <a:xfrm>
            <a:off x="1083588" y="3461861"/>
            <a:ext cx="5768340" cy="127015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Asignación de roles específicos (Administrador, Médico, Paciente, etc.) para controlar el acceso a los datos. Las credenciales de usuario están protegidas con hashing para evitar accesos no autorizados.</a:t>
            </a:r>
            <a:endParaRPr lang="en-US" sz="1550" dirty="0">
              <a:latin typeface="Times New Roman" panose="02020603050405020304" pitchFamily="18" charset="0"/>
              <a:cs typeface="Times New Roman" panose="02020603050405020304" pitchFamily="18" charset="0"/>
            </a:endParaRPr>
          </a:p>
        </p:txBody>
      </p:sp>
      <p:sp>
        <p:nvSpPr>
          <p:cNvPr id="8" name="Shape 6"/>
          <p:cNvSpPr/>
          <p:nvPr/>
        </p:nvSpPr>
        <p:spPr>
          <a:xfrm>
            <a:off x="793790" y="5151596"/>
            <a:ext cx="6279356" cy="1903571"/>
          </a:xfrm>
          <a:prstGeom prst="roundRect">
            <a:avLst>
              <a:gd name="adj" fmla="val 5764"/>
            </a:avLst>
          </a:prstGeom>
          <a:noFill/>
          <a:ln w="22860">
            <a:solidFill>
              <a:srgbClr val="545557"/>
            </a:solidFill>
            <a:prstDash val="solid"/>
          </a:ln>
        </p:spPr>
      </p:sp>
      <p:sp>
        <p:nvSpPr>
          <p:cNvPr id="9" name="Shape 7"/>
          <p:cNvSpPr/>
          <p:nvPr/>
        </p:nvSpPr>
        <p:spPr>
          <a:xfrm>
            <a:off x="770930" y="5151596"/>
            <a:ext cx="91440" cy="1903571"/>
          </a:xfrm>
          <a:prstGeom prst="roundRect">
            <a:avLst>
              <a:gd name="adj" fmla="val 32558"/>
            </a:avLst>
          </a:prstGeom>
          <a:solidFill>
            <a:srgbClr val="9FA582"/>
          </a:solidFill>
          <a:ln/>
        </p:spPr>
      </p:sp>
      <p:sp>
        <p:nvSpPr>
          <p:cNvPr id="10" name="Text 8"/>
          <p:cNvSpPr/>
          <p:nvPr/>
        </p:nvSpPr>
        <p:spPr>
          <a:xfrm>
            <a:off x="1083588" y="5372814"/>
            <a:ext cx="2558296"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Integridad Referencial</a:t>
            </a:r>
            <a:endParaRPr lang="en-US" sz="1950" dirty="0">
              <a:latin typeface="Times New Roman" panose="02020603050405020304" pitchFamily="18" charset="0"/>
              <a:cs typeface="Times New Roman" panose="02020603050405020304" pitchFamily="18" charset="0"/>
            </a:endParaRPr>
          </a:p>
        </p:txBody>
      </p:sp>
      <p:sp>
        <p:nvSpPr>
          <p:cNvPr id="11" name="Text 9"/>
          <p:cNvSpPr/>
          <p:nvPr/>
        </p:nvSpPr>
        <p:spPr>
          <a:xfrm>
            <a:off x="1083588" y="5881330"/>
            <a:ext cx="5768340"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Uso de restricciones FOREIGN KEY para mantener la coherencia y evitar la corrupción de datos, asegurando que las relaciones entre tablas sean válidas.</a:t>
            </a:r>
            <a:endParaRPr lang="en-US" sz="1550" dirty="0">
              <a:latin typeface="Times New Roman" panose="02020603050405020304" pitchFamily="18" charset="0"/>
              <a:cs typeface="Times New Roman" panose="02020603050405020304" pitchFamily="18" charset="0"/>
            </a:endParaRPr>
          </a:p>
        </p:txBody>
      </p:sp>
      <p:sp>
        <p:nvSpPr>
          <p:cNvPr id="12" name="Shape 10"/>
          <p:cNvSpPr/>
          <p:nvPr/>
        </p:nvSpPr>
        <p:spPr>
          <a:xfrm>
            <a:off x="7564874" y="2732127"/>
            <a:ext cx="6279356" cy="1903571"/>
          </a:xfrm>
          <a:prstGeom prst="roundRect">
            <a:avLst>
              <a:gd name="adj" fmla="val 5764"/>
            </a:avLst>
          </a:prstGeom>
          <a:noFill/>
          <a:ln w="22860">
            <a:solidFill>
              <a:srgbClr val="545557"/>
            </a:solidFill>
            <a:prstDash val="solid"/>
          </a:ln>
        </p:spPr>
      </p:sp>
      <p:sp>
        <p:nvSpPr>
          <p:cNvPr id="13" name="Shape 11"/>
          <p:cNvSpPr/>
          <p:nvPr/>
        </p:nvSpPr>
        <p:spPr>
          <a:xfrm>
            <a:off x="7542014" y="2732127"/>
            <a:ext cx="91440" cy="1903571"/>
          </a:xfrm>
          <a:prstGeom prst="roundRect">
            <a:avLst>
              <a:gd name="adj" fmla="val 32558"/>
            </a:avLst>
          </a:prstGeom>
          <a:solidFill>
            <a:srgbClr val="9FA582"/>
          </a:solidFill>
          <a:ln/>
        </p:spPr>
      </p:sp>
      <p:sp>
        <p:nvSpPr>
          <p:cNvPr id="14" name="Text 12"/>
          <p:cNvSpPr/>
          <p:nvPr/>
        </p:nvSpPr>
        <p:spPr>
          <a:xfrm>
            <a:off x="7854672" y="2953345"/>
            <a:ext cx="2728674"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Vistas para Abstracción</a:t>
            </a:r>
            <a:endParaRPr lang="en-US" sz="1950" dirty="0">
              <a:latin typeface="Times New Roman" panose="02020603050405020304" pitchFamily="18" charset="0"/>
              <a:cs typeface="Times New Roman" panose="02020603050405020304" pitchFamily="18" charset="0"/>
            </a:endParaRPr>
          </a:p>
        </p:txBody>
      </p:sp>
      <p:sp>
        <p:nvSpPr>
          <p:cNvPr id="15" name="Text 13"/>
          <p:cNvSpPr/>
          <p:nvPr/>
        </p:nvSpPr>
        <p:spPr>
          <a:xfrm>
            <a:off x="7854672" y="3461861"/>
            <a:ext cx="5768340"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Creación de vistas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vista_pacientes_con_edad</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vista_pacientes_datos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para presentar solo la información necesaria a los usuarios, ocultando la complejidad subyacente.</a:t>
            </a:r>
            <a:endParaRPr lang="en-US" sz="1550" dirty="0">
              <a:latin typeface="Times New Roman" panose="02020603050405020304" pitchFamily="18" charset="0"/>
              <a:cs typeface="Times New Roman" panose="02020603050405020304" pitchFamily="18" charset="0"/>
            </a:endParaRPr>
          </a:p>
        </p:txBody>
      </p:sp>
      <p:sp>
        <p:nvSpPr>
          <p:cNvPr id="16" name="Shape 14"/>
          <p:cNvSpPr/>
          <p:nvPr/>
        </p:nvSpPr>
        <p:spPr>
          <a:xfrm>
            <a:off x="7564874" y="4834057"/>
            <a:ext cx="6279356" cy="1903571"/>
          </a:xfrm>
          <a:prstGeom prst="roundRect">
            <a:avLst>
              <a:gd name="adj" fmla="val 5764"/>
            </a:avLst>
          </a:prstGeom>
          <a:noFill/>
          <a:ln w="22860">
            <a:solidFill>
              <a:srgbClr val="545557"/>
            </a:solidFill>
            <a:prstDash val="solid"/>
          </a:ln>
        </p:spPr>
      </p:sp>
      <p:sp>
        <p:nvSpPr>
          <p:cNvPr id="17" name="Shape 15"/>
          <p:cNvSpPr/>
          <p:nvPr/>
        </p:nvSpPr>
        <p:spPr>
          <a:xfrm>
            <a:off x="7542014" y="4834057"/>
            <a:ext cx="91440" cy="1903571"/>
          </a:xfrm>
          <a:prstGeom prst="roundRect">
            <a:avLst>
              <a:gd name="adj" fmla="val 32558"/>
            </a:avLst>
          </a:prstGeom>
          <a:solidFill>
            <a:srgbClr val="9FA582"/>
          </a:solidFill>
          <a:ln/>
        </p:spPr>
      </p:sp>
      <p:sp>
        <p:nvSpPr>
          <p:cNvPr id="18" name="Text 16"/>
          <p:cNvSpPr/>
          <p:nvPr/>
        </p:nvSpPr>
        <p:spPr>
          <a:xfrm>
            <a:off x="7854672" y="5055275"/>
            <a:ext cx="3393281"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Triggers para Automatización</a:t>
            </a:r>
            <a:endParaRPr lang="en-US" sz="1950" dirty="0">
              <a:latin typeface="Times New Roman" panose="02020603050405020304" pitchFamily="18" charset="0"/>
              <a:cs typeface="Times New Roman" panose="02020603050405020304" pitchFamily="18" charset="0"/>
            </a:endParaRPr>
          </a:p>
        </p:txBody>
      </p:sp>
      <p:sp>
        <p:nvSpPr>
          <p:cNvPr id="19" name="Text 17"/>
          <p:cNvSpPr/>
          <p:nvPr/>
        </p:nvSpPr>
        <p:spPr>
          <a:xfrm>
            <a:off x="7854672" y="5563791"/>
            <a:ext cx="5768340"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Implementación de triggers (ej.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insertar_medico</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insertar_paciente</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para automatizar la creación de registros asociados y mantener la integridad de los datos de roles.</a:t>
            </a:r>
            <a:endParaRPr lang="en-US" sz="1550" dirty="0">
              <a:latin typeface="Times New Roman" panose="02020603050405020304" pitchFamily="18" charset="0"/>
              <a:cs typeface="Times New Roman" panose="02020603050405020304" pitchFamily="18" charset="0"/>
            </a:endParaRPr>
          </a:p>
        </p:txBody>
      </p:sp>
      <p:pic>
        <p:nvPicPr>
          <p:cNvPr id="20" name="Imagen 19">
            <a:extLst>
              <a:ext uri="{FF2B5EF4-FFF2-40B4-BE49-F238E27FC236}">
                <a16:creationId xmlns:a16="http://schemas.microsoft.com/office/drawing/2014/main" id="{1BD313AF-5DD2-4E31-94A1-6FA5BC6AF0E6}"/>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29489"/>
            <a:ext cx="9905405" cy="620078"/>
          </a:xfrm>
          <a:prstGeom prst="rect">
            <a:avLst/>
          </a:prstGeom>
          <a:noFill/>
          <a:ln/>
        </p:spPr>
        <p:txBody>
          <a:bodyPr wrap="none" lIns="0" tIns="0" rIns="0" bIns="0" rtlCol="0" anchor="t"/>
          <a:lstStyle/>
          <a:p>
            <a:pPr marL="0" indent="0" algn="l">
              <a:lnSpc>
                <a:spcPts val="4850"/>
              </a:lnSpc>
              <a:buNone/>
            </a:pPr>
            <a:r>
              <a:rPr lang="en-US" sz="4000" b="1" dirty="0">
                <a:solidFill>
                  <a:srgbClr val="E1E5CD"/>
                </a:solidFill>
                <a:latin typeface="Times New Roman" panose="02020603050405020304" pitchFamily="18" charset="0"/>
                <a:ea typeface="Outfit Bold" pitchFamily="34" charset="-122"/>
                <a:cs typeface="Times New Roman" panose="02020603050405020304" pitchFamily="18" charset="0"/>
              </a:rPr>
              <a:t>Estrategias de Autenticación y Autorización</a:t>
            </a:r>
            <a:endParaRPr lang="en-US" sz="40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646402"/>
            <a:ext cx="13042821" cy="635079"/>
          </a:xfrm>
          <a:prstGeom prst="rect">
            <a:avLst/>
          </a:prstGeom>
          <a:noFill/>
          <a:ln/>
        </p:spPr>
        <p:txBody>
          <a:bodyPr wrap="square" lIns="0" tIns="0" rIns="0" bIns="0" rtlCol="0" anchor="t"/>
          <a:lstStyle/>
          <a:p>
            <a:pPr marL="0" indent="0" algn="l">
              <a:lnSpc>
                <a:spcPts val="2500"/>
              </a:lnSpc>
              <a:buNone/>
            </a:pP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El sistema utiliza un enfoque de control de acceso basado en roles para asegurar que cada usuario interactúe solo con los datos y funcionalidades permitidas.</a:t>
            </a:r>
            <a:endParaRPr lang="en-US" sz="1600" dirty="0">
              <a:latin typeface="Times New Roman" panose="02020603050405020304" pitchFamily="18" charset="0"/>
              <a:cs typeface="Times New Roman" panose="02020603050405020304" pitchFamily="18" charset="0"/>
            </a:endParaRPr>
          </a:p>
        </p:txBody>
      </p:sp>
      <p:pic>
        <p:nvPicPr>
          <p:cNvPr id="4" name="Image 0" descr="preencoded.png"/>
          <p:cNvPicPr>
            <a:picLocks noChangeAspect="1"/>
          </p:cNvPicPr>
          <p:nvPr/>
        </p:nvPicPr>
        <p:blipFill>
          <a:blip r:embed="rId3"/>
          <a:stretch>
            <a:fillRect/>
          </a:stretch>
        </p:blipFill>
        <p:spPr>
          <a:xfrm>
            <a:off x="2655536" y="3021026"/>
            <a:ext cx="2346770" cy="1469791"/>
          </a:xfrm>
          <a:prstGeom prst="rect">
            <a:avLst/>
          </a:prstGeom>
        </p:spPr>
      </p:pic>
      <p:pic>
        <p:nvPicPr>
          <p:cNvPr id="5" name="Image 1" descr="preencoded.png"/>
          <p:cNvPicPr>
            <a:picLocks noChangeAspect="1"/>
          </p:cNvPicPr>
          <p:nvPr/>
        </p:nvPicPr>
        <p:blipFill>
          <a:blip r:embed="rId4"/>
          <a:stretch>
            <a:fillRect/>
          </a:stretch>
        </p:blipFill>
        <p:spPr>
          <a:xfrm>
            <a:off x="5899305" y="3016723"/>
            <a:ext cx="2346769" cy="1469790"/>
          </a:xfrm>
          <a:prstGeom prst="rect">
            <a:avLst/>
          </a:prstGeom>
        </p:spPr>
      </p:pic>
      <p:pic>
        <p:nvPicPr>
          <p:cNvPr id="6" name="Image 2" descr="preencoded.png"/>
          <p:cNvPicPr>
            <a:picLocks noChangeAspect="1"/>
          </p:cNvPicPr>
          <p:nvPr/>
        </p:nvPicPr>
        <p:blipFill>
          <a:blip r:embed="rId5"/>
          <a:stretch>
            <a:fillRect/>
          </a:stretch>
        </p:blipFill>
        <p:spPr>
          <a:xfrm>
            <a:off x="9474111" y="2968502"/>
            <a:ext cx="2500753" cy="1566231"/>
          </a:xfrm>
          <a:prstGeom prst="rect">
            <a:avLst/>
          </a:prstGeom>
        </p:spPr>
      </p:pic>
      <p:sp>
        <p:nvSpPr>
          <p:cNvPr id="7" name="Text 2"/>
          <p:cNvSpPr/>
          <p:nvPr/>
        </p:nvSpPr>
        <p:spPr>
          <a:xfrm>
            <a:off x="793790" y="4555927"/>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Autenticación de Usuarios:</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Las contraseñas de los usuarios se almacenan utilizando algoritmos de hashing seguros (e.g., bcrypt en el ejemplo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$2y$10$Rn3bGXEcIhUMAmXJPcjYT...</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para proteger contra accesos no autorizados.</a:t>
            </a:r>
            <a:endParaRPr lang="en-US" sz="1600" dirty="0">
              <a:latin typeface="Times New Roman" panose="02020603050405020304" pitchFamily="18" charset="0"/>
              <a:cs typeface="Times New Roman" panose="02020603050405020304" pitchFamily="18" charset="0"/>
            </a:endParaRPr>
          </a:p>
        </p:txBody>
      </p:sp>
      <p:sp>
        <p:nvSpPr>
          <p:cNvPr id="8" name="Text 3"/>
          <p:cNvSpPr/>
          <p:nvPr/>
        </p:nvSpPr>
        <p:spPr>
          <a:xfrm>
            <a:off x="793790" y="5260419"/>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Autorización por Rol:</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Cada usuario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usuarios</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tabla) está vinculado a un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rol_id</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que define sus permisos, desde 'Administrador' a 'Paciente', restringiendo la manipulación de datos sensibles.</a:t>
            </a:r>
            <a:endParaRPr lang="en-US" sz="1600" dirty="0">
              <a:latin typeface="Times New Roman" panose="02020603050405020304" pitchFamily="18" charset="0"/>
              <a:cs typeface="Times New Roman" panose="02020603050405020304" pitchFamily="18" charset="0"/>
            </a:endParaRPr>
          </a:p>
        </p:txBody>
      </p:sp>
      <p:sp>
        <p:nvSpPr>
          <p:cNvPr id="9" name="Text 4"/>
          <p:cNvSpPr/>
          <p:nvPr/>
        </p:nvSpPr>
        <p:spPr>
          <a:xfrm>
            <a:off x="793790" y="5964912"/>
            <a:ext cx="13042821"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Auditoría y Trazabilidad:</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Las columnas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fecha_creacion</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y </a:t>
            </a:r>
            <a:r>
              <a:rPr lang="en-US" sz="1600" b="1" dirty="0">
                <a:solidFill>
                  <a:srgbClr val="C2C4B5"/>
                </a:solidFill>
                <a:latin typeface="Times New Roman" panose="02020603050405020304" pitchFamily="18" charset="0"/>
                <a:ea typeface="Bitter" pitchFamily="34" charset="-122"/>
                <a:cs typeface="Times New Roman" panose="02020603050405020304" pitchFamily="18" charset="0"/>
              </a:rPr>
              <a:t>fecha_actualizacion</a:t>
            </a: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 en varias tablas aseguran la trazabilidad de los cambios, vital para auditorías y cumplimiento normativo.</a:t>
            </a:r>
            <a:endParaRPr lang="en-US" sz="1600" dirty="0">
              <a:latin typeface="Times New Roman" panose="02020603050405020304" pitchFamily="18" charset="0"/>
              <a:cs typeface="Times New Roman" panose="02020603050405020304" pitchFamily="18" charset="0"/>
            </a:endParaRPr>
          </a:p>
        </p:txBody>
      </p:sp>
      <p:pic>
        <p:nvPicPr>
          <p:cNvPr id="10" name="Imagen 9">
            <a:extLst>
              <a:ext uri="{FF2B5EF4-FFF2-40B4-BE49-F238E27FC236}">
                <a16:creationId xmlns:a16="http://schemas.microsoft.com/office/drawing/2014/main" id="{80244F03-0971-4C90-B5AB-BC0001FA18F6}"/>
              </a:ext>
            </a:extLst>
          </p:cNvPr>
          <p:cNvPicPr>
            <a:picLocks noChangeAspect="1"/>
          </p:cNvPicPr>
          <p:nvPr/>
        </p:nvPicPr>
        <p:blipFill>
          <a:blip r:embed="rId6"/>
          <a:stretch>
            <a:fillRect/>
          </a:stretch>
        </p:blipFill>
        <p:spPr>
          <a:xfrm>
            <a:off x="11297923" y="7633717"/>
            <a:ext cx="3332477" cy="54630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a:extLst>
              <a:ext uri="{FF2B5EF4-FFF2-40B4-BE49-F238E27FC236}">
                <a16:creationId xmlns:a16="http://schemas.microsoft.com/office/drawing/2014/main" id="{333AEC00-CE81-4A6F-B084-72F7B11E2165}"/>
              </a:ext>
            </a:extLst>
          </p:cNvPr>
          <p:cNvSpPr/>
          <p:nvPr/>
        </p:nvSpPr>
        <p:spPr>
          <a:xfrm>
            <a:off x="390379" y="602449"/>
            <a:ext cx="13042821" cy="635079"/>
          </a:xfrm>
          <a:prstGeom prst="rect">
            <a:avLst/>
          </a:prstGeom>
          <a:noFill/>
          <a:ln/>
        </p:spPr>
        <p:txBody>
          <a:bodyPr wrap="square" lIns="0" tIns="0" rIns="0" bIns="0" rtlCol="0" anchor="t"/>
          <a:lstStyle/>
          <a:p>
            <a:pPr marL="0" indent="0" algn="l">
              <a:lnSpc>
                <a:spcPts val="2500"/>
              </a:lnSpc>
              <a:buNone/>
            </a:pPr>
            <a:r>
              <a:rPr lang="es-ES" sz="3600" b="1" dirty="0">
                <a:solidFill>
                  <a:srgbClr val="C2C4B5"/>
                </a:solidFill>
                <a:latin typeface="Bitter" pitchFamily="34" charset="0"/>
                <a:ea typeface="Bitter" pitchFamily="34" charset="-122"/>
                <a:cs typeface="Bitter" pitchFamily="34" charset="-120"/>
              </a:rPr>
              <a:t>Seguridad de la Base de Datos</a:t>
            </a:r>
          </a:p>
        </p:txBody>
      </p:sp>
      <p:sp>
        <p:nvSpPr>
          <p:cNvPr id="7" name="Text 1">
            <a:extLst>
              <a:ext uri="{FF2B5EF4-FFF2-40B4-BE49-F238E27FC236}">
                <a16:creationId xmlns:a16="http://schemas.microsoft.com/office/drawing/2014/main" id="{FF0135FD-AF1A-4E60-8F76-4E80D30E1E70}"/>
              </a:ext>
            </a:extLst>
          </p:cNvPr>
          <p:cNvSpPr/>
          <p:nvPr/>
        </p:nvSpPr>
        <p:spPr>
          <a:xfrm>
            <a:off x="793790" y="1266741"/>
            <a:ext cx="12213999" cy="635079"/>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Proteger la base de datos es vital. Implementar estas prácticas minimiza riesgos de inyecciones SQL y accesos no autorizados.</a:t>
            </a:r>
          </a:p>
        </p:txBody>
      </p:sp>
      <p:sp>
        <p:nvSpPr>
          <p:cNvPr id="8" name="Text 1">
            <a:extLst>
              <a:ext uri="{FF2B5EF4-FFF2-40B4-BE49-F238E27FC236}">
                <a16:creationId xmlns:a16="http://schemas.microsoft.com/office/drawing/2014/main" id="{D68F3861-BD22-46D1-A6E2-01C548BDD79D}"/>
              </a:ext>
            </a:extLst>
          </p:cNvPr>
          <p:cNvSpPr/>
          <p:nvPr/>
        </p:nvSpPr>
        <p:spPr>
          <a:xfrm>
            <a:off x="1367531" y="2482676"/>
            <a:ext cx="5149810" cy="474176"/>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Consultas Preparadas</a:t>
            </a:r>
          </a:p>
        </p:txBody>
      </p:sp>
      <p:sp>
        <p:nvSpPr>
          <p:cNvPr id="9" name="Text 1">
            <a:extLst>
              <a:ext uri="{FF2B5EF4-FFF2-40B4-BE49-F238E27FC236}">
                <a16:creationId xmlns:a16="http://schemas.microsoft.com/office/drawing/2014/main" id="{4118D4DB-3F63-450C-99FD-1144FB71A413}"/>
              </a:ext>
            </a:extLst>
          </p:cNvPr>
          <p:cNvSpPr/>
          <p:nvPr/>
        </p:nvSpPr>
        <p:spPr>
          <a:xfrm>
            <a:off x="1367531" y="4911269"/>
            <a:ext cx="5947669" cy="635079"/>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Gestión de Contraseñas</a:t>
            </a:r>
          </a:p>
        </p:txBody>
      </p:sp>
      <p:sp>
        <p:nvSpPr>
          <p:cNvPr id="10" name="Text 1">
            <a:extLst>
              <a:ext uri="{FF2B5EF4-FFF2-40B4-BE49-F238E27FC236}">
                <a16:creationId xmlns:a16="http://schemas.microsoft.com/office/drawing/2014/main" id="{F3AB26BF-E809-43AA-BE60-CECB2408A891}"/>
              </a:ext>
            </a:extLst>
          </p:cNvPr>
          <p:cNvSpPr/>
          <p:nvPr/>
        </p:nvSpPr>
        <p:spPr>
          <a:xfrm>
            <a:off x="8122024" y="2482676"/>
            <a:ext cx="6906892" cy="635079"/>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Sanitización y Validación</a:t>
            </a:r>
          </a:p>
        </p:txBody>
      </p:sp>
      <p:sp>
        <p:nvSpPr>
          <p:cNvPr id="11" name="Text 1">
            <a:extLst>
              <a:ext uri="{FF2B5EF4-FFF2-40B4-BE49-F238E27FC236}">
                <a16:creationId xmlns:a16="http://schemas.microsoft.com/office/drawing/2014/main" id="{729B1E6D-7907-4F92-928A-9B26A410F105}"/>
              </a:ext>
            </a:extLst>
          </p:cNvPr>
          <p:cNvSpPr/>
          <p:nvPr/>
        </p:nvSpPr>
        <p:spPr>
          <a:xfrm>
            <a:off x="8122024" y="4983320"/>
            <a:ext cx="6906892" cy="635079"/>
          </a:xfrm>
          <a:prstGeom prst="rect">
            <a:avLst/>
          </a:prstGeom>
          <a:noFill/>
          <a:ln/>
        </p:spPr>
        <p:txBody>
          <a:bodyPr wrap="square" lIns="0" tIns="0" rIns="0" bIns="0" rtlCol="0" anchor="t"/>
          <a:lstStyle/>
          <a:p>
            <a:pPr marL="0" indent="0" algn="l">
              <a:lnSpc>
                <a:spcPts val="2500"/>
              </a:lnSpc>
              <a:buNone/>
            </a:pPr>
            <a:r>
              <a:rPr lang="es-ES" sz="2800" dirty="0">
                <a:solidFill>
                  <a:srgbClr val="C2C4B5"/>
                </a:solidFill>
                <a:latin typeface="Bitter" pitchFamily="34" charset="0"/>
                <a:ea typeface="Bitter" pitchFamily="34" charset="-122"/>
                <a:cs typeface="Bitter" pitchFamily="34" charset="-120"/>
              </a:rPr>
              <a:t>Privilegios Mínimos</a:t>
            </a:r>
          </a:p>
        </p:txBody>
      </p:sp>
      <p:sp>
        <p:nvSpPr>
          <p:cNvPr id="12" name="Text 1">
            <a:extLst>
              <a:ext uri="{FF2B5EF4-FFF2-40B4-BE49-F238E27FC236}">
                <a16:creationId xmlns:a16="http://schemas.microsoft.com/office/drawing/2014/main" id="{51DE4738-85B4-49E8-9E29-14997EF2B168}"/>
              </a:ext>
            </a:extLst>
          </p:cNvPr>
          <p:cNvSpPr/>
          <p:nvPr/>
        </p:nvSpPr>
        <p:spPr>
          <a:xfrm>
            <a:off x="1367532" y="3169219"/>
            <a:ext cx="5544258" cy="963786"/>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Usar PDO o MySQLi con consultas preparadas previene inyecciones SQL, separando el código SQL de los datos.</a:t>
            </a:r>
          </a:p>
        </p:txBody>
      </p:sp>
      <p:sp>
        <p:nvSpPr>
          <p:cNvPr id="13" name="Text 1">
            <a:extLst>
              <a:ext uri="{FF2B5EF4-FFF2-40B4-BE49-F238E27FC236}">
                <a16:creationId xmlns:a16="http://schemas.microsoft.com/office/drawing/2014/main" id="{8BB926F3-75D3-4725-BACF-16E440EF8E6C}"/>
              </a:ext>
            </a:extLst>
          </p:cNvPr>
          <p:cNvSpPr/>
          <p:nvPr/>
        </p:nvSpPr>
        <p:spPr>
          <a:xfrm>
            <a:off x="8122025" y="3198433"/>
            <a:ext cx="5495366" cy="986038"/>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Filtrar y validar toda la entrada del usuario es crucial para evitar ataques XSS y asegurar la integridad de los datos.</a:t>
            </a:r>
          </a:p>
        </p:txBody>
      </p:sp>
      <p:sp>
        <p:nvSpPr>
          <p:cNvPr id="14" name="Text 1">
            <a:extLst>
              <a:ext uri="{FF2B5EF4-FFF2-40B4-BE49-F238E27FC236}">
                <a16:creationId xmlns:a16="http://schemas.microsoft.com/office/drawing/2014/main" id="{5BA5473A-8684-47B4-B5BE-E49BD2257EE1}"/>
              </a:ext>
            </a:extLst>
          </p:cNvPr>
          <p:cNvSpPr/>
          <p:nvPr/>
        </p:nvSpPr>
        <p:spPr>
          <a:xfrm>
            <a:off x="1367531" y="5758716"/>
            <a:ext cx="5544258" cy="963786"/>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Almacenar contraseñas con password_hash() y verificarlas con password_verify().</a:t>
            </a:r>
          </a:p>
        </p:txBody>
      </p:sp>
      <p:sp>
        <p:nvSpPr>
          <p:cNvPr id="15" name="Text 1">
            <a:extLst>
              <a:ext uri="{FF2B5EF4-FFF2-40B4-BE49-F238E27FC236}">
                <a16:creationId xmlns:a16="http://schemas.microsoft.com/office/drawing/2014/main" id="{9C0A484E-A26F-40AE-A867-6E0A67B72102}"/>
              </a:ext>
            </a:extLst>
          </p:cNvPr>
          <p:cNvSpPr/>
          <p:nvPr/>
        </p:nvSpPr>
        <p:spPr>
          <a:xfrm>
            <a:off x="8122024" y="5810181"/>
            <a:ext cx="5544259" cy="963787"/>
          </a:xfrm>
          <a:prstGeom prst="rect">
            <a:avLst/>
          </a:prstGeom>
          <a:noFill/>
          <a:ln/>
        </p:spPr>
        <p:txBody>
          <a:bodyPr wrap="square" lIns="0" tIns="0" rIns="0" bIns="0" rtlCol="0" anchor="t"/>
          <a:lstStyle/>
          <a:p>
            <a:pPr marL="0" indent="0" algn="l">
              <a:lnSpc>
                <a:spcPts val="2500"/>
              </a:lnSpc>
              <a:buNone/>
            </a:pPr>
            <a:r>
              <a:rPr lang="es-ES" sz="2000" dirty="0">
                <a:solidFill>
                  <a:srgbClr val="C2C4B5"/>
                </a:solidFill>
                <a:latin typeface="Bitter" pitchFamily="34" charset="0"/>
                <a:ea typeface="Bitter" pitchFamily="34" charset="-122"/>
                <a:cs typeface="Bitter" pitchFamily="34" charset="-120"/>
              </a:rPr>
              <a:t>Asignar a los usuarios de la base de datos solo los permisos necesarios para sus funciones, siguiendo el principio de privilegio mínimo.</a:t>
            </a:r>
          </a:p>
        </p:txBody>
      </p:sp>
      <p:pic>
        <p:nvPicPr>
          <p:cNvPr id="16" name="Image 0" descr="preencoded.png">
            <a:extLst>
              <a:ext uri="{FF2B5EF4-FFF2-40B4-BE49-F238E27FC236}">
                <a16:creationId xmlns:a16="http://schemas.microsoft.com/office/drawing/2014/main" id="{3684B361-A81B-4B83-B90E-2A72B67055DB}"/>
              </a:ext>
            </a:extLst>
          </p:cNvPr>
          <p:cNvPicPr>
            <a:picLocks noChangeAspect="1"/>
          </p:cNvPicPr>
          <p:nvPr/>
        </p:nvPicPr>
        <p:blipFill>
          <a:blip r:embed="rId2"/>
          <a:stretch>
            <a:fillRect/>
          </a:stretch>
        </p:blipFill>
        <p:spPr>
          <a:xfrm>
            <a:off x="717569" y="2210538"/>
            <a:ext cx="649962" cy="649962"/>
          </a:xfrm>
          <a:prstGeom prst="rect">
            <a:avLst/>
          </a:prstGeom>
        </p:spPr>
      </p:pic>
      <p:pic>
        <p:nvPicPr>
          <p:cNvPr id="17" name="Image 2" descr="preencoded.png">
            <a:extLst>
              <a:ext uri="{FF2B5EF4-FFF2-40B4-BE49-F238E27FC236}">
                <a16:creationId xmlns:a16="http://schemas.microsoft.com/office/drawing/2014/main" id="{5C971278-7A12-48C8-9CD9-F65ABA97D8B4}"/>
              </a:ext>
            </a:extLst>
          </p:cNvPr>
          <p:cNvPicPr>
            <a:picLocks noChangeAspect="1"/>
          </p:cNvPicPr>
          <p:nvPr/>
        </p:nvPicPr>
        <p:blipFill>
          <a:blip r:embed="rId3"/>
          <a:stretch>
            <a:fillRect/>
          </a:stretch>
        </p:blipFill>
        <p:spPr>
          <a:xfrm>
            <a:off x="717569" y="4765375"/>
            <a:ext cx="649962" cy="649962"/>
          </a:xfrm>
          <a:prstGeom prst="rect">
            <a:avLst/>
          </a:prstGeom>
        </p:spPr>
      </p:pic>
      <p:pic>
        <p:nvPicPr>
          <p:cNvPr id="18" name="Image 1" descr="preencoded.png">
            <a:extLst>
              <a:ext uri="{FF2B5EF4-FFF2-40B4-BE49-F238E27FC236}">
                <a16:creationId xmlns:a16="http://schemas.microsoft.com/office/drawing/2014/main" id="{3B7FEC08-15E8-4236-B7C6-95E7FB6AE429}"/>
              </a:ext>
            </a:extLst>
          </p:cNvPr>
          <p:cNvPicPr>
            <a:picLocks noChangeAspect="1"/>
          </p:cNvPicPr>
          <p:nvPr/>
        </p:nvPicPr>
        <p:blipFill>
          <a:blip r:embed="rId4"/>
          <a:stretch>
            <a:fillRect/>
          </a:stretch>
        </p:blipFill>
        <p:spPr>
          <a:xfrm>
            <a:off x="7450574" y="2225145"/>
            <a:ext cx="649962" cy="649962"/>
          </a:xfrm>
          <a:prstGeom prst="rect">
            <a:avLst/>
          </a:prstGeom>
        </p:spPr>
      </p:pic>
      <p:pic>
        <p:nvPicPr>
          <p:cNvPr id="19" name="Image 3" descr="preencoded.png">
            <a:extLst>
              <a:ext uri="{FF2B5EF4-FFF2-40B4-BE49-F238E27FC236}">
                <a16:creationId xmlns:a16="http://schemas.microsoft.com/office/drawing/2014/main" id="{D762BF3F-91F2-4866-8063-394A4A96E51F}"/>
              </a:ext>
            </a:extLst>
          </p:cNvPr>
          <p:cNvPicPr>
            <a:picLocks noChangeAspect="1"/>
          </p:cNvPicPr>
          <p:nvPr/>
        </p:nvPicPr>
        <p:blipFill>
          <a:blip r:embed="rId5"/>
          <a:stretch>
            <a:fillRect/>
          </a:stretch>
        </p:blipFill>
        <p:spPr>
          <a:xfrm>
            <a:off x="7393631" y="4650897"/>
            <a:ext cx="649962" cy="649962"/>
          </a:xfrm>
          <a:prstGeom prst="rect">
            <a:avLst/>
          </a:prstGeom>
        </p:spPr>
      </p:pic>
      <p:pic>
        <p:nvPicPr>
          <p:cNvPr id="20" name="Imagen 19">
            <a:extLst>
              <a:ext uri="{FF2B5EF4-FFF2-40B4-BE49-F238E27FC236}">
                <a16:creationId xmlns:a16="http://schemas.microsoft.com/office/drawing/2014/main" id="{4EDBAECC-D122-42C4-9D04-02C0607912F2}"/>
              </a:ext>
            </a:extLst>
          </p:cNvPr>
          <p:cNvPicPr>
            <a:picLocks noChangeAspect="1"/>
          </p:cNvPicPr>
          <p:nvPr/>
        </p:nvPicPr>
        <p:blipFill>
          <a:blip r:embed="rId6"/>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358040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737354"/>
            <a:ext cx="6996589"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Conclusiones y Próximos Pasos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1754267"/>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El modelado y las técnicas de seguridad presentadas forman la base de un sistema de gestión de citas médicas eficiente y confiable.</a:t>
            </a:r>
            <a:endParaRPr lang="en-US" sz="1550" dirty="0">
              <a:latin typeface="Times New Roman" panose="02020603050405020304" pitchFamily="18" charset="0"/>
              <a:cs typeface="Times New Roman" panose="02020603050405020304" pitchFamily="18" charset="0"/>
            </a:endParaRPr>
          </a:p>
        </p:txBody>
      </p:sp>
      <p:sp>
        <p:nvSpPr>
          <p:cNvPr id="4" name="Text 2"/>
          <p:cNvSpPr/>
          <p:nvPr/>
        </p:nvSpPr>
        <p:spPr>
          <a:xfrm>
            <a:off x="1664256" y="3584972"/>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C2C4B5"/>
                </a:solidFill>
                <a:latin typeface="Times New Roman" panose="02020603050405020304" pitchFamily="18" charset="0"/>
                <a:ea typeface="Outfit Bold" pitchFamily="34" charset="-122"/>
                <a:cs typeface="Times New Roman" panose="02020603050405020304" pitchFamily="18" charset="0"/>
              </a:rPr>
              <a:t>95%</a:t>
            </a:r>
            <a:endParaRPr lang="en-US" sz="39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1396365" y="2344579"/>
            <a:ext cx="2977039" cy="2977039"/>
          </a:xfrm>
          <a:prstGeom prst="rect">
            <a:avLst/>
          </a:prstGeom>
        </p:spPr>
      </p:pic>
      <p:sp>
        <p:nvSpPr>
          <p:cNvPr id="6" name="Text 3"/>
          <p:cNvSpPr/>
          <p:nvPr/>
        </p:nvSpPr>
        <p:spPr>
          <a:xfrm>
            <a:off x="1598533" y="5569506"/>
            <a:ext cx="2572583" cy="310158"/>
          </a:xfrm>
          <a:prstGeom prst="rect">
            <a:avLst/>
          </a:prstGeom>
          <a:noFill/>
          <a:ln/>
        </p:spPr>
        <p:txBody>
          <a:bodyPr wrap="none" lIns="0" tIns="0" rIns="0" bIns="0" rtlCol="0" anchor="t"/>
          <a:lstStyle/>
          <a:p>
            <a:pPr marL="0" indent="0" algn="ctr">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Mejora de la Eficiencia</a:t>
            </a:r>
            <a:endParaRPr lang="en-US" sz="1950" dirty="0">
              <a:latin typeface="Times New Roman" panose="02020603050405020304" pitchFamily="18" charset="0"/>
              <a:cs typeface="Times New Roman" panose="02020603050405020304" pitchFamily="18" charset="0"/>
            </a:endParaRPr>
          </a:p>
        </p:txBody>
      </p:sp>
      <p:sp>
        <p:nvSpPr>
          <p:cNvPr id="7" name="Text 4"/>
          <p:cNvSpPr/>
          <p:nvPr/>
        </p:nvSpPr>
        <p:spPr>
          <a:xfrm>
            <a:off x="793790" y="5998726"/>
            <a:ext cx="4182189" cy="635079"/>
          </a:xfrm>
          <a:prstGeom prst="rect">
            <a:avLst/>
          </a:prstGeom>
          <a:noFill/>
          <a:ln/>
        </p:spPr>
        <p:txBody>
          <a:bodyPr wrap="square" lIns="0" tIns="0" rIns="0" bIns="0" rtlCol="0" anchor="t"/>
          <a:lstStyle/>
          <a:p>
            <a:pPr marL="0" indent="0" algn="ctr">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Optimización en la gestión de citas y datos de pacientes.</a:t>
            </a:r>
            <a:endParaRPr lang="en-US" sz="1550" dirty="0">
              <a:latin typeface="Times New Roman" panose="02020603050405020304" pitchFamily="18" charset="0"/>
              <a:cs typeface="Times New Roman" panose="02020603050405020304" pitchFamily="18" charset="0"/>
            </a:endParaRPr>
          </a:p>
        </p:txBody>
      </p:sp>
      <p:sp>
        <p:nvSpPr>
          <p:cNvPr id="8" name="Text 5"/>
          <p:cNvSpPr/>
          <p:nvPr/>
        </p:nvSpPr>
        <p:spPr>
          <a:xfrm>
            <a:off x="6094452" y="3584972"/>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C2C4B5"/>
                </a:solidFill>
                <a:latin typeface="Times New Roman" panose="02020603050405020304" pitchFamily="18" charset="0"/>
                <a:ea typeface="Outfit Bold" pitchFamily="34" charset="-122"/>
                <a:cs typeface="Times New Roman" panose="02020603050405020304" pitchFamily="18" charset="0"/>
              </a:rPr>
              <a:t>99%</a:t>
            </a:r>
            <a:endParaRPr lang="en-US" sz="3900" dirty="0">
              <a:latin typeface="Times New Roman" panose="02020603050405020304" pitchFamily="18" charset="0"/>
              <a:cs typeface="Times New Roman" panose="02020603050405020304" pitchFamily="18" charset="0"/>
            </a:endParaRPr>
          </a:p>
        </p:txBody>
      </p:sp>
      <p:pic>
        <p:nvPicPr>
          <p:cNvPr id="9" name="Image 1" descr="preencoded.png"/>
          <p:cNvPicPr>
            <a:picLocks noChangeAspect="1"/>
          </p:cNvPicPr>
          <p:nvPr/>
        </p:nvPicPr>
        <p:blipFill>
          <a:blip r:embed="rId4"/>
          <a:stretch>
            <a:fillRect/>
          </a:stretch>
        </p:blipFill>
        <p:spPr>
          <a:xfrm>
            <a:off x="5826562" y="2344579"/>
            <a:ext cx="2977039" cy="2977039"/>
          </a:xfrm>
          <a:prstGeom prst="rect">
            <a:avLst/>
          </a:prstGeom>
        </p:spPr>
      </p:pic>
      <p:sp>
        <p:nvSpPr>
          <p:cNvPr id="10" name="Text 6"/>
          <p:cNvSpPr/>
          <p:nvPr/>
        </p:nvSpPr>
        <p:spPr>
          <a:xfrm>
            <a:off x="6074688" y="5569506"/>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Seguridad de Datos</a:t>
            </a:r>
            <a:endParaRPr lang="en-US" sz="1950" dirty="0">
              <a:latin typeface="Times New Roman" panose="02020603050405020304" pitchFamily="18" charset="0"/>
              <a:cs typeface="Times New Roman" panose="02020603050405020304" pitchFamily="18" charset="0"/>
            </a:endParaRPr>
          </a:p>
        </p:txBody>
      </p:sp>
      <p:sp>
        <p:nvSpPr>
          <p:cNvPr id="11" name="Text 7"/>
          <p:cNvSpPr/>
          <p:nvPr/>
        </p:nvSpPr>
        <p:spPr>
          <a:xfrm>
            <a:off x="5223986" y="5998726"/>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Protección robusta de la información sensible del paciente.</a:t>
            </a:r>
            <a:endParaRPr lang="en-US" sz="1550" dirty="0">
              <a:latin typeface="Times New Roman" panose="02020603050405020304" pitchFamily="18" charset="0"/>
              <a:cs typeface="Times New Roman" panose="02020603050405020304" pitchFamily="18" charset="0"/>
            </a:endParaRPr>
          </a:p>
        </p:txBody>
      </p:sp>
      <p:sp>
        <p:nvSpPr>
          <p:cNvPr id="12" name="Text 8"/>
          <p:cNvSpPr/>
          <p:nvPr/>
        </p:nvSpPr>
        <p:spPr>
          <a:xfrm>
            <a:off x="10524768" y="3584972"/>
            <a:ext cx="2441138" cy="496133"/>
          </a:xfrm>
          <a:prstGeom prst="rect">
            <a:avLst/>
          </a:prstGeom>
          <a:noFill/>
          <a:ln/>
        </p:spPr>
        <p:txBody>
          <a:bodyPr wrap="none" lIns="0" tIns="0" rIns="0" bIns="0" rtlCol="0" anchor="t"/>
          <a:lstStyle/>
          <a:p>
            <a:pPr marL="0" indent="0" algn="ctr">
              <a:lnSpc>
                <a:spcPts val="3900"/>
              </a:lnSpc>
              <a:buNone/>
            </a:pPr>
            <a:r>
              <a:rPr lang="en-US" sz="3900" b="1" dirty="0">
                <a:solidFill>
                  <a:srgbClr val="C2C4B5"/>
                </a:solidFill>
                <a:latin typeface="Times New Roman" panose="02020603050405020304" pitchFamily="18" charset="0"/>
                <a:ea typeface="Outfit Bold" pitchFamily="34" charset="-122"/>
                <a:cs typeface="Times New Roman" panose="02020603050405020304" pitchFamily="18" charset="0"/>
              </a:rPr>
              <a:t>90%</a:t>
            </a:r>
            <a:endParaRPr lang="en-US" sz="3900" dirty="0">
              <a:latin typeface="Times New Roman" panose="02020603050405020304" pitchFamily="18" charset="0"/>
              <a:cs typeface="Times New Roman" panose="02020603050405020304" pitchFamily="18" charset="0"/>
            </a:endParaRPr>
          </a:p>
        </p:txBody>
      </p:sp>
      <p:pic>
        <p:nvPicPr>
          <p:cNvPr id="13" name="Image 2" descr="preencoded.png"/>
          <p:cNvPicPr>
            <a:picLocks noChangeAspect="1"/>
          </p:cNvPicPr>
          <p:nvPr/>
        </p:nvPicPr>
        <p:blipFill>
          <a:blip r:embed="rId5"/>
          <a:stretch>
            <a:fillRect/>
          </a:stretch>
        </p:blipFill>
        <p:spPr>
          <a:xfrm>
            <a:off x="10256877" y="2344579"/>
            <a:ext cx="2977039" cy="2977039"/>
          </a:xfrm>
          <a:prstGeom prst="rect">
            <a:avLst/>
          </a:prstGeom>
        </p:spPr>
      </p:pic>
      <p:sp>
        <p:nvSpPr>
          <p:cNvPr id="14" name="Text 9"/>
          <p:cNvSpPr/>
          <p:nvPr/>
        </p:nvSpPr>
        <p:spPr>
          <a:xfrm>
            <a:off x="10505003" y="5569506"/>
            <a:ext cx="2480905" cy="310158"/>
          </a:xfrm>
          <a:prstGeom prst="rect">
            <a:avLst/>
          </a:prstGeom>
          <a:noFill/>
          <a:ln/>
        </p:spPr>
        <p:txBody>
          <a:bodyPr wrap="none" lIns="0" tIns="0" rIns="0" bIns="0" rtlCol="0" anchor="t"/>
          <a:lstStyle/>
          <a:p>
            <a:pPr marL="0" indent="0" algn="ctr">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Escalabilidad Futura</a:t>
            </a:r>
            <a:endParaRPr lang="en-US" sz="1950" dirty="0">
              <a:latin typeface="Times New Roman" panose="02020603050405020304" pitchFamily="18" charset="0"/>
              <a:cs typeface="Times New Roman" panose="02020603050405020304" pitchFamily="18" charset="0"/>
            </a:endParaRPr>
          </a:p>
        </p:txBody>
      </p:sp>
      <p:sp>
        <p:nvSpPr>
          <p:cNvPr id="15" name="Text 10"/>
          <p:cNvSpPr/>
          <p:nvPr/>
        </p:nvSpPr>
        <p:spPr>
          <a:xfrm>
            <a:off x="9654302" y="5998726"/>
            <a:ext cx="4182308" cy="635079"/>
          </a:xfrm>
          <a:prstGeom prst="rect">
            <a:avLst/>
          </a:prstGeom>
          <a:noFill/>
          <a:ln/>
        </p:spPr>
        <p:txBody>
          <a:bodyPr wrap="square" lIns="0" tIns="0" rIns="0" bIns="0" rtlCol="0" anchor="t"/>
          <a:lstStyle/>
          <a:p>
            <a:pPr marL="0" indent="0" algn="ctr">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Preparación para integrar nuevas funcionalidades y crecimiento de usuarios.</a:t>
            </a:r>
            <a:endParaRPr lang="en-US" sz="1550" dirty="0">
              <a:latin typeface="Times New Roman" panose="02020603050405020304" pitchFamily="18" charset="0"/>
              <a:cs typeface="Times New Roman" panose="02020603050405020304" pitchFamily="18" charset="0"/>
            </a:endParaRPr>
          </a:p>
        </p:txBody>
      </p:sp>
      <p:sp>
        <p:nvSpPr>
          <p:cNvPr id="16" name="Text 11"/>
          <p:cNvSpPr/>
          <p:nvPr/>
        </p:nvSpPr>
        <p:spPr>
          <a:xfrm>
            <a:off x="793790" y="6857048"/>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Los próximos pasos incluyen la implementación de encriptación de datos en reposo y tránsito, la auditoría continua de accesos y la incorporación de políticas de respaldo y recuperación ante desastres.</a:t>
            </a:r>
            <a:endParaRPr lang="en-US" sz="1550" dirty="0">
              <a:latin typeface="Times New Roman" panose="02020603050405020304" pitchFamily="18" charset="0"/>
              <a:cs typeface="Times New Roman" panose="02020603050405020304" pitchFamily="18" charset="0"/>
            </a:endParaRPr>
          </a:p>
        </p:txBody>
      </p:sp>
      <p:pic>
        <p:nvPicPr>
          <p:cNvPr id="17" name="Imagen 16">
            <a:extLst>
              <a:ext uri="{FF2B5EF4-FFF2-40B4-BE49-F238E27FC236}">
                <a16:creationId xmlns:a16="http://schemas.microsoft.com/office/drawing/2014/main" id="{7C5DCCEE-8E73-40E5-8AF3-8CA275D9E79F}"/>
              </a:ext>
            </a:extLst>
          </p:cNvPr>
          <p:cNvPicPr>
            <a:picLocks noChangeAspect="1"/>
          </p:cNvPicPr>
          <p:nvPr/>
        </p:nvPicPr>
        <p:blipFill>
          <a:blip r:embed="rId6"/>
          <a:stretch>
            <a:fillRect/>
          </a:stretch>
        </p:blipFill>
        <p:spPr>
          <a:xfrm>
            <a:off x="11297923" y="7633717"/>
            <a:ext cx="3332477" cy="54630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E1A3AD1-9E94-4F76-A32B-8DEF1FA80B44}"/>
              </a:ext>
            </a:extLst>
          </p:cNvPr>
          <p:cNvPicPr>
            <a:picLocks noChangeAspect="1"/>
          </p:cNvPicPr>
          <p:nvPr/>
        </p:nvPicPr>
        <p:blipFill>
          <a:blip r:embed="rId2"/>
          <a:stretch>
            <a:fillRect/>
          </a:stretch>
        </p:blipFill>
        <p:spPr>
          <a:xfrm>
            <a:off x="0" y="0"/>
            <a:ext cx="14630400" cy="8229600"/>
          </a:xfrm>
          <a:prstGeom prst="rect">
            <a:avLst/>
          </a:prstGeom>
        </p:spPr>
      </p:pic>
    </p:spTree>
    <p:extLst>
      <p:ext uri="{BB962C8B-B14F-4D97-AF65-F5344CB8AC3E}">
        <p14:creationId xmlns:p14="http://schemas.microsoft.com/office/powerpoint/2010/main" val="190962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280190" y="2559487"/>
            <a:ext cx="7556421" cy="1860233"/>
          </a:xfrm>
          <a:prstGeom prst="rect">
            <a:avLst/>
          </a:prstGeom>
          <a:noFill/>
          <a:ln/>
        </p:spPr>
        <p:txBody>
          <a:bodyPr wrap="squar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Diseño y Seguridad de Bases de Datos para la Gestión de Citas Médicas</a:t>
            </a:r>
            <a:endParaRPr lang="en-US" sz="3900" dirty="0">
              <a:latin typeface="Times New Roman" panose="02020603050405020304" pitchFamily="18" charset="0"/>
              <a:cs typeface="Times New Roman" panose="02020603050405020304" pitchFamily="18" charset="0"/>
            </a:endParaRPr>
          </a:p>
        </p:txBody>
      </p:sp>
      <p:sp>
        <p:nvSpPr>
          <p:cNvPr id="4" name="Text 1"/>
          <p:cNvSpPr/>
          <p:nvPr/>
        </p:nvSpPr>
        <p:spPr>
          <a:xfrm>
            <a:off x="6280190" y="4717375"/>
            <a:ext cx="7556421" cy="952619"/>
          </a:xfrm>
          <a:prstGeom prst="rect">
            <a:avLst/>
          </a:prstGeom>
          <a:noFill/>
          <a:ln/>
        </p:spPr>
        <p:txBody>
          <a:bodyPr wrap="square" lIns="0" tIns="0" rIns="0" bIns="0" rtlCol="0" anchor="t"/>
          <a:lstStyle/>
          <a:p>
            <a:pPr marL="0" indent="0" algn="l">
              <a:lnSpc>
                <a:spcPts val="2500"/>
              </a:lnSpc>
              <a:buNone/>
            </a:pPr>
            <a:r>
              <a:rPr lang="en-US" sz="1600" dirty="0">
                <a:solidFill>
                  <a:srgbClr val="C2C4B5"/>
                </a:solidFill>
                <a:latin typeface="Times New Roman" panose="02020603050405020304" pitchFamily="18" charset="0"/>
                <a:ea typeface="Bitter" pitchFamily="34" charset="-122"/>
                <a:cs typeface="Times New Roman" panose="02020603050405020304" pitchFamily="18" charset="0"/>
              </a:rPr>
              <a:t>Esta presentación detalla el modelo de base de datos de un sistema de gestión de citas médicas, explorando su diseño, casos de uso clave, y las técnicas implementadas para garantizar la seguridad y eficiencia de los datos.</a:t>
            </a:r>
            <a:endParaRPr lang="en-US" sz="1600" dirty="0">
              <a:latin typeface="Times New Roman" panose="02020603050405020304" pitchFamily="18" charset="0"/>
              <a:cs typeface="Times New Roman" panose="02020603050405020304" pitchFamily="18" charset="0"/>
            </a:endParaRPr>
          </a:p>
        </p:txBody>
      </p:sp>
      <p:pic>
        <p:nvPicPr>
          <p:cNvPr id="5" name="Image 0" descr="preencoded.png">
            <a:extLst>
              <a:ext uri="{FF2B5EF4-FFF2-40B4-BE49-F238E27FC236}">
                <a16:creationId xmlns:a16="http://schemas.microsoft.com/office/drawing/2014/main" id="{A32A969C-57BE-4EA3-AFC3-C1C933CEB17E}"/>
              </a:ext>
            </a:extLst>
          </p:cNvPr>
          <p:cNvPicPr>
            <a:picLocks noChangeAspect="1"/>
          </p:cNvPicPr>
          <p:nvPr/>
        </p:nvPicPr>
        <p:blipFill>
          <a:blip r:embed="rId3"/>
          <a:stretch>
            <a:fillRect/>
          </a:stretch>
        </p:blipFill>
        <p:spPr>
          <a:xfrm rot="5400000">
            <a:off x="-1100667" y="1100667"/>
            <a:ext cx="8229600" cy="6028267"/>
          </a:xfrm>
          <a:prstGeom prst="rect">
            <a:avLst/>
          </a:prstGeom>
        </p:spPr>
      </p:pic>
      <p:pic>
        <p:nvPicPr>
          <p:cNvPr id="7" name="Imagen 6">
            <a:extLst>
              <a:ext uri="{FF2B5EF4-FFF2-40B4-BE49-F238E27FC236}">
                <a16:creationId xmlns:a16="http://schemas.microsoft.com/office/drawing/2014/main" id="{E865D9F7-BF08-4191-B333-BF389F8F66F8}"/>
              </a:ext>
            </a:extLst>
          </p:cNvPr>
          <p:cNvPicPr>
            <a:picLocks noChangeAspect="1"/>
          </p:cNvPicPr>
          <p:nvPr/>
        </p:nvPicPr>
        <p:blipFill>
          <a:blip r:embed="rId4"/>
          <a:stretch>
            <a:fillRect/>
          </a:stretch>
        </p:blipFill>
        <p:spPr>
          <a:xfrm>
            <a:off x="11297923" y="7633717"/>
            <a:ext cx="3332477" cy="5463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13001"/>
            <a:ext cx="2480905" cy="310158"/>
          </a:xfrm>
          <a:prstGeom prst="rect">
            <a:avLst/>
          </a:prstGeom>
          <a:noFill/>
          <a:ln/>
        </p:spPr>
        <p:txBody>
          <a:bodyPr wrap="none" lIns="0" tIns="0" rIns="0" bIns="0" rtlCol="0" anchor="t"/>
          <a:lstStyle/>
          <a:p>
            <a:pPr marL="0" indent="0" algn="l">
              <a:lnSpc>
                <a:spcPts val="2400"/>
              </a:lnSpc>
              <a:buNone/>
            </a:pPr>
            <a:r>
              <a:rPr lang="en-US" sz="4400" b="1" dirty="0">
                <a:solidFill>
                  <a:srgbClr val="E1E5CD"/>
                </a:solidFill>
                <a:latin typeface="Times New Roman" panose="02020603050405020304" pitchFamily="18" charset="0"/>
                <a:ea typeface="Outfit Bold" pitchFamily="34" charset="-122"/>
                <a:cs typeface="Times New Roman" panose="02020603050405020304" pitchFamily="18" charset="0"/>
              </a:rPr>
              <a:t>Introducción</a:t>
            </a:r>
            <a:endParaRPr lang="en-US" sz="44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579251"/>
            <a:ext cx="6061353" cy="620078"/>
          </a:xfrm>
          <a:prstGeom prst="rect">
            <a:avLst/>
          </a:prstGeom>
          <a:noFill/>
          <a:ln/>
        </p:spPr>
        <p:txBody>
          <a:bodyPr wrap="none" lIns="0" tIns="0" rIns="0" bIns="0" rtlCol="0" anchor="t"/>
          <a:lstStyle/>
          <a:p>
            <a:pPr marL="0" indent="0" algn="l">
              <a:lnSpc>
                <a:spcPts val="4850"/>
              </a:lnSpc>
              <a:buNone/>
            </a:pPr>
            <a:r>
              <a:rPr lang="en-US" sz="4400" b="1" dirty="0">
                <a:solidFill>
                  <a:srgbClr val="E1E5CD"/>
                </a:solidFill>
                <a:latin typeface="Times New Roman" panose="02020603050405020304" pitchFamily="18" charset="0"/>
                <a:ea typeface="Outfit Bold" pitchFamily="34" charset="-122"/>
                <a:cs typeface="Times New Roman" panose="02020603050405020304" pitchFamily="18" charset="0"/>
              </a:rPr>
              <a:t>Agenda de la Presentación</a:t>
            </a:r>
            <a:endParaRPr lang="en-US" sz="4400" dirty="0">
              <a:latin typeface="Times New Roman" panose="02020603050405020304" pitchFamily="18" charset="0"/>
              <a:cs typeface="Times New Roman" panose="02020603050405020304" pitchFamily="18" charset="0"/>
            </a:endParaRPr>
          </a:p>
        </p:txBody>
      </p:sp>
      <p:sp>
        <p:nvSpPr>
          <p:cNvPr id="4" name="Shape 2"/>
          <p:cNvSpPr/>
          <p:nvPr/>
        </p:nvSpPr>
        <p:spPr>
          <a:xfrm>
            <a:off x="793790" y="3496985"/>
            <a:ext cx="446484" cy="446484"/>
          </a:xfrm>
          <a:prstGeom prst="roundRect">
            <a:avLst>
              <a:gd name="adj" fmla="val 6668"/>
            </a:avLst>
          </a:prstGeom>
          <a:solidFill>
            <a:srgbClr val="3B3C3E"/>
          </a:solidFill>
          <a:ln/>
        </p:spPr>
      </p:sp>
      <p:sp>
        <p:nvSpPr>
          <p:cNvPr id="5" name="Text 3"/>
          <p:cNvSpPr/>
          <p:nvPr/>
        </p:nvSpPr>
        <p:spPr>
          <a:xfrm>
            <a:off x="868204" y="3534192"/>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1</a:t>
            </a:r>
            <a:endParaRPr lang="en-US" sz="2800" dirty="0">
              <a:latin typeface="Times New Roman" panose="02020603050405020304" pitchFamily="18" charset="0"/>
              <a:cs typeface="Times New Roman" panose="02020603050405020304" pitchFamily="18" charset="0"/>
            </a:endParaRPr>
          </a:p>
        </p:txBody>
      </p:sp>
      <p:sp>
        <p:nvSpPr>
          <p:cNvPr id="6" name="Text 4"/>
          <p:cNvSpPr/>
          <p:nvPr/>
        </p:nvSpPr>
        <p:spPr>
          <a:xfrm>
            <a:off x="1438632" y="3565208"/>
            <a:ext cx="3400187"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Modelado de la Base de Datos</a:t>
            </a:r>
            <a:endParaRPr lang="en-US" sz="2400" dirty="0">
              <a:latin typeface="Times New Roman" panose="02020603050405020304" pitchFamily="18" charset="0"/>
              <a:cs typeface="Times New Roman" panose="02020603050405020304" pitchFamily="18" charset="0"/>
            </a:endParaRPr>
          </a:p>
        </p:txBody>
      </p:sp>
      <p:sp>
        <p:nvSpPr>
          <p:cNvPr id="7" name="Text 5"/>
          <p:cNvSpPr/>
          <p:nvPr/>
        </p:nvSpPr>
        <p:spPr>
          <a:xfrm>
            <a:off x="1438632" y="3994428"/>
            <a:ext cx="5752505" cy="635079"/>
          </a:xfrm>
          <a:prstGeom prst="rect">
            <a:avLst/>
          </a:prstGeom>
          <a:noFill/>
          <a:ln/>
        </p:spPr>
        <p:txBody>
          <a:bodyPr wrap="squar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Descripción del esquema relacional y las entidades principales.</a:t>
            </a:r>
            <a:endParaRPr lang="en-US" dirty="0">
              <a:latin typeface="Times New Roman" panose="02020603050405020304" pitchFamily="18" charset="0"/>
              <a:cs typeface="Times New Roman" panose="02020603050405020304" pitchFamily="18" charset="0"/>
            </a:endParaRPr>
          </a:p>
        </p:txBody>
      </p:sp>
      <p:sp>
        <p:nvSpPr>
          <p:cNvPr id="8" name="Shape 6"/>
          <p:cNvSpPr/>
          <p:nvPr/>
        </p:nvSpPr>
        <p:spPr>
          <a:xfrm>
            <a:off x="7439144" y="3496985"/>
            <a:ext cx="446484" cy="446484"/>
          </a:xfrm>
          <a:prstGeom prst="roundRect">
            <a:avLst>
              <a:gd name="adj" fmla="val 6668"/>
            </a:avLst>
          </a:prstGeom>
          <a:solidFill>
            <a:srgbClr val="3B3C3E"/>
          </a:solidFill>
          <a:ln/>
        </p:spPr>
      </p:sp>
      <p:sp>
        <p:nvSpPr>
          <p:cNvPr id="9" name="Text 7"/>
          <p:cNvSpPr/>
          <p:nvPr/>
        </p:nvSpPr>
        <p:spPr>
          <a:xfrm>
            <a:off x="7513558" y="3534192"/>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2</a:t>
            </a:r>
            <a:endParaRPr lang="en-US" sz="2800" dirty="0">
              <a:latin typeface="Times New Roman" panose="02020603050405020304" pitchFamily="18" charset="0"/>
              <a:cs typeface="Times New Roman" panose="02020603050405020304" pitchFamily="18" charset="0"/>
            </a:endParaRPr>
          </a:p>
        </p:txBody>
      </p:sp>
      <p:sp>
        <p:nvSpPr>
          <p:cNvPr id="10" name="Text 8"/>
          <p:cNvSpPr/>
          <p:nvPr/>
        </p:nvSpPr>
        <p:spPr>
          <a:xfrm>
            <a:off x="8083987" y="3565208"/>
            <a:ext cx="2480905"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Casos de Uso Clave</a:t>
            </a:r>
            <a:endParaRPr lang="en-US" sz="2400" dirty="0">
              <a:latin typeface="Times New Roman" panose="02020603050405020304" pitchFamily="18" charset="0"/>
              <a:cs typeface="Times New Roman" panose="02020603050405020304" pitchFamily="18" charset="0"/>
            </a:endParaRPr>
          </a:p>
        </p:txBody>
      </p:sp>
      <p:sp>
        <p:nvSpPr>
          <p:cNvPr id="11" name="Text 9"/>
          <p:cNvSpPr/>
          <p:nvPr/>
        </p:nvSpPr>
        <p:spPr>
          <a:xfrm>
            <a:off x="8083987" y="3994428"/>
            <a:ext cx="5752624" cy="317540"/>
          </a:xfrm>
          <a:prstGeom prst="rect">
            <a:avLst/>
          </a:prstGeom>
          <a:noFill/>
          <a:ln/>
        </p:spPr>
        <p:txBody>
          <a:bodyPr wrap="non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Ejemplos prácticos de interacción con el sistema.</a:t>
            </a:r>
            <a:endParaRPr lang="en-US" dirty="0">
              <a:latin typeface="Times New Roman" panose="02020603050405020304" pitchFamily="18" charset="0"/>
              <a:cs typeface="Times New Roman" panose="02020603050405020304" pitchFamily="18" charset="0"/>
            </a:endParaRPr>
          </a:p>
        </p:txBody>
      </p:sp>
      <p:sp>
        <p:nvSpPr>
          <p:cNvPr id="12" name="Shape 10"/>
          <p:cNvSpPr/>
          <p:nvPr/>
        </p:nvSpPr>
        <p:spPr>
          <a:xfrm>
            <a:off x="793790" y="5026343"/>
            <a:ext cx="446484" cy="446484"/>
          </a:xfrm>
          <a:prstGeom prst="roundRect">
            <a:avLst>
              <a:gd name="adj" fmla="val 6668"/>
            </a:avLst>
          </a:prstGeom>
          <a:solidFill>
            <a:srgbClr val="3B3C3E"/>
          </a:solidFill>
          <a:ln/>
        </p:spPr>
      </p:sp>
      <p:sp>
        <p:nvSpPr>
          <p:cNvPr id="13" name="Text 11"/>
          <p:cNvSpPr/>
          <p:nvPr/>
        </p:nvSpPr>
        <p:spPr>
          <a:xfrm>
            <a:off x="868204" y="5063550"/>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3</a:t>
            </a:r>
            <a:endParaRPr lang="en-US" sz="2800" dirty="0">
              <a:latin typeface="Times New Roman" panose="02020603050405020304" pitchFamily="18" charset="0"/>
              <a:cs typeface="Times New Roman" panose="02020603050405020304" pitchFamily="18" charset="0"/>
            </a:endParaRPr>
          </a:p>
        </p:txBody>
      </p:sp>
      <p:sp>
        <p:nvSpPr>
          <p:cNvPr id="14" name="Text 12"/>
          <p:cNvSpPr/>
          <p:nvPr/>
        </p:nvSpPr>
        <p:spPr>
          <a:xfrm>
            <a:off x="1438632" y="5094565"/>
            <a:ext cx="2496026"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Técnicas de Modelado</a:t>
            </a:r>
            <a:endParaRPr lang="en-US" sz="2400" dirty="0">
              <a:latin typeface="Times New Roman" panose="02020603050405020304" pitchFamily="18" charset="0"/>
              <a:cs typeface="Times New Roman" panose="02020603050405020304" pitchFamily="18" charset="0"/>
            </a:endParaRPr>
          </a:p>
        </p:txBody>
      </p:sp>
      <p:sp>
        <p:nvSpPr>
          <p:cNvPr id="15" name="Text 13"/>
          <p:cNvSpPr/>
          <p:nvPr/>
        </p:nvSpPr>
        <p:spPr>
          <a:xfrm>
            <a:off x="1438632" y="5523786"/>
            <a:ext cx="5752505" cy="317540"/>
          </a:xfrm>
          <a:prstGeom prst="rect">
            <a:avLst/>
          </a:prstGeom>
          <a:noFill/>
          <a:ln/>
        </p:spPr>
        <p:txBody>
          <a:bodyPr wrap="non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Principios y metodologías aplicadas en el diseño.</a:t>
            </a:r>
            <a:endParaRPr lang="en-US" dirty="0">
              <a:latin typeface="Times New Roman" panose="02020603050405020304" pitchFamily="18" charset="0"/>
              <a:cs typeface="Times New Roman" panose="02020603050405020304" pitchFamily="18" charset="0"/>
            </a:endParaRPr>
          </a:p>
        </p:txBody>
      </p:sp>
      <p:sp>
        <p:nvSpPr>
          <p:cNvPr id="16" name="Shape 14"/>
          <p:cNvSpPr/>
          <p:nvPr/>
        </p:nvSpPr>
        <p:spPr>
          <a:xfrm>
            <a:off x="7439144" y="5026343"/>
            <a:ext cx="446484" cy="446484"/>
          </a:xfrm>
          <a:prstGeom prst="roundRect">
            <a:avLst>
              <a:gd name="adj" fmla="val 6668"/>
            </a:avLst>
          </a:prstGeom>
          <a:solidFill>
            <a:srgbClr val="3B3C3E"/>
          </a:solidFill>
          <a:ln/>
        </p:spPr>
      </p:sp>
      <p:sp>
        <p:nvSpPr>
          <p:cNvPr id="17" name="Text 15"/>
          <p:cNvSpPr/>
          <p:nvPr/>
        </p:nvSpPr>
        <p:spPr>
          <a:xfrm>
            <a:off x="7513558" y="5063550"/>
            <a:ext cx="297656" cy="372070"/>
          </a:xfrm>
          <a:prstGeom prst="rect">
            <a:avLst/>
          </a:prstGeom>
          <a:noFill/>
          <a:ln/>
        </p:spPr>
        <p:txBody>
          <a:bodyPr wrap="none" lIns="0" tIns="0" rIns="0" bIns="0" rtlCol="0" anchor="t"/>
          <a:lstStyle/>
          <a:p>
            <a:pPr marL="0" indent="0" algn="ctr">
              <a:lnSpc>
                <a:spcPts val="2300"/>
              </a:lnSpc>
              <a:buNone/>
            </a:pPr>
            <a:r>
              <a:rPr lang="en-US" sz="2800" b="1" dirty="0">
                <a:solidFill>
                  <a:srgbClr val="C2C4B5"/>
                </a:solidFill>
                <a:latin typeface="Times New Roman" panose="02020603050405020304" pitchFamily="18" charset="0"/>
                <a:ea typeface="Outfit Bold" pitchFamily="34" charset="-122"/>
                <a:cs typeface="Times New Roman" panose="02020603050405020304" pitchFamily="18" charset="0"/>
              </a:rPr>
              <a:t>4</a:t>
            </a:r>
            <a:endParaRPr lang="en-US" sz="2800" dirty="0">
              <a:latin typeface="Times New Roman" panose="02020603050405020304" pitchFamily="18" charset="0"/>
              <a:cs typeface="Times New Roman" panose="02020603050405020304" pitchFamily="18" charset="0"/>
            </a:endParaRPr>
          </a:p>
        </p:txBody>
      </p:sp>
      <p:sp>
        <p:nvSpPr>
          <p:cNvPr id="18" name="Text 16"/>
          <p:cNvSpPr/>
          <p:nvPr/>
        </p:nvSpPr>
        <p:spPr>
          <a:xfrm>
            <a:off x="8083987" y="5094565"/>
            <a:ext cx="3423999" cy="310158"/>
          </a:xfrm>
          <a:prstGeom prst="rect">
            <a:avLst/>
          </a:prstGeom>
          <a:noFill/>
          <a:ln/>
        </p:spPr>
        <p:txBody>
          <a:bodyPr wrap="none" lIns="0" tIns="0" rIns="0" bIns="0" rtlCol="0" anchor="t"/>
          <a:lstStyle/>
          <a:p>
            <a:pPr marL="0" indent="0" algn="l">
              <a:lnSpc>
                <a:spcPts val="2400"/>
              </a:lnSpc>
              <a:buNone/>
            </a:pPr>
            <a:r>
              <a:rPr lang="en-US" sz="2400" b="1" dirty="0">
                <a:solidFill>
                  <a:srgbClr val="C2C4B5"/>
                </a:solidFill>
                <a:latin typeface="Times New Roman" panose="02020603050405020304" pitchFamily="18" charset="0"/>
                <a:ea typeface="Outfit Bold" pitchFamily="34" charset="-122"/>
                <a:cs typeface="Times New Roman" panose="02020603050405020304" pitchFamily="18" charset="0"/>
              </a:rPr>
              <a:t>Seguridad en la Base de Datos</a:t>
            </a:r>
            <a:endParaRPr lang="en-US" sz="2400" dirty="0">
              <a:latin typeface="Times New Roman" panose="02020603050405020304" pitchFamily="18" charset="0"/>
              <a:cs typeface="Times New Roman" panose="02020603050405020304" pitchFamily="18" charset="0"/>
            </a:endParaRPr>
          </a:p>
        </p:txBody>
      </p:sp>
      <p:sp>
        <p:nvSpPr>
          <p:cNvPr id="19" name="Text 17"/>
          <p:cNvSpPr/>
          <p:nvPr/>
        </p:nvSpPr>
        <p:spPr>
          <a:xfrm>
            <a:off x="8083987" y="5523786"/>
            <a:ext cx="5752624" cy="635079"/>
          </a:xfrm>
          <a:prstGeom prst="rect">
            <a:avLst/>
          </a:prstGeom>
          <a:noFill/>
          <a:ln/>
        </p:spPr>
        <p:txBody>
          <a:bodyPr wrap="square" lIns="0" tIns="0" rIns="0" bIns="0" rtlCol="0" anchor="t"/>
          <a:lstStyle/>
          <a:p>
            <a:pPr marL="0" indent="0" algn="l">
              <a:lnSpc>
                <a:spcPts val="2500"/>
              </a:lnSpc>
              <a:buNone/>
            </a:pPr>
            <a:r>
              <a:rPr lang="en-US" dirty="0">
                <a:solidFill>
                  <a:srgbClr val="C2C4B5"/>
                </a:solidFill>
                <a:latin typeface="Times New Roman" panose="02020603050405020304" pitchFamily="18" charset="0"/>
                <a:ea typeface="Bitter" pitchFamily="34" charset="-122"/>
                <a:cs typeface="Times New Roman" panose="02020603050405020304" pitchFamily="18" charset="0"/>
              </a:rPr>
              <a:t>Estrategias implementadas para proteger la información sensible.</a:t>
            </a:r>
            <a:endParaRPr lang="en-US" dirty="0">
              <a:latin typeface="Times New Roman" panose="02020603050405020304" pitchFamily="18" charset="0"/>
              <a:cs typeface="Times New Roman" panose="02020603050405020304" pitchFamily="18" charset="0"/>
            </a:endParaRPr>
          </a:p>
        </p:txBody>
      </p:sp>
      <p:pic>
        <p:nvPicPr>
          <p:cNvPr id="20" name="Imagen 19">
            <a:extLst>
              <a:ext uri="{FF2B5EF4-FFF2-40B4-BE49-F238E27FC236}">
                <a16:creationId xmlns:a16="http://schemas.microsoft.com/office/drawing/2014/main" id="{4CF4CFCC-1692-4716-99F4-AD37AACE5D63}"/>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69683"/>
            <a:ext cx="8650605"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Visión General del Modelado de Datos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366010"/>
            <a:ext cx="4115038" cy="2540318"/>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El diseño de la base de datos es fundamental para un sistema de gestión de citas médicas robusto y escalable. Se ha adoptado un modelo relacional, centrado en la eficiencia y la integridad de los datos. Este esquema permite una gestión integral de pacientes, médicos, citas, diagnósticos y resultados de exámenes.</a:t>
            </a:r>
            <a:endParaRPr lang="en-US" sz="1550" dirty="0">
              <a:latin typeface="Times New Roman" panose="02020603050405020304" pitchFamily="18" charset="0"/>
              <a:cs typeface="Times New Roman" panose="02020603050405020304" pitchFamily="18" charset="0"/>
            </a:endParaRPr>
          </a:p>
        </p:txBody>
      </p:sp>
      <p:sp>
        <p:nvSpPr>
          <p:cNvPr id="4" name="Text 2"/>
          <p:cNvSpPr/>
          <p:nvPr/>
        </p:nvSpPr>
        <p:spPr>
          <a:xfrm>
            <a:off x="793790" y="5084921"/>
            <a:ext cx="4115038" cy="1587698"/>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Las relaciones entre tablas están cuidadosamente definidas para asegurar la coherencia referencial y facilitar consultas complejas, optimizando el rendimiento de la aplicación y la experiencia del usuario.</a:t>
            </a:r>
            <a:endParaRPr lang="en-US" sz="155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5400556" y="2410658"/>
            <a:ext cx="8443555" cy="4325898"/>
          </a:xfrm>
          <a:prstGeom prst="rect">
            <a:avLst/>
          </a:prstGeom>
        </p:spPr>
      </p:pic>
      <p:pic>
        <p:nvPicPr>
          <p:cNvPr id="6" name="Imagen 5">
            <a:extLst>
              <a:ext uri="{FF2B5EF4-FFF2-40B4-BE49-F238E27FC236}">
                <a16:creationId xmlns:a16="http://schemas.microsoft.com/office/drawing/2014/main" id="{711F5621-0477-4F10-8CEC-577D152D0920}"/>
              </a:ext>
            </a:extLst>
          </p:cNvPr>
          <p:cNvPicPr>
            <a:picLocks noChangeAspect="1"/>
          </p:cNvPicPr>
          <p:nvPr/>
        </p:nvPicPr>
        <p:blipFill>
          <a:blip r:embed="rId4"/>
          <a:stretch>
            <a:fillRect/>
          </a:stretch>
        </p:blipFill>
        <p:spPr>
          <a:xfrm>
            <a:off x="11297923" y="7633717"/>
            <a:ext cx="3332477" cy="5463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79458"/>
            <a:ext cx="6032063"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Esquema de la Tabla 'citas'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396371"/>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 tabla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citas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es el núcleo del sistema, gestionando las citas programadas entre pacientes y médicos. Esta tabla centraliza la información esencial para el funcionamiento del sistema de gestión médica.</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3254693"/>
            <a:ext cx="4215289" cy="2737009"/>
          </a:xfrm>
          <a:prstGeom prst="roundRect">
            <a:avLst>
              <a:gd name="adj" fmla="val 1088"/>
            </a:avLst>
          </a:prstGeom>
          <a:noFill/>
          <a:ln w="22860">
            <a:solidFill>
              <a:srgbClr val="545557"/>
            </a:solidFill>
            <a:prstDash val="solid"/>
          </a:ln>
        </p:spPr>
      </p:sp>
      <p:sp>
        <p:nvSpPr>
          <p:cNvPr id="5" name="Text 3"/>
          <p:cNvSpPr/>
          <p:nvPr/>
        </p:nvSpPr>
        <p:spPr>
          <a:xfrm>
            <a:off x="1015008" y="347591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Identificadores Clave</a:t>
            </a:r>
            <a:endParaRPr lang="en-US" sz="1950" dirty="0">
              <a:latin typeface="Times New Roman" panose="02020603050405020304" pitchFamily="18" charset="0"/>
              <a:cs typeface="Times New Roman" panose="02020603050405020304" pitchFamily="18" charset="0"/>
            </a:endParaRPr>
          </a:p>
        </p:txBody>
      </p:sp>
      <p:sp>
        <p:nvSpPr>
          <p:cNvPr id="6" name="Text 4"/>
          <p:cNvSpPr/>
          <p:nvPr/>
        </p:nvSpPr>
        <p:spPr>
          <a:xfrm>
            <a:off x="1015008" y="3905131"/>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único de la cita</a:t>
            </a:r>
            <a:endParaRPr lang="en-US" sz="1550" dirty="0">
              <a:latin typeface="Times New Roman" panose="02020603050405020304" pitchFamily="18" charset="0"/>
              <a:cs typeface="Times New Roman" panose="02020603050405020304" pitchFamily="18" charset="0"/>
            </a:endParaRPr>
          </a:p>
        </p:txBody>
      </p:sp>
      <p:sp>
        <p:nvSpPr>
          <p:cNvPr id="7" name="Text 5"/>
          <p:cNvSpPr/>
          <p:nvPr/>
        </p:nvSpPr>
        <p:spPr>
          <a:xfrm>
            <a:off x="1015008" y="4292084"/>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del paciente</a:t>
            </a:r>
            <a:endParaRPr lang="en-US" sz="1550" dirty="0">
              <a:latin typeface="Times New Roman" panose="02020603050405020304" pitchFamily="18" charset="0"/>
              <a:cs typeface="Times New Roman" panose="02020603050405020304" pitchFamily="18" charset="0"/>
            </a:endParaRPr>
          </a:p>
        </p:txBody>
      </p:sp>
      <p:sp>
        <p:nvSpPr>
          <p:cNvPr id="8" name="Text 6"/>
          <p:cNvSpPr/>
          <p:nvPr/>
        </p:nvSpPr>
        <p:spPr>
          <a:xfrm>
            <a:off x="1015008" y="467903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del médico</a:t>
            </a:r>
            <a:endParaRPr lang="en-US" sz="1550" dirty="0">
              <a:latin typeface="Times New Roman" panose="02020603050405020304" pitchFamily="18" charset="0"/>
              <a:cs typeface="Times New Roman" panose="02020603050405020304" pitchFamily="18" charset="0"/>
            </a:endParaRPr>
          </a:p>
        </p:txBody>
      </p:sp>
      <p:sp>
        <p:nvSpPr>
          <p:cNvPr id="9" name="Text 7"/>
          <p:cNvSpPr/>
          <p:nvPr/>
        </p:nvSpPr>
        <p:spPr>
          <a:xfrm>
            <a:off x="1015008" y="5065990"/>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 la especialidad</a:t>
            </a:r>
            <a:endParaRPr lang="en-US" sz="1550" dirty="0">
              <a:latin typeface="Times New Roman" panose="02020603050405020304" pitchFamily="18" charset="0"/>
              <a:cs typeface="Times New Roman" panose="02020603050405020304" pitchFamily="18" charset="0"/>
            </a:endParaRPr>
          </a:p>
        </p:txBody>
      </p:sp>
      <p:sp>
        <p:nvSpPr>
          <p:cNvPr id="10" name="Text 8"/>
          <p:cNvSpPr/>
          <p:nvPr/>
        </p:nvSpPr>
        <p:spPr>
          <a:xfrm>
            <a:off x="1015008" y="5452943"/>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de la sala asignada</a:t>
            </a:r>
            <a:endParaRPr lang="en-US" sz="1550" dirty="0">
              <a:latin typeface="Times New Roman" panose="02020603050405020304" pitchFamily="18" charset="0"/>
              <a:cs typeface="Times New Roman" panose="02020603050405020304" pitchFamily="18" charset="0"/>
            </a:endParaRPr>
          </a:p>
        </p:txBody>
      </p:sp>
      <p:sp>
        <p:nvSpPr>
          <p:cNvPr id="11" name="Shape 9"/>
          <p:cNvSpPr/>
          <p:nvPr/>
        </p:nvSpPr>
        <p:spPr>
          <a:xfrm>
            <a:off x="5207437" y="3254693"/>
            <a:ext cx="4215408" cy="2737009"/>
          </a:xfrm>
          <a:prstGeom prst="roundRect">
            <a:avLst>
              <a:gd name="adj" fmla="val 1088"/>
            </a:avLst>
          </a:prstGeom>
          <a:noFill/>
          <a:ln w="22860">
            <a:solidFill>
              <a:srgbClr val="545557"/>
            </a:solidFill>
            <a:prstDash val="solid"/>
          </a:ln>
        </p:spPr>
      </p:sp>
      <p:sp>
        <p:nvSpPr>
          <p:cNvPr id="12" name="Text 10"/>
          <p:cNvSpPr/>
          <p:nvPr/>
        </p:nvSpPr>
        <p:spPr>
          <a:xfrm>
            <a:off x="5428655" y="3475911"/>
            <a:ext cx="2530673"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Información Temporal</a:t>
            </a:r>
            <a:endParaRPr lang="en-US" sz="1950" dirty="0">
              <a:latin typeface="Times New Roman" panose="02020603050405020304" pitchFamily="18" charset="0"/>
              <a:cs typeface="Times New Roman" panose="02020603050405020304" pitchFamily="18" charset="0"/>
            </a:endParaRPr>
          </a:p>
        </p:txBody>
      </p:sp>
      <p:sp>
        <p:nvSpPr>
          <p:cNvPr id="13" name="Text 11"/>
          <p:cNvSpPr/>
          <p:nvPr/>
        </p:nvSpPr>
        <p:spPr>
          <a:xfrm>
            <a:off x="5428655" y="3905131"/>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de la cita</a:t>
            </a:r>
            <a:endParaRPr lang="en-US" sz="1550" dirty="0">
              <a:latin typeface="Times New Roman" panose="02020603050405020304" pitchFamily="18" charset="0"/>
              <a:cs typeface="Times New Roman" panose="02020603050405020304" pitchFamily="18" charset="0"/>
            </a:endParaRPr>
          </a:p>
        </p:txBody>
      </p:sp>
      <p:sp>
        <p:nvSpPr>
          <p:cNvPr id="14" name="Text 12"/>
          <p:cNvSpPr/>
          <p:nvPr/>
        </p:nvSpPr>
        <p:spPr>
          <a:xfrm>
            <a:off x="5428655" y="4292084"/>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Hora programada</a:t>
            </a:r>
            <a:endParaRPr lang="en-US" sz="1550" dirty="0">
              <a:latin typeface="Times New Roman" panose="02020603050405020304" pitchFamily="18" charset="0"/>
              <a:cs typeface="Times New Roman" panose="02020603050405020304" pitchFamily="18" charset="0"/>
            </a:endParaRPr>
          </a:p>
        </p:txBody>
      </p:sp>
      <p:sp>
        <p:nvSpPr>
          <p:cNvPr id="15" name="Text 13"/>
          <p:cNvSpPr/>
          <p:nvPr/>
        </p:nvSpPr>
        <p:spPr>
          <a:xfrm>
            <a:off x="5428655" y="4679037"/>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de creación</a:t>
            </a:r>
            <a:endParaRPr lang="en-US" sz="1550" dirty="0">
              <a:latin typeface="Times New Roman" panose="02020603050405020304" pitchFamily="18" charset="0"/>
              <a:cs typeface="Times New Roman" panose="02020603050405020304" pitchFamily="18" charset="0"/>
            </a:endParaRPr>
          </a:p>
        </p:txBody>
      </p:sp>
      <p:sp>
        <p:nvSpPr>
          <p:cNvPr id="16" name="Text 14"/>
          <p:cNvSpPr/>
          <p:nvPr/>
        </p:nvSpPr>
        <p:spPr>
          <a:xfrm>
            <a:off x="5428655" y="5065990"/>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de actualización</a:t>
            </a:r>
            <a:endParaRPr lang="en-US" sz="1550" dirty="0">
              <a:latin typeface="Times New Roman" panose="02020603050405020304" pitchFamily="18" charset="0"/>
              <a:cs typeface="Times New Roman" panose="02020603050405020304" pitchFamily="18" charset="0"/>
            </a:endParaRPr>
          </a:p>
        </p:txBody>
      </p:sp>
      <p:sp>
        <p:nvSpPr>
          <p:cNvPr id="17" name="Shape 15"/>
          <p:cNvSpPr/>
          <p:nvPr/>
        </p:nvSpPr>
        <p:spPr>
          <a:xfrm>
            <a:off x="9621203" y="3254693"/>
            <a:ext cx="4215289" cy="2737009"/>
          </a:xfrm>
          <a:prstGeom prst="roundRect">
            <a:avLst>
              <a:gd name="adj" fmla="val 1088"/>
            </a:avLst>
          </a:prstGeom>
          <a:noFill/>
          <a:ln w="22860">
            <a:solidFill>
              <a:srgbClr val="545557"/>
            </a:solidFill>
            <a:prstDash val="solid"/>
          </a:ln>
        </p:spPr>
      </p:sp>
      <p:sp>
        <p:nvSpPr>
          <p:cNvPr id="18" name="Text 16"/>
          <p:cNvSpPr/>
          <p:nvPr/>
        </p:nvSpPr>
        <p:spPr>
          <a:xfrm>
            <a:off x="9842421" y="347591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Detalles de la Cita</a:t>
            </a:r>
            <a:endParaRPr lang="en-US" sz="1950" dirty="0">
              <a:latin typeface="Times New Roman" panose="02020603050405020304" pitchFamily="18" charset="0"/>
              <a:cs typeface="Times New Roman" panose="02020603050405020304" pitchFamily="18" charset="0"/>
            </a:endParaRPr>
          </a:p>
        </p:txBody>
      </p:sp>
      <p:sp>
        <p:nvSpPr>
          <p:cNvPr id="19" name="Text 17"/>
          <p:cNvSpPr/>
          <p:nvPr/>
        </p:nvSpPr>
        <p:spPr>
          <a:xfrm>
            <a:off x="9842421" y="3905131"/>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Motivo de la consulta</a:t>
            </a:r>
            <a:endParaRPr lang="en-US" sz="1550" dirty="0">
              <a:latin typeface="Times New Roman" panose="02020603050405020304" pitchFamily="18" charset="0"/>
              <a:cs typeface="Times New Roman" panose="02020603050405020304" pitchFamily="18" charset="0"/>
            </a:endParaRPr>
          </a:p>
        </p:txBody>
      </p:sp>
      <p:sp>
        <p:nvSpPr>
          <p:cNvPr id="20" name="Text 18"/>
          <p:cNvSpPr/>
          <p:nvPr/>
        </p:nvSpPr>
        <p:spPr>
          <a:xfrm>
            <a:off x="9842421" y="4292084"/>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Estado actual (reservada, confirmada, completada)</a:t>
            </a:r>
            <a:endParaRPr lang="en-US" sz="1550" dirty="0">
              <a:latin typeface="Times New Roman" panose="02020603050405020304" pitchFamily="18" charset="0"/>
              <a:cs typeface="Times New Roman" panose="02020603050405020304" pitchFamily="18" charset="0"/>
            </a:endParaRPr>
          </a:p>
        </p:txBody>
      </p:sp>
      <p:sp>
        <p:nvSpPr>
          <p:cNvPr id="21" name="Text 19"/>
          <p:cNvSpPr/>
          <p:nvPr/>
        </p:nvSpPr>
        <p:spPr>
          <a:xfrm>
            <a:off x="9842421" y="499657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Relaciones con otras tablas</a:t>
            </a:r>
            <a:endParaRPr lang="en-US" sz="1550" dirty="0">
              <a:latin typeface="Times New Roman" panose="02020603050405020304" pitchFamily="18" charset="0"/>
              <a:cs typeface="Times New Roman" panose="02020603050405020304" pitchFamily="18" charset="0"/>
            </a:endParaRPr>
          </a:p>
        </p:txBody>
      </p:sp>
      <p:sp>
        <p:nvSpPr>
          <p:cNvPr id="22" name="Text 20"/>
          <p:cNvSpPr/>
          <p:nvPr/>
        </p:nvSpPr>
        <p:spPr>
          <a:xfrm>
            <a:off x="793790" y="621494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Las claves foráneas establecen relaciones sólidas con las tablas de pacientes, médicos, especialidades y salas, garantizando la integridad referencial y permitiendo consultas eficientes. El sistema de timestamps automáticos facilita el seguimiento de cambios y auditorías.</a:t>
            </a:r>
            <a:endParaRPr lang="en-US" sz="1550" dirty="0">
              <a:latin typeface="Times New Roman" panose="02020603050405020304" pitchFamily="18" charset="0"/>
              <a:cs typeface="Times New Roman" panose="02020603050405020304" pitchFamily="18" charset="0"/>
            </a:endParaRPr>
          </a:p>
        </p:txBody>
      </p:sp>
      <p:pic>
        <p:nvPicPr>
          <p:cNvPr id="23" name="Imagen 22">
            <a:extLst>
              <a:ext uri="{FF2B5EF4-FFF2-40B4-BE49-F238E27FC236}">
                <a16:creationId xmlns:a16="http://schemas.microsoft.com/office/drawing/2014/main" id="{19C0CD2B-D32E-4C3D-BC93-942067C329B0}"/>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14224"/>
            <a:ext cx="7369612"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Integración de Citas y Exámenes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431137"/>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La tabla </a:t>
            </a:r>
            <a:r>
              <a:rPr lang="en-US" sz="1550" b="1" dirty="0">
                <a:solidFill>
                  <a:srgbClr val="C2C4B5"/>
                </a:solidFill>
                <a:latin typeface="Times New Roman" panose="02020603050405020304" pitchFamily="18" charset="0"/>
                <a:ea typeface="Bitter" pitchFamily="34" charset="-122"/>
                <a:cs typeface="Times New Roman" panose="02020603050405020304" pitchFamily="18" charset="0"/>
              </a:rPr>
              <a:t>citas_examenes</a:t>
            </a: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 extiende la funcionalidad del sistema para gestionar citas específicas destinadas a pruebas diagnósticas, estableciendo vínculos directos entre pacientes, exámenes y especialistas.</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3289459"/>
            <a:ext cx="4215289" cy="2667595"/>
          </a:xfrm>
          <a:prstGeom prst="roundRect">
            <a:avLst>
              <a:gd name="adj" fmla="val 1116"/>
            </a:avLst>
          </a:prstGeom>
          <a:noFill/>
          <a:ln w="22860">
            <a:solidFill>
              <a:srgbClr val="545557"/>
            </a:solidFill>
            <a:prstDash val="solid"/>
          </a:ln>
        </p:spPr>
      </p:sp>
      <p:sp>
        <p:nvSpPr>
          <p:cNvPr id="5" name="Text 3"/>
          <p:cNvSpPr/>
          <p:nvPr/>
        </p:nvSpPr>
        <p:spPr>
          <a:xfrm>
            <a:off x="1015008" y="351067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Estructura Principal</a:t>
            </a:r>
            <a:endParaRPr lang="en-US" sz="1950" dirty="0">
              <a:latin typeface="Times New Roman" panose="02020603050405020304" pitchFamily="18" charset="0"/>
              <a:cs typeface="Times New Roman" panose="02020603050405020304" pitchFamily="18" charset="0"/>
            </a:endParaRPr>
          </a:p>
        </p:txBody>
      </p:sp>
      <p:sp>
        <p:nvSpPr>
          <p:cNvPr id="6" name="Text 4"/>
          <p:cNvSpPr/>
          <p:nvPr/>
        </p:nvSpPr>
        <p:spPr>
          <a:xfrm>
            <a:off x="1015008" y="393989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ID único de la cita de examen</a:t>
            </a:r>
            <a:endParaRPr lang="en-US" sz="1550" dirty="0">
              <a:latin typeface="Times New Roman" panose="02020603050405020304" pitchFamily="18" charset="0"/>
              <a:cs typeface="Times New Roman" panose="02020603050405020304" pitchFamily="18" charset="0"/>
            </a:endParaRPr>
          </a:p>
        </p:txBody>
      </p:sp>
      <p:sp>
        <p:nvSpPr>
          <p:cNvPr id="7" name="Text 5"/>
          <p:cNvSpPr/>
          <p:nvPr/>
        </p:nvSpPr>
        <p:spPr>
          <a:xfrm>
            <a:off x="1015008" y="4326850"/>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Referencia al paciente</a:t>
            </a:r>
            <a:endParaRPr lang="en-US" sz="1550" dirty="0">
              <a:latin typeface="Times New Roman" panose="02020603050405020304" pitchFamily="18" charset="0"/>
              <a:cs typeface="Times New Roman" panose="02020603050405020304" pitchFamily="18" charset="0"/>
            </a:endParaRPr>
          </a:p>
        </p:txBody>
      </p:sp>
      <p:sp>
        <p:nvSpPr>
          <p:cNvPr id="8" name="Text 6"/>
          <p:cNvSpPr/>
          <p:nvPr/>
        </p:nvSpPr>
        <p:spPr>
          <a:xfrm>
            <a:off x="1015008" y="4713803"/>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Tipo de examen solicitado</a:t>
            </a:r>
            <a:endParaRPr lang="en-US" sz="1550" dirty="0">
              <a:latin typeface="Times New Roman" panose="02020603050405020304" pitchFamily="18" charset="0"/>
              <a:cs typeface="Times New Roman" panose="02020603050405020304" pitchFamily="18" charset="0"/>
            </a:endParaRPr>
          </a:p>
        </p:txBody>
      </p:sp>
      <p:sp>
        <p:nvSpPr>
          <p:cNvPr id="9" name="Text 7"/>
          <p:cNvSpPr/>
          <p:nvPr/>
        </p:nvSpPr>
        <p:spPr>
          <a:xfrm>
            <a:off x="1015008" y="510075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Especialista asignado</a:t>
            </a:r>
            <a:endParaRPr lang="en-US" sz="1550" dirty="0">
              <a:latin typeface="Times New Roman" panose="02020603050405020304" pitchFamily="18" charset="0"/>
              <a:cs typeface="Times New Roman" panose="02020603050405020304" pitchFamily="18" charset="0"/>
            </a:endParaRPr>
          </a:p>
        </p:txBody>
      </p:sp>
      <p:sp>
        <p:nvSpPr>
          <p:cNvPr id="10" name="Shape 8"/>
          <p:cNvSpPr/>
          <p:nvPr/>
        </p:nvSpPr>
        <p:spPr>
          <a:xfrm>
            <a:off x="5207437" y="3289459"/>
            <a:ext cx="4215408" cy="2667595"/>
          </a:xfrm>
          <a:prstGeom prst="roundRect">
            <a:avLst>
              <a:gd name="adj" fmla="val 1116"/>
            </a:avLst>
          </a:prstGeom>
          <a:noFill/>
          <a:ln w="22860">
            <a:solidFill>
              <a:srgbClr val="545557"/>
            </a:solidFill>
            <a:prstDash val="solid"/>
          </a:ln>
        </p:spPr>
      </p:sp>
      <p:sp>
        <p:nvSpPr>
          <p:cNvPr id="11" name="Text 9"/>
          <p:cNvSpPr/>
          <p:nvPr/>
        </p:nvSpPr>
        <p:spPr>
          <a:xfrm>
            <a:off x="5428655" y="351067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Gestión Temporal</a:t>
            </a:r>
            <a:endParaRPr lang="en-US" sz="1950" dirty="0">
              <a:latin typeface="Times New Roman" panose="02020603050405020304" pitchFamily="18" charset="0"/>
              <a:cs typeface="Times New Roman" panose="02020603050405020304" pitchFamily="18" charset="0"/>
            </a:endParaRPr>
          </a:p>
        </p:txBody>
      </p:sp>
      <p:sp>
        <p:nvSpPr>
          <p:cNvPr id="12" name="Text 10"/>
          <p:cNvSpPr/>
          <p:nvPr/>
        </p:nvSpPr>
        <p:spPr>
          <a:xfrm>
            <a:off x="5428655" y="3939897"/>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Fecha programada</a:t>
            </a:r>
            <a:endParaRPr lang="en-US" sz="1550" dirty="0">
              <a:latin typeface="Times New Roman" panose="02020603050405020304" pitchFamily="18" charset="0"/>
              <a:cs typeface="Times New Roman" panose="02020603050405020304" pitchFamily="18" charset="0"/>
            </a:endParaRPr>
          </a:p>
        </p:txBody>
      </p:sp>
      <p:sp>
        <p:nvSpPr>
          <p:cNvPr id="13" name="Text 11"/>
          <p:cNvSpPr/>
          <p:nvPr/>
        </p:nvSpPr>
        <p:spPr>
          <a:xfrm>
            <a:off x="5428655" y="4326850"/>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Hora específica</a:t>
            </a:r>
            <a:endParaRPr lang="en-US" sz="1550" dirty="0">
              <a:latin typeface="Times New Roman" panose="02020603050405020304" pitchFamily="18" charset="0"/>
              <a:cs typeface="Times New Roman" panose="02020603050405020304" pitchFamily="18" charset="0"/>
            </a:endParaRPr>
          </a:p>
        </p:txBody>
      </p:sp>
      <p:sp>
        <p:nvSpPr>
          <p:cNvPr id="14" name="Text 12"/>
          <p:cNvSpPr/>
          <p:nvPr/>
        </p:nvSpPr>
        <p:spPr>
          <a:xfrm>
            <a:off x="5428655" y="4713803"/>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Timestamps automáticos</a:t>
            </a:r>
            <a:endParaRPr lang="en-US" sz="1550" dirty="0">
              <a:latin typeface="Times New Roman" panose="02020603050405020304" pitchFamily="18" charset="0"/>
              <a:cs typeface="Times New Roman" panose="02020603050405020304" pitchFamily="18" charset="0"/>
            </a:endParaRPr>
          </a:p>
        </p:txBody>
      </p:sp>
      <p:sp>
        <p:nvSpPr>
          <p:cNvPr id="15" name="Text 13"/>
          <p:cNvSpPr/>
          <p:nvPr/>
        </p:nvSpPr>
        <p:spPr>
          <a:xfrm>
            <a:off x="5428655" y="5100757"/>
            <a:ext cx="377297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Control de actualizaciones</a:t>
            </a:r>
            <a:endParaRPr lang="en-US" sz="1550" dirty="0">
              <a:latin typeface="Times New Roman" panose="02020603050405020304" pitchFamily="18" charset="0"/>
              <a:cs typeface="Times New Roman" panose="02020603050405020304" pitchFamily="18" charset="0"/>
            </a:endParaRPr>
          </a:p>
        </p:txBody>
      </p:sp>
      <p:sp>
        <p:nvSpPr>
          <p:cNvPr id="16" name="Shape 14"/>
          <p:cNvSpPr/>
          <p:nvPr/>
        </p:nvSpPr>
        <p:spPr>
          <a:xfrm>
            <a:off x="9621203" y="3289459"/>
            <a:ext cx="4215289" cy="2667595"/>
          </a:xfrm>
          <a:prstGeom prst="roundRect">
            <a:avLst>
              <a:gd name="adj" fmla="val 1116"/>
            </a:avLst>
          </a:prstGeom>
          <a:noFill/>
          <a:ln w="22860">
            <a:solidFill>
              <a:srgbClr val="545557"/>
            </a:solidFill>
            <a:prstDash val="solid"/>
          </a:ln>
        </p:spPr>
      </p:sp>
      <p:sp>
        <p:nvSpPr>
          <p:cNvPr id="17" name="Text 15"/>
          <p:cNvSpPr/>
          <p:nvPr/>
        </p:nvSpPr>
        <p:spPr>
          <a:xfrm>
            <a:off x="9842421" y="351067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Control de Estado</a:t>
            </a:r>
            <a:endParaRPr lang="en-US" sz="1950" dirty="0">
              <a:latin typeface="Times New Roman" panose="02020603050405020304" pitchFamily="18" charset="0"/>
              <a:cs typeface="Times New Roman" panose="02020603050405020304" pitchFamily="18" charset="0"/>
            </a:endParaRPr>
          </a:p>
        </p:txBody>
      </p:sp>
      <p:sp>
        <p:nvSpPr>
          <p:cNvPr id="18" name="Text 16"/>
          <p:cNvSpPr/>
          <p:nvPr/>
        </p:nvSpPr>
        <p:spPr>
          <a:xfrm>
            <a:off x="9842421" y="3939897"/>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Motivo de la cita</a:t>
            </a:r>
            <a:endParaRPr lang="en-US" sz="1550" dirty="0">
              <a:latin typeface="Times New Roman" panose="02020603050405020304" pitchFamily="18" charset="0"/>
              <a:cs typeface="Times New Roman" panose="02020603050405020304" pitchFamily="18" charset="0"/>
            </a:endParaRPr>
          </a:p>
        </p:txBody>
      </p:sp>
      <p:sp>
        <p:nvSpPr>
          <p:cNvPr id="19" name="Text 17"/>
          <p:cNvSpPr/>
          <p:nvPr/>
        </p:nvSpPr>
        <p:spPr>
          <a:xfrm>
            <a:off x="9842421" y="4326850"/>
            <a:ext cx="3772853"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Estado actual (reservada, confirmada, completada)</a:t>
            </a:r>
            <a:endParaRPr lang="en-US" sz="1550" dirty="0">
              <a:latin typeface="Times New Roman" panose="02020603050405020304" pitchFamily="18" charset="0"/>
              <a:cs typeface="Times New Roman" panose="02020603050405020304" pitchFamily="18" charset="0"/>
            </a:endParaRPr>
          </a:p>
        </p:txBody>
      </p:sp>
      <p:sp>
        <p:nvSpPr>
          <p:cNvPr id="20" name="Text 18"/>
          <p:cNvSpPr/>
          <p:nvPr/>
        </p:nvSpPr>
        <p:spPr>
          <a:xfrm>
            <a:off x="9842421" y="5031343"/>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Integridad referencial</a:t>
            </a:r>
            <a:endParaRPr lang="en-US" sz="1550" dirty="0">
              <a:latin typeface="Times New Roman" panose="02020603050405020304" pitchFamily="18" charset="0"/>
              <a:cs typeface="Times New Roman" panose="02020603050405020304" pitchFamily="18" charset="0"/>
            </a:endParaRPr>
          </a:p>
        </p:txBody>
      </p:sp>
      <p:sp>
        <p:nvSpPr>
          <p:cNvPr id="21" name="Text 19"/>
          <p:cNvSpPr/>
          <p:nvPr/>
        </p:nvSpPr>
        <p:spPr>
          <a:xfrm>
            <a:off x="9842421" y="5418296"/>
            <a:ext cx="377285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Relaciones con otras entidades</a:t>
            </a:r>
            <a:endParaRPr lang="en-US" sz="1550" dirty="0">
              <a:latin typeface="Times New Roman" panose="02020603050405020304" pitchFamily="18" charset="0"/>
              <a:cs typeface="Times New Roman" panose="02020603050405020304" pitchFamily="18" charset="0"/>
            </a:endParaRPr>
          </a:p>
        </p:txBody>
      </p:sp>
      <p:sp>
        <p:nvSpPr>
          <p:cNvPr id="22" name="Text 20"/>
          <p:cNvSpPr/>
          <p:nvPr/>
        </p:nvSpPr>
        <p:spPr>
          <a:xfrm>
            <a:off x="793790" y="6180296"/>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Esta tabla complementa el sistema principal de citas, permitiendo un flujo especializado para exámenes diagnósticos con sus propios requerimientos de programación y seguimiento, manteniendo la coherencia con el modelo general del sistema.</a:t>
            </a:r>
            <a:endParaRPr lang="en-US" sz="1550" dirty="0">
              <a:latin typeface="Times New Roman" panose="02020603050405020304" pitchFamily="18" charset="0"/>
              <a:cs typeface="Times New Roman" panose="02020603050405020304" pitchFamily="18" charset="0"/>
            </a:endParaRPr>
          </a:p>
        </p:txBody>
      </p:sp>
      <p:pic>
        <p:nvPicPr>
          <p:cNvPr id="23" name="Imagen 22">
            <a:extLst>
              <a:ext uri="{FF2B5EF4-FFF2-40B4-BE49-F238E27FC236}">
                <a16:creationId xmlns:a16="http://schemas.microsoft.com/office/drawing/2014/main" id="{AC79E006-D187-4870-901F-AD58CBE7CFF0}"/>
              </a:ext>
            </a:extLst>
          </p:cNvPr>
          <p:cNvPicPr>
            <a:picLocks noChangeAspect="1"/>
          </p:cNvPicPr>
          <p:nvPr/>
        </p:nvPicPr>
        <p:blipFill>
          <a:blip r:embed="rId3"/>
          <a:stretch>
            <a:fillRect/>
          </a:stretch>
        </p:blipFill>
        <p:spPr>
          <a:xfrm>
            <a:off x="11297923" y="7633717"/>
            <a:ext cx="3332477" cy="5463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540620B-B2C4-4AD1-AE85-ECC7D0406CF2}"/>
              </a:ext>
            </a:extLst>
          </p:cNvPr>
          <p:cNvSpPr/>
          <p:nvPr/>
        </p:nvSpPr>
        <p:spPr>
          <a:xfrm>
            <a:off x="679847" y="467320"/>
            <a:ext cx="10638234" cy="531138"/>
          </a:xfrm>
          <a:prstGeom prst="rect">
            <a:avLst/>
          </a:prstGeom>
          <a:noFill/>
          <a:ln/>
        </p:spPr>
        <p:txBody>
          <a:bodyPr wrap="none" lIns="0" tIns="0" rIns="0" bIns="0" rtlCol="0" anchor="t"/>
          <a:lstStyle/>
          <a:p>
            <a:pPr marL="0" indent="0" algn="l">
              <a:lnSpc>
                <a:spcPts val="4150"/>
              </a:lnSpc>
              <a:buNone/>
            </a:pPr>
            <a:r>
              <a:rPr lang="en-US" sz="3300" b="1" dirty="0">
                <a:solidFill>
                  <a:srgbClr val="E1E5CD"/>
                </a:solidFill>
                <a:latin typeface="Times New Roman" panose="02020603050405020304" pitchFamily="18" charset="0"/>
                <a:ea typeface="Outfit Bold" pitchFamily="34" charset="-122"/>
                <a:cs typeface="Times New Roman" panose="02020603050405020304" pitchFamily="18" charset="0"/>
              </a:rPr>
              <a:t>Modelado de la Base de Datos: Citas y Personal Médico</a:t>
            </a:r>
            <a:endParaRPr lang="en-US" sz="330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B8BF258B-3584-4F4F-9229-E0A8B603726B}"/>
              </a:ext>
            </a:extLst>
          </p:cNvPr>
          <p:cNvSpPr/>
          <p:nvPr/>
        </p:nvSpPr>
        <p:spPr>
          <a:xfrm>
            <a:off x="679847" y="1338382"/>
            <a:ext cx="13270706" cy="543878"/>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La gestión de citas es el corazón del sistema, y su modelado requiere una cuidadosa interconexión entre pacientes, médicos, especialidades y salas. La estructura está diseñada para soportar tanto citas médicas como citas para exámenes especializados.</a:t>
            </a:r>
            <a:endParaRPr lang="en-US" sz="1300" dirty="0">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91B2FD85-E133-4A33-8D98-4DB47AF020E7}"/>
              </a:ext>
            </a:extLst>
          </p:cNvPr>
          <p:cNvSpPr/>
          <p:nvPr/>
        </p:nvSpPr>
        <p:spPr>
          <a:xfrm>
            <a:off x="679847" y="2243376"/>
            <a:ext cx="2549485"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a:t>
            </a:r>
            <a:endParaRPr lang="en-US" sz="2000"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11983ACA-CF17-41E2-983D-2C1C1C0CCDF9}"/>
              </a:ext>
            </a:extLst>
          </p:cNvPr>
          <p:cNvSpPr/>
          <p:nvPr/>
        </p:nvSpPr>
        <p:spPr>
          <a:xfrm>
            <a:off x="679847" y="2739509"/>
            <a:ext cx="6428065" cy="543878"/>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Registra las citas programadas entre pacientes y médicos, incluyendo detalles como la especialidad y el motivo.</a:t>
            </a:r>
            <a:endParaRPr lang="en-US" sz="1300" dirty="0">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5CB52D2E-28B3-4898-A24A-6B3C42ABDEA4}"/>
              </a:ext>
            </a:extLst>
          </p:cNvPr>
          <p:cNvSpPr/>
          <p:nvPr/>
        </p:nvSpPr>
        <p:spPr>
          <a:xfrm>
            <a:off x="679847" y="3436263"/>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de la cita (PK).</a:t>
            </a:r>
            <a:endParaRPr lang="en-US" sz="1300" dirty="0">
              <a:latin typeface="Times New Roman" panose="02020603050405020304" pitchFamily="18" charset="0"/>
              <a:cs typeface="Times New Roman" panose="02020603050405020304" pitchFamily="18" charset="0"/>
            </a:endParaRPr>
          </a:p>
        </p:txBody>
      </p:sp>
      <p:sp>
        <p:nvSpPr>
          <p:cNvPr id="7" name="Text 5">
            <a:extLst>
              <a:ext uri="{FF2B5EF4-FFF2-40B4-BE49-F238E27FC236}">
                <a16:creationId xmlns:a16="http://schemas.microsoft.com/office/drawing/2014/main" id="{BBC55B1B-463C-4060-8F93-8DB9FCBB117A}"/>
              </a:ext>
            </a:extLst>
          </p:cNvPr>
          <p:cNvSpPr/>
          <p:nvPr/>
        </p:nvSpPr>
        <p:spPr>
          <a:xfrm>
            <a:off x="679847" y="377523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13A526F2-683D-4049-8026-4692D16349B2}"/>
              </a:ext>
            </a:extLst>
          </p:cNvPr>
          <p:cNvSpPr/>
          <p:nvPr/>
        </p:nvSpPr>
        <p:spPr>
          <a:xfrm>
            <a:off x="679847" y="411420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9" name="Text 7">
            <a:extLst>
              <a:ext uri="{FF2B5EF4-FFF2-40B4-BE49-F238E27FC236}">
                <a16:creationId xmlns:a16="http://schemas.microsoft.com/office/drawing/2014/main" id="{70C3C2A8-62B4-48DF-B0A9-E3ACAD23351A}"/>
              </a:ext>
            </a:extLst>
          </p:cNvPr>
          <p:cNvSpPr/>
          <p:nvPr/>
        </p:nvSpPr>
        <p:spPr>
          <a:xfrm>
            <a:off x="679847" y="4453176"/>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especialidades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10" name="Text 8">
            <a:extLst>
              <a:ext uri="{FF2B5EF4-FFF2-40B4-BE49-F238E27FC236}">
                <a16:creationId xmlns:a16="http://schemas.microsoft.com/office/drawing/2014/main" id="{F928F830-6C37-4EFB-AC33-45DACC3C856B}"/>
              </a:ext>
            </a:extLst>
          </p:cNvPr>
          <p:cNvSpPr/>
          <p:nvPr/>
        </p:nvSpPr>
        <p:spPr>
          <a:xfrm>
            <a:off x="679847" y="4792147"/>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sala_id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salas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300" dirty="0">
              <a:latin typeface="Times New Roman" panose="02020603050405020304" pitchFamily="18" charset="0"/>
              <a:cs typeface="Times New Roman" panose="02020603050405020304" pitchFamily="18" charset="0"/>
            </a:endParaRPr>
          </a:p>
        </p:txBody>
      </p:sp>
      <p:sp>
        <p:nvSpPr>
          <p:cNvPr id="11" name="Text 9">
            <a:extLst>
              <a:ext uri="{FF2B5EF4-FFF2-40B4-BE49-F238E27FC236}">
                <a16:creationId xmlns:a16="http://schemas.microsoft.com/office/drawing/2014/main" id="{354838C9-5C91-45E8-876A-C1B37D72C319}"/>
              </a:ext>
            </a:extLst>
          </p:cNvPr>
          <p:cNvSpPr/>
          <p:nvPr/>
        </p:nvSpPr>
        <p:spPr>
          <a:xfrm>
            <a:off x="679847" y="5131118"/>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fecha, hora</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Detalles de la cita.</a:t>
            </a:r>
            <a:endParaRPr lang="en-US" sz="1300" dirty="0">
              <a:latin typeface="Times New Roman" panose="02020603050405020304" pitchFamily="18" charset="0"/>
              <a:cs typeface="Times New Roman" panose="02020603050405020304" pitchFamily="18" charset="0"/>
            </a:endParaRPr>
          </a:p>
        </p:txBody>
      </p:sp>
      <p:sp>
        <p:nvSpPr>
          <p:cNvPr id="12" name="Text 10">
            <a:extLst>
              <a:ext uri="{FF2B5EF4-FFF2-40B4-BE49-F238E27FC236}">
                <a16:creationId xmlns:a16="http://schemas.microsoft.com/office/drawing/2014/main" id="{F92C91AF-87E9-4DDF-B253-E82E11565422}"/>
              </a:ext>
            </a:extLst>
          </p:cNvPr>
          <p:cNvSpPr/>
          <p:nvPr/>
        </p:nvSpPr>
        <p:spPr>
          <a:xfrm>
            <a:off x="679847" y="5470088"/>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motivo_cita, estado</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Información adicional.</a:t>
            </a:r>
            <a:endParaRPr lang="en-US" sz="1300"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EBE8867F-C2E9-4494-97D3-2C07CD28FF36}"/>
              </a:ext>
            </a:extLst>
          </p:cNvPr>
          <p:cNvSpPr/>
          <p:nvPr/>
        </p:nvSpPr>
        <p:spPr>
          <a:xfrm>
            <a:off x="7530108" y="2243376"/>
            <a:ext cx="2549485"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endParaRPr lang="en-US" sz="2000" dirty="0">
              <a:latin typeface="Times New Roman" panose="02020603050405020304" pitchFamily="18" charset="0"/>
              <a:cs typeface="Times New Roman" panose="02020603050405020304" pitchFamily="18" charset="0"/>
            </a:endParaRPr>
          </a:p>
        </p:txBody>
      </p:sp>
      <p:sp>
        <p:nvSpPr>
          <p:cNvPr id="14" name="Text 12">
            <a:extLst>
              <a:ext uri="{FF2B5EF4-FFF2-40B4-BE49-F238E27FC236}">
                <a16:creationId xmlns:a16="http://schemas.microsoft.com/office/drawing/2014/main" id="{A2219256-A445-4078-B9EB-0DF205DAAB9D}"/>
              </a:ext>
            </a:extLst>
          </p:cNvPr>
          <p:cNvSpPr/>
          <p:nvPr/>
        </p:nvSpPr>
        <p:spPr>
          <a:xfrm>
            <a:off x="7530108" y="2739509"/>
            <a:ext cx="6428065" cy="543878"/>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Extiende la información de los usuarios que son médicos, incluyendo su especialidad y estado.</a:t>
            </a:r>
            <a:endParaRPr lang="en-US" sz="1300" dirty="0">
              <a:latin typeface="Times New Roman" panose="02020603050405020304" pitchFamily="18" charset="0"/>
              <a:cs typeface="Times New Roman" panose="02020603050405020304" pitchFamily="18" charset="0"/>
            </a:endParaRPr>
          </a:p>
        </p:txBody>
      </p:sp>
      <p:sp>
        <p:nvSpPr>
          <p:cNvPr id="15" name="Text 13">
            <a:extLst>
              <a:ext uri="{FF2B5EF4-FFF2-40B4-BE49-F238E27FC236}">
                <a16:creationId xmlns:a16="http://schemas.microsoft.com/office/drawing/2014/main" id="{965D0185-438B-4B98-AD74-1B10BD23D6A4}"/>
              </a:ext>
            </a:extLst>
          </p:cNvPr>
          <p:cNvSpPr/>
          <p:nvPr/>
        </p:nvSpPr>
        <p:spPr>
          <a:xfrm>
            <a:off x="7530108" y="3436263"/>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del médico (PK).</a:t>
            </a:r>
            <a:endParaRPr lang="en-US" sz="1300" dirty="0">
              <a:latin typeface="Times New Roman" panose="02020603050405020304" pitchFamily="18" charset="0"/>
              <a:cs typeface="Times New Roman" panose="02020603050405020304" pitchFamily="18" charset="0"/>
            </a:endParaRPr>
          </a:p>
        </p:txBody>
      </p:sp>
      <p:sp>
        <p:nvSpPr>
          <p:cNvPr id="16" name="Text 14">
            <a:extLst>
              <a:ext uri="{FF2B5EF4-FFF2-40B4-BE49-F238E27FC236}">
                <a16:creationId xmlns:a16="http://schemas.microsoft.com/office/drawing/2014/main" id="{BAA1B061-3041-47ED-8548-92A5757FAFD9}"/>
              </a:ext>
            </a:extLst>
          </p:cNvPr>
          <p:cNvSpPr/>
          <p:nvPr/>
        </p:nvSpPr>
        <p:spPr>
          <a:xfrm>
            <a:off x="7530108" y="377523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17" name="Text 15">
            <a:extLst>
              <a:ext uri="{FF2B5EF4-FFF2-40B4-BE49-F238E27FC236}">
                <a16:creationId xmlns:a16="http://schemas.microsoft.com/office/drawing/2014/main" id="{1765E848-13ED-47AE-9097-AFB6E7A21321}"/>
              </a:ext>
            </a:extLst>
          </p:cNvPr>
          <p:cNvSpPr/>
          <p:nvPr/>
        </p:nvSpPr>
        <p:spPr>
          <a:xfrm>
            <a:off x="7530108" y="411420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especialidades</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5E50E81E-53FB-4A1D-8207-471101DAE282}"/>
              </a:ext>
            </a:extLst>
          </p:cNvPr>
          <p:cNvSpPr/>
          <p:nvPr/>
        </p:nvSpPr>
        <p:spPr>
          <a:xfrm>
            <a:off x="7530108" y="4453176"/>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pacientes_atendidos, estado, turno</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Métricas y disponibilidad.</a:t>
            </a:r>
            <a:endParaRPr lang="en-US" sz="1300" dirty="0">
              <a:latin typeface="Times New Roman" panose="02020603050405020304" pitchFamily="18" charset="0"/>
              <a:cs typeface="Times New Roman" panose="02020603050405020304" pitchFamily="18" charset="0"/>
            </a:endParaRPr>
          </a:p>
        </p:txBody>
      </p:sp>
      <p:sp>
        <p:nvSpPr>
          <p:cNvPr id="19" name="Text 17">
            <a:extLst>
              <a:ext uri="{FF2B5EF4-FFF2-40B4-BE49-F238E27FC236}">
                <a16:creationId xmlns:a16="http://schemas.microsoft.com/office/drawing/2014/main" id="{5F8CDCA3-1937-4397-8B3E-67A732EE4DF4}"/>
              </a:ext>
            </a:extLst>
          </p:cNvPr>
          <p:cNvSpPr/>
          <p:nvPr/>
        </p:nvSpPr>
        <p:spPr>
          <a:xfrm>
            <a:off x="679847" y="6170176"/>
            <a:ext cx="2563773"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especialidades</a:t>
            </a:r>
            <a:endParaRPr lang="en-US" sz="2000" dirty="0">
              <a:latin typeface="Times New Roman" panose="02020603050405020304" pitchFamily="18" charset="0"/>
              <a:cs typeface="Times New Roman" panose="02020603050405020304" pitchFamily="18" charset="0"/>
            </a:endParaRPr>
          </a:p>
        </p:txBody>
      </p:sp>
      <p:sp>
        <p:nvSpPr>
          <p:cNvPr id="20" name="Text 18">
            <a:extLst>
              <a:ext uri="{FF2B5EF4-FFF2-40B4-BE49-F238E27FC236}">
                <a16:creationId xmlns:a16="http://schemas.microsoft.com/office/drawing/2014/main" id="{6A190D31-DF1C-4CBB-B6D9-B6B840E2512A}"/>
              </a:ext>
            </a:extLst>
          </p:cNvPr>
          <p:cNvSpPr/>
          <p:nvPr/>
        </p:nvSpPr>
        <p:spPr>
          <a:xfrm>
            <a:off x="679847" y="6666309"/>
            <a:ext cx="6428065" cy="271939"/>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Lista las diferentes especialidades médicas disponibles en la clínica.</a:t>
            </a:r>
            <a:endParaRPr lang="en-US" sz="1300" dirty="0">
              <a:latin typeface="Times New Roman" panose="02020603050405020304" pitchFamily="18" charset="0"/>
              <a:cs typeface="Times New Roman" panose="02020603050405020304" pitchFamily="18" charset="0"/>
            </a:endParaRPr>
          </a:p>
        </p:txBody>
      </p:sp>
      <p:sp>
        <p:nvSpPr>
          <p:cNvPr id="21" name="Text 19">
            <a:extLst>
              <a:ext uri="{FF2B5EF4-FFF2-40B4-BE49-F238E27FC236}">
                <a16:creationId xmlns:a16="http://schemas.microsoft.com/office/drawing/2014/main" id="{8DDDC26D-595F-4371-838F-743739CB3DF2}"/>
              </a:ext>
            </a:extLst>
          </p:cNvPr>
          <p:cNvSpPr/>
          <p:nvPr/>
        </p:nvSpPr>
        <p:spPr>
          <a:xfrm>
            <a:off x="679847" y="709112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(PK).</a:t>
            </a:r>
            <a:endParaRPr lang="en-US" sz="1300" dirty="0">
              <a:latin typeface="Times New Roman" panose="02020603050405020304" pitchFamily="18" charset="0"/>
              <a:cs typeface="Times New Roman" panose="02020603050405020304" pitchFamily="18" charset="0"/>
            </a:endParaRPr>
          </a:p>
        </p:txBody>
      </p:sp>
      <p:sp>
        <p:nvSpPr>
          <p:cNvPr id="22" name="Text 20">
            <a:extLst>
              <a:ext uri="{FF2B5EF4-FFF2-40B4-BE49-F238E27FC236}">
                <a16:creationId xmlns:a16="http://schemas.microsoft.com/office/drawing/2014/main" id="{CAC6B643-E6CB-4465-830A-2C03B440C6E5}"/>
              </a:ext>
            </a:extLst>
          </p:cNvPr>
          <p:cNvSpPr/>
          <p:nvPr/>
        </p:nvSpPr>
        <p:spPr>
          <a:xfrm>
            <a:off x="679847" y="743009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nombre</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Nombre de la especialidad.</a:t>
            </a:r>
            <a:endParaRPr lang="en-US" sz="1300" dirty="0">
              <a:latin typeface="Times New Roman" panose="02020603050405020304" pitchFamily="18" charset="0"/>
              <a:cs typeface="Times New Roman" panose="02020603050405020304" pitchFamily="18" charset="0"/>
            </a:endParaRPr>
          </a:p>
        </p:txBody>
      </p:sp>
      <p:sp>
        <p:nvSpPr>
          <p:cNvPr id="23" name="Text 21">
            <a:extLst>
              <a:ext uri="{FF2B5EF4-FFF2-40B4-BE49-F238E27FC236}">
                <a16:creationId xmlns:a16="http://schemas.microsoft.com/office/drawing/2014/main" id="{8ABB038C-AE6D-48A8-852C-6EA28125A11B}"/>
              </a:ext>
            </a:extLst>
          </p:cNvPr>
          <p:cNvSpPr/>
          <p:nvPr/>
        </p:nvSpPr>
        <p:spPr>
          <a:xfrm>
            <a:off x="7530108" y="6170176"/>
            <a:ext cx="2549485" cy="326231"/>
          </a:xfrm>
          <a:prstGeom prst="rect">
            <a:avLst/>
          </a:prstGeom>
          <a:noFill/>
          <a:ln/>
        </p:spPr>
        <p:txBody>
          <a:bodyPr wrap="none" lIns="0" tIns="0" rIns="0" bIns="0" rtlCol="0" anchor="t"/>
          <a:lstStyle/>
          <a:p>
            <a:pPr marL="0" indent="0" algn="l">
              <a:lnSpc>
                <a:spcPts val="2500"/>
              </a:lnSpc>
              <a:buNone/>
            </a:pPr>
            <a:r>
              <a:rPr lang="en-US" sz="200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200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salas</a:t>
            </a:r>
            <a:endParaRPr lang="en-US" sz="2000" dirty="0">
              <a:latin typeface="Times New Roman" panose="02020603050405020304" pitchFamily="18" charset="0"/>
              <a:cs typeface="Times New Roman" panose="02020603050405020304" pitchFamily="18" charset="0"/>
            </a:endParaRPr>
          </a:p>
        </p:txBody>
      </p:sp>
      <p:sp>
        <p:nvSpPr>
          <p:cNvPr id="24" name="Text 22">
            <a:extLst>
              <a:ext uri="{FF2B5EF4-FFF2-40B4-BE49-F238E27FC236}">
                <a16:creationId xmlns:a16="http://schemas.microsoft.com/office/drawing/2014/main" id="{391E2F0F-85EF-4DDC-8F83-D75E9C1A0CCA}"/>
              </a:ext>
            </a:extLst>
          </p:cNvPr>
          <p:cNvSpPr/>
          <p:nvPr/>
        </p:nvSpPr>
        <p:spPr>
          <a:xfrm>
            <a:off x="7530108" y="6666309"/>
            <a:ext cx="6428065" cy="271939"/>
          </a:xfrm>
          <a:prstGeom prst="rect">
            <a:avLst/>
          </a:prstGeom>
          <a:noFill/>
          <a:ln/>
        </p:spPr>
        <p:txBody>
          <a:bodyPr wrap="none" lIns="0" tIns="0" rIns="0" bIns="0" rtlCol="0" anchor="t"/>
          <a:lstStyle/>
          <a:p>
            <a:pPr marL="0" indent="0" algn="l">
              <a:lnSpc>
                <a:spcPts val="2100"/>
              </a:lnSpc>
              <a:buNone/>
            </a:pP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Contiene información sobre las salas de consulta o procedimientos.</a:t>
            </a:r>
            <a:endParaRPr lang="en-US" sz="1300" dirty="0">
              <a:latin typeface="Times New Roman" panose="02020603050405020304" pitchFamily="18" charset="0"/>
              <a:cs typeface="Times New Roman" panose="02020603050405020304" pitchFamily="18" charset="0"/>
            </a:endParaRPr>
          </a:p>
        </p:txBody>
      </p:sp>
      <p:sp>
        <p:nvSpPr>
          <p:cNvPr id="25" name="Text 23">
            <a:extLst>
              <a:ext uri="{FF2B5EF4-FFF2-40B4-BE49-F238E27FC236}">
                <a16:creationId xmlns:a16="http://schemas.microsoft.com/office/drawing/2014/main" id="{D87D791D-4E26-45C9-BDA7-28A0A4DC1260}"/>
              </a:ext>
            </a:extLst>
          </p:cNvPr>
          <p:cNvSpPr/>
          <p:nvPr/>
        </p:nvSpPr>
        <p:spPr>
          <a:xfrm>
            <a:off x="7530108" y="7091124"/>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Identificador único (PK).</a:t>
            </a:r>
            <a:endParaRPr lang="en-US" sz="1300" dirty="0">
              <a:latin typeface="Times New Roman" panose="02020603050405020304" pitchFamily="18" charset="0"/>
              <a:cs typeface="Times New Roman" panose="02020603050405020304" pitchFamily="18" charset="0"/>
            </a:endParaRPr>
          </a:p>
        </p:txBody>
      </p:sp>
      <p:sp>
        <p:nvSpPr>
          <p:cNvPr id="26" name="Text 24">
            <a:extLst>
              <a:ext uri="{FF2B5EF4-FFF2-40B4-BE49-F238E27FC236}">
                <a16:creationId xmlns:a16="http://schemas.microsoft.com/office/drawing/2014/main" id="{1CEC0090-8E73-4CF3-A35E-155123A55261}"/>
              </a:ext>
            </a:extLst>
          </p:cNvPr>
          <p:cNvSpPr/>
          <p:nvPr/>
        </p:nvSpPr>
        <p:spPr>
          <a:xfrm>
            <a:off x="7530108" y="7430095"/>
            <a:ext cx="6428065" cy="279559"/>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nombre, ubicacion</a:t>
            </a:r>
            <a:r>
              <a:rPr lang="en-US" sz="1300" dirty="0">
                <a:solidFill>
                  <a:srgbClr val="C2C4B5"/>
                </a:solidFill>
                <a:latin typeface="Times New Roman" panose="02020603050405020304" pitchFamily="18" charset="0"/>
                <a:ea typeface="Bitter" pitchFamily="34" charset="-122"/>
                <a:cs typeface="Times New Roman" panose="02020603050405020304" pitchFamily="18" charset="0"/>
              </a:rPr>
              <a:t>: Detalles de la sala.</a:t>
            </a:r>
            <a:endParaRPr lang="en-US" sz="1300" dirty="0">
              <a:latin typeface="Times New Roman" panose="02020603050405020304" pitchFamily="18" charset="0"/>
              <a:cs typeface="Times New Roman" panose="02020603050405020304" pitchFamily="18" charset="0"/>
            </a:endParaRPr>
          </a:p>
        </p:txBody>
      </p:sp>
      <p:pic>
        <p:nvPicPr>
          <p:cNvPr id="27" name="Imagen 26">
            <a:extLst>
              <a:ext uri="{FF2B5EF4-FFF2-40B4-BE49-F238E27FC236}">
                <a16:creationId xmlns:a16="http://schemas.microsoft.com/office/drawing/2014/main" id="{5CD7F9DB-9F24-4125-BB3B-B25D23767366}"/>
              </a:ext>
            </a:extLst>
          </p:cNvPr>
          <p:cNvPicPr>
            <a:picLocks noChangeAspect="1"/>
          </p:cNvPicPr>
          <p:nvPr/>
        </p:nvPicPr>
        <p:blipFill>
          <a:blip r:embed="rId2"/>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73409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33C1687-9E60-4E8E-8864-2077D94D7AE1}"/>
              </a:ext>
            </a:extLst>
          </p:cNvPr>
          <p:cNvSpPr/>
          <p:nvPr/>
        </p:nvSpPr>
        <p:spPr>
          <a:xfrm>
            <a:off x="607219" y="653534"/>
            <a:ext cx="8419743" cy="474464"/>
          </a:xfrm>
          <a:prstGeom prst="rect">
            <a:avLst/>
          </a:prstGeom>
          <a:noFill/>
          <a:ln/>
        </p:spPr>
        <p:txBody>
          <a:bodyPr wrap="none" lIns="0" tIns="0" rIns="0" bIns="0" rtlCol="0" anchor="t"/>
          <a:lstStyle/>
          <a:p>
            <a:pPr marL="0" indent="0" algn="l">
              <a:lnSpc>
                <a:spcPts val="3700"/>
              </a:lnSpc>
              <a:buNone/>
            </a:pPr>
            <a:r>
              <a:rPr lang="en-US" sz="2950" b="1" dirty="0">
                <a:solidFill>
                  <a:srgbClr val="E1E5CD"/>
                </a:solidFill>
                <a:latin typeface="Times New Roman" panose="02020603050405020304" pitchFamily="18" charset="0"/>
                <a:ea typeface="Outfit Bold" pitchFamily="34" charset="-122"/>
                <a:cs typeface="Times New Roman" panose="02020603050405020304" pitchFamily="18" charset="0"/>
              </a:rPr>
              <a:t>Implementación: Tablas Específicas y Relaciones</a:t>
            </a:r>
            <a:endParaRPr lang="en-US" sz="295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A05BB92C-CB14-4501-967B-EB1CD0327D50}"/>
              </a:ext>
            </a:extLst>
          </p:cNvPr>
          <p:cNvSpPr/>
          <p:nvPr/>
        </p:nvSpPr>
        <p:spPr>
          <a:xfrm>
            <a:off x="607219" y="1431608"/>
            <a:ext cx="13415963" cy="49339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La base de datos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ges_citasdb</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implementa un esquema robusto con múltiples tablas interconectadas para soportar todas las funcionalidades requeridas. A continuación, se detalla la estructura y propósito de algunas tablas clave que complementan el modelado principal.</a:t>
            </a:r>
            <a:endParaRPr lang="en-US" sz="1150" dirty="0">
              <a:latin typeface="Times New Roman" panose="02020603050405020304" pitchFamily="18" charset="0"/>
              <a:cs typeface="Times New Roman" panose="02020603050405020304" pitchFamily="18" charset="0"/>
            </a:endParaRPr>
          </a:p>
        </p:txBody>
      </p:sp>
      <p:sp>
        <p:nvSpPr>
          <p:cNvPr id="4" name="Text 2">
            <a:extLst>
              <a:ext uri="{FF2B5EF4-FFF2-40B4-BE49-F238E27FC236}">
                <a16:creationId xmlns:a16="http://schemas.microsoft.com/office/drawing/2014/main" id="{5444518E-6D5D-4EF1-A258-015DABAF2827}"/>
              </a:ext>
            </a:extLst>
          </p:cNvPr>
          <p:cNvSpPr/>
          <p:nvPr/>
        </p:nvSpPr>
        <p:spPr>
          <a:xfrm>
            <a:off x="607219" y="2247543"/>
            <a:ext cx="2416731"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citas_examenes</a:t>
            </a:r>
            <a:endParaRPr lang="en-US" sz="1750" dirty="0">
              <a:latin typeface="Times New Roman" panose="02020603050405020304" pitchFamily="18" charset="0"/>
              <a:cs typeface="Times New Roman" panose="02020603050405020304" pitchFamily="18" charset="0"/>
            </a:endParaRPr>
          </a:p>
        </p:txBody>
      </p:sp>
      <p:sp>
        <p:nvSpPr>
          <p:cNvPr id="5" name="Text 3">
            <a:extLst>
              <a:ext uri="{FF2B5EF4-FFF2-40B4-BE49-F238E27FC236}">
                <a16:creationId xmlns:a16="http://schemas.microsoft.com/office/drawing/2014/main" id="{23199B85-ADF8-4D43-9E8E-B4A70E2975AD}"/>
              </a:ext>
            </a:extLst>
          </p:cNvPr>
          <p:cNvSpPr/>
          <p:nvPr/>
        </p:nvSpPr>
        <p:spPr>
          <a:xfrm>
            <a:off x="607219" y="2691646"/>
            <a:ext cx="6522839" cy="48577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Gestiona las citas para procedimientos de exámenes, similar a las citas médicas pero con un enfoque en los exámenes específicos y sus especialistas.</a:t>
            </a:r>
            <a:endParaRPr lang="en-US" sz="1150" dirty="0">
              <a:latin typeface="Times New Roman" panose="02020603050405020304" pitchFamily="18" charset="0"/>
              <a:cs typeface="Times New Roman" panose="02020603050405020304" pitchFamily="18" charset="0"/>
            </a:endParaRPr>
          </a:p>
        </p:txBody>
      </p:sp>
      <p:sp>
        <p:nvSpPr>
          <p:cNvPr id="6" name="Text 4">
            <a:extLst>
              <a:ext uri="{FF2B5EF4-FFF2-40B4-BE49-F238E27FC236}">
                <a16:creationId xmlns:a16="http://schemas.microsoft.com/office/drawing/2014/main" id="{3F216900-5E08-4439-A8B6-B4C634785537}"/>
              </a:ext>
            </a:extLst>
          </p:cNvPr>
          <p:cNvSpPr/>
          <p:nvPr/>
        </p:nvSpPr>
        <p:spPr>
          <a:xfrm>
            <a:off x="607219" y="3313986"/>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7" name="Text 5">
            <a:extLst>
              <a:ext uri="{FF2B5EF4-FFF2-40B4-BE49-F238E27FC236}">
                <a16:creationId xmlns:a16="http://schemas.microsoft.com/office/drawing/2014/main" id="{1A82DC4B-3A3F-47F8-B9E8-49007D9CADD8}"/>
              </a:ext>
            </a:extLst>
          </p:cNvPr>
          <p:cNvSpPr/>
          <p:nvPr/>
        </p:nvSpPr>
        <p:spPr>
          <a:xfrm>
            <a:off x="607219" y="3617595"/>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8" name="Text 6">
            <a:extLst>
              <a:ext uri="{FF2B5EF4-FFF2-40B4-BE49-F238E27FC236}">
                <a16:creationId xmlns:a16="http://schemas.microsoft.com/office/drawing/2014/main" id="{F3E73CED-FFFA-4050-9678-26AF239C4ACB}"/>
              </a:ext>
            </a:extLst>
          </p:cNvPr>
          <p:cNvSpPr/>
          <p:nvPr/>
        </p:nvSpPr>
        <p:spPr>
          <a:xfrm>
            <a:off x="607219" y="392120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examen_id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examenes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9" name="Text 7">
            <a:extLst>
              <a:ext uri="{FF2B5EF4-FFF2-40B4-BE49-F238E27FC236}">
                <a16:creationId xmlns:a16="http://schemas.microsoft.com/office/drawing/2014/main" id="{1FCE8654-DD9B-4954-ADEB-14863BD687DD}"/>
              </a:ext>
            </a:extLst>
          </p:cNvPr>
          <p:cNvSpPr/>
          <p:nvPr/>
        </p:nvSpPr>
        <p:spPr>
          <a:xfrm>
            <a:off x="607219" y="422481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150" dirty="0">
              <a:latin typeface="Times New Roman" panose="02020603050405020304" pitchFamily="18" charset="0"/>
              <a:cs typeface="Times New Roman" panose="02020603050405020304" pitchFamily="18" charset="0"/>
            </a:endParaRPr>
          </a:p>
        </p:txBody>
      </p:sp>
      <p:sp>
        <p:nvSpPr>
          <p:cNvPr id="10" name="Text 8">
            <a:extLst>
              <a:ext uri="{FF2B5EF4-FFF2-40B4-BE49-F238E27FC236}">
                <a16:creationId xmlns:a16="http://schemas.microsoft.com/office/drawing/2014/main" id="{B789AD81-17F2-4177-9249-F5361D2CF9B4}"/>
              </a:ext>
            </a:extLst>
          </p:cNvPr>
          <p:cNvSpPr/>
          <p:nvPr/>
        </p:nvSpPr>
        <p:spPr>
          <a:xfrm>
            <a:off x="607219" y="4528423"/>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fecha, hora, motivo_cita, estado</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Detalles del examen.</a:t>
            </a:r>
            <a:endParaRPr lang="en-US" sz="1150" dirty="0">
              <a:latin typeface="Times New Roman" panose="02020603050405020304" pitchFamily="18" charset="0"/>
              <a:cs typeface="Times New Roman" panose="02020603050405020304" pitchFamily="18" charset="0"/>
            </a:endParaRPr>
          </a:p>
        </p:txBody>
      </p:sp>
      <p:sp>
        <p:nvSpPr>
          <p:cNvPr id="11" name="Text 9">
            <a:extLst>
              <a:ext uri="{FF2B5EF4-FFF2-40B4-BE49-F238E27FC236}">
                <a16:creationId xmlns:a16="http://schemas.microsoft.com/office/drawing/2014/main" id="{0679B425-0054-45A7-914C-758D19A806EB}"/>
              </a:ext>
            </a:extLst>
          </p:cNvPr>
          <p:cNvSpPr/>
          <p:nvPr/>
        </p:nvSpPr>
        <p:spPr>
          <a:xfrm>
            <a:off x="607219" y="4930735"/>
            <a:ext cx="3219450"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especialista_examenes</a:t>
            </a:r>
            <a:endParaRPr lang="en-US" sz="1750" dirty="0">
              <a:latin typeface="Times New Roman" panose="02020603050405020304" pitchFamily="18" charset="0"/>
              <a:cs typeface="Times New Roman" panose="02020603050405020304" pitchFamily="18" charset="0"/>
            </a:endParaRPr>
          </a:p>
        </p:txBody>
      </p:sp>
      <p:sp>
        <p:nvSpPr>
          <p:cNvPr id="12" name="Text 10">
            <a:extLst>
              <a:ext uri="{FF2B5EF4-FFF2-40B4-BE49-F238E27FC236}">
                <a16:creationId xmlns:a16="http://schemas.microsoft.com/office/drawing/2014/main" id="{DAD1F89F-E3FD-4C50-86A3-1869005E89CA}"/>
              </a:ext>
            </a:extLst>
          </p:cNvPr>
          <p:cNvSpPr/>
          <p:nvPr/>
        </p:nvSpPr>
        <p:spPr>
          <a:xfrm>
            <a:off x="607219" y="5374838"/>
            <a:ext cx="6522839" cy="48577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Define a los profesionales que realizan exámenes, vinculándolos a usuarios y a tipos de especialidades de examen.</a:t>
            </a:r>
            <a:endParaRPr lang="en-US" sz="1150" dirty="0">
              <a:latin typeface="Times New Roman" panose="02020603050405020304" pitchFamily="18" charset="0"/>
              <a:cs typeface="Times New Roman" panose="02020603050405020304" pitchFamily="18" charset="0"/>
            </a:endParaRPr>
          </a:p>
        </p:txBody>
      </p:sp>
      <p:sp>
        <p:nvSpPr>
          <p:cNvPr id="13" name="Text 11">
            <a:extLst>
              <a:ext uri="{FF2B5EF4-FFF2-40B4-BE49-F238E27FC236}">
                <a16:creationId xmlns:a16="http://schemas.microsoft.com/office/drawing/2014/main" id="{7F561FFB-18F4-404D-A0F2-7E9BDF17C4AE}"/>
              </a:ext>
            </a:extLst>
          </p:cNvPr>
          <p:cNvSpPr/>
          <p:nvPr/>
        </p:nvSpPr>
        <p:spPr>
          <a:xfrm>
            <a:off x="607219" y="599717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14" name="Text 12">
            <a:extLst>
              <a:ext uri="{FF2B5EF4-FFF2-40B4-BE49-F238E27FC236}">
                <a16:creationId xmlns:a16="http://schemas.microsoft.com/office/drawing/2014/main" id="{84AE9D01-32B5-4F94-9153-FFB133657D18}"/>
              </a:ext>
            </a:extLst>
          </p:cNvPr>
          <p:cNvSpPr/>
          <p:nvPr/>
        </p:nvSpPr>
        <p:spPr>
          <a:xfrm>
            <a:off x="607219" y="630078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15" name="Text 13">
            <a:extLst>
              <a:ext uri="{FF2B5EF4-FFF2-40B4-BE49-F238E27FC236}">
                <a16:creationId xmlns:a16="http://schemas.microsoft.com/office/drawing/2014/main" id="{4ED5F3CA-1656-40E6-B2F0-0F6D39979BAE}"/>
              </a:ext>
            </a:extLst>
          </p:cNvPr>
          <p:cNvSpPr/>
          <p:nvPr/>
        </p:nvSpPr>
        <p:spPr>
          <a:xfrm>
            <a:off x="607219" y="6604397"/>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estado, turno</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Disponibilidad y horario.</a:t>
            </a:r>
            <a:endParaRPr lang="en-US" sz="1150" dirty="0">
              <a:latin typeface="Times New Roman" panose="02020603050405020304" pitchFamily="18" charset="0"/>
              <a:cs typeface="Times New Roman" panose="02020603050405020304" pitchFamily="18" charset="0"/>
            </a:endParaRPr>
          </a:p>
        </p:txBody>
      </p:sp>
      <p:sp>
        <p:nvSpPr>
          <p:cNvPr id="16" name="Text 14">
            <a:extLst>
              <a:ext uri="{FF2B5EF4-FFF2-40B4-BE49-F238E27FC236}">
                <a16:creationId xmlns:a16="http://schemas.microsoft.com/office/drawing/2014/main" id="{77D98126-2DD4-4CCB-B964-93A11422C4CC}"/>
              </a:ext>
            </a:extLst>
          </p:cNvPr>
          <p:cNvSpPr/>
          <p:nvPr/>
        </p:nvSpPr>
        <p:spPr>
          <a:xfrm>
            <a:off x="607219" y="6908006"/>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especialidad_examen_id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especialidad_examenes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150" dirty="0">
              <a:latin typeface="Times New Roman" panose="02020603050405020304" pitchFamily="18" charset="0"/>
              <a:cs typeface="Times New Roman" panose="02020603050405020304" pitchFamily="18" charset="0"/>
            </a:endParaRPr>
          </a:p>
        </p:txBody>
      </p:sp>
      <p:sp>
        <p:nvSpPr>
          <p:cNvPr id="17" name="Text 15">
            <a:extLst>
              <a:ext uri="{FF2B5EF4-FFF2-40B4-BE49-F238E27FC236}">
                <a16:creationId xmlns:a16="http://schemas.microsoft.com/office/drawing/2014/main" id="{4FFECF01-145E-4C8A-A0B9-5F463B94CE1C}"/>
              </a:ext>
            </a:extLst>
          </p:cNvPr>
          <p:cNvSpPr/>
          <p:nvPr/>
        </p:nvSpPr>
        <p:spPr>
          <a:xfrm>
            <a:off x="7507962" y="2247543"/>
            <a:ext cx="2277428"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diagnosticos</a:t>
            </a:r>
            <a:endParaRPr lang="en-US" sz="1750" dirty="0">
              <a:latin typeface="Times New Roman" panose="02020603050405020304" pitchFamily="18" charset="0"/>
              <a:cs typeface="Times New Roman" panose="02020603050405020304" pitchFamily="18" charset="0"/>
            </a:endParaRPr>
          </a:p>
        </p:txBody>
      </p:sp>
      <p:sp>
        <p:nvSpPr>
          <p:cNvPr id="18" name="Text 16">
            <a:extLst>
              <a:ext uri="{FF2B5EF4-FFF2-40B4-BE49-F238E27FC236}">
                <a16:creationId xmlns:a16="http://schemas.microsoft.com/office/drawing/2014/main" id="{CD215D9D-FE1E-4F21-BD8A-B152735B7C0E}"/>
              </a:ext>
            </a:extLst>
          </p:cNvPr>
          <p:cNvSpPr/>
          <p:nvPr/>
        </p:nvSpPr>
        <p:spPr>
          <a:xfrm>
            <a:off x="7507962" y="2691646"/>
            <a:ext cx="6522839" cy="485775"/>
          </a:xfrm>
          <a:prstGeom prst="rect">
            <a:avLst/>
          </a:prstGeom>
          <a:noFill/>
          <a:ln/>
        </p:spPr>
        <p:txBody>
          <a:bodyPr wrap="squar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Almacena la información detallada de los diagnósticos y tratamientos proporcionados en cada cita.</a:t>
            </a:r>
            <a:endParaRPr lang="en-US" sz="1150" dirty="0">
              <a:latin typeface="Times New Roman" panose="02020603050405020304" pitchFamily="18" charset="0"/>
              <a:cs typeface="Times New Roman" panose="02020603050405020304" pitchFamily="18" charset="0"/>
            </a:endParaRPr>
          </a:p>
        </p:txBody>
      </p:sp>
      <p:sp>
        <p:nvSpPr>
          <p:cNvPr id="19" name="Text 17">
            <a:extLst>
              <a:ext uri="{FF2B5EF4-FFF2-40B4-BE49-F238E27FC236}">
                <a16:creationId xmlns:a16="http://schemas.microsoft.com/office/drawing/2014/main" id="{C8E2A751-0435-4725-AAAE-F61E8BCBDA35}"/>
              </a:ext>
            </a:extLst>
          </p:cNvPr>
          <p:cNvSpPr/>
          <p:nvPr/>
        </p:nvSpPr>
        <p:spPr>
          <a:xfrm>
            <a:off x="7507962" y="3313986"/>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20" name="Text 18">
            <a:extLst>
              <a:ext uri="{FF2B5EF4-FFF2-40B4-BE49-F238E27FC236}">
                <a16:creationId xmlns:a16="http://schemas.microsoft.com/office/drawing/2014/main" id="{11FEAC98-ED5D-4F36-B726-2883303B9715}"/>
              </a:ext>
            </a:extLst>
          </p:cNvPr>
          <p:cNvSpPr/>
          <p:nvPr/>
        </p:nvSpPr>
        <p:spPr>
          <a:xfrm>
            <a:off x="7507962" y="3617595"/>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21" name="Text 19">
            <a:extLst>
              <a:ext uri="{FF2B5EF4-FFF2-40B4-BE49-F238E27FC236}">
                <a16:creationId xmlns:a16="http://schemas.microsoft.com/office/drawing/2014/main" id="{F8DC1B7F-F8DA-4AEC-81D4-5505BB252EB7}"/>
              </a:ext>
            </a:extLst>
          </p:cNvPr>
          <p:cNvSpPr/>
          <p:nvPr/>
        </p:nvSpPr>
        <p:spPr>
          <a:xfrm>
            <a:off x="7507962" y="392120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medicos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22" name="Text 20">
            <a:extLst>
              <a:ext uri="{FF2B5EF4-FFF2-40B4-BE49-F238E27FC236}">
                <a16:creationId xmlns:a16="http://schemas.microsoft.com/office/drawing/2014/main" id="{14BB991B-AC28-4362-9FF6-18F86C3C13A9}"/>
              </a:ext>
            </a:extLst>
          </p:cNvPr>
          <p:cNvSpPr/>
          <p:nvPr/>
        </p:nvSpPr>
        <p:spPr>
          <a:xfrm>
            <a:off x="7507962" y="4224814"/>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usuarios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(no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lo cual es una inconsistencia a revisar).</a:t>
            </a:r>
            <a:endParaRPr lang="en-US" sz="1150" dirty="0">
              <a:latin typeface="Times New Roman" panose="02020603050405020304" pitchFamily="18" charset="0"/>
              <a:cs typeface="Times New Roman" panose="02020603050405020304" pitchFamily="18" charset="0"/>
            </a:endParaRPr>
          </a:p>
        </p:txBody>
      </p:sp>
      <p:sp>
        <p:nvSpPr>
          <p:cNvPr id="23" name="Text 21">
            <a:extLst>
              <a:ext uri="{FF2B5EF4-FFF2-40B4-BE49-F238E27FC236}">
                <a16:creationId xmlns:a16="http://schemas.microsoft.com/office/drawing/2014/main" id="{F18700E6-252F-4752-A267-9236E0719523}"/>
              </a:ext>
            </a:extLst>
          </p:cNvPr>
          <p:cNvSpPr/>
          <p:nvPr/>
        </p:nvSpPr>
        <p:spPr>
          <a:xfrm>
            <a:off x="7507962" y="4528423"/>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diagnostico, tratamiento, observaciones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Descripción clínica.</a:t>
            </a:r>
            <a:endParaRPr lang="en-US" sz="1150" dirty="0">
              <a:latin typeface="Times New Roman" panose="02020603050405020304" pitchFamily="18" charset="0"/>
              <a:cs typeface="Times New Roman" panose="02020603050405020304" pitchFamily="18" charset="0"/>
            </a:endParaRPr>
          </a:p>
        </p:txBody>
      </p:sp>
      <p:sp>
        <p:nvSpPr>
          <p:cNvPr id="24" name="Text 22">
            <a:extLst>
              <a:ext uri="{FF2B5EF4-FFF2-40B4-BE49-F238E27FC236}">
                <a16:creationId xmlns:a16="http://schemas.microsoft.com/office/drawing/2014/main" id="{77EB361E-FDC1-40AC-BC98-97EE0B0D30B9}"/>
              </a:ext>
            </a:extLst>
          </p:cNvPr>
          <p:cNvSpPr/>
          <p:nvPr/>
        </p:nvSpPr>
        <p:spPr>
          <a:xfrm>
            <a:off x="7507962" y="4930735"/>
            <a:ext cx="2277428" cy="292298"/>
          </a:xfrm>
          <a:prstGeom prst="rect">
            <a:avLst/>
          </a:prstGeom>
          <a:noFill/>
          <a:ln/>
        </p:spPr>
        <p:txBody>
          <a:bodyPr wrap="none" lIns="0" tIns="0" rIns="0" bIns="0" rtlCol="0" anchor="t"/>
          <a:lstStyle/>
          <a:p>
            <a:pPr marL="0" indent="0" algn="l">
              <a:lnSpc>
                <a:spcPts val="2200"/>
              </a:lnSpc>
              <a:buNone/>
            </a:pPr>
            <a:r>
              <a:rPr lang="en-US" sz="1750" b="1" dirty="0">
                <a:solidFill>
                  <a:srgbClr val="E1E5CD"/>
                </a:solidFill>
                <a:latin typeface="Times New Roman" panose="02020603050405020304" pitchFamily="18" charset="0"/>
                <a:ea typeface="Outfit Bold" pitchFamily="34" charset="-122"/>
                <a:cs typeface="Times New Roman" panose="02020603050405020304" pitchFamily="18" charset="0"/>
              </a:rPr>
              <a:t>Tabla </a:t>
            </a:r>
            <a:r>
              <a:rPr lang="en-US" sz="1750" b="1"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signos_vitales</a:t>
            </a:r>
            <a:endParaRPr lang="en-US" sz="1750" dirty="0">
              <a:latin typeface="Times New Roman" panose="02020603050405020304" pitchFamily="18" charset="0"/>
              <a:cs typeface="Times New Roman" panose="02020603050405020304" pitchFamily="18" charset="0"/>
            </a:endParaRPr>
          </a:p>
        </p:txBody>
      </p:sp>
      <p:sp>
        <p:nvSpPr>
          <p:cNvPr id="25" name="Text 23">
            <a:extLst>
              <a:ext uri="{FF2B5EF4-FFF2-40B4-BE49-F238E27FC236}">
                <a16:creationId xmlns:a16="http://schemas.microsoft.com/office/drawing/2014/main" id="{C8C27B78-E7AE-4B94-BF20-93E2890B965C}"/>
              </a:ext>
            </a:extLst>
          </p:cNvPr>
          <p:cNvSpPr/>
          <p:nvPr/>
        </p:nvSpPr>
        <p:spPr>
          <a:xfrm>
            <a:off x="7507962" y="5374838"/>
            <a:ext cx="6522839" cy="242888"/>
          </a:xfrm>
          <a:prstGeom prst="rect">
            <a:avLst/>
          </a:prstGeom>
          <a:noFill/>
          <a:ln/>
        </p:spPr>
        <p:txBody>
          <a:bodyPr wrap="none" lIns="0" tIns="0" rIns="0" bIns="0" rtlCol="0" anchor="t"/>
          <a:lstStyle/>
          <a:p>
            <a:pPr marL="0" indent="0" algn="l">
              <a:lnSpc>
                <a:spcPts val="1900"/>
              </a:lnSpc>
              <a:buNone/>
            </a:pP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Registra las mediciones de signos vitales tomadas por enfermeras.</a:t>
            </a:r>
            <a:endParaRPr lang="en-US" sz="1150" dirty="0">
              <a:latin typeface="Times New Roman" panose="02020603050405020304" pitchFamily="18" charset="0"/>
              <a:cs typeface="Times New Roman" panose="02020603050405020304" pitchFamily="18" charset="0"/>
            </a:endParaRPr>
          </a:p>
        </p:txBody>
      </p:sp>
      <p:sp>
        <p:nvSpPr>
          <p:cNvPr id="26" name="Text 24">
            <a:extLst>
              <a:ext uri="{FF2B5EF4-FFF2-40B4-BE49-F238E27FC236}">
                <a16:creationId xmlns:a16="http://schemas.microsoft.com/office/drawing/2014/main" id="{730AF7BE-D860-49ED-8DC8-DA62B7C47330}"/>
              </a:ext>
            </a:extLst>
          </p:cNvPr>
          <p:cNvSpPr/>
          <p:nvPr/>
        </p:nvSpPr>
        <p:spPr>
          <a:xfrm>
            <a:off x="7507962" y="5754291"/>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PK.</a:t>
            </a:r>
            <a:endParaRPr lang="en-US" sz="1150" dirty="0">
              <a:latin typeface="Times New Roman" panose="02020603050405020304" pitchFamily="18" charset="0"/>
              <a:cs typeface="Times New Roman" panose="02020603050405020304" pitchFamily="18" charset="0"/>
            </a:endParaRPr>
          </a:p>
        </p:txBody>
      </p:sp>
      <p:sp>
        <p:nvSpPr>
          <p:cNvPr id="27" name="Text 25">
            <a:extLst>
              <a:ext uri="{FF2B5EF4-FFF2-40B4-BE49-F238E27FC236}">
                <a16:creationId xmlns:a16="http://schemas.microsoft.com/office/drawing/2014/main" id="{81D28B80-728A-4DA3-9D5E-D4FD51E3885B}"/>
              </a:ext>
            </a:extLst>
          </p:cNvPr>
          <p:cNvSpPr/>
          <p:nvPr/>
        </p:nvSpPr>
        <p:spPr>
          <a:xfrm>
            <a:off x="7507962" y="6057900"/>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pacientes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28" name="Text 26">
            <a:extLst>
              <a:ext uri="{FF2B5EF4-FFF2-40B4-BE49-F238E27FC236}">
                <a16:creationId xmlns:a16="http://schemas.microsoft.com/office/drawing/2014/main" id="{44315899-7A5F-42F2-AAA2-A4923DCDAE18}"/>
              </a:ext>
            </a:extLst>
          </p:cNvPr>
          <p:cNvSpPr/>
          <p:nvPr/>
        </p:nvSpPr>
        <p:spPr>
          <a:xfrm>
            <a:off x="7507962" y="6361509"/>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citas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(opcional).</a:t>
            </a:r>
            <a:endParaRPr lang="en-US" sz="1150" dirty="0">
              <a:latin typeface="Times New Roman" panose="02020603050405020304" pitchFamily="18" charset="0"/>
              <a:cs typeface="Times New Roman" panose="02020603050405020304" pitchFamily="18" charset="0"/>
            </a:endParaRPr>
          </a:p>
        </p:txBody>
      </p:sp>
      <p:sp>
        <p:nvSpPr>
          <p:cNvPr id="29" name="Text 27">
            <a:extLst>
              <a:ext uri="{FF2B5EF4-FFF2-40B4-BE49-F238E27FC236}">
                <a16:creationId xmlns:a16="http://schemas.microsoft.com/office/drawing/2014/main" id="{7A210548-2E25-4ED4-949F-54A748F29ABC}"/>
              </a:ext>
            </a:extLst>
          </p:cNvPr>
          <p:cNvSpPr/>
          <p:nvPr/>
        </p:nvSpPr>
        <p:spPr>
          <a:xfrm>
            <a:off x="7507962" y="6665119"/>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enfermera_id</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FK a </a:t>
            </a: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enfermeras</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a:t>
            </a:r>
            <a:endParaRPr lang="en-US" sz="1150" dirty="0">
              <a:latin typeface="Times New Roman" panose="02020603050405020304" pitchFamily="18" charset="0"/>
              <a:cs typeface="Times New Roman" panose="02020603050405020304" pitchFamily="18" charset="0"/>
            </a:endParaRPr>
          </a:p>
        </p:txBody>
      </p:sp>
      <p:sp>
        <p:nvSpPr>
          <p:cNvPr id="30" name="Text 28">
            <a:extLst>
              <a:ext uri="{FF2B5EF4-FFF2-40B4-BE49-F238E27FC236}">
                <a16:creationId xmlns:a16="http://schemas.microsoft.com/office/drawing/2014/main" id="{DFF7873F-B267-4D60-94C5-AF8DD3F2CB77}"/>
              </a:ext>
            </a:extLst>
          </p:cNvPr>
          <p:cNvSpPr/>
          <p:nvPr/>
        </p:nvSpPr>
        <p:spPr>
          <a:xfrm>
            <a:off x="7507962" y="696872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fecha, hora</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Momento de la toma.</a:t>
            </a:r>
            <a:endParaRPr lang="en-US" sz="1150" dirty="0">
              <a:latin typeface="Times New Roman" panose="02020603050405020304" pitchFamily="18" charset="0"/>
              <a:cs typeface="Times New Roman" panose="02020603050405020304" pitchFamily="18" charset="0"/>
            </a:endParaRPr>
          </a:p>
        </p:txBody>
      </p:sp>
      <p:sp>
        <p:nvSpPr>
          <p:cNvPr id="31" name="Text 29">
            <a:extLst>
              <a:ext uri="{FF2B5EF4-FFF2-40B4-BE49-F238E27FC236}">
                <a16:creationId xmlns:a16="http://schemas.microsoft.com/office/drawing/2014/main" id="{CBAC537A-92AC-4D8C-8B9D-6AA8388B2B90}"/>
              </a:ext>
            </a:extLst>
          </p:cNvPr>
          <p:cNvSpPr/>
          <p:nvPr/>
        </p:nvSpPr>
        <p:spPr>
          <a:xfrm>
            <a:off x="7507962" y="7272338"/>
            <a:ext cx="6522839" cy="250508"/>
          </a:xfrm>
          <a:prstGeom prst="rect">
            <a:avLst/>
          </a:prstGeom>
          <a:noFill/>
          <a:ln/>
        </p:spPr>
        <p:txBody>
          <a:bodyPr wrap="none" lIns="0" tIns="0" rIns="0" bIns="0" rtlCol="0" anchor="t"/>
          <a:lstStyle/>
          <a:p>
            <a:pPr marL="342900" indent="-342900" algn="l">
              <a:lnSpc>
                <a:spcPts val="1900"/>
              </a:lnSpc>
              <a:buSzPct val="100000"/>
              <a:buChar char="•"/>
            </a:pPr>
            <a:r>
              <a:rPr lang="en-US" sz="1150" dirty="0">
                <a:solidFill>
                  <a:srgbClr val="C2C4B5"/>
                </a:solidFill>
                <a:highlight>
                  <a:srgbClr val="292A2C"/>
                </a:highlight>
                <a:latin typeface="Times New Roman" panose="02020603050405020304" pitchFamily="18" charset="0"/>
                <a:ea typeface="Consolas" pitchFamily="34" charset="-122"/>
                <a:cs typeface="Times New Roman" panose="02020603050405020304" pitchFamily="18" charset="0"/>
              </a:rPr>
              <a:t>presion_arterial, frecuencia_cardiaca, temperatura, saturacion_oxigeno</a:t>
            </a:r>
            <a:r>
              <a:rPr lang="en-US" sz="1150" dirty="0">
                <a:solidFill>
                  <a:srgbClr val="C2C4B5"/>
                </a:solidFill>
                <a:latin typeface="Times New Roman" panose="02020603050405020304" pitchFamily="18" charset="0"/>
                <a:ea typeface="Bitter" pitchFamily="34" charset="-122"/>
                <a:cs typeface="Times New Roman" panose="02020603050405020304" pitchFamily="18" charset="0"/>
              </a:rPr>
              <a:t>: Mediciones.</a:t>
            </a:r>
            <a:endParaRPr lang="en-US" sz="1150" dirty="0">
              <a:latin typeface="Times New Roman" panose="02020603050405020304" pitchFamily="18" charset="0"/>
              <a:cs typeface="Times New Roman" panose="02020603050405020304" pitchFamily="18" charset="0"/>
            </a:endParaRPr>
          </a:p>
        </p:txBody>
      </p:sp>
      <p:pic>
        <p:nvPicPr>
          <p:cNvPr id="32" name="Imagen 31">
            <a:extLst>
              <a:ext uri="{FF2B5EF4-FFF2-40B4-BE49-F238E27FC236}">
                <a16:creationId xmlns:a16="http://schemas.microsoft.com/office/drawing/2014/main" id="{06E6FD0A-DAD6-48BF-8D35-A68B4445127E}"/>
              </a:ext>
            </a:extLst>
          </p:cNvPr>
          <p:cNvPicPr>
            <a:picLocks noChangeAspect="1"/>
          </p:cNvPicPr>
          <p:nvPr/>
        </p:nvPicPr>
        <p:blipFill>
          <a:blip r:embed="rId2"/>
          <a:stretch>
            <a:fillRect/>
          </a:stretch>
        </p:blipFill>
        <p:spPr>
          <a:xfrm>
            <a:off x="11297923" y="7633717"/>
            <a:ext cx="3332477" cy="546308"/>
          </a:xfrm>
          <a:prstGeom prst="rect">
            <a:avLst/>
          </a:prstGeom>
        </p:spPr>
      </p:pic>
    </p:spTree>
    <p:extLst>
      <p:ext uri="{BB962C8B-B14F-4D97-AF65-F5344CB8AC3E}">
        <p14:creationId xmlns:p14="http://schemas.microsoft.com/office/powerpoint/2010/main" val="392119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98696"/>
            <a:ext cx="5613797" cy="620078"/>
          </a:xfrm>
          <a:prstGeom prst="rect">
            <a:avLst/>
          </a:prstGeom>
          <a:noFill/>
          <a:ln/>
        </p:spPr>
        <p:txBody>
          <a:bodyPr wrap="none" lIns="0" tIns="0" rIns="0" bIns="0" rtlCol="0" anchor="t"/>
          <a:lstStyle/>
          <a:p>
            <a:pPr marL="0" indent="0" algn="l">
              <a:lnSpc>
                <a:spcPts val="4850"/>
              </a:lnSpc>
              <a:buNone/>
            </a:pPr>
            <a:r>
              <a:rPr lang="en-US" sz="3900" b="1" dirty="0">
                <a:solidFill>
                  <a:srgbClr val="E1E5CD"/>
                </a:solidFill>
                <a:latin typeface="Times New Roman" panose="02020603050405020304" pitchFamily="18" charset="0"/>
                <a:ea typeface="Outfit Bold" pitchFamily="34" charset="-122"/>
                <a:cs typeface="Times New Roman" panose="02020603050405020304" pitchFamily="18" charset="0"/>
              </a:rPr>
              <a:t>Casos de Uso Principales</a:t>
            </a:r>
            <a:endParaRPr lang="en-US" sz="3900" dirty="0">
              <a:latin typeface="Times New Roman" panose="02020603050405020304" pitchFamily="18" charset="0"/>
              <a:cs typeface="Times New Roman" panose="02020603050405020304" pitchFamily="18" charset="0"/>
            </a:endParaRPr>
          </a:p>
        </p:txBody>
      </p:sp>
      <p:sp>
        <p:nvSpPr>
          <p:cNvPr id="3" name="Text 1"/>
          <p:cNvSpPr/>
          <p:nvPr/>
        </p:nvSpPr>
        <p:spPr>
          <a:xfrm>
            <a:off x="793790" y="2015609"/>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El modelado de la base de datos facilita una serie de casos de uso esenciales para el sistema.</a:t>
            </a:r>
            <a:endParaRPr lang="en-US" sz="1550" dirty="0">
              <a:latin typeface="Times New Roman" panose="02020603050405020304" pitchFamily="18" charset="0"/>
              <a:cs typeface="Times New Roman" panose="02020603050405020304" pitchFamily="18" charset="0"/>
            </a:endParaRPr>
          </a:p>
        </p:txBody>
      </p:sp>
      <p:sp>
        <p:nvSpPr>
          <p:cNvPr id="4" name="Shape 2"/>
          <p:cNvSpPr/>
          <p:nvPr/>
        </p:nvSpPr>
        <p:spPr>
          <a:xfrm>
            <a:off x="793790" y="2831187"/>
            <a:ext cx="6422231" cy="91440"/>
          </a:xfrm>
          <a:prstGeom prst="roundRect">
            <a:avLst>
              <a:gd name="adj" fmla="val 32558"/>
            </a:avLst>
          </a:prstGeom>
          <a:solidFill>
            <a:srgbClr val="9FA582"/>
          </a:solidFill>
          <a:ln/>
        </p:spPr>
      </p:sp>
      <p:sp>
        <p:nvSpPr>
          <p:cNvPr id="5" name="Shape 3"/>
          <p:cNvSpPr/>
          <p:nvPr/>
        </p:nvSpPr>
        <p:spPr>
          <a:xfrm>
            <a:off x="3707249" y="2556391"/>
            <a:ext cx="595313" cy="595313"/>
          </a:xfrm>
          <a:prstGeom prst="roundRect">
            <a:avLst>
              <a:gd name="adj" fmla="val 153600"/>
            </a:avLst>
          </a:prstGeom>
          <a:solidFill>
            <a:srgbClr val="9FA582"/>
          </a:solidFill>
          <a:ln/>
        </p:spPr>
      </p:sp>
      <p:pic>
        <p:nvPicPr>
          <p:cNvPr id="6" name="Image 0" descr="preencoded.png"/>
          <p:cNvPicPr>
            <a:picLocks noChangeAspect="1"/>
          </p:cNvPicPr>
          <p:nvPr/>
        </p:nvPicPr>
        <p:blipFill>
          <a:blip r:embed="rId3"/>
          <a:stretch>
            <a:fillRect/>
          </a:stretch>
        </p:blipFill>
        <p:spPr>
          <a:xfrm>
            <a:off x="3885843" y="2705219"/>
            <a:ext cx="238125" cy="297656"/>
          </a:xfrm>
          <a:prstGeom prst="rect">
            <a:avLst/>
          </a:prstGeom>
        </p:spPr>
      </p:pic>
      <p:sp>
        <p:nvSpPr>
          <p:cNvPr id="7" name="Text 4"/>
          <p:cNvSpPr/>
          <p:nvPr/>
        </p:nvSpPr>
        <p:spPr>
          <a:xfrm>
            <a:off x="1015008" y="3350181"/>
            <a:ext cx="2603421"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Programación de Citas</a:t>
            </a:r>
            <a:endParaRPr lang="en-US" sz="1950" dirty="0">
              <a:latin typeface="Times New Roman" panose="02020603050405020304" pitchFamily="18" charset="0"/>
              <a:cs typeface="Times New Roman" panose="02020603050405020304" pitchFamily="18" charset="0"/>
            </a:endParaRPr>
          </a:p>
        </p:txBody>
      </p:sp>
      <p:sp>
        <p:nvSpPr>
          <p:cNvPr id="8" name="Text 5"/>
          <p:cNvSpPr/>
          <p:nvPr/>
        </p:nvSpPr>
        <p:spPr>
          <a:xfrm>
            <a:off x="1015008" y="3779401"/>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Permite a los usuarios registrar, modificar y cancelar citas médicas y de exámenes, gestionando la disponibilidad de médicos y salas.</a:t>
            </a:r>
            <a:endParaRPr lang="en-US" sz="1550" dirty="0">
              <a:latin typeface="Times New Roman" panose="02020603050405020304" pitchFamily="18" charset="0"/>
              <a:cs typeface="Times New Roman" panose="02020603050405020304" pitchFamily="18" charset="0"/>
            </a:endParaRPr>
          </a:p>
        </p:txBody>
      </p:sp>
      <p:sp>
        <p:nvSpPr>
          <p:cNvPr id="9" name="Shape 6"/>
          <p:cNvSpPr/>
          <p:nvPr/>
        </p:nvSpPr>
        <p:spPr>
          <a:xfrm>
            <a:off x="7414379" y="2831187"/>
            <a:ext cx="6422231" cy="91440"/>
          </a:xfrm>
          <a:prstGeom prst="roundRect">
            <a:avLst>
              <a:gd name="adj" fmla="val 32558"/>
            </a:avLst>
          </a:prstGeom>
          <a:solidFill>
            <a:srgbClr val="9FA582"/>
          </a:solidFill>
          <a:ln/>
        </p:spPr>
      </p:sp>
      <p:sp>
        <p:nvSpPr>
          <p:cNvPr id="10" name="Shape 7"/>
          <p:cNvSpPr/>
          <p:nvPr/>
        </p:nvSpPr>
        <p:spPr>
          <a:xfrm>
            <a:off x="10327838" y="2556391"/>
            <a:ext cx="595313" cy="595313"/>
          </a:xfrm>
          <a:prstGeom prst="roundRect">
            <a:avLst>
              <a:gd name="adj" fmla="val 153600"/>
            </a:avLst>
          </a:prstGeom>
          <a:solidFill>
            <a:srgbClr val="9FA582"/>
          </a:solidFill>
          <a:ln/>
        </p:spPr>
      </p:sp>
      <p:pic>
        <p:nvPicPr>
          <p:cNvPr id="11" name="Image 1" descr="preencoded.png"/>
          <p:cNvPicPr>
            <a:picLocks noChangeAspect="1"/>
          </p:cNvPicPr>
          <p:nvPr/>
        </p:nvPicPr>
        <p:blipFill>
          <a:blip r:embed="rId4"/>
          <a:stretch>
            <a:fillRect/>
          </a:stretch>
        </p:blipFill>
        <p:spPr>
          <a:xfrm>
            <a:off x="10506432" y="2705219"/>
            <a:ext cx="238125" cy="297656"/>
          </a:xfrm>
          <a:prstGeom prst="rect">
            <a:avLst/>
          </a:prstGeom>
        </p:spPr>
      </p:pic>
      <p:sp>
        <p:nvSpPr>
          <p:cNvPr id="12" name="Text 8"/>
          <p:cNvSpPr/>
          <p:nvPr/>
        </p:nvSpPr>
        <p:spPr>
          <a:xfrm>
            <a:off x="7635597" y="3350181"/>
            <a:ext cx="3141821"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Gestión de Personal Médico</a:t>
            </a:r>
            <a:endParaRPr lang="en-US" sz="1950" dirty="0">
              <a:latin typeface="Times New Roman" panose="02020603050405020304" pitchFamily="18" charset="0"/>
              <a:cs typeface="Times New Roman" panose="02020603050405020304" pitchFamily="18" charset="0"/>
            </a:endParaRPr>
          </a:p>
        </p:txBody>
      </p:sp>
      <p:sp>
        <p:nvSpPr>
          <p:cNvPr id="13" name="Text 9"/>
          <p:cNvSpPr/>
          <p:nvPr/>
        </p:nvSpPr>
        <p:spPr>
          <a:xfrm>
            <a:off x="7635597" y="3779401"/>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Administración de médicos, enfermeras y especialistas, incluyendo sus especialidades, turnos y estado de actividad.</a:t>
            </a:r>
            <a:endParaRPr lang="en-US" sz="1550" dirty="0">
              <a:latin typeface="Times New Roman" panose="02020603050405020304" pitchFamily="18" charset="0"/>
              <a:cs typeface="Times New Roman" panose="02020603050405020304" pitchFamily="18" charset="0"/>
            </a:endParaRPr>
          </a:p>
        </p:txBody>
      </p:sp>
      <p:sp>
        <p:nvSpPr>
          <p:cNvPr id="14" name="Shape 10"/>
          <p:cNvSpPr/>
          <p:nvPr/>
        </p:nvSpPr>
        <p:spPr>
          <a:xfrm>
            <a:off x="793790" y="5426393"/>
            <a:ext cx="6422231" cy="91440"/>
          </a:xfrm>
          <a:prstGeom prst="roundRect">
            <a:avLst>
              <a:gd name="adj" fmla="val 32558"/>
            </a:avLst>
          </a:prstGeom>
          <a:solidFill>
            <a:srgbClr val="9FA582"/>
          </a:solidFill>
          <a:ln/>
        </p:spPr>
      </p:sp>
      <p:sp>
        <p:nvSpPr>
          <p:cNvPr id="15" name="Shape 11"/>
          <p:cNvSpPr/>
          <p:nvPr/>
        </p:nvSpPr>
        <p:spPr>
          <a:xfrm>
            <a:off x="3707249" y="5151596"/>
            <a:ext cx="595313" cy="595313"/>
          </a:xfrm>
          <a:prstGeom prst="roundRect">
            <a:avLst>
              <a:gd name="adj" fmla="val 153600"/>
            </a:avLst>
          </a:prstGeom>
          <a:solidFill>
            <a:srgbClr val="9FA582"/>
          </a:solidFill>
          <a:ln/>
        </p:spPr>
      </p:sp>
      <p:pic>
        <p:nvPicPr>
          <p:cNvPr id="16" name="Image 2" descr="preencoded.png"/>
          <p:cNvPicPr>
            <a:picLocks noChangeAspect="1"/>
          </p:cNvPicPr>
          <p:nvPr/>
        </p:nvPicPr>
        <p:blipFill>
          <a:blip r:embed="rId5"/>
          <a:stretch>
            <a:fillRect/>
          </a:stretch>
        </p:blipFill>
        <p:spPr>
          <a:xfrm>
            <a:off x="3885843" y="5300424"/>
            <a:ext cx="238125" cy="297656"/>
          </a:xfrm>
          <a:prstGeom prst="rect">
            <a:avLst/>
          </a:prstGeom>
        </p:spPr>
      </p:pic>
      <p:sp>
        <p:nvSpPr>
          <p:cNvPr id="17" name="Text 12"/>
          <p:cNvSpPr/>
          <p:nvPr/>
        </p:nvSpPr>
        <p:spPr>
          <a:xfrm>
            <a:off x="1015008" y="5945386"/>
            <a:ext cx="4030385"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Registro de Diagnósticos e Historial</a:t>
            </a:r>
            <a:endParaRPr lang="en-US" sz="1950" dirty="0">
              <a:latin typeface="Times New Roman" panose="02020603050405020304" pitchFamily="18" charset="0"/>
              <a:cs typeface="Times New Roman" panose="02020603050405020304" pitchFamily="18" charset="0"/>
            </a:endParaRPr>
          </a:p>
        </p:txBody>
      </p:sp>
      <p:sp>
        <p:nvSpPr>
          <p:cNvPr id="18" name="Text 13"/>
          <p:cNvSpPr/>
          <p:nvPr/>
        </p:nvSpPr>
        <p:spPr>
          <a:xfrm>
            <a:off x="1015008" y="6374606"/>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Almacenamiento de diagnósticos, tratamientos, observaciones y el historial clínico completo de cada paciente.</a:t>
            </a:r>
            <a:endParaRPr lang="en-US" sz="1550" dirty="0">
              <a:latin typeface="Times New Roman" panose="02020603050405020304" pitchFamily="18" charset="0"/>
              <a:cs typeface="Times New Roman" panose="02020603050405020304" pitchFamily="18" charset="0"/>
            </a:endParaRPr>
          </a:p>
        </p:txBody>
      </p:sp>
      <p:sp>
        <p:nvSpPr>
          <p:cNvPr id="19" name="Shape 14"/>
          <p:cNvSpPr/>
          <p:nvPr/>
        </p:nvSpPr>
        <p:spPr>
          <a:xfrm>
            <a:off x="7414379" y="5426393"/>
            <a:ext cx="6422231" cy="91440"/>
          </a:xfrm>
          <a:prstGeom prst="roundRect">
            <a:avLst>
              <a:gd name="adj" fmla="val 32558"/>
            </a:avLst>
          </a:prstGeom>
          <a:solidFill>
            <a:srgbClr val="9FA582"/>
          </a:solidFill>
          <a:ln/>
        </p:spPr>
      </p:sp>
      <p:sp>
        <p:nvSpPr>
          <p:cNvPr id="20" name="Shape 15"/>
          <p:cNvSpPr/>
          <p:nvPr/>
        </p:nvSpPr>
        <p:spPr>
          <a:xfrm>
            <a:off x="10327838" y="5151596"/>
            <a:ext cx="595313" cy="595313"/>
          </a:xfrm>
          <a:prstGeom prst="roundRect">
            <a:avLst>
              <a:gd name="adj" fmla="val 153600"/>
            </a:avLst>
          </a:prstGeom>
          <a:solidFill>
            <a:srgbClr val="9FA582"/>
          </a:solidFill>
          <a:ln/>
        </p:spPr>
      </p:sp>
      <p:pic>
        <p:nvPicPr>
          <p:cNvPr id="21" name="Image 3" descr="preencoded.png"/>
          <p:cNvPicPr>
            <a:picLocks noChangeAspect="1"/>
          </p:cNvPicPr>
          <p:nvPr/>
        </p:nvPicPr>
        <p:blipFill>
          <a:blip r:embed="rId6"/>
          <a:stretch>
            <a:fillRect/>
          </a:stretch>
        </p:blipFill>
        <p:spPr>
          <a:xfrm>
            <a:off x="10506432" y="5300424"/>
            <a:ext cx="238125" cy="297656"/>
          </a:xfrm>
          <a:prstGeom prst="rect">
            <a:avLst/>
          </a:prstGeom>
        </p:spPr>
      </p:pic>
      <p:sp>
        <p:nvSpPr>
          <p:cNvPr id="22" name="Text 16"/>
          <p:cNvSpPr/>
          <p:nvPr/>
        </p:nvSpPr>
        <p:spPr>
          <a:xfrm>
            <a:off x="7635597" y="5945386"/>
            <a:ext cx="2738318" cy="310158"/>
          </a:xfrm>
          <a:prstGeom prst="rect">
            <a:avLst/>
          </a:prstGeom>
          <a:noFill/>
          <a:ln/>
        </p:spPr>
        <p:txBody>
          <a:bodyPr wrap="none" lIns="0" tIns="0" rIns="0" bIns="0" rtlCol="0" anchor="t"/>
          <a:lstStyle/>
          <a:p>
            <a:pPr marL="0" indent="0" algn="l">
              <a:lnSpc>
                <a:spcPts val="2400"/>
              </a:lnSpc>
              <a:buNone/>
            </a:pPr>
            <a:r>
              <a:rPr lang="en-US" sz="1950" b="1" dirty="0">
                <a:solidFill>
                  <a:srgbClr val="C2C4B5"/>
                </a:solidFill>
                <a:latin typeface="Times New Roman" panose="02020603050405020304" pitchFamily="18" charset="0"/>
                <a:ea typeface="Outfit Bold" pitchFamily="34" charset="-122"/>
                <a:cs typeface="Times New Roman" panose="02020603050405020304" pitchFamily="18" charset="0"/>
              </a:rPr>
              <a:t>Generación de Informes</a:t>
            </a:r>
            <a:endParaRPr lang="en-US" sz="1950" dirty="0">
              <a:latin typeface="Times New Roman" panose="02020603050405020304" pitchFamily="18" charset="0"/>
              <a:cs typeface="Times New Roman" panose="02020603050405020304" pitchFamily="18" charset="0"/>
            </a:endParaRPr>
          </a:p>
        </p:txBody>
      </p:sp>
      <p:sp>
        <p:nvSpPr>
          <p:cNvPr id="23" name="Text 17"/>
          <p:cNvSpPr/>
          <p:nvPr/>
        </p:nvSpPr>
        <p:spPr>
          <a:xfrm>
            <a:off x="7635597" y="6374606"/>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C2C4B5"/>
                </a:solidFill>
                <a:latin typeface="Times New Roman" panose="02020603050405020304" pitchFamily="18" charset="0"/>
                <a:ea typeface="Bitter" pitchFamily="34" charset="-122"/>
                <a:cs typeface="Times New Roman" panose="02020603050405020304" pitchFamily="18" charset="0"/>
              </a:rPr>
              <a:t>Creación de vistas y resúmenes de datos para análisis de gestión, como pacientes por edad o citas por especialidad.</a:t>
            </a:r>
            <a:endParaRPr lang="en-US" sz="1550" dirty="0">
              <a:latin typeface="Times New Roman" panose="02020603050405020304" pitchFamily="18" charset="0"/>
              <a:cs typeface="Times New Roman" panose="02020603050405020304" pitchFamily="18" charset="0"/>
            </a:endParaRPr>
          </a:p>
        </p:txBody>
      </p:sp>
      <p:pic>
        <p:nvPicPr>
          <p:cNvPr id="24" name="Imagen 23">
            <a:extLst>
              <a:ext uri="{FF2B5EF4-FFF2-40B4-BE49-F238E27FC236}">
                <a16:creationId xmlns:a16="http://schemas.microsoft.com/office/drawing/2014/main" id="{441DAC78-EC92-4D17-AEDA-3BF7AB86BDC1}"/>
              </a:ext>
            </a:extLst>
          </p:cNvPr>
          <p:cNvPicPr>
            <a:picLocks noChangeAspect="1"/>
          </p:cNvPicPr>
          <p:nvPr/>
        </p:nvPicPr>
        <p:blipFill>
          <a:blip r:embed="rId7"/>
          <a:stretch>
            <a:fillRect/>
          </a:stretch>
        </p:blipFill>
        <p:spPr>
          <a:xfrm>
            <a:off x="11297923" y="7633717"/>
            <a:ext cx="3332477" cy="5463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2290</Words>
  <Application>Microsoft Office PowerPoint</Application>
  <PresentationFormat>Personalizado</PresentationFormat>
  <Paragraphs>211</Paragraphs>
  <Slides>17</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Times New Roman</vt:lpstr>
      <vt:lpstr>Bitter</vt:lpstr>
      <vt:lpstr>Calibri</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PC</dc:creator>
  <cp:lastModifiedBy>Harrison</cp:lastModifiedBy>
  <cp:revision>7</cp:revision>
  <dcterms:created xsi:type="dcterms:W3CDTF">2025-07-17T07:57:57Z</dcterms:created>
  <dcterms:modified xsi:type="dcterms:W3CDTF">2025-07-17T09:01:01Z</dcterms:modified>
</cp:coreProperties>
</file>