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Maven Pro"/>
      <p:regular r:id="rId15"/>
      <p:bold r:id="rId16"/>
    </p:embeddedFont>
    <p:embeddedFont>
      <p:font typeface="Nunito"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40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11fa2f2685_0_10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11fa2f2685_0_10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11fa2f2685_0_10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11fa2f2685_0_10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11fa2f2685_0_10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11fa2f2685_0_1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11fa2f2685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11fa2f2685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11fa2f2685_0_6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11fa2f2685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311fa2f2685_0_10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311fa2f2685_0_10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311fa2f2685_0_10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311fa2f2685_0_1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311fa2f2685_0_10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311fa2f2685_0_10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11fa2f2685_0_10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11fa2f2685_0_1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311fa2f2685_0_10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311fa2f2685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11fa2f2685_0_10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11fa2f2685_0_10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Python Rest API</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Kelompok 05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FFFF"/>
        </a:solidFill>
        <a:effectLst/>
      </p:bgPr>
    </p:bg>
    <p:spTree>
      <p:nvGrpSpPr>
        <p:cNvPr id="1" name="Shape 335"/>
        <p:cNvGrpSpPr/>
        <p:nvPr/>
      </p:nvGrpSpPr>
      <p:grpSpPr>
        <a:xfrm>
          <a:off x="0" y="0"/>
          <a:ext cx="0" cy="0"/>
          <a:chOff x="0" y="0"/>
          <a:chExt cx="0" cy="0"/>
        </a:xfrm>
      </p:grpSpPr>
      <p:sp>
        <p:nvSpPr>
          <p:cNvPr id="336" name="Google Shape;336;p22"/>
          <p:cNvSpPr txBox="1">
            <a:spLocks noGrp="1"/>
          </p:cNvSpPr>
          <p:nvPr>
            <p:ph type="title"/>
          </p:nvPr>
        </p:nvSpPr>
        <p:spPr>
          <a:xfrm>
            <a:off x="1831150" y="64650"/>
            <a:ext cx="7030500" cy="9993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GB"/>
              <a:t>Alasan Pemilihan Modifikasi</a:t>
            </a:r>
            <a:endParaRPr/>
          </a:p>
        </p:txBody>
      </p:sp>
      <p:sp>
        <p:nvSpPr>
          <p:cNvPr id="337" name="Google Shape;337;p22"/>
          <p:cNvSpPr txBox="1">
            <a:spLocks noGrp="1"/>
          </p:cNvSpPr>
          <p:nvPr>
            <p:ph type="subTitle" idx="4294967295"/>
          </p:nvPr>
        </p:nvSpPr>
        <p:spPr>
          <a:xfrm>
            <a:off x="4846525" y="803900"/>
            <a:ext cx="3430500" cy="3594600"/>
          </a:xfrm>
          <a:prstGeom prst="rect">
            <a:avLst/>
          </a:prstGeom>
        </p:spPr>
        <p:txBody>
          <a:bodyPr spcFirstLastPara="1" wrap="square" lIns="91425" tIns="91425" rIns="91425" bIns="91425" anchor="t" anchorCtr="0">
            <a:noAutofit/>
          </a:bodyPr>
          <a:lstStyle/>
          <a:p>
            <a:pPr marL="0" lvl="0" indent="-154134" algn="l" rtl="0">
              <a:lnSpc>
                <a:spcPct val="95000"/>
              </a:lnSpc>
              <a:spcBef>
                <a:spcPts val="0"/>
              </a:spcBef>
              <a:spcAft>
                <a:spcPts val="0"/>
              </a:spcAft>
              <a:buSzPts val="1010"/>
              <a:buChar char="●"/>
            </a:pPr>
            <a:r>
              <a:rPr lang="en-GB" sz="1010"/>
              <a:t>Partial Update pada PATCH:</a:t>
            </a:r>
            <a:endParaRPr sz="1010"/>
          </a:p>
          <a:p>
            <a:pPr marL="457200" lvl="0" indent="0" algn="l" rtl="0">
              <a:lnSpc>
                <a:spcPct val="95000"/>
              </a:lnSpc>
              <a:spcBef>
                <a:spcPts val="0"/>
              </a:spcBef>
              <a:spcAft>
                <a:spcPts val="0"/>
              </a:spcAft>
              <a:buSzPts val="770"/>
              <a:buNone/>
            </a:pPr>
            <a:endParaRPr sz="1010"/>
          </a:p>
          <a:p>
            <a:pPr marL="0" lvl="0" indent="0" algn="l" rtl="0">
              <a:lnSpc>
                <a:spcPct val="95000"/>
              </a:lnSpc>
              <a:spcBef>
                <a:spcPts val="0"/>
              </a:spcBef>
              <a:spcAft>
                <a:spcPts val="0"/>
              </a:spcAft>
              <a:buSzPts val="770"/>
              <a:buNone/>
            </a:pPr>
            <a:r>
              <a:rPr lang="en-GB" sz="1010"/>
              <a:t>Memperbarui hanya field yang dikirim di PATCH memungkinkan pengguna API untuk mengubah sebagian data tanpa harus mengirimkan semua informasi yang mungkin tetap sama. Ini menghemat waktu pemrosesan dan bandwidth, terutama jika ada banyak field yang tidak perlu diubah.</a:t>
            </a:r>
            <a:endParaRPr sz="1010"/>
          </a:p>
          <a:p>
            <a:pPr marL="0" lvl="0" indent="0" algn="l" rtl="0">
              <a:lnSpc>
                <a:spcPct val="95000"/>
              </a:lnSpc>
              <a:spcBef>
                <a:spcPts val="0"/>
              </a:spcBef>
              <a:spcAft>
                <a:spcPts val="0"/>
              </a:spcAft>
              <a:buSzPts val="770"/>
              <a:buNone/>
            </a:pPr>
            <a:endParaRPr sz="1010"/>
          </a:p>
          <a:p>
            <a:pPr marL="0" lvl="0" indent="-154134" algn="l" rtl="0">
              <a:lnSpc>
                <a:spcPct val="95000"/>
              </a:lnSpc>
              <a:spcBef>
                <a:spcPts val="0"/>
              </a:spcBef>
              <a:spcAft>
                <a:spcPts val="0"/>
              </a:spcAft>
              <a:buSzPts val="1010"/>
              <a:buChar char="●"/>
            </a:pPr>
            <a:r>
              <a:rPr lang="en-GB" sz="1010"/>
              <a:t>Indeks pada Field (name dan email):</a:t>
            </a:r>
            <a:endParaRPr sz="1010"/>
          </a:p>
          <a:p>
            <a:pPr marL="457200" lvl="0" indent="0" algn="l" rtl="0">
              <a:lnSpc>
                <a:spcPct val="95000"/>
              </a:lnSpc>
              <a:spcBef>
                <a:spcPts val="0"/>
              </a:spcBef>
              <a:spcAft>
                <a:spcPts val="0"/>
              </a:spcAft>
              <a:buSzPts val="770"/>
              <a:buNone/>
            </a:pPr>
            <a:endParaRPr sz="1010"/>
          </a:p>
          <a:p>
            <a:pPr marL="0" lvl="0" indent="0" algn="l" rtl="0">
              <a:lnSpc>
                <a:spcPct val="95000"/>
              </a:lnSpc>
              <a:spcBef>
                <a:spcPts val="0"/>
              </a:spcBef>
              <a:spcAft>
                <a:spcPts val="0"/>
              </a:spcAft>
              <a:buSzPts val="770"/>
              <a:buNone/>
            </a:pPr>
            <a:r>
              <a:rPr lang="en-GB" sz="1010"/>
              <a:t>Menambahkan indeks pada kolom yang sering digunakan untuk pencarian mempercepat waktu query karena database tidak perlu memeriksa seluruh tabel. Ini sangat bermanfaat saat ada banyak pengguna, karena mempercepat proses pencarian berdasarkan nama atau email.</a:t>
            </a:r>
            <a:endParaRPr sz="1010"/>
          </a:p>
          <a:p>
            <a:pPr marL="0" lvl="0" indent="0" algn="l" rtl="0">
              <a:lnSpc>
                <a:spcPct val="95000"/>
              </a:lnSpc>
              <a:spcBef>
                <a:spcPts val="0"/>
              </a:spcBef>
              <a:spcAft>
                <a:spcPts val="0"/>
              </a:spcAft>
              <a:buSzPts val="770"/>
              <a:buNone/>
            </a:pPr>
            <a:endParaRPr sz="1010"/>
          </a:p>
          <a:p>
            <a:pPr marL="0" lvl="0" indent="-154134" algn="l" rtl="0">
              <a:lnSpc>
                <a:spcPct val="95000"/>
              </a:lnSpc>
              <a:spcBef>
                <a:spcPts val="0"/>
              </a:spcBef>
              <a:spcAft>
                <a:spcPts val="0"/>
              </a:spcAft>
              <a:buSzPts val="1010"/>
              <a:buChar char="●"/>
            </a:pPr>
            <a:r>
              <a:rPr lang="en-GB" sz="1010"/>
              <a:t>Pesan Error Lebih Spesifik:</a:t>
            </a:r>
            <a:endParaRPr sz="1010"/>
          </a:p>
          <a:p>
            <a:pPr marL="457200" lvl="0" indent="0" algn="l" rtl="0">
              <a:lnSpc>
                <a:spcPct val="95000"/>
              </a:lnSpc>
              <a:spcBef>
                <a:spcPts val="0"/>
              </a:spcBef>
              <a:spcAft>
                <a:spcPts val="0"/>
              </a:spcAft>
              <a:buSzPts val="770"/>
              <a:buNone/>
            </a:pPr>
            <a:endParaRPr sz="1010"/>
          </a:p>
          <a:p>
            <a:pPr marL="0" lvl="0" indent="0" algn="l" rtl="0">
              <a:lnSpc>
                <a:spcPct val="95000"/>
              </a:lnSpc>
              <a:spcBef>
                <a:spcPts val="0"/>
              </a:spcBef>
              <a:spcAft>
                <a:spcPts val="0"/>
              </a:spcAft>
              <a:buSzPts val="770"/>
              <a:buNone/>
            </a:pPr>
            <a:r>
              <a:rPr lang="en-GB" sz="1010"/>
              <a:t>Dengan pesan error yang lebih detail, pengembang bisa lebih cepat memahami kesalahan dan mengambil langkah korektif. Ini juga meningkatkan pengalaman pengguna karena pengguna API tidak perlu menebak penyebab error.</a:t>
            </a:r>
            <a:endParaRPr sz="1010"/>
          </a:p>
          <a:p>
            <a:pPr marL="0" lvl="0" indent="0" algn="l" rtl="0">
              <a:lnSpc>
                <a:spcPct val="95000"/>
              </a:lnSpc>
              <a:spcBef>
                <a:spcPts val="0"/>
              </a:spcBef>
              <a:spcAft>
                <a:spcPts val="1200"/>
              </a:spcAft>
              <a:buSzPts val="770"/>
              <a:buNone/>
            </a:pPr>
            <a:endParaRPr sz="1010"/>
          </a:p>
        </p:txBody>
      </p:sp>
      <p:sp>
        <p:nvSpPr>
          <p:cNvPr id="338" name="Google Shape;338;p22"/>
          <p:cNvSpPr txBox="1">
            <a:spLocks noGrp="1"/>
          </p:cNvSpPr>
          <p:nvPr>
            <p:ph type="body" idx="2"/>
          </p:nvPr>
        </p:nvSpPr>
        <p:spPr>
          <a:xfrm>
            <a:off x="1267675" y="803900"/>
            <a:ext cx="3430500" cy="3336000"/>
          </a:xfrm>
          <a:prstGeom prst="rect">
            <a:avLst/>
          </a:prstGeom>
        </p:spPr>
        <p:txBody>
          <a:bodyPr spcFirstLastPara="1" wrap="square" lIns="91425" tIns="91425" rIns="91425" bIns="91425" anchor="t" anchorCtr="0">
            <a:noAutofit/>
          </a:bodyPr>
          <a:lstStyle/>
          <a:p>
            <a:pPr marL="0" lvl="0" indent="-154293" algn="l" rtl="0">
              <a:lnSpc>
                <a:spcPct val="95000"/>
              </a:lnSpc>
              <a:spcBef>
                <a:spcPts val="0"/>
              </a:spcBef>
              <a:spcAft>
                <a:spcPts val="0"/>
              </a:spcAft>
              <a:buSzPts val="1013"/>
              <a:buChar char="●"/>
            </a:pPr>
            <a:r>
              <a:rPr lang="en-GB" sz="1012"/>
              <a:t>Endpoint Baru (UserByName):</a:t>
            </a:r>
            <a:endParaRPr sz="1012"/>
          </a:p>
          <a:p>
            <a:pPr marL="0" lvl="0" indent="0" algn="l" rtl="0">
              <a:lnSpc>
                <a:spcPct val="95000"/>
              </a:lnSpc>
              <a:spcBef>
                <a:spcPts val="1200"/>
              </a:spcBef>
              <a:spcAft>
                <a:spcPts val="0"/>
              </a:spcAft>
              <a:buSzPts val="688"/>
              <a:buNone/>
            </a:pPr>
            <a:r>
              <a:rPr lang="en-GB" sz="1012"/>
              <a:t>Memberikan endpoint yang spesifik untuk mencari pengguna berdasarkan nama memberikan fleksibilitas lebih bagi pengguna API. Selain id, name sering digunakan sebagai pengenal unik dalam banyak aplikasi, sehingga memudahkan integrasi yang lebih cepat dan mempermudah pencarian data.</a:t>
            </a:r>
            <a:endParaRPr sz="1012"/>
          </a:p>
          <a:p>
            <a:pPr marL="0" lvl="0" indent="-154293" algn="l" rtl="0">
              <a:lnSpc>
                <a:spcPct val="95000"/>
              </a:lnSpc>
              <a:spcBef>
                <a:spcPts val="1200"/>
              </a:spcBef>
              <a:spcAft>
                <a:spcPts val="0"/>
              </a:spcAft>
              <a:buSzPts val="1013"/>
              <a:buChar char="●"/>
            </a:pPr>
            <a:r>
              <a:rPr lang="en-GB" sz="1012"/>
              <a:t>Validasi Format Email:</a:t>
            </a:r>
            <a:endParaRPr sz="1012"/>
          </a:p>
          <a:p>
            <a:pPr marL="0" lvl="0" indent="0" algn="l" rtl="0">
              <a:lnSpc>
                <a:spcPct val="95000"/>
              </a:lnSpc>
              <a:spcBef>
                <a:spcPts val="1200"/>
              </a:spcBef>
              <a:spcAft>
                <a:spcPts val="0"/>
              </a:spcAft>
              <a:buSzPts val="688"/>
              <a:buNone/>
            </a:pPr>
            <a:r>
              <a:rPr lang="en-GB" sz="1012"/>
              <a:t>Validasi format email penting untuk memastikan bahwa data yang disimpan memenuhi standar dan meminimalkan kesalahan input. Ini juga meningkatkan keamanan dengan menolak input yang berpotensi berbahaya.</a:t>
            </a:r>
            <a:endParaRPr sz="1012"/>
          </a:p>
          <a:p>
            <a:pPr marL="0" lvl="0" indent="-154293" algn="l" rtl="0">
              <a:lnSpc>
                <a:spcPct val="95000"/>
              </a:lnSpc>
              <a:spcBef>
                <a:spcPts val="1200"/>
              </a:spcBef>
              <a:spcAft>
                <a:spcPts val="0"/>
              </a:spcAft>
              <a:buSzPts val="1013"/>
              <a:buChar char="●"/>
            </a:pPr>
            <a:r>
              <a:rPr lang="en-GB" sz="1012"/>
              <a:t>Helper Function (add_user):</a:t>
            </a:r>
            <a:endParaRPr sz="1012"/>
          </a:p>
          <a:p>
            <a:pPr marL="0" lvl="0" indent="0" algn="l" rtl="0">
              <a:lnSpc>
                <a:spcPct val="95000"/>
              </a:lnSpc>
              <a:spcBef>
                <a:spcPts val="0"/>
              </a:spcBef>
              <a:spcAft>
                <a:spcPts val="0"/>
              </a:spcAft>
              <a:buSzPts val="688"/>
              <a:buNone/>
            </a:pPr>
            <a:r>
              <a:rPr lang="en-GB" sz="1012"/>
              <a:t>Memisahkan logika penambahan pengguna ke dalam fungsi helper mencegah pengulangan kode, yang membuatnya lebih mudah dibaca, diuji, dan dipelihara. Ini juga memungkinkan penanganan error yang lebih baik dan memberikan standar proses dalam penambahan pengguna baru.</a:t>
            </a:r>
            <a:endParaRPr sz="1012"/>
          </a:p>
          <a:p>
            <a:pPr marL="0" lvl="0" indent="0" algn="l" rtl="0">
              <a:lnSpc>
                <a:spcPct val="95000"/>
              </a:lnSpc>
              <a:spcBef>
                <a:spcPts val="0"/>
              </a:spcBef>
              <a:spcAft>
                <a:spcPts val="0"/>
              </a:spcAft>
              <a:buSzPts val="688"/>
              <a:buNone/>
            </a:pPr>
            <a:endParaRPr sz="1012"/>
          </a:p>
          <a:p>
            <a:pPr marL="0" lvl="0" indent="0" algn="l" rtl="0">
              <a:lnSpc>
                <a:spcPct val="95000"/>
              </a:lnSpc>
              <a:spcBef>
                <a:spcPts val="1200"/>
              </a:spcBef>
              <a:spcAft>
                <a:spcPts val="1200"/>
              </a:spcAft>
              <a:buSzPts val="688"/>
              <a:buNone/>
            </a:pPr>
            <a:endParaRPr sz="1012"/>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342"/>
        <p:cNvGrpSpPr/>
        <p:nvPr/>
      </p:nvGrpSpPr>
      <p:grpSpPr>
        <a:xfrm>
          <a:off x="0" y="0"/>
          <a:ext cx="0" cy="0"/>
          <a:chOff x="0" y="0"/>
          <a:chExt cx="0" cy="0"/>
        </a:xfrm>
      </p:grpSpPr>
      <p:sp>
        <p:nvSpPr>
          <p:cNvPr id="343" name="Google Shape;343;p23"/>
          <p:cNvSpPr txBox="1">
            <a:spLocks noGrp="1"/>
          </p:cNvSpPr>
          <p:nvPr>
            <p:ph type="title"/>
          </p:nvPr>
        </p:nvSpPr>
        <p:spPr>
          <a:xfrm>
            <a:off x="1303800" y="598575"/>
            <a:ext cx="3430500" cy="1156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44594"/>
              <a:buNone/>
            </a:pPr>
            <a:r>
              <a:rPr lang="en-GB" sz="2220"/>
              <a:t>Analisis Perbandingan Performa Sebelum dan Sesudah Modifikasi</a:t>
            </a:r>
            <a:endParaRPr sz="2220"/>
          </a:p>
        </p:txBody>
      </p:sp>
      <p:sp>
        <p:nvSpPr>
          <p:cNvPr id="344" name="Google Shape;344;p23"/>
          <p:cNvSpPr txBox="1">
            <a:spLocks noGrp="1"/>
          </p:cNvSpPr>
          <p:nvPr>
            <p:ph type="body" idx="2"/>
          </p:nvPr>
        </p:nvSpPr>
        <p:spPr>
          <a:xfrm>
            <a:off x="4903700" y="661000"/>
            <a:ext cx="3430500" cy="4280400"/>
          </a:xfrm>
          <a:prstGeom prst="rect">
            <a:avLst/>
          </a:prstGeom>
        </p:spPr>
        <p:txBody>
          <a:bodyPr spcFirstLastPara="1" wrap="square" lIns="91425" tIns="91425" rIns="91425" bIns="91425" anchor="t" anchorCtr="0">
            <a:normAutofit fontScale="62500" lnSpcReduction="20000"/>
          </a:bodyPr>
          <a:lstStyle/>
          <a:p>
            <a:pPr marL="0" lvl="0" indent="-141593" algn="l" rtl="0">
              <a:spcBef>
                <a:spcPts val="0"/>
              </a:spcBef>
              <a:spcAft>
                <a:spcPts val="0"/>
              </a:spcAft>
              <a:buSzPct val="100000"/>
              <a:buChar char="●"/>
            </a:pPr>
            <a:r>
              <a:rPr lang="en-GB"/>
              <a:t>Efisiensi dengan Helper Function (add_user)</a:t>
            </a:r>
            <a:endParaRPr/>
          </a:p>
          <a:p>
            <a:pPr marL="457200" lvl="0" indent="0" algn="l" rtl="0">
              <a:spcBef>
                <a:spcPts val="0"/>
              </a:spcBef>
              <a:spcAft>
                <a:spcPts val="0"/>
              </a:spcAft>
              <a:buNone/>
            </a:pPr>
            <a:endParaRPr/>
          </a:p>
          <a:p>
            <a:pPr marL="0" lvl="0" indent="0" algn="l" rtl="0">
              <a:spcBef>
                <a:spcPts val="0"/>
              </a:spcBef>
              <a:spcAft>
                <a:spcPts val="0"/>
              </a:spcAft>
              <a:buNone/>
            </a:pPr>
            <a:r>
              <a:rPr lang="en-GB"/>
              <a:t>Sebelum: Pengelolaan user baru dilakukan langsung di dalam metode post, sehingga menambah potensi duplikasi dan kurangnya standar di masa mendatang.</a:t>
            </a:r>
            <a:endParaRPr/>
          </a:p>
          <a:p>
            <a:pPr marL="0" lvl="0" indent="0" algn="l" rtl="0">
              <a:spcBef>
                <a:spcPts val="0"/>
              </a:spcBef>
              <a:spcAft>
                <a:spcPts val="0"/>
              </a:spcAft>
              <a:buNone/>
            </a:pPr>
            <a:endParaRPr/>
          </a:p>
          <a:p>
            <a:pPr marL="0" lvl="0" indent="0" algn="l" rtl="0">
              <a:spcBef>
                <a:spcPts val="0"/>
              </a:spcBef>
              <a:spcAft>
                <a:spcPts val="0"/>
              </a:spcAft>
              <a:buNone/>
            </a:pPr>
            <a:r>
              <a:rPr lang="en-GB"/>
              <a:t>Sesudah: Dengan adanya fungsi helper add_user, kode menjadi lebih bersih dan modular. Ini memungkinkan waktu pemeliharaan dan debug lebih cepat karena logika pembuatan pengguna dikelola di satu tempat yang terpisah.</a:t>
            </a:r>
            <a:endParaRPr/>
          </a:p>
          <a:p>
            <a:pPr marL="0" lvl="0" indent="0" algn="l" rtl="0">
              <a:spcBef>
                <a:spcPts val="0"/>
              </a:spcBef>
              <a:spcAft>
                <a:spcPts val="0"/>
              </a:spcAft>
              <a:buNone/>
            </a:pPr>
            <a:endParaRPr/>
          </a:p>
          <a:p>
            <a:pPr marL="0" lvl="0" indent="-141593" algn="l" rtl="0">
              <a:spcBef>
                <a:spcPts val="0"/>
              </a:spcBef>
              <a:spcAft>
                <a:spcPts val="0"/>
              </a:spcAft>
              <a:buSzPct val="100000"/>
              <a:buChar char="●"/>
            </a:pPr>
            <a:r>
              <a:rPr lang="en-GB"/>
              <a:t>Validasi Email dan Penanganan Error</a:t>
            </a:r>
            <a:endParaRPr/>
          </a:p>
          <a:p>
            <a:pPr marL="457200" lvl="0" indent="0" algn="l" rtl="0">
              <a:spcBef>
                <a:spcPts val="0"/>
              </a:spcBef>
              <a:spcAft>
                <a:spcPts val="0"/>
              </a:spcAft>
              <a:buNone/>
            </a:pPr>
            <a:endParaRPr/>
          </a:p>
          <a:p>
            <a:pPr marL="0" lvl="0" indent="0" algn="l" rtl="0">
              <a:spcBef>
                <a:spcPts val="0"/>
              </a:spcBef>
              <a:spcAft>
                <a:spcPts val="0"/>
              </a:spcAft>
              <a:buNone/>
            </a:pPr>
            <a:r>
              <a:rPr lang="en-GB"/>
              <a:t>Sebelum: Pengguna bisa memasukkan email dengan format salah atau duplikat, yang dapat menyebabkan data tidak valid dan error saat digunakan dalam sistem lain.</a:t>
            </a:r>
            <a:endParaRPr/>
          </a:p>
          <a:p>
            <a:pPr marL="0" lvl="0" indent="0" algn="l" rtl="0">
              <a:spcBef>
                <a:spcPts val="0"/>
              </a:spcBef>
              <a:spcAft>
                <a:spcPts val="0"/>
              </a:spcAft>
              <a:buNone/>
            </a:pPr>
            <a:endParaRPr/>
          </a:p>
          <a:p>
            <a:pPr marL="0" lvl="0" indent="0" algn="l" rtl="0">
              <a:spcBef>
                <a:spcPts val="0"/>
              </a:spcBef>
              <a:spcAft>
                <a:spcPts val="0"/>
              </a:spcAft>
              <a:buNone/>
            </a:pPr>
            <a:r>
              <a:rPr lang="en-GB"/>
              <a:t>Sesudah: Dengan adanya validasi, API hanya menerima email yang valid dan unik, yang memperkecil kemungkinan terjadinya kesalahan. Validasi ini meningkatkan kualitas data yang disimpan di database dan mencegah error yang muncul di bagian aplikasi lain yang menggunakan data ini.</a:t>
            </a:r>
            <a:endParaRPr/>
          </a:p>
          <a:p>
            <a:pPr marL="0" lvl="0" indent="0" algn="l" rtl="0">
              <a:spcBef>
                <a:spcPts val="0"/>
              </a:spcBef>
              <a:spcAft>
                <a:spcPts val="0"/>
              </a:spcAft>
              <a:buNone/>
            </a:pPr>
            <a:endParaRPr/>
          </a:p>
          <a:p>
            <a:pPr marL="0" lvl="0" indent="-141593" algn="l" rtl="0">
              <a:spcBef>
                <a:spcPts val="0"/>
              </a:spcBef>
              <a:spcAft>
                <a:spcPts val="0"/>
              </a:spcAft>
              <a:buSzPct val="100000"/>
              <a:buChar char="●"/>
            </a:pPr>
            <a:r>
              <a:rPr lang="en-GB"/>
              <a:t>Waktu Respons Lebih Cepat untuk Pencarian Berdasarkan Nama</a:t>
            </a:r>
            <a:endParaRPr/>
          </a:p>
          <a:p>
            <a:pPr marL="457200" lvl="0" indent="0" algn="l" rtl="0">
              <a:spcBef>
                <a:spcPts val="0"/>
              </a:spcBef>
              <a:spcAft>
                <a:spcPts val="0"/>
              </a:spcAft>
              <a:buNone/>
            </a:pPr>
            <a:endParaRPr/>
          </a:p>
          <a:p>
            <a:pPr marL="0" lvl="0" indent="0" algn="l" rtl="0">
              <a:spcBef>
                <a:spcPts val="0"/>
              </a:spcBef>
              <a:spcAft>
                <a:spcPts val="0"/>
              </a:spcAft>
              <a:buNone/>
            </a:pPr>
            <a:r>
              <a:rPr lang="en-GB"/>
              <a:t>Dengan penambahan endpoint UserByName, waktu respons pencarian spesifik meningkat karena pengguna bisa langsung mencari dengan nama tanpa harus mengiterasi seluruh pengguna. Endpoint ini juga mengurangi beban endpoint GET /api/users karena pengguna bisa menggunakan endpoint UserByName saat perlu pencarian spesifik.</a:t>
            </a:r>
            <a:endParaRPr/>
          </a:p>
          <a:p>
            <a:pPr marL="0" lvl="0" indent="0" algn="l" rtl="0">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spcBef>
                <a:spcPts val="0"/>
              </a:spcBef>
              <a:spcAft>
                <a:spcPts val="0"/>
              </a:spcAft>
              <a:buNone/>
            </a:pPr>
            <a:endParaRPr/>
          </a:p>
        </p:txBody>
      </p:sp>
      <p:sp>
        <p:nvSpPr>
          <p:cNvPr id="345" name="Google Shape;345;p23"/>
          <p:cNvSpPr txBox="1">
            <a:spLocks noGrp="1"/>
          </p:cNvSpPr>
          <p:nvPr>
            <p:ph type="subTitle" idx="1"/>
          </p:nvPr>
        </p:nvSpPr>
        <p:spPr>
          <a:xfrm>
            <a:off x="1303800" y="1827678"/>
            <a:ext cx="3430500" cy="3113700"/>
          </a:xfrm>
          <a:prstGeom prst="rect">
            <a:avLst/>
          </a:prstGeom>
        </p:spPr>
        <p:txBody>
          <a:bodyPr spcFirstLastPara="1" wrap="square" lIns="91425" tIns="91425" rIns="91425" bIns="91425" anchor="t" anchorCtr="0">
            <a:normAutofit fontScale="62500" lnSpcReduction="10000"/>
          </a:bodyPr>
          <a:lstStyle/>
          <a:p>
            <a:pPr marL="0" lvl="0" indent="-141593" algn="l" rtl="0">
              <a:spcBef>
                <a:spcPts val="0"/>
              </a:spcBef>
              <a:spcAft>
                <a:spcPts val="0"/>
              </a:spcAft>
              <a:buSzPct val="100000"/>
              <a:buChar char="●"/>
            </a:pPr>
            <a:r>
              <a:rPr lang="en-GB" sz="1300"/>
              <a:t>Pengujian Waktu Query untuk Pencarian dengan Indeks</a:t>
            </a:r>
            <a:endParaRPr sz="1300"/>
          </a:p>
          <a:p>
            <a:pPr marL="0" lvl="0" indent="0" algn="l" rtl="0">
              <a:spcBef>
                <a:spcPts val="0"/>
              </a:spcBef>
              <a:spcAft>
                <a:spcPts val="0"/>
              </a:spcAft>
              <a:buNone/>
            </a:pPr>
            <a:endParaRPr sz="1300"/>
          </a:p>
          <a:p>
            <a:pPr marL="0" lvl="0" indent="0" algn="l" rtl="0">
              <a:spcBef>
                <a:spcPts val="0"/>
              </a:spcBef>
              <a:spcAft>
                <a:spcPts val="0"/>
              </a:spcAft>
              <a:buNone/>
            </a:pPr>
            <a:r>
              <a:rPr lang="en-GB" sz="1300"/>
              <a:t>Sebelum: Tanpa indeks pada name dan email, pencarian menggunakan UserModel.query.filter_by akan memeriksa setiap baris dalam tabel untuk mencocokkan nama atau email. Hal ini menyebabkan kompleksitas O(n), sehingga performa akan menurun secara signifikan jika data pengguna bertambah.</a:t>
            </a:r>
            <a:endParaRPr sz="1300"/>
          </a:p>
          <a:p>
            <a:pPr marL="0" lvl="0" indent="0" algn="l" rtl="0">
              <a:spcBef>
                <a:spcPts val="0"/>
              </a:spcBef>
              <a:spcAft>
                <a:spcPts val="0"/>
              </a:spcAft>
              <a:buNone/>
            </a:pPr>
            <a:endParaRPr sz="1300"/>
          </a:p>
          <a:p>
            <a:pPr marL="0" lvl="0" indent="0" algn="l" rtl="0">
              <a:spcBef>
                <a:spcPts val="0"/>
              </a:spcBef>
              <a:spcAft>
                <a:spcPts val="0"/>
              </a:spcAft>
              <a:buNone/>
            </a:pPr>
            <a:r>
              <a:rPr lang="en-GB" sz="1300"/>
              <a:t>Sesudah: Dengan penambahan indeks pada kolom name dan email, pencarian menjadi lebih cepat, dengan waktu pencarian rata-rata O(log n) pada tabel yang diindeks. Ini mempercepat respons API dan memungkinkan skala yang lebih besar dalam hal jumlah data.</a:t>
            </a:r>
            <a:endParaRPr sz="1300"/>
          </a:p>
          <a:p>
            <a:pPr marL="0" lvl="0" indent="0" algn="l" rtl="0">
              <a:spcBef>
                <a:spcPts val="0"/>
              </a:spcBef>
              <a:spcAft>
                <a:spcPts val="0"/>
              </a:spcAft>
              <a:buNone/>
            </a:pPr>
            <a:endParaRPr sz="1300"/>
          </a:p>
          <a:p>
            <a:pPr marL="0" lvl="0" indent="-141593" algn="l" rtl="0">
              <a:spcBef>
                <a:spcPts val="0"/>
              </a:spcBef>
              <a:spcAft>
                <a:spcPts val="0"/>
              </a:spcAft>
              <a:buSzPct val="100000"/>
              <a:buChar char="●"/>
            </a:pPr>
            <a:r>
              <a:rPr lang="en-GB" sz="1300"/>
              <a:t>Efisiensi Bandwidth dan Pemrosesan dengan Partial Update (PATCH)</a:t>
            </a:r>
            <a:endParaRPr sz="1300"/>
          </a:p>
          <a:p>
            <a:pPr marL="0" lvl="0" indent="0" algn="l" rtl="0">
              <a:spcBef>
                <a:spcPts val="0"/>
              </a:spcBef>
              <a:spcAft>
                <a:spcPts val="0"/>
              </a:spcAft>
              <a:buNone/>
            </a:pPr>
            <a:endParaRPr sz="1300"/>
          </a:p>
          <a:p>
            <a:pPr marL="0" lvl="0" indent="0" algn="l" rtl="0">
              <a:spcBef>
                <a:spcPts val="0"/>
              </a:spcBef>
              <a:spcAft>
                <a:spcPts val="0"/>
              </a:spcAft>
              <a:buNone/>
            </a:pPr>
            <a:r>
              <a:rPr lang="en-GB" sz="1300"/>
              <a:t>Sebelum: PATCH mengharuskan semua field diperbarui meskipun tidak semuanya mengalami perubahan, yang mengakibatkan bandwidth dan resource server terpakai lebih banyak.</a:t>
            </a:r>
            <a:endParaRPr sz="1300"/>
          </a:p>
          <a:p>
            <a:pPr marL="0" lvl="0" indent="0" algn="l" rtl="0">
              <a:spcBef>
                <a:spcPts val="0"/>
              </a:spcBef>
              <a:spcAft>
                <a:spcPts val="0"/>
              </a:spcAft>
              <a:buNone/>
            </a:pPr>
            <a:endParaRPr sz="1300"/>
          </a:p>
          <a:p>
            <a:pPr marL="0" lvl="0" indent="0" algn="l" rtl="0">
              <a:spcBef>
                <a:spcPts val="0"/>
              </a:spcBef>
              <a:spcAft>
                <a:spcPts val="0"/>
              </a:spcAft>
              <a:buNone/>
            </a:pPr>
            <a:r>
              <a:rPr lang="en-GB" sz="1300"/>
              <a:t>Sesudah: Dengan hanya memperbarui field yang diberikan, konsumsi bandwidth dan pemrosesan berkurang, menghemat resource server dan mempercepat respons pada permintaan PATCH.</a:t>
            </a:r>
            <a:endParaRPr sz="1300"/>
          </a:p>
          <a:p>
            <a:pPr marL="0" lvl="0" indent="0" algn="l" rtl="0">
              <a:spcBef>
                <a:spcPts val="0"/>
              </a:spcBef>
              <a:spcAft>
                <a:spcPts val="0"/>
              </a:spcAft>
              <a:buNone/>
            </a:pPr>
            <a:endParaRPr sz="1300"/>
          </a:p>
          <a:p>
            <a:pPr marL="0" lvl="0" indent="0" algn="l" rtl="0">
              <a:spcBef>
                <a:spcPts val="0"/>
              </a:spcBef>
              <a:spcAft>
                <a:spcPts val="0"/>
              </a:spcAft>
              <a:buNone/>
            </a:pP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27BA0"/>
        </a:solidFill>
        <a:effectLst/>
      </p:bgPr>
    </p:bg>
    <p:spTree>
      <p:nvGrpSpPr>
        <p:cNvPr id="1" name="Shape 349"/>
        <p:cNvGrpSpPr/>
        <p:nvPr/>
      </p:nvGrpSpPr>
      <p:grpSpPr>
        <a:xfrm>
          <a:off x="0" y="0"/>
          <a:ext cx="0" cy="0"/>
          <a:chOff x="0" y="0"/>
          <a:chExt cx="0" cy="0"/>
        </a:xfrm>
      </p:grpSpPr>
      <p:sp>
        <p:nvSpPr>
          <p:cNvPr id="350" name="Google Shape;350;p24"/>
          <p:cNvSpPr txBox="1">
            <a:spLocks noGrp="1"/>
          </p:cNvSpPr>
          <p:nvPr>
            <p:ph type="title"/>
          </p:nvPr>
        </p:nvSpPr>
        <p:spPr>
          <a:xfrm>
            <a:off x="809550" y="200125"/>
            <a:ext cx="5857800" cy="984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Kesimpulan</a:t>
            </a:r>
            <a:endParaRPr/>
          </a:p>
        </p:txBody>
      </p:sp>
      <p:sp>
        <p:nvSpPr>
          <p:cNvPr id="351" name="Google Shape;351;p24"/>
          <p:cNvSpPr txBox="1"/>
          <p:nvPr/>
        </p:nvSpPr>
        <p:spPr>
          <a:xfrm>
            <a:off x="801875" y="1249750"/>
            <a:ext cx="5880300" cy="322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a:solidFill>
                  <a:schemeClr val="lt1"/>
                </a:solidFill>
                <a:latin typeface="Nunito"/>
                <a:ea typeface="Nunito"/>
                <a:cs typeface="Nunito"/>
                <a:sym typeface="Nunito"/>
              </a:rPr>
              <a:t>Modifikasi ini menambah fitur yang lebih spesifik sesuai kebutuhan pengguna, mengurangi penggunaan bandwidth dan pemrosesan server, serta meningkatkan waktu respons API secara keseluruhan. Dalam jangka panjang, ini juga meningkatkan kualitas data dan menjaga agar API tetap efisien saat jumlah data dan permintaan API meningkat.</a:t>
            </a:r>
            <a:endParaRPr sz="1300">
              <a:solidFill>
                <a:schemeClr val="lt1"/>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Nama Anggota Kelompok</a:t>
            </a:r>
            <a:endParaRPr/>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GB" dirty="0"/>
              <a:t>Dhammas </a:t>
            </a:r>
            <a:r>
              <a:rPr lang="en-GB" dirty="0" err="1"/>
              <a:t>Sachita</a:t>
            </a:r>
            <a:r>
              <a:rPr lang="en-GB" dirty="0"/>
              <a:t> – 21120121130081</a:t>
            </a:r>
          </a:p>
          <a:p>
            <a:pPr marL="457200" lvl="0" indent="-311150" algn="l" rtl="0">
              <a:spcBef>
                <a:spcPts val="0"/>
              </a:spcBef>
              <a:spcAft>
                <a:spcPts val="0"/>
              </a:spcAft>
              <a:buSzPts val="1300"/>
              <a:buAutoNum type="arabicPeriod"/>
            </a:pPr>
            <a:r>
              <a:rPr lang="en-GB" dirty="0"/>
              <a:t>Fadhil Hadrian </a:t>
            </a:r>
            <a:r>
              <a:rPr lang="en-GB" dirty="0" err="1"/>
              <a:t>Azzami</a:t>
            </a:r>
            <a:r>
              <a:rPr lang="en-GB" dirty="0"/>
              <a:t> - 21120121130120</a:t>
            </a:r>
          </a:p>
          <a:p>
            <a:pPr marL="457200" lvl="0" indent="-311150" algn="l" rtl="0">
              <a:spcBef>
                <a:spcPts val="0"/>
              </a:spcBef>
              <a:spcAft>
                <a:spcPts val="0"/>
              </a:spcAft>
              <a:buSzPts val="1300"/>
              <a:buAutoNum type="arabicPeriod"/>
            </a:pPr>
            <a:r>
              <a:rPr lang="en-GB" dirty="0"/>
              <a:t>Muhammad </a:t>
            </a:r>
            <a:r>
              <a:rPr lang="en-GB" dirty="0" err="1"/>
              <a:t>Fathan</a:t>
            </a:r>
            <a:r>
              <a:rPr lang="en-GB" dirty="0"/>
              <a:t> </a:t>
            </a:r>
            <a:r>
              <a:rPr lang="en-GB" dirty="0" err="1"/>
              <a:t>Mubiina</a:t>
            </a:r>
            <a:r>
              <a:rPr lang="en-GB" dirty="0"/>
              <a:t> - 21120121140164</a:t>
            </a:r>
          </a:p>
          <a:p>
            <a:pPr marL="457200" lvl="0" indent="-311150" algn="l" rtl="0">
              <a:spcBef>
                <a:spcPts val="0"/>
              </a:spcBef>
              <a:spcAft>
                <a:spcPts val="0"/>
              </a:spcAft>
              <a:buSzPts val="1300"/>
              <a:buAutoNum type="arabicPeriod"/>
            </a:pPr>
            <a:r>
              <a:rPr lang="en-GB" dirty="0" err="1"/>
              <a:t>Arradhin</a:t>
            </a:r>
            <a:r>
              <a:rPr lang="en-GB" dirty="0"/>
              <a:t> Zidan </a:t>
            </a:r>
            <a:r>
              <a:rPr lang="en-GB" dirty="0" err="1"/>
              <a:t>Ilyasa</a:t>
            </a:r>
            <a:r>
              <a:rPr lang="en-GB" dirty="0"/>
              <a:t> </a:t>
            </a:r>
            <a:r>
              <a:rPr lang="en-GB" dirty="0" err="1"/>
              <a:t>Subiyantoro</a:t>
            </a:r>
            <a:r>
              <a:rPr lang="en-GB" dirty="0"/>
              <a:t> - 21120121140097</a:t>
            </a:r>
          </a:p>
          <a:p>
            <a:pPr marL="457200" lvl="0" indent="-311150" algn="l" rtl="0">
              <a:spcBef>
                <a:spcPts val="0"/>
              </a:spcBef>
              <a:spcAft>
                <a:spcPts val="0"/>
              </a:spcAft>
              <a:buSzPts val="1300"/>
              <a:buAutoNum type="arabicPeriod"/>
            </a:pPr>
            <a:r>
              <a:rPr lang="en-GB" dirty="0"/>
              <a:t>Ahmad Rizqy Yourin - 21120121140136</a:t>
            </a:r>
          </a:p>
          <a:p>
            <a:pPr marL="457200" lvl="0" indent="-311150" algn="l" rtl="0">
              <a:spcBef>
                <a:spcPts val="0"/>
              </a:spcBef>
              <a:spcAft>
                <a:spcPts val="0"/>
              </a:spcAft>
              <a:buSzPts val="1300"/>
              <a:buAutoNum type="arabicPeriod"/>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0" y="3080100"/>
            <a:ext cx="44730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Apa itu Python Rest API ? </a:t>
            </a:r>
            <a:endParaRPr/>
          </a:p>
        </p:txBody>
      </p:sp>
      <p:sp>
        <p:nvSpPr>
          <p:cNvPr id="290" name="Google Shape;290;p15"/>
          <p:cNvSpPr txBox="1"/>
          <p:nvPr/>
        </p:nvSpPr>
        <p:spPr>
          <a:xfrm>
            <a:off x="296250" y="606825"/>
            <a:ext cx="8551500" cy="311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a:solidFill>
                  <a:schemeClr val="lt1"/>
                </a:solidFill>
                <a:latin typeface="Nunito"/>
                <a:ea typeface="Nunito"/>
                <a:cs typeface="Nunito"/>
                <a:sym typeface="Nunito"/>
              </a:rPr>
              <a:t>Python REST API adalah antarmuka pemrograman aplikasi (API) yang dibangun menggunakan bahasa pemrograman Python dan mengikuti prinsip-prinsip arsitektur REST (Representational State Transfer). REST API memungkinkan aplikasi untuk berinteraksi dengan server atau sistem lain melalui permintaan HTTP (seperti GET, POST, PUT, dan DELETE) yang mewakili operasi CRUD (Create, Read, Update, Delete) pada data. Dengan menggunakan REST API, aplikasi dapat mengakses dan memodifikasi sumber daya secara terstruktur dan dapat digunakan oleh berbagai klien, termasuk aplikasi web, aplikasi mobile, atau layanan lainnya. REST API dalam Python sering dibangun dengan kerangka kerja seperti Flask atau Django, yang menawarkan alat dan pustaka untuk memudahkan pengembangan dan pengelolaan endpoint yang efisien dan terstruktur.</a:t>
            </a:r>
            <a:endParaRPr sz="1300">
              <a:solidFill>
                <a:schemeClr val="lt1"/>
              </a:solidFill>
              <a:latin typeface="Nunito"/>
              <a:ea typeface="Nunito"/>
              <a:cs typeface="Nunito"/>
              <a:sym typeface="Nunito"/>
            </a:endParaRPr>
          </a:p>
        </p:txBody>
      </p:sp>
      <p:pic>
        <p:nvPicPr>
          <p:cNvPr id="291" name="Google Shape;291;p15"/>
          <p:cNvPicPr preferRelativeResize="0"/>
          <p:nvPr/>
        </p:nvPicPr>
        <p:blipFill>
          <a:blip r:embed="rId3">
            <a:alphaModFix/>
          </a:blip>
          <a:stretch>
            <a:fillRect/>
          </a:stretch>
        </p:blipFill>
        <p:spPr>
          <a:xfrm>
            <a:off x="3950350" y="2600650"/>
            <a:ext cx="5269851" cy="2542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5"/>
        <p:cNvGrpSpPr/>
        <p:nvPr/>
      </p:nvGrpSpPr>
      <p:grpSpPr>
        <a:xfrm>
          <a:off x="0" y="0"/>
          <a:ext cx="0" cy="0"/>
          <a:chOff x="0" y="0"/>
          <a:chExt cx="0" cy="0"/>
        </a:xfrm>
      </p:grpSpPr>
      <p:sp>
        <p:nvSpPr>
          <p:cNvPr id="296" name="Google Shape;296;p16"/>
          <p:cNvSpPr txBox="1">
            <a:spLocks noGrp="1"/>
          </p:cNvSpPr>
          <p:nvPr>
            <p:ph type="title"/>
          </p:nvPr>
        </p:nvSpPr>
        <p:spPr>
          <a:xfrm>
            <a:off x="1388550" y="35875"/>
            <a:ext cx="6366900" cy="9465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GB"/>
              <a:t>Kode API</a:t>
            </a:r>
            <a:endParaRPr/>
          </a:p>
        </p:txBody>
      </p:sp>
      <p:sp>
        <p:nvSpPr>
          <p:cNvPr id="297" name="Google Shape;297;p16"/>
          <p:cNvSpPr txBox="1">
            <a:spLocks noGrp="1"/>
          </p:cNvSpPr>
          <p:nvPr>
            <p:ph type="body" idx="1"/>
          </p:nvPr>
        </p:nvSpPr>
        <p:spPr>
          <a:xfrm>
            <a:off x="101125" y="1126950"/>
            <a:ext cx="4312800" cy="39516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en-GB" sz="700">
                <a:latin typeface="Courier New"/>
                <a:ea typeface="Courier New"/>
                <a:cs typeface="Courier New"/>
                <a:sym typeface="Courier New"/>
              </a:rPr>
              <a:t>from flask import Flask, request</a:t>
            </a:r>
            <a:endParaRPr sz="700">
              <a:latin typeface="Courier New"/>
              <a:ea typeface="Courier New"/>
              <a:cs typeface="Courier New"/>
              <a:sym typeface="Courier New"/>
            </a:endParaRPr>
          </a:p>
          <a:p>
            <a:pPr marL="0" lvl="0" indent="0" algn="l" rtl="0">
              <a:lnSpc>
                <a:spcPct val="95000"/>
              </a:lnSpc>
              <a:spcBef>
                <a:spcPts val="1200"/>
              </a:spcBef>
              <a:spcAft>
                <a:spcPts val="0"/>
              </a:spcAft>
              <a:buSzPts val="275"/>
              <a:buNone/>
            </a:pPr>
            <a:r>
              <a:rPr lang="en-GB" sz="700">
                <a:latin typeface="Courier New"/>
                <a:ea typeface="Courier New"/>
                <a:cs typeface="Courier New"/>
                <a:sym typeface="Courier New"/>
              </a:rPr>
              <a:t>from flask_sqlalchemy import SQLAlchemy</a:t>
            </a:r>
            <a:endParaRPr sz="700">
              <a:latin typeface="Courier New"/>
              <a:ea typeface="Courier New"/>
              <a:cs typeface="Courier New"/>
              <a:sym typeface="Courier New"/>
            </a:endParaRPr>
          </a:p>
          <a:p>
            <a:pPr marL="0" lvl="0" indent="0" algn="l" rtl="0">
              <a:lnSpc>
                <a:spcPct val="95000"/>
              </a:lnSpc>
              <a:spcBef>
                <a:spcPts val="1200"/>
              </a:spcBef>
              <a:spcAft>
                <a:spcPts val="0"/>
              </a:spcAft>
              <a:buSzPts val="275"/>
              <a:buNone/>
            </a:pPr>
            <a:r>
              <a:rPr lang="en-GB" sz="700">
                <a:latin typeface="Courier New"/>
                <a:ea typeface="Courier New"/>
                <a:cs typeface="Courier New"/>
                <a:sym typeface="Courier New"/>
              </a:rPr>
              <a:t>from flask_restful import Resource, Api, reqparse, fields, marshal_with, abort</a:t>
            </a:r>
            <a:endParaRPr sz="700">
              <a:latin typeface="Courier New"/>
              <a:ea typeface="Courier New"/>
              <a:cs typeface="Courier New"/>
              <a:sym typeface="Courier New"/>
            </a:endParaRPr>
          </a:p>
          <a:p>
            <a:pPr marL="0" lvl="0" indent="0" algn="l" rtl="0">
              <a:lnSpc>
                <a:spcPct val="95000"/>
              </a:lnSpc>
              <a:spcBef>
                <a:spcPts val="1200"/>
              </a:spcBef>
              <a:spcAft>
                <a:spcPts val="0"/>
              </a:spcAft>
              <a:buSzPts val="275"/>
              <a:buNone/>
            </a:pPr>
            <a:r>
              <a:rPr lang="en-GB" sz="700">
                <a:latin typeface="Courier New"/>
                <a:ea typeface="Courier New"/>
                <a:cs typeface="Courier New"/>
                <a:sym typeface="Courier New"/>
              </a:rPr>
              <a:t>import re</a:t>
            </a:r>
            <a:endParaRPr sz="1000">
              <a:latin typeface="Courier New"/>
              <a:ea typeface="Courier New"/>
              <a:cs typeface="Courier New"/>
              <a:sym typeface="Courier New"/>
            </a:endParaRPr>
          </a:p>
          <a:p>
            <a:pPr marL="0" lvl="0" indent="0" algn="l" rtl="0">
              <a:lnSpc>
                <a:spcPct val="95000"/>
              </a:lnSpc>
              <a:spcBef>
                <a:spcPts val="1200"/>
              </a:spcBef>
              <a:spcAft>
                <a:spcPts val="0"/>
              </a:spcAft>
              <a:buSzPts val="275"/>
              <a:buNone/>
            </a:pPr>
            <a:endParaRPr sz="700">
              <a:latin typeface="Courier New"/>
              <a:ea typeface="Courier New"/>
              <a:cs typeface="Courier New"/>
              <a:sym typeface="Courier New"/>
            </a:endParaRPr>
          </a:p>
          <a:p>
            <a:pPr marL="0" lvl="0" indent="0" algn="l" rtl="0">
              <a:lnSpc>
                <a:spcPct val="95000"/>
              </a:lnSpc>
              <a:spcBef>
                <a:spcPts val="1200"/>
              </a:spcBef>
              <a:spcAft>
                <a:spcPts val="0"/>
              </a:spcAft>
              <a:buSzPts val="275"/>
              <a:buNone/>
            </a:pPr>
            <a:r>
              <a:rPr lang="en-GB" sz="700">
                <a:latin typeface="Courier New"/>
                <a:ea typeface="Courier New"/>
                <a:cs typeface="Courier New"/>
                <a:sym typeface="Courier New"/>
              </a:rPr>
              <a:t>app = Flask(__name__)</a:t>
            </a:r>
            <a:endParaRPr sz="700">
              <a:latin typeface="Courier New"/>
              <a:ea typeface="Courier New"/>
              <a:cs typeface="Courier New"/>
              <a:sym typeface="Courier New"/>
            </a:endParaRPr>
          </a:p>
          <a:p>
            <a:pPr marL="0" lvl="0" indent="0" algn="l" rtl="0">
              <a:lnSpc>
                <a:spcPct val="95000"/>
              </a:lnSpc>
              <a:spcBef>
                <a:spcPts val="1200"/>
              </a:spcBef>
              <a:spcAft>
                <a:spcPts val="0"/>
              </a:spcAft>
              <a:buSzPts val="275"/>
              <a:buNone/>
            </a:pPr>
            <a:r>
              <a:rPr lang="en-GB" sz="700">
                <a:latin typeface="Courier New"/>
                <a:ea typeface="Courier New"/>
                <a:cs typeface="Courier New"/>
                <a:sym typeface="Courier New"/>
              </a:rPr>
              <a:t>app.config['SQLALCHEMY_DATABASE_URI'] = 'sqlite:///database.db'</a:t>
            </a:r>
            <a:endParaRPr sz="700">
              <a:latin typeface="Courier New"/>
              <a:ea typeface="Courier New"/>
              <a:cs typeface="Courier New"/>
              <a:sym typeface="Courier New"/>
            </a:endParaRPr>
          </a:p>
          <a:p>
            <a:pPr marL="0" lvl="0" indent="0" algn="l" rtl="0">
              <a:lnSpc>
                <a:spcPct val="95000"/>
              </a:lnSpc>
              <a:spcBef>
                <a:spcPts val="1200"/>
              </a:spcBef>
              <a:spcAft>
                <a:spcPts val="0"/>
              </a:spcAft>
              <a:buSzPts val="275"/>
              <a:buNone/>
            </a:pPr>
            <a:r>
              <a:rPr lang="en-GB" sz="700">
                <a:latin typeface="Courier New"/>
                <a:ea typeface="Courier New"/>
                <a:cs typeface="Courier New"/>
                <a:sym typeface="Courier New"/>
              </a:rPr>
              <a:t>db = SQLAlchemy(app)</a:t>
            </a:r>
            <a:endParaRPr sz="700">
              <a:latin typeface="Courier New"/>
              <a:ea typeface="Courier New"/>
              <a:cs typeface="Courier New"/>
              <a:sym typeface="Courier New"/>
            </a:endParaRPr>
          </a:p>
          <a:p>
            <a:pPr marL="0" lvl="0" indent="0" algn="l" rtl="0">
              <a:lnSpc>
                <a:spcPct val="95000"/>
              </a:lnSpc>
              <a:spcBef>
                <a:spcPts val="1200"/>
              </a:spcBef>
              <a:spcAft>
                <a:spcPts val="0"/>
              </a:spcAft>
              <a:buSzPts val="275"/>
              <a:buNone/>
            </a:pPr>
            <a:r>
              <a:rPr lang="en-GB" sz="700">
                <a:latin typeface="Courier New"/>
                <a:ea typeface="Courier New"/>
                <a:cs typeface="Courier New"/>
                <a:sym typeface="Courier New"/>
              </a:rPr>
              <a:t>api = Api(app)</a:t>
            </a:r>
            <a:endParaRPr sz="700">
              <a:latin typeface="Courier New"/>
              <a:ea typeface="Courier New"/>
              <a:cs typeface="Courier New"/>
              <a:sym typeface="Courier New"/>
            </a:endParaRPr>
          </a:p>
          <a:p>
            <a:pPr marL="0" lvl="0" indent="0" algn="l" rtl="0">
              <a:lnSpc>
                <a:spcPct val="95000"/>
              </a:lnSpc>
              <a:spcBef>
                <a:spcPts val="1200"/>
              </a:spcBef>
              <a:spcAft>
                <a:spcPts val="0"/>
              </a:spcAft>
              <a:buSzPts val="275"/>
              <a:buNone/>
            </a:pPr>
            <a:endParaRPr sz="700">
              <a:latin typeface="Courier New"/>
              <a:ea typeface="Courier New"/>
              <a:cs typeface="Courier New"/>
              <a:sym typeface="Courier New"/>
            </a:endParaRPr>
          </a:p>
          <a:p>
            <a:pPr marL="0" lvl="0" indent="0" algn="l" rtl="0">
              <a:lnSpc>
                <a:spcPct val="95000"/>
              </a:lnSpc>
              <a:spcBef>
                <a:spcPts val="1200"/>
              </a:spcBef>
              <a:spcAft>
                <a:spcPts val="0"/>
              </a:spcAft>
              <a:buSzPts val="275"/>
              <a:buNone/>
            </a:pPr>
            <a:r>
              <a:rPr lang="en-GB" sz="700">
                <a:latin typeface="Courier New"/>
                <a:ea typeface="Courier New"/>
                <a:cs typeface="Courier New"/>
                <a:sym typeface="Courier New"/>
              </a:rPr>
              <a:t># Model</a:t>
            </a:r>
            <a:endParaRPr sz="700">
              <a:latin typeface="Courier New"/>
              <a:ea typeface="Courier New"/>
              <a:cs typeface="Courier New"/>
              <a:sym typeface="Courier New"/>
            </a:endParaRPr>
          </a:p>
          <a:p>
            <a:pPr marL="0" lvl="0" indent="0" algn="l" rtl="0">
              <a:lnSpc>
                <a:spcPct val="95000"/>
              </a:lnSpc>
              <a:spcBef>
                <a:spcPts val="1200"/>
              </a:spcBef>
              <a:spcAft>
                <a:spcPts val="0"/>
              </a:spcAft>
              <a:buSzPts val="275"/>
              <a:buNone/>
            </a:pPr>
            <a:r>
              <a:rPr lang="en-GB" sz="700">
                <a:latin typeface="Courier New"/>
                <a:ea typeface="Courier New"/>
                <a:cs typeface="Courier New"/>
                <a:sym typeface="Courier New"/>
              </a:rPr>
              <a:t>class UserModel(db.Model):</a:t>
            </a:r>
            <a:endParaRPr sz="700">
              <a:latin typeface="Courier New"/>
              <a:ea typeface="Courier New"/>
              <a:cs typeface="Courier New"/>
              <a:sym typeface="Courier New"/>
            </a:endParaRPr>
          </a:p>
          <a:p>
            <a:pPr marL="0" lvl="0" indent="0" algn="l" rtl="0">
              <a:lnSpc>
                <a:spcPct val="95000"/>
              </a:lnSpc>
              <a:spcBef>
                <a:spcPts val="1200"/>
              </a:spcBef>
              <a:spcAft>
                <a:spcPts val="0"/>
              </a:spcAft>
              <a:buSzPts val="275"/>
              <a:buNone/>
            </a:pPr>
            <a:r>
              <a:rPr lang="en-GB" sz="700">
                <a:latin typeface="Courier New"/>
                <a:ea typeface="Courier New"/>
                <a:cs typeface="Courier New"/>
                <a:sym typeface="Courier New"/>
              </a:rPr>
              <a:t>    id = db.Column(db.Integer, primary_key=True)</a:t>
            </a:r>
            <a:endParaRPr sz="700">
              <a:latin typeface="Courier New"/>
              <a:ea typeface="Courier New"/>
              <a:cs typeface="Courier New"/>
              <a:sym typeface="Courier New"/>
            </a:endParaRPr>
          </a:p>
          <a:p>
            <a:pPr marL="0" lvl="0" indent="0" algn="l" rtl="0">
              <a:lnSpc>
                <a:spcPct val="95000"/>
              </a:lnSpc>
              <a:spcBef>
                <a:spcPts val="1200"/>
              </a:spcBef>
              <a:spcAft>
                <a:spcPts val="0"/>
              </a:spcAft>
              <a:buSzPts val="275"/>
              <a:buNone/>
            </a:pPr>
            <a:r>
              <a:rPr lang="en-GB" sz="700">
                <a:latin typeface="Courier New"/>
                <a:ea typeface="Courier New"/>
                <a:cs typeface="Courier New"/>
                <a:sym typeface="Courier New"/>
              </a:rPr>
              <a:t>    name = db.Column(db.String(80), unique=True, nullable=False, index=True)</a:t>
            </a:r>
            <a:endParaRPr sz="700">
              <a:latin typeface="Courier New"/>
              <a:ea typeface="Courier New"/>
              <a:cs typeface="Courier New"/>
              <a:sym typeface="Courier New"/>
            </a:endParaRPr>
          </a:p>
          <a:p>
            <a:pPr marL="0" lvl="0" indent="0" algn="l" rtl="0">
              <a:lnSpc>
                <a:spcPct val="95000"/>
              </a:lnSpc>
              <a:spcBef>
                <a:spcPts val="1200"/>
              </a:spcBef>
              <a:spcAft>
                <a:spcPts val="0"/>
              </a:spcAft>
              <a:buSzPts val="275"/>
              <a:buNone/>
            </a:pPr>
            <a:r>
              <a:rPr lang="en-GB" sz="700">
                <a:latin typeface="Courier New"/>
                <a:ea typeface="Courier New"/>
                <a:cs typeface="Courier New"/>
                <a:sym typeface="Courier New"/>
              </a:rPr>
              <a:t>    email = db.Column(db.String(80), unique=True, nullable=False, index=True)</a:t>
            </a:r>
            <a:endParaRPr sz="700">
              <a:latin typeface="Courier New"/>
              <a:ea typeface="Courier New"/>
              <a:cs typeface="Courier New"/>
              <a:sym typeface="Courier New"/>
            </a:endParaRPr>
          </a:p>
          <a:p>
            <a:pPr marL="0" lvl="0" indent="0" algn="l" rtl="0">
              <a:lnSpc>
                <a:spcPct val="95000"/>
              </a:lnSpc>
              <a:spcBef>
                <a:spcPts val="1200"/>
              </a:spcBef>
              <a:spcAft>
                <a:spcPts val="1200"/>
              </a:spcAft>
              <a:buSzPts val="275"/>
              <a:buNone/>
            </a:pPr>
            <a:endParaRPr sz="700">
              <a:latin typeface="Courier New"/>
              <a:ea typeface="Courier New"/>
              <a:cs typeface="Courier New"/>
              <a:sym typeface="Courier New"/>
            </a:endParaRPr>
          </a:p>
        </p:txBody>
      </p:sp>
      <p:sp>
        <p:nvSpPr>
          <p:cNvPr id="298" name="Google Shape;298;p16"/>
          <p:cNvSpPr txBox="1"/>
          <p:nvPr/>
        </p:nvSpPr>
        <p:spPr>
          <a:xfrm>
            <a:off x="4471675" y="1098050"/>
            <a:ext cx="4637700" cy="39948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0"/>
              </a:spcBef>
              <a:spcAft>
                <a:spcPts val="0"/>
              </a:spcAft>
              <a:buClr>
                <a:srgbClr val="000000"/>
              </a:buClr>
              <a:buSzPts val="275"/>
              <a:buFont typeface="Arial"/>
              <a:buNone/>
            </a:pP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Clr>
                <a:srgbClr val="000000"/>
              </a:buClr>
              <a:buSzPts val="275"/>
              <a:buFont typeface="Arial"/>
              <a:buNone/>
            </a:pPr>
            <a:r>
              <a:rPr lang="en-GB" sz="700">
                <a:solidFill>
                  <a:schemeClr val="lt1"/>
                </a:solidFill>
                <a:latin typeface="Courier New"/>
                <a:ea typeface="Courier New"/>
                <a:cs typeface="Courier New"/>
                <a:sym typeface="Courier New"/>
              </a:rPr>
              <a:t>    def __repr__(self):</a:t>
            </a: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Clr>
                <a:srgbClr val="000000"/>
              </a:buClr>
              <a:buSzPts val="275"/>
              <a:buFont typeface="Arial"/>
              <a:buNone/>
            </a:pPr>
            <a:r>
              <a:rPr lang="en-GB" sz="700">
                <a:solidFill>
                  <a:schemeClr val="lt1"/>
                </a:solidFill>
                <a:latin typeface="Courier New"/>
                <a:ea typeface="Courier New"/>
                <a:cs typeface="Courier New"/>
                <a:sym typeface="Courier New"/>
              </a:rPr>
              <a:t>        return f"User(name = {self.name}, email = {self.email})"</a:t>
            </a: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Clr>
                <a:srgbClr val="000000"/>
              </a:buClr>
              <a:buSzPts val="275"/>
              <a:buFont typeface="Arial"/>
              <a:buNone/>
            </a:pP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Clr>
                <a:srgbClr val="000000"/>
              </a:buClr>
              <a:buSzPts val="275"/>
              <a:buFont typeface="Arial"/>
              <a:buNone/>
            </a:pPr>
            <a:r>
              <a:rPr lang="en-GB" sz="700">
                <a:solidFill>
                  <a:schemeClr val="lt1"/>
                </a:solidFill>
                <a:latin typeface="Courier New"/>
                <a:ea typeface="Courier New"/>
                <a:cs typeface="Courier New"/>
                <a:sym typeface="Courier New"/>
              </a:rPr>
              <a:t># Validasi Email</a:t>
            </a: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Clr>
                <a:srgbClr val="000000"/>
              </a:buClr>
              <a:buSzPts val="275"/>
              <a:buFont typeface="Arial"/>
              <a:buNone/>
            </a:pPr>
            <a:r>
              <a:rPr lang="en-GB" sz="700">
                <a:solidFill>
                  <a:schemeClr val="lt1"/>
                </a:solidFill>
                <a:latin typeface="Courier New"/>
                <a:ea typeface="Courier New"/>
                <a:cs typeface="Courier New"/>
                <a:sym typeface="Courier New"/>
              </a:rPr>
              <a:t>def is_valid_email(email):</a:t>
            </a: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Clr>
                <a:srgbClr val="000000"/>
              </a:buClr>
              <a:buSzPts val="275"/>
              <a:buFont typeface="Arial"/>
              <a:buNone/>
            </a:pPr>
            <a:r>
              <a:rPr lang="en-GB" sz="700">
                <a:solidFill>
                  <a:schemeClr val="lt1"/>
                </a:solidFill>
                <a:latin typeface="Courier New"/>
                <a:ea typeface="Courier New"/>
                <a:cs typeface="Courier New"/>
                <a:sym typeface="Courier New"/>
              </a:rPr>
              <a:t>    return re.match(r'^[\w\.-]+@[\w\.-]+\.\w+$', email)</a:t>
            </a: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Clr>
                <a:srgbClr val="000000"/>
              </a:buClr>
              <a:buSzPts val="275"/>
              <a:buFont typeface="Arial"/>
              <a:buNone/>
            </a:pP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Clr>
                <a:srgbClr val="000000"/>
              </a:buClr>
              <a:buSzPts val="275"/>
              <a:buFont typeface="Arial"/>
              <a:buNone/>
            </a:pPr>
            <a:r>
              <a:rPr lang="en-GB" sz="700">
                <a:solidFill>
                  <a:schemeClr val="lt1"/>
                </a:solidFill>
                <a:latin typeface="Courier New"/>
                <a:ea typeface="Courier New"/>
                <a:cs typeface="Courier New"/>
                <a:sym typeface="Courier New"/>
              </a:rPr>
              <a:t># Parser</a:t>
            </a: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Clr>
                <a:srgbClr val="000000"/>
              </a:buClr>
              <a:buSzPts val="275"/>
              <a:buFont typeface="Arial"/>
              <a:buNone/>
            </a:pPr>
            <a:r>
              <a:rPr lang="en-GB" sz="700">
                <a:solidFill>
                  <a:schemeClr val="lt1"/>
                </a:solidFill>
                <a:latin typeface="Courier New"/>
                <a:ea typeface="Courier New"/>
                <a:cs typeface="Courier New"/>
                <a:sym typeface="Courier New"/>
              </a:rPr>
              <a:t>user_args = reqparse.RequestParser()</a:t>
            </a: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Clr>
                <a:srgbClr val="000000"/>
              </a:buClr>
              <a:buSzPts val="275"/>
              <a:buFont typeface="Arial"/>
              <a:buNone/>
            </a:pPr>
            <a:r>
              <a:rPr lang="en-GB" sz="700">
                <a:solidFill>
                  <a:schemeClr val="lt1"/>
                </a:solidFill>
                <a:latin typeface="Courier New"/>
                <a:ea typeface="Courier New"/>
                <a:cs typeface="Courier New"/>
                <a:sym typeface="Courier New"/>
              </a:rPr>
              <a:t>user_args.add_argument('name', type=str, required=True, help="Name cannot be blank")</a:t>
            </a: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Clr>
                <a:srgbClr val="000000"/>
              </a:buClr>
              <a:buSzPts val="275"/>
              <a:buFont typeface="Arial"/>
              <a:buNone/>
            </a:pPr>
            <a:r>
              <a:rPr lang="en-GB" sz="700">
                <a:solidFill>
                  <a:schemeClr val="lt1"/>
                </a:solidFill>
                <a:latin typeface="Courier New"/>
                <a:ea typeface="Courier New"/>
                <a:cs typeface="Courier New"/>
                <a:sym typeface="Courier New"/>
              </a:rPr>
              <a:t>user_args.add_argument('email', type=str, required=True, help="Email cannot be blank")</a:t>
            </a: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Clr>
                <a:srgbClr val="000000"/>
              </a:buClr>
              <a:buSzPts val="275"/>
              <a:buFont typeface="Arial"/>
              <a:buNone/>
            </a:pP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Clr>
                <a:srgbClr val="000000"/>
              </a:buClr>
              <a:buSzPts val="275"/>
              <a:buFont typeface="Arial"/>
              <a:buNone/>
            </a:pPr>
            <a:r>
              <a:rPr lang="en-GB" sz="700">
                <a:solidFill>
                  <a:schemeClr val="lt1"/>
                </a:solidFill>
                <a:latin typeface="Courier New"/>
                <a:ea typeface="Courier New"/>
                <a:cs typeface="Courier New"/>
                <a:sym typeface="Courier New"/>
              </a:rPr>
              <a:t>user_fields = {</a:t>
            </a: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Clr>
                <a:srgbClr val="000000"/>
              </a:buClr>
              <a:buSzPts val="275"/>
              <a:buFont typeface="Arial"/>
              <a:buNone/>
            </a:pPr>
            <a:r>
              <a:rPr lang="en-GB" sz="700">
                <a:solidFill>
                  <a:schemeClr val="lt1"/>
                </a:solidFill>
                <a:latin typeface="Courier New"/>
                <a:ea typeface="Courier New"/>
                <a:cs typeface="Courier New"/>
                <a:sym typeface="Courier New"/>
              </a:rPr>
              <a:t>    'id': fields.Integer,</a:t>
            </a:r>
            <a:endParaRPr sz="700">
              <a:solidFill>
                <a:schemeClr val="lt1"/>
              </a:solidFill>
              <a:latin typeface="Courier New"/>
              <a:ea typeface="Courier New"/>
              <a:cs typeface="Courier New"/>
              <a:sym typeface="Courier New"/>
            </a:endParaRPr>
          </a:p>
          <a:p>
            <a:pPr marL="0" lvl="0" indent="0" algn="l" rtl="0">
              <a:spcBef>
                <a:spcPts val="1200"/>
              </a:spcBef>
              <a:spcAft>
                <a:spcPts val="0"/>
              </a:spcAft>
              <a:buNone/>
            </a:pPr>
            <a:endParaRPr sz="1300">
              <a:solidFill>
                <a:schemeClr val="dk2"/>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144475" y="35875"/>
            <a:ext cx="8835000" cy="94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GB" sz="7000"/>
              <a:t>Kode API Lanjutan</a:t>
            </a:r>
            <a:endParaRPr sz="7000"/>
          </a:p>
        </p:txBody>
      </p:sp>
      <p:sp>
        <p:nvSpPr>
          <p:cNvPr id="304" name="Google Shape;304;p17"/>
          <p:cNvSpPr txBox="1">
            <a:spLocks noGrp="1"/>
          </p:cNvSpPr>
          <p:nvPr>
            <p:ph type="body" idx="1"/>
          </p:nvPr>
        </p:nvSpPr>
        <p:spPr>
          <a:xfrm>
            <a:off x="101125" y="1126950"/>
            <a:ext cx="4312800" cy="39516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endParaRPr sz="700">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latin typeface="Courier New"/>
                <a:ea typeface="Courier New"/>
                <a:cs typeface="Courier New"/>
                <a:sym typeface="Courier New"/>
              </a:rPr>
              <a:t>    'name': fields.String,</a:t>
            </a:r>
            <a:endParaRPr sz="700">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latin typeface="Courier New"/>
                <a:ea typeface="Courier New"/>
                <a:cs typeface="Courier New"/>
                <a:sym typeface="Courier New"/>
              </a:rPr>
              <a:t>    'email': fields.String,</a:t>
            </a:r>
            <a:endParaRPr sz="700">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latin typeface="Courier New"/>
                <a:ea typeface="Courier New"/>
                <a:cs typeface="Courier New"/>
                <a:sym typeface="Courier New"/>
              </a:rPr>
              <a:t>}</a:t>
            </a:r>
            <a:endParaRPr sz="700">
              <a:latin typeface="Courier New"/>
              <a:ea typeface="Courier New"/>
              <a:cs typeface="Courier New"/>
              <a:sym typeface="Courier New"/>
            </a:endParaRPr>
          </a:p>
          <a:p>
            <a:pPr marL="0" lvl="0" indent="0" algn="l" rtl="0">
              <a:lnSpc>
                <a:spcPct val="95000"/>
              </a:lnSpc>
              <a:spcBef>
                <a:spcPts val="1200"/>
              </a:spcBef>
              <a:spcAft>
                <a:spcPts val="0"/>
              </a:spcAft>
              <a:buNone/>
            </a:pPr>
            <a:endParaRPr sz="700">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latin typeface="Courier New"/>
                <a:ea typeface="Courier New"/>
                <a:cs typeface="Courier New"/>
                <a:sym typeface="Courier New"/>
              </a:rPr>
              <a:t># Helper Function</a:t>
            </a:r>
            <a:endParaRPr sz="700">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latin typeface="Courier New"/>
                <a:ea typeface="Courier New"/>
                <a:cs typeface="Courier New"/>
                <a:sym typeface="Courier New"/>
              </a:rPr>
              <a:t>def add_user(name, email):</a:t>
            </a:r>
            <a:endParaRPr sz="700">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latin typeface="Courier New"/>
                <a:ea typeface="Courier New"/>
                <a:cs typeface="Courier New"/>
                <a:sym typeface="Courier New"/>
              </a:rPr>
              <a:t>    if not is_valid_email(email):</a:t>
            </a:r>
            <a:endParaRPr sz="700">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latin typeface="Courier New"/>
                <a:ea typeface="Courier New"/>
                <a:cs typeface="Courier New"/>
                <a:sym typeface="Courier New"/>
              </a:rPr>
              <a:t>        abort(400, message="Invalid email format.")</a:t>
            </a:r>
            <a:endParaRPr sz="700">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latin typeface="Courier New"/>
                <a:ea typeface="Courier New"/>
                <a:cs typeface="Courier New"/>
                <a:sym typeface="Courier New"/>
              </a:rPr>
              <a:t>    if UserModel.query.filter_by(email=email).first():</a:t>
            </a:r>
            <a:endParaRPr sz="700">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latin typeface="Courier New"/>
                <a:ea typeface="Courier New"/>
                <a:cs typeface="Courier New"/>
                <a:sym typeface="Courier New"/>
              </a:rPr>
              <a:t>        abort(409, message="Email already exists.")</a:t>
            </a:r>
            <a:endParaRPr sz="700">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latin typeface="Courier New"/>
                <a:ea typeface="Courier New"/>
                <a:cs typeface="Courier New"/>
                <a:sym typeface="Courier New"/>
              </a:rPr>
              <a:t>    user = UserModel(name=name, email=email)</a:t>
            </a:r>
            <a:endParaRPr sz="700">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latin typeface="Courier New"/>
                <a:ea typeface="Courier New"/>
                <a:cs typeface="Courier New"/>
                <a:sym typeface="Courier New"/>
              </a:rPr>
              <a:t>    db.session.add(user)</a:t>
            </a:r>
            <a:endParaRPr sz="700">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latin typeface="Courier New"/>
                <a:ea typeface="Courier New"/>
                <a:cs typeface="Courier New"/>
                <a:sym typeface="Courier New"/>
              </a:rPr>
              <a:t>    db.session.commit()</a:t>
            </a:r>
            <a:endParaRPr sz="700">
              <a:latin typeface="Courier New"/>
              <a:ea typeface="Courier New"/>
              <a:cs typeface="Courier New"/>
              <a:sym typeface="Courier New"/>
            </a:endParaRPr>
          </a:p>
          <a:p>
            <a:pPr marL="0" lvl="0" indent="0" algn="l" rtl="0">
              <a:lnSpc>
                <a:spcPct val="95000"/>
              </a:lnSpc>
              <a:spcBef>
                <a:spcPts val="1200"/>
              </a:spcBef>
              <a:spcAft>
                <a:spcPts val="1200"/>
              </a:spcAft>
              <a:buNone/>
            </a:pPr>
            <a:r>
              <a:rPr lang="en-GB" sz="700">
                <a:latin typeface="Courier New"/>
                <a:ea typeface="Courier New"/>
                <a:cs typeface="Courier New"/>
                <a:sym typeface="Courier New"/>
              </a:rPr>
              <a:t>    return user</a:t>
            </a:r>
            <a:endParaRPr sz="700">
              <a:latin typeface="Courier New"/>
              <a:ea typeface="Courier New"/>
              <a:cs typeface="Courier New"/>
              <a:sym typeface="Courier New"/>
            </a:endParaRPr>
          </a:p>
        </p:txBody>
      </p:sp>
      <p:sp>
        <p:nvSpPr>
          <p:cNvPr id="305" name="Google Shape;305;p17"/>
          <p:cNvSpPr txBox="1"/>
          <p:nvPr/>
        </p:nvSpPr>
        <p:spPr>
          <a:xfrm>
            <a:off x="4471675" y="1098050"/>
            <a:ext cx="4637700" cy="39948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GB" sz="700">
                <a:solidFill>
                  <a:schemeClr val="lt1"/>
                </a:solidFill>
                <a:latin typeface="Courier New"/>
                <a:ea typeface="Courier New"/>
                <a:cs typeface="Courier New"/>
                <a:sym typeface="Courier New"/>
              </a:rPr>
              <a:t># Resources</a:t>
            </a: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solidFill>
                  <a:schemeClr val="lt1"/>
                </a:solidFill>
                <a:latin typeface="Courier New"/>
                <a:ea typeface="Courier New"/>
                <a:cs typeface="Courier New"/>
                <a:sym typeface="Courier New"/>
              </a:rPr>
              <a:t>class Users(Resource):</a:t>
            </a: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solidFill>
                  <a:schemeClr val="lt1"/>
                </a:solidFill>
                <a:latin typeface="Courier New"/>
                <a:ea typeface="Courier New"/>
                <a:cs typeface="Courier New"/>
                <a:sym typeface="Courier New"/>
              </a:rPr>
              <a:t>    @marshal_with(user_fields)</a:t>
            </a: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solidFill>
                  <a:schemeClr val="lt1"/>
                </a:solidFill>
                <a:latin typeface="Courier New"/>
                <a:ea typeface="Courier New"/>
                <a:cs typeface="Courier New"/>
                <a:sym typeface="Courier New"/>
              </a:rPr>
              <a:t>    def get(self):</a:t>
            </a: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solidFill>
                  <a:schemeClr val="lt1"/>
                </a:solidFill>
                <a:latin typeface="Courier New"/>
                <a:ea typeface="Courier New"/>
                <a:cs typeface="Courier New"/>
                <a:sym typeface="Courier New"/>
              </a:rPr>
              <a:t>        users = UserModel.query.all()</a:t>
            </a: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solidFill>
                  <a:schemeClr val="lt1"/>
                </a:solidFill>
                <a:latin typeface="Courier New"/>
                <a:ea typeface="Courier New"/>
                <a:cs typeface="Courier New"/>
                <a:sym typeface="Courier New"/>
              </a:rPr>
              <a:t>        return users</a:t>
            </a: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None/>
            </a:pP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solidFill>
                  <a:schemeClr val="lt1"/>
                </a:solidFill>
                <a:latin typeface="Courier New"/>
                <a:ea typeface="Courier New"/>
                <a:cs typeface="Courier New"/>
                <a:sym typeface="Courier New"/>
              </a:rPr>
              <a:t>    @marshal_with(user_fields)</a:t>
            </a: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solidFill>
                  <a:schemeClr val="lt1"/>
                </a:solidFill>
                <a:latin typeface="Courier New"/>
                <a:ea typeface="Courier New"/>
                <a:cs typeface="Courier New"/>
                <a:sym typeface="Courier New"/>
              </a:rPr>
              <a:t>    def post(self):</a:t>
            </a: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solidFill>
                  <a:schemeClr val="lt1"/>
                </a:solidFill>
                <a:latin typeface="Courier New"/>
                <a:ea typeface="Courier New"/>
                <a:cs typeface="Courier New"/>
                <a:sym typeface="Courier New"/>
              </a:rPr>
              <a:t>        args = user_args.parse_args()</a:t>
            </a: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solidFill>
                  <a:schemeClr val="lt1"/>
                </a:solidFill>
                <a:latin typeface="Courier New"/>
                <a:ea typeface="Courier New"/>
                <a:cs typeface="Courier New"/>
                <a:sym typeface="Courier New"/>
              </a:rPr>
              <a:t>        user = add_user(args["name"], args["email"])</a:t>
            </a: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solidFill>
                  <a:schemeClr val="lt1"/>
                </a:solidFill>
                <a:latin typeface="Courier New"/>
                <a:ea typeface="Courier New"/>
                <a:cs typeface="Courier New"/>
                <a:sym typeface="Courier New"/>
              </a:rPr>
              <a:t>        return user, 201</a:t>
            </a: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solidFill>
                  <a:schemeClr val="lt1"/>
                </a:solidFill>
                <a:latin typeface="Courier New"/>
                <a:ea typeface="Courier New"/>
                <a:cs typeface="Courier New"/>
                <a:sym typeface="Courier New"/>
              </a:rPr>
              <a:t>class User(Resource):</a:t>
            </a: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solidFill>
                  <a:schemeClr val="lt1"/>
                </a:solidFill>
                <a:latin typeface="Courier New"/>
                <a:ea typeface="Courier New"/>
                <a:cs typeface="Courier New"/>
                <a:sym typeface="Courier New"/>
              </a:rPr>
              <a:t>    @marshal_with(user_fields)</a:t>
            </a: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solidFill>
                  <a:schemeClr val="lt1"/>
                </a:solidFill>
                <a:latin typeface="Courier New"/>
                <a:ea typeface="Courier New"/>
                <a:cs typeface="Courier New"/>
                <a:sym typeface="Courier New"/>
              </a:rPr>
              <a:t>    def get(self, id):</a:t>
            </a:r>
            <a:endParaRPr sz="700">
              <a:solidFill>
                <a:schemeClr val="lt1"/>
              </a:solidFill>
              <a:latin typeface="Courier New"/>
              <a:ea typeface="Courier New"/>
              <a:cs typeface="Courier New"/>
              <a:sym typeface="Courier New"/>
            </a:endParaRPr>
          </a:p>
          <a:p>
            <a:pPr marL="0" lvl="0" indent="0" algn="l" rtl="0">
              <a:spcBef>
                <a:spcPts val="1200"/>
              </a:spcBef>
              <a:spcAft>
                <a:spcPts val="0"/>
              </a:spcAft>
              <a:buNone/>
            </a:pPr>
            <a:endParaRPr sz="700">
              <a:solidFill>
                <a:schemeClr val="lt1"/>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9"/>
        <p:cNvGrpSpPr/>
        <p:nvPr/>
      </p:nvGrpSpPr>
      <p:grpSpPr>
        <a:xfrm>
          <a:off x="0" y="0"/>
          <a:ext cx="0" cy="0"/>
          <a:chOff x="0" y="0"/>
          <a:chExt cx="0" cy="0"/>
        </a:xfrm>
      </p:grpSpPr>
      <p:sp>
        <p:nvSpPr>
          <p:cNvPr id="310" name="Google Shape;310;p18"/>
          <p:cNvSpPr txBox="1">
            <a:spLocks noGrp="1"/>
          </p:cNvSpPr>
          <p:nvPr>
            <p:ph type="body" idx="1"/>
          </p:nvPr>
        </p:nvSpPr>
        <p:spPr>
          <a:xfrm>
            <a:off x="101125" y="1126950"/>
            <a:ext cx="4312800" cy="39516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endParaRPr sz="700">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latin typeface="Courier New"/>
                <a:ea typeface="Courier New"/>
                <a:cs typeface="Courier New"/>
                <a:sym typeface="Courier New"/>
              </a:rPr>
              <a:t>        user = UserModel.query.get(id)</a:t>
            </a:r>
            <a:endParaRPr sz="700">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latin typeface="Courier New"/>
                <a:ea typeface="Courier New"/>
                <a:cs typeface="Courier New"/>
                <a:sym typeface="Courier New"/>
              </a:rPr>
              <a:t>        if not user:</a:t>
            </a:r>
            <a:endParaRPr sz="700">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latin typeface="Courier New"/>
                <a:ea typeface="Courier New"/>
                <a:cs typeface="Courier New"/>
                <a:sym typeface="Courier New"/>
              </a:rPr>
              <a:t>            abort(404, message=f"User with id {id} not found.")</a:t>
            </a:r>
            <a:endParaRPr sz="700">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latin typeface="Courier New"/>
                <a:ea typeface="Courier New"/>
                <a:cs typeface="Courier New"/>
                <a:sym typeface="Courier New"/>
              </a:rPr>
              <a:t>        return user</a:t>
            </a:r>
            <a:endParaRPr sz="700">
              <a:latin typeface="Courier New"/>
              <a:ea typeface="Courier New"/>
              <a:cs typeface="Courier New"/>
              <a:sym typeface="Courier New"/>
            </a:endParaRPr>
          </a:p>
          <a:p>
            <a:pPr marL="0" lvl="0" indent="0" algn="l" rtl="0">
              <a:lnSpc>
                <a:spcPct val="95000"/>
              </a:lnSpc>
              <a:spcBef>
                <a:spcPts val="1200"/>
              </a:spcBef>
              <a:spcAft>
                <a:spcPts val="0"/>
              </a:spcAft>
              <a:buNone/>
            </a:pPr>
            <a:endParaRPr sz="700">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latin typeface="Courier New"/>
                <a:ea typeface="Courier New"/>
                <a:cs typeface="Courier New"/>
                <a:sym typeface="Courier New"/>
              </a:rPr>
              <a:t>    @marshal_with(user_fields)</a:t>
            </a:r>
            <a:endParaRPr sz="700">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latin typeface="Courier New"/>
                <a:ea typeface="Courier New"/>
                <a:cs typeface="Courier New"/>
                <a:sym typeface="Courier New"/>
              </a:rPr>
              <a:t>    def patch(self, id):</a:t>
            </a:r>
            <a:endParaRPr sz="700">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latin typeface="Courier New"/>
                <a:ea typeface="Courier New"/>
                <a:cs typeface="Courier New"/>
                <a:sym typeface="Courier New"/>
              </a:rPr>
              <a:t>        args = user_args.parse_args()</a:t>
            </a:r>
            <a:endParaRPr sz="700">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latin typeface="Courier New"/>
                <a:ea typeface="Courier New"/>
                <a:cs typeface="Courier New"/>
                <a:sym typeface="Courier New"/>
              </a:rPr>
              <a:t>        user = UserModel.query.get(id)</a:t>
            </a:r>
            <a:endParaRPr sz="700">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latin typeface="Courier New"/>
                <a:ea typeface="Courier New"/>
                <a:cs typeface="Courier New"/>
                <a:sym typeface="Courier New"/>
              </a:rPr>
              <a:t>        if not user:</a:t>
            </a:r>
            <a:endParaRPr sz="700">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latin typeface="Courier New"/>
                <a:ea typeface="Courier New"/>
                <a:cs typeface="Courier New"/>
                <a:sym typeface="Courier New"/>
              </a:rPr>
              <a:t>            abort(404, message=f"User with id {id} not found.")</a:t>
            </a:r>
            <a:endParaRPr sz="700">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latin typeface="Courier New"/>
                <a:ea typeface="Courier New"/>
                <a:cs typeface="Courier New"/>
                <a:sym typeface="Courier New"/>
              </a:rPr>
              <a:t>        if args['name']:</a:t>
            </a:r>
            <a:endParaRPr sz="700">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latin typeface="Courier New"/>
                <a:ea typeface="Courier New"/>
                <a:cs typeface="Courier New"/>
                <a:sym typeface="Courier New"/>
              </a:rPr>
              <a:t>            user.name = args['name']</a:t>
            </a:r>
            <a:endParaRPr sz="700">
              <a:latin typeface="Courier New"/>
              <a:ea typeface="Courier New"/>
              <a:cs typeface="Courier New"/>
              <a:sym typeface="Courier New"/>
            </a:endParaRPr>
          </a:p>
          <a:p>
            <a:pPr marL="0" lvl="0" indent="0" algn="l" rtl="0">
              <a:lnSpc>
                <a:spcPct val="95000"/>
              </a:lnSpc>
              <a:spcBef>
                <a:spcPts val="1200"/>
              </a:spcBef>
              <a:spcAft>
                <a:spcPts val="1200"/>
              </a:spcAft>
              <a:buNone/>
            </a:pPr>
            <a:r>
              <a:rPr lang="en-GB" sz="700">
                <a:latin typeface="Courier New"/>
                <a:ea typeface="Courier New"/>
                <a:cs typeface="Courier New"/>
                <a:sym typeface="Courier New"/>
              </a:rPr>
              <a:t>        if args['email']:</a:t>
            </a:r>
            <a:endParaRPr sz="700">
              <a:latin typeface="Courier New"/>
              <a:ea typeface="Courier New"/>
              <a:cs typeface="Courier New"/>
              <a:sym typeface="Courier New"/>
            </a:endParaRPr>
          </a:p>
        </p:txBody>
      </p:sp>
      <p:sp>
        <p:nvSpPr>
          <p:cNvPr id="311" name="Google Shape;311;p18"/>
          <p:cNvSpPr txBox="1"/>
          <p:nvPr/>
        </p:nvSpPr>
        <p:spPr>
          <a:xfrm>
            <a:off x="4471675" y="1098050"/>
            <a:ext cx="4637700" cy="39948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solidFill>
                  <a:schemeClr val="lt1"/>
                </a:solidFill>
                <a:latin typeface="Courier New"/>
                <a:ea typeface="Courier New"/>
                <a:cs typeface="Courier New"/>
                <a:sym typeface="Courier New"/>
              </a:rPr>
              <a:t>            if not is_valid_email(args['email']):</a:t>
            </a: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solidFill>
                  <a:schemeClr val="lt1"/>
                </a:solidFill>
                <a:latin typeface="Courier New"/>
                <a:ea typeface="Courier New"/>
                <a:cs typeface="Courier New"/>
                <a:sym typeface="Courier New"/>
              </a:rPr>
              <a:t>                abort(400, message="Invalid email format.")</a:t>
            </a: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solidFill>
                  <a:schemeClr val="lt1"/>
                </a:solidFill>
                <a:latin typeface="Courier New"/>
                <a:ea typeface="Courier New"/>
                <a:cs typeface="Courier New"/>
                <a:sym typeface="Courier New"/>
              </a:rPr>
              <a:t>            user.email = args['email']</a:t>
            </a: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solidFill>
                  <a:schemeClr val="lt1"/>
                </a:solidFill>
                <a:latin typeface="Courier New"/>
                <a:ea typeface="Courier New"/>
                <a:cs typeface="Courier New"/>
                <a:sym typeface="Courier New"/>
              </a:rPr>
              <a:t>        db.session.commit()</a:t>
            </a: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solidFill>
                  <a:schemeClr val="lt1"/>
                </a:solidFill>
                <a:latin typeface="Courier New"/>
                <a:ea typeface="Courier New"/>
                <a:cs typeface="Courier New"/>
                <a:sym typeface="Courier New"/>
              </a:rPr>
              <a:t>        return user</a:t>
            </a: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None/>
            </a:pP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solidFill>
                  <a:schemeClr val="lt1"/>
                </a:solidFill>
                <a:latin typeface="Courier New"/>
                <a:ea typeface="Courier New"/>
                <a:cs typeface="Courier New"/>
                <a:sym typeface="Courier New"/>
              </a:rPr>
              <a:t>    @marshal_with(user_fields)</a:t>
            </a: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solidFill>
                  <a:schemeClr val="lt1"/>
                </a:solidFill>
                <a:latin typeface="Courier New"/>
                <a:ea typeface="Courier New"/>
                <a:cs typeface="Courier New"/>
                <a:sym typeface="Courier New"/>
              </a:rPr>
              <a:t>    def delete(self, id):</a:t>
            </a: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solidFill>
                  <a:schemeClr val="lt1"/>
                </a:solidFill>
                <a:latin typeface="Courier New"/>
                <a:ea typeface="Courier New"/>
                <a:cs typeface="Courier New"/>
                <a:sym typeface="Courier New"/>
              </a:rPr>
              <a:t>        user = UserModel.query.get(id)</a:t>
            </a: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solidFill>
                  <a:schemeClr val="lt1"/>
                </a:solidFill>
                <a:latin typeface="Courier New"/>
                <a:ea typeface="Courier New"/>
                <a:cs typeface="Courier New"/>
                <a:sym typeface="Courier New"/>
              </a:rPr>
              <a:t>        if not user:</a:t>
            </a: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solidFill>
                  <a:schemeClr val="lt1"/>
                </a:solidFill>
                <a:latin typeface="Courier New"/>
                <a:ea typeface="Courier New"/>
                <a:cs typeface="Courier New"/>
                <a:sym typeface="Courier New"/>
              </a:rPr>
              <a:t>            abort(404, message=f"User with id {id} not found.")</a:t>
            </a: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solidFill>
                  <a:schemeClr val="lt1"/>
                </a:solidFill>
                <a:latin typeface="Courier New"/>
                <a:ea typeface="Courier New"/>
                <a:cs typeface="Courier New"/>
                <a:sym typeface="Courier New"/>
              </a:rPr>
              <a:t>        db.session.delete(user)</a:t>
            </a: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solidFill>
                  <a:schemeClr val="lt1"/>
                </a:solidFill>
                <a:latin typeface="Courier New"/>
                <a:ea typeface="Courier New"/>
                <a:cs typeface="Courier New"/>
                <a:sym typeface="Courier New"/>
              </a:rPr>
              <a:t>        db.session.commit()</a:t>
            </a: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solidFill>
                  <a:schemeClr val="lt1"/>
                </a:solidFill>
                <a:latin typeface="Courier New"/>
                <a:ea typeface="Courier New"/>
                <a:cs typeface="Courier New"/>
                <a:sym typeface="Courier New"/>
              </a:rPr>
              <a:t>        return {'message': f'User with id {id} deleted successfully.'}, 200</a:t>
            </a:r>
            <a:endParaRPr sz="700">
              <a:solidFill>
                <a:schemeClr val="lt1"/>
              </a:solidFill>
              <a:latin typeface="Courier New"/>
              <a:ea typeface="Courier New"/>
              <a:cs typeface="Courier New"/>
              <a:sym typeface="Courier New"/>
            </a:endParaRPr>
          </a:p>
          <a:p>
            <a:pPr marL="0" lvl="0" indent="0" algn="l" rtl="0">
              <a:spcBef>
                <a:spcPts val="1200"/>
              </a:spcBef>
              <a:spcAft>
                <a:spcPts val="0"/>
              </a:spcAft>
              <a:buNone/>
            </a:pPr>
            <a:endParaRPr sz="700">
              <a:solidFill>
                <a:schemeClr val="lt1"/>
              </a:solidFill>
              <a:latin typeface="Courier New"/>
              <a:ea typeface="Courier New"/>
              <a:cs typeface="Courier New"/>
              <a:sym typeface="Courier New"/>
            </a:endParaRPr>
          </a:p>
        </p:txBody>
      </p:sp>
      <p:sp>
        <p:nvSpPr>
          <p:cNvPr id="312" name="Google Shape;312;p18"/>
          <p:cNvSpPr txBox="1">
            <a:spLocks noGrp="1"/>
          </p:cNvSpPr>
          <p:nvPr>
            <p:ph type="title"/>
          </p:nvPr>
        </p:nvSpPr>
        <p:spPr>
          <a:xfrm>
            <a:off x="144475" y="35875"/>
            <a:ext cx="8835000" cy="94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GB" sz="7000"/>
              <a:t>Kode API Lanjutan</a:t>
            </a:r>
            <a:endParaRPr sz="7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16"/>
        <p:cNvGrpSpPr/>
        <p:nvPr/>
      </p:nvGrpSpPr>
      <p:grpSpPr>
        <a:xfrm>
          <a:off x="0" y="0"/>
          <a:ext cx="0" cy="0"/>
          <a:chOff x="0" y="0"/>
          <a:chExt cx="0" cy="0"/>
        </a:xfrm>
      </p:grpSpPr>
      <p:sp>
        <p:nvSpPr>
          <p:cNvPr id="317" name="Google Shape;317;p19"/>
          <p:cNvSpPr txBox="1">
            <a:spLocks noGrp="1"/>
          </p:cNvSpPr>
          <p:nvPr>
            <p:ph type="body" idx="1"/>
          </p:nvPr>
        </p:nvSpPr>
        <p:spPr>
          <a:xfrm>
            <a:off x="101125" y="1126950"/>
            <a:ext cx="4312800" cy="39516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endParaRPr sz="700">
              <a:latin typeface="Courier New"/>
              <a:ea typeface="Courier New"/>
              <a:cs typeface="Courier New"/>
              <a:sym typeface="Courier New"/>
            </a:endParaRPr>
          </a:p>
          <a:p>
            <a:pPr marL="0" lvl="0" indent="0" algn="l" rtl="0">
              <a:lnSpc>
                <a:spcPct val="95000"/>
              </a:lnSpc>
              <a:spcBef>
                <a:spcPts val="1200"/>
              </a:spcBef>
              <a:spcAft>
                <a:spcPts val="0"/>
              </a:spcAft>
              <a:buNone/>
            </a:pPr>
            <a:endParaRPr sz="700">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latin typeface="Courier New"/>
                <a:ea typeface="Courier New"/>
                <a:cs typeface="Courier New"/>
                <a:sym typeface="Courier New"/>
              </a:rPr>
              <a:t>class UserByName(Resource):</a:t>
            </a:r>
            <a:endParaRPr sz="700">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latin typeface="Courier New"/>
                <a:ea typeface="Courier New"/>
                <a:cs typeface="Courier New"/>
                <a:sym typeface="Courier New"/>
              </a:rPr>
              <a:t>    @marshal_with(user_fields)</a:t>
            </a:r>
            <a:endParaRPr sz="700">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latin typeface="Courier New"/>
                <a:ea typeface="Courier New"/>
                <a:cs typeface="Courier New"/>
                <a:sym typeface="Courier New"/>
              </a:rPr>
              <a:t>    def get(self, name):</a:t>
            </a:r>
            <a:endParaRPr sz="700">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latin typeface="Courier New"/>
                <a:ea typeface="Courier New"/>
                <a:cs typeface="Courier New"/>
                <a:sym typeface="Courier New"/>
              </a:rPr>
              <a:t>        user = UserModel.query.filter_by(name=name).first()</a:t>
            </a:r>
            <a:endParaRPr sz="700">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latin typeface="Courier New"/>
                <a:ea typeface="Courier New"/>
                <a:cs typeface="Courier New"/>
                <a:sym typeface="Courier New"/>
              </a:rPr>
              <a:t>        if not user:</a:t>
            </a:r>
            <a:endParaRPr sz="700">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latin typeface="Courier New"/>
                <a:ea typeface="Courier New"/>
                <a:cs typeface="Courier New"/>
                <a:sym typeface="Courier New"/>
              </a:rPr>
              <a:t>            abort(404, message=f"User with name {name} not found.")</a:t>
            </a:r>
            <a:endParaRPr sz="700">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latin typeface="Courier New"/>
                <a:ea typeface="Courier New"/>
                <a:cs typeface="Courier New"/>
                <a:sym typeface="Courier New"/>
              </a:rPr>
              <a:t>        return user</a:t>
            </a:r>
            <a:endParaRPr sz="700">
              <a:latin typeface="Courier New"/>
              <a:ea typeface="Courier New"/>
              <a:cs typeface="Courier New"/>
              <a:sym typeface="Courier New"/>
            </a:endParaRPr>
          </a:p>
          <a:p>
            <a:pPr marL="0" lvl="0" indent="0" algn="l" rtl="0">
              <a:lnSpc>
                <a:spcPct val="95000"/>
              </a:lnSpc>
              <a:spcBef>
                <a:spcPts val="1200"/>
              </a:spcBef>
              <a:spcAft>
                <a:spcPts val="0"/>
              </a:spcAft>
              <a:buNone/>
            </a:pPr>
            <a:endParaRPr sz="700">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latin typeface="Courier New"/>
                <a:ea typeface="Courier New"/>
                <a:cs typeface="Courier New"/>
                <a:sym typeface="Courier New"/>
              </a:rPr>
              <a:t># API Endpoints</a:t>
            </a:r>
            <a:endParaRPr sz="700">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latin typeface="Courier New"/>
                <a:ea typeface="Courier New"/>
                <a:cs typeface="Courier New"/>
                <a:sym typeface="Courier New"/>
              </a:rPr>
              <a:t>api.add_resource(Users, '/api/users/')</a:t>
            </a:r>
            <a:endParaRPr sz="700">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latin typeface="Courier New"/>
                <a:ea typeface="Courier New"/>
                <a:cs typeface="Courier New"/>
                <a:sym typeface="Courier New"/>
              </a:rPr>
              <a:t>api.add_resource(User, '/api/users/&lt;int:id&gt;')</a:t>
            </a:r>
            <a:endParaRPr sz="700">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latin typeface="Courier New"/>
                <a:ea typeface="Courier New"/>
                <a:cs typeface="Courier New"/>
                <a:sym typeface="Courier New"/>
              </a:rPr>
              <a:t>api.add_resource(UserByName, '/api/users/name/&lt;string:name&gt;')</a:t>
            </a:r>
            <a:endParaRPr sz="700">
              <a:latin typeface="Courier New"/>
              <a:ea typeface="Courier New"/>
              <a:cs typeface="Courier New"/>
              <a:sym typeface="Courier New"/>
            </a:endParaRPr>
          </a:p>
          <a:p>
            <a:pPr marL="0" lvl="0" indent="0" algn="l" rtl="0">
              <a:lnSpc>
                <a:spcPct val="95000"/>
              </a:lnSpc>
              <a:spcBef>
                <a:spcPts val="1200"/>
              </a:spcBef>
              <a:spcAft>
                <a:spcPts val="0"/>
              </a:spcAft>
              <a:buNone/>
            </a:pPr>
            <a:endParaRPr sz="700">
              <a:latin typeface="Courier New"/>
              <a:ea typeface="Courier New"/>
              <a:cs typeface="Courier New"/>
              <a:sym typeface="Courier New"/>
            </a:endParaRPr>
          </a:p>
          <a:p>
            <a:pPr marL="0" lvl="0" indent="0" algn="l" rtl="0">
              <a:lnSpc>
                <a:spcPct val="95000"/>
              </a:lnSpc>
              <a:spcBef>
                <a:spcPts val="1200"/>
              </a:spcBef>
              <a:spcAft>
                <a:spcPts val="1200"/>
              </a:spcAft>
              <a:buNone/>
            </a:pPr>
            <a:r>
              <a:rPr lang="en-GB" sz="700">
                <a:latin typeface="Courier New"/>
                <a:ea typeface="Courier New"/>
                <a:cs typeface="Courier New"/>
                <a:sym typeface="Courier New"/>
              </a:rPr>
              <a:t>@app.route('/')</a:t>
            </a:r>
            <a:endParaRPr sz="700">
              <a:latin typeface="Courier New"/>
              <a:ea typeface="Courier New"/>
              <a:cs typeface="Courier New"/>
              <a:sym typeface="Courier New"/>
            </a:endParaRPr>
          </a:p>
        </p:txBody>
      </p:sp>
      <p:sp>
        <p:nvSpPr>
          <p:cNvPr id="318" name="Google Shape;318;p19"/>
          <p:cNvSpPr txBox="1"/>
          <p:nvPr/>
        </p:nvSpPr>
        <p:spPr>
          <a:xfrm>
            <a:off x="4471675" y="1098050"/>
            <a:ext cx="4637700" cy="39948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solidFill>
                  <a:schemeClr val="lt1"/>
                </a:solidFill>
                <a:latin typeface="Courier New"/>
                <a:ea typeface="Courier New"/>
                <a:cs typeface="Courier New"/>
                <a:sym typeface="Courier New"/>
              </a:rPr>
              <a:t>def home():</a:t>
            </a: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solidFill>
                  <a:schemeClr val="lt1"/>
                </a:solidFill>
                <a:latin typeface="Courier New"/>
                <a:ea typeface="Courier New"/>
                <a:cs typeface="Courier New"/>
                <a:sym typeface="Courier New"/>
              </a:rPr>
              <a:t>    return '&lt;h1&gt;Flask REST API&lt;/h1&gt;'</a:t>
            </a: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None/>
            </a:pP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solidFill>
                  <a:schemeClr val="lt1"/>
                </a:solidFill>
                <a:latin typeface="Courier New"/>
                <a:ea typeface="Courier New"/>
                <a:cs typeface="Courier New"/>
                <a:sym typeface="Courier New"/>
              </a:rPr>
              <a:t>if __name__ == '__main__':</a:t>
            </a: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solidFill>
                  <a:schemeClr val="lt1"/>
                </a:solidFill>
                <a:latin typeface="Courier New"/>
                <a:ea typeface="Courier New"/>
                <a:cs typeface="Courier New"/>
                <a:sym typeface="Courier New"/>
              </a:rPr>
              <a:t>    db.create_all()  # Ensure the database is created</a:t>
            </a:r>
            <a:endParaRPr sz="700">
              <a:solidFill>
                <a:schemeClr val="lt1"/>
              </a:solidFill>
              <a:latin typeface="Courier New"/>
              <a:ea typeface="Courier New"/>
              <a:cs typeface="Courier New"/>
              <a:sym typeface="Courier New"/>
            </a:endParaRPr>
          </a:p>
          <a:p>
            <a:pPr marL="0" lvl="0" indent="0" algn="l" rtl="0">
              <a:lnSpc>
                <a:spcPct val="95000"/>
              </a:lnSpc>
              <a:spcBef>
                <a:spcPts val="1200"/>
              </a:spcBef>
              <a:spcAft>
                <a:spcPts val="0"/>
              </a:spcAft>
              <a:buNone/>
            </a:pPr>
            <a:r>
              <a:rPr lang="en-GB" sz="700">
                <a:solidFill>
                  <a:schemeClr val="lt1"/>
                </a:solidFill>
                <a:latin typeface="Courier New"/>
                <a:ea typeface="Courier New"/>
                <a:cs typeface="Courier New"/>
                <a:sym typeface="Courier New"/>
              </a:rPr>
              <a:t>    app.run(debug=True)</a:t>
            </a:r>
            <a:endParaRPr sz="700">
              <a:solidFill>
                <a:schemeClr val="lt1"/>
              </a:solidFill>
              <a:latin typeface="Courier New"/>
              <a:ea typeface="Courier New"/>
              <a:cs typeface="Courier New"/>
              <a:sym typeface="Courier New"/>
            </a:endParaRPr>
          </a:p>
          <a:p>
            <a:pPr marL="0" lvl="0" indent="0" algn="l" rtl="0">
              <a:spcBef>
                <a:spcPts val="1200"/>
              </a:spcBef>
              <a:spcAft>
                <a:spcPts val="0"/>
              </a:spcAft>
              <a:buNone/>
            </a:pPr>
            <a:endParaRPr sz="700">
              <a:solidFill>
                <a:schemeClr val="lt1"/>
              </a:solidFill>
              <a:latin typeface="Courier New"/>
              <a:ea typeface="Courier New"/>
              <a:cs typeface="Courier New"/>
              <a:sym typeface="Courier New"/>
            </a:endParaRPr>
          </a:p>
        </p:txBody>
      </p:sp>
      <p:sp>
        <p:nvSpPr>
          <p:cNvPr id="319" name="Google Shape;319;p19"/>
          <p:cNvSpPr txBox="1">
            <a:spLocks noGrp="1"/>
          </p:cNvSpPr>
          <p:nvPr>
            <p:ph type="title"/>
          </p:nvPr>
        </p:nvSpPr>
        <p:spPr>
          <a:xfrm>
            <a:off x="144475" y="35875"/>
            <a:ext cx="8835000" cy="94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GB" sz="7000"/>
              <a:t>Kode API Lanjutan</a:t>
            </a:r>
            <a:endParaRPr sz="7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323"/>
        <p:cNvGrpSpPr/>
        <p:nvPr/>
      </p:nvGrpSpPr>
      <p:grpSpPr>
        <a:xfrm>
          <a:off x="0" y="0"/>
          <a:ext cx="0" cy="0"/>
          <a:chOff x="0" y="0"/>
          <a:chExt cx="0" cy="0"/>
        </a:xfrm>
      </p:grpSpPr>
      <p:sp>
        <p:nvSpPr>
          <p:cNvPr id="324" name="Google Shape;324;p20"/>
          <p:cNvSpPr txBox="1">
            <a:spLocks noGrp="1"/>
          </p:cNvSpPr>
          <p:nvPr>
            <p:ph type="title"/>
          </p:nvPr>
        </p:nvSpPr>
        <p:spPr>
          <a:xfrm>
            <a:off x="982900" y="821375"/>
            <a:ext cx="5857800" cy="357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GB" sz="1240"/>
              <a:t>Penjelasan Modifikasi</a:t>
            </a:r>
            <a:endParaRPr sz="1240"/>
          </a:p>
          <a:p>
            <a:pPr marL="457200" lvl="0" indent="-307340" algn="l" rtl="0">
              <a:spcBef>
                <a:spcPts val="0"/>
              </a:spcBef>
              <a:spcAft>
                <a:spcPts val="0"/>
              </a:spcAft>
              <a:buSzPts val="1240"/>
              <a:buChar char="●"/>
            </a:pPr>
            <a:r>
              <a:rPr lang="en-GB" sz="1240"/>
              <a:t>Endpoint Baru (UserByName): Menambahkan GET /api/users/name/&lt;string:name&gt; untuk mencari pengguna berdasarkan nama.</a:t>
            </a:r>
            <a:endParaRPr sz="1240"/>
          </a:p>
          <a:p>
            <a:pPr marL="457200" lvl="0" indent="-307340" algn="l" rtl="0">
              <a:spcBef>
                <a:spcPts val="0"/>
              </a:spcBef>
              <a:spcAft>
                <a:spcPts val="0"/>
              </a:spcAft>
              <a:buSzPts val="1240"/>
              <a:buChar char="●"/>
            </a:pPr>
            <a:r>
              <a:rPr lang="en-GB" sz="1240"/>
              <a:t>Validasi Format Email: Fungsi is_valid_email untuk memastikan email memiliki format yang valid.</a:t>
            </a:r>
            <a:endParaRPr sz="1240"/>
          </a:p>
          <a:p>
            <a:pPr marL="457200" lvl="0" indent="-307340" algn="l" rtl="0">
              <a:spcBef>
                <a:spcPts val="0"/>
              </a:spcBef>
              <a:spcAft>
                <a:spcPts val="0"/>
              </a:spcAft>
              <a:buSzPts val="1240"/>
              <a:buChar char="●"/>
            </a:pPr>
            <a:r>
              <a:rPr lang="en-GB" sz="1240"/>
              <a:t>Helper Function: add_user membantu mengurangi pengulangan kode dan menangani penambahan user dengan validasi unik pada email.</a:t>
            </a:r>
            <a:endParaRPr sz="1240"/>
          </a:p>
          <a:p>
            <a:pPr marL="457200" lvl="0" indent="-307340" algn="l" rtl="0">
              <a:spcBef>
                <a:spcPts val="0"/>
              </a:spcBef>
              <a:spcAft>
                <a:spcPts val="0"/>
              </a:spcAft>
              <a:buSzPts val="1240"/>
              <a:buChar char="●"/>
            </a:pPr>
            <a:r>
              <a:rPr lang="en-GB" sz="1240"/>
              <a:t>Partial Update pada PATCH: Endpoint patch hanya memperbarui field yang dikirim, bukan seluruh field.</a:t>
            </a:r>
            <a:endParaRPr sz="1240"/>
          </a:p>
          <a:p>
            <a:pPr marL="457200" lvl="0" indent="-307340" algn="l" rtl="0">
              <a:spcBef>
                <a:spcPts val="0"/>
              </a:spcBef>
              <a:spcAft>
                <a:spcPts val="0"/>
              </a:spcAft>
              <a:buSzPts val="1240"/>
              <a:buChar char="●"/>
            </a:pPr>
            <a:r>
              <a:rPr lang="en-GB" sz="1240"/>
              <a:t>Indeks pada Field: Menambahkan index=True pada kolom name dan email untuk mempercepat pencarian.</a:t>
            </a:r>
            <a:endParaRPr sz="1240"/>
          </a:p>
          <a:p>
            <a:pPr marL="457200" lvl="0" indent="-307340" algn="l" rtl="0">
              <a:spcBef>
                <a:spcPts val="0"/>
              </a:spcBef>
              <a:spcAft>
                <a:spcPts val="0"/>
              </a:spcAft>
              <a:buSzPts val="1240"/>
              <a:buChar char="●"/>
            </a:pPr>
            <a:r>
              <a:rPr lang="en-GB" sz="1240"/>
              <a:t>Pesan Error Lebih Spesifik: Menyediakan pesan yang lebih deskriptif pada setiap kondisi kesalahan untuk meningkatkan kejelasan API.</a:t>
            </a:r>
            <a:endParaRPr sz="124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1"/>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Saat Kode di Run</a:t>
            </a:r>
            <a:endParaRPr/>
          </a:p>
        </p:txBody>
      </p:sp>
      <p:pic>
        <p:nvPicPr>
          <p:cNvPr id="330" name="Google Shape;330;p21"/>
          <p:cNvPicPr preferRelativeResize="0"/>
          <p:nvPr/>
        </p:nvPicPr>
        <p:blipFill>
          <a:blip r:embed="rId3">
            <a:alphaModFix/>
          </a:blip>
          <a:stretch>
            <a:fillRect/>
          </a:stretch>
        </p:blipFill>
        <p:spPr>
          <a:xfrm>
            <a:off x="0" y="2112877"/>
            <a:ext cx="9144001" cy="1570795"/>
          </a:xfrm>
          <a:prstGeom prst="rect">
            <a:avLst/>
          </a:prstGeom>
          <a:noFill/>
          <a:ln>
            <a:noFill/>
          </a:ln>
        </p:spPr>
      </p:pic>
      <p:pic>
        <p:nvPicPr>
          <p:cNvPr id="331" name="Google Shape;331;p21"/>
          <p:cNvPicPr preferRelativeResize="0"/>
          <p:nvPr/>
        </p:nvPicPr>
        <p:blipFill>
          <a:blip r:embed="rId4">
            <a:alphaModFix/>
          </a:blip>
          <a:stretch>
            <a:fillRect/>
          </a:stretch>
        </p:blipFill>
        <p:spPr>
          <a:xfrm>
            <a:off x="0" y="187837"/>
            <a:ext cx="9144000" cy="1628825"/>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1864</Words>
  <Application>Microsoft Office PowerPoint</Application>
  <PresentationFormat>On-screen Show (16:9)</PresentationFormat>
  <Paragraphs>183</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Maven Pro</vt:lpstr>
      <vt:lpstr>Nunito</vt:lpstr>
      <vt:lpstr>Courier New</vt:lpstr>
      <vt:lpstr>Momentum</vt:lpstr>
      <vt:lpstr>Python Rest API</vt:lpstr>
      <vt:lpstr>Nama Anggota Kelompok</vt:lpstr>
      <vt:lpstr>Apa itu Python Rest API ? </vt:lpstr>
      <vt:lpstr>Kode API</vt:lpstr>
      <vt:lpstr>Kode API Lanjutan</vt:lpstr>
      <vt:lpstr>Kode API Lanjutan</vt:lpstr>
      <vt:lpstr>Kode API Lanjutan</vt:lpstr>
      <vt:lpstr>Penjelasan Modifikasi Endpoint Baru (UserByName): Menambahkan GET /api/users/name/&lt;string:name&gt; untuk mencari pengguna berdasarkan nama. Validasi Format Email: Fungsi is_valid_email untuk memastikan email memiliki format yang valid. Helper Function: add_user membantu mengurangi pengulangan kode dan menangani penambahan user dengan validasi unik pada email. Partial Update pada PATCH: Endpoint patch hanya memperbarui field yang dikirim, bukan seluruh field. Indeks pada Field: Menambahkan index=True pada kolom name dan email untuk mempercepat pencarian. Pesan Error Lebih Spesifik: Menyediakan pesan yang lebih deskriptif pada setiap kondisi kesalahan untuk meningkatkan kejelasan API.</vt:lpstr>
      <vt:lpstr>PowerPoint Presentation</vt:lpstr>
      <vt:lpstr>Alasan Pemilihan Modifikasi</vt:lpstr>
      <vt:lpstr>Analisis Perbandingan Performa Sebelum dan Sesudah Modifikasi</vt:lpstr>
      <vt:lpstr>Kesimpulan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Rizqy Yourin</cp:lastModifiedBy>
  <cp:revision>1</cp:revision>
  <dcterms:modified xsi:type="dcterms:W3CDTF">2024-11-08T15:28:41Z</dcterms:modified>
</cp:coreProperties>
</file>