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70" r:id="rId3"/>
    <p:sldId id="303" r:id="rId4"/>
    <p:sldId id="301" r:id="rId5"/>
    <p:sldId id="302" r:id="rId6"/>
    <p:sldId id="304" r:id="rId7"/>
    <p:sldId id="305" r:id="rId8"/>
    <p:sldId id="306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  <p:bold r:id="rId12"/>
    </p:embeddedFont>
    <p:embeddedFont>
      <p:font typeface="Overpass Mono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B73FC-F7A7-48DB-936C-4F6DA60B7E72}" v="7" dt="2024-07-06T07:24:37.091"/>
  </p1510:revLst>
</p1510:revInfo>
</file>

<file path=ppt/tableStyles.xml><?xml version="1.0" encoding="utf-8"?>
<a:tblStyleLst xmlns:a="http://schemas.openxmlformats.org/drawingml/2006/main" def="{F78F392C-1ADC-4B7A-9E6F-52F4F0B616EF}">
  <a:tblStyle styleId="{F78F392C-1ADC-4B7A-9E6F-52F4F0B61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C1EA6F-623B-4982-9D7F-8CC4F259CB6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a Montero Martin" userId="96300c2d6d9504f0" providerId="LiveId" clId="{1ECB73FC-F7A7-48DB-936C-4F6DA60B7E72}"/>
    <pc:docChg chg="undo custSel modSld">
      <pc:chgData name="Helena Montero Martin" userId="96300c2d6d9504f0" providerId="LiveId" clId="{1ECB73FC-F7A7-48DB-936C-4F6DA60B7E72}" dt="2024-07-06T07:25:36.838" v="496" actId="1076"/>
      <pc:docMkLst>
        <pc:docMk/>
      </pc:docMkLst>
      <pc:sldChg chg="addSp delSp modSp mod">
        <pc:chgData name="Helena Montero Martin" userId="96300c2d6d9504f0" providerId="LiveId" clId="{1ECB73FC-F7A7-48DB-936C-4F6DA60B7E72}" dt="2024-07-06T07:23:22.223" v="348" actId="20577"/>
        <pc:sldMkLst>
          <pc:docMk/>
          <pc:sldMk cId="1572288829" sldId="302"/>
        </pc:sldMkLst>
        <pc:spChg chg="add mod">
          <ac:chgData name="Helena Montero Martin" userId="96300c2d6d9504f0" providerId="LiveId" clId="{1ECB73FC-F7A7-48DB-936C-4F6DA60B7E72}" dt="2024-07-06T07:23:22.223" v="348" actId="20577"/>
          <ac:spMkLst>
            <pc:docMk/>
            <pc:sldMk cId="1572288829" sldId="302"/>
            <ac:spMk id="2" creationId="{24E6495C-A09D-3321-0124-CC7E69CE8762}"/>
          </ac:spMkLst>
        </pc:spChg>
        <pc:spChg chg="del mod">
          <ac:chgData name="Helena Montero Martin" userId="96300c2d6d9504f0" providerId="LiveId" clId="{1ECB73FC-F7A7-48DB-936C-4F6DA60B7E72}" dt="2024-07-06T05:04:54.131" v="22" actId="478"/>
          <ac:spMkLst>
            <pc:docMk/>
            <pc:sldMk cId="1572288829" sldId="302"/>
            <ac:spMk id="3" creationId="{C9BC348E-71FA-769C-AAF2-267C0702715C}"/>
          </ac:spMkLst>
        </pc:spChg>
        <pc:picChg chg="add mod">
          <ac:chgData name="Helena Montero Martin" userId="96300c2d6d9504f0" providerId="LiveId" clId="{1ECB73FC-F7A7-48DB-936C-4F6DA60B7E72}" dt="2024-07-06T07:23:06.733" v="290" actId="1076"/>
          <ac:picMkLst>
            <pc:docMk/>
            <pc:sldMk cId="1572288829" sldId="302"/>
            <ac:picMk id="5" creationId="{26CAC9B5-A815-0000-1A3C-E2A8B861CD0D}"/>
          </ac:picMkLst>
        </pc:picChg>
        <pc:picChg chg="mod">
          <ac:chgData name="Helena Montero Martin" userId="96300c2d6d9504f0" providerId="LiveId" clId="{1ECB73FC-F7A7-48DB-936C-4F6DA60B7E72}" dt="2024-07-06T07:15:43.664" v="65" actId="1076"/>
          <ac:picMkLst>
            <pc:docMk/>
            <pc:sldMk cId="1572288829" sldId="302"/>
            <ac:picMk id="8" creationId="{2B338EA1-EE89-16D4-F610-1FC13A7D66DE}"/>
          </ac:picMkLst>
        </pc:picChg>
        <pc:picChg chg="mod">
          <ac:chgData name="Helena Montero Martin" userId="96300c2d6d9504f0" providerId="LiveId" clId="{1ECB73FC-F7A7-48DB-936C-4F6DA60B7E72}" dt="2024-07-06T07:22:56.658" v="286" actId="1076"/>
          <ac:picMkLst>
            <pc:docMk/>
            <pc:sldMk cId="1572288829" sldId="302"/>
            <ac:picMk id="15" creationId="{0842C374-0AFA-A242-E5D8-77618B654F9F}"/>
          </ac:picMkLst>
        </pc:picChg>
      </pc:sldChg>
      <pc:sldChg chg="addSp delSp modSp mod">
        <pc:chgData name="Helena Montero Martin" userId="96300c2d6d9504f0" providerId="LiveId" clId="{1ECB73FC-F7A7-48DB-936C-4F6DA60B7E72}" dt="2024-07-06T05:05:33.024" v="64" actId="120"/>
        <pc:sldMkLst>
          <pc:docMk/>
          <pc:sldMk cId="4210640325" sldId="304"/>
        </pc:sldMkLst>
        <pc:spChg chg="add mod">
          <ac:chgData name="Helena Montero Martin" userId="96300c2d6d9504f0" providerId="LiveId" clId="{1ECB73FC-F7A7-48DB-936C-4F6DA60B7E72}" dt="2024-07-06T05:05:13.624" v="42"/>
          <ac:spMkLst>
            <pc:docMk/>
            <pc:sldMk cId="4210640325" sldId="304"/>
            <ac:spMk id="2" creationId="{8080B7DB-F2A6-F120-64AA-FBD2A706E5A4}"/>
          </ac:spMkLst>
        </pc:spChg>
        <pc:spChg chg="add del mod">
          <ac:chgData name="Helena Montero Martin" userId="96300c2d6d9504f0" providerId="LiveId" clId="{1ECB73FC-F7A7-48DB-936C-4F6DA60B7E72}" dt="2024-07-06T05:05:17.852" v="43" actId="478"/>
          <ac:spMkLst>
            <pc:docMk/>
            <pc:sldMk cId="4210640325" sldId="304"/>
            <ac:spMk id="3" creationId="{C9BC348E-71FA-769C-AAF2-267C0702715C}"/>
          </ac:spMkLst>
        </pc:spChg>
        <pc:spChg chg="add mod">
          <ac:chgData name="Helena Montero Martin" userId="96300c2d6d9504f0" providerId="LiveId" clId="{1ECB73FC-F7A7-48DB-936C-4F6DA60B7E72}" dt="2024-07-06T05:05:33.024" v="64" actId="120"/>
          <ac:spMkLst>
            <pc:docMk/>
            <pc:sldMk cId="4210640325" sldId="304"/>
            <ac:spMk id="4" creationId="{81B89A41-DCF5-9E4D-4E6E-A7323B81966E}"/>
          </ac:spMkLst>
        </pc:spChg>
        <pc:picChg chg="mod">
          <ac:chgData name="Helena Montero Martin" userId="96300c2d6d9504f0" providerId="LiveId" clId="{1ECB73FC-F7A7-48DB-936C-4F6DA60B7E72}" dt="2024-07-06T05:03:39.738" v="3" actId="1076"/>
          <ac:picMkLst>
            <pc:docMk/>
            <pc:sldMk cId="4210640325" sldId="304"/>
            <ac:picMk id="7" creationId="{32BB1427-F3C6-A631-A8DE-4117E7B75F95}"/>
          </ac:picMkLst>
        </pc:picChg>
      </pc:sldChg>
      <pc:sldChg chg="addSp delSp modSp mod">
        <pc:chgData name="Helena Montero Martin" userId="96300c2d6d9504f0" providerId="LiveId" clId="{1ECB73FC-F7A7-48DB-936C-4F6DA60B7E72}" dt="2024-07-06T07:24:08.092" v="413" actId="14100"/>
        <pc:sldMkLst>
          <pc:docMk/>
          <pc:sldMk cId="2165652068" sldId="305"/>
        </pc:sldMkLst>
        <pc:spChg chg="del">
          <ac:chgData name="Helena Montero Martin" userId="96300c2d6d9504f0" providerId="LiveId" clId="{1ECB73FC-F7A7-48DB-936C-4F6DA60B7E72}" dt="2024-07-06T07:23:35.458" v="349" actId="478"/>
          <ac:spMkLst>
            <pc:docMk/>
            <pc:sldMk cId="2165652068" sldId="305"/>
            <ac:spMk id="3" creationId="{C9BC348E-71FA-769C-AAF2-267C0702715C}"/>
          </ac:spMkLst>
        </pc:spChg>
        <pc:spChg chg="add mod">
          <ac:chgData name="Helena Montero Martin" userId="96300c2d6d9504f0" providerId="LiveId" clId="{1ECB73FC-F7A7-48DB-936C-4F6DA60B7E72}" dt="2024-07-06T07:23:35.458" v="349" actId="478"/>
          <ac:spMkLst>
            <pc:docMk/>
            <pc:sldMk cId="2165652068" sldId="305"/>
            <ac:spMk id="5" creationId="{ED801BEA-D3FD-66D2-BA79-03CE70BA95B1}"/>
          </ac:spMkLst>
        </pc:spChg>
        <pc:spChg chg="add mod">
          <ac:chgData name="Helena Montero Martin" userId="96300c2d6d9504f0" providerId="LiveId" clId="{1ECB73FC-F7A7-48DB-936C-4F6DA60B7E72}" dt="2024-07-06T07:24:08.092" v="413" actId="14100"/>
          <ac:spMkLst>
            <pc:docMk/>
            <pc:sldMk cId="2165652068" sldId="305"/>
            <ac:spMk id="6" creationId="{376B72E1-A9EF-F328-5A76-CAE0A1F2217D}"/>
          </ac:spMkLst>
        </pc:spChg>
      </pc:sldChg>
      <pc:sldChg chg="addSp delSp modSp mod">
        <pc:chgData name="Helena Montero Martin" userId="96300c2d6d9504f0" providerId="LiveId" clId="{1ECB73FC-F7A7-48DB-936C-4F6DA60B7E72}" dt="2024-07-06T07:25:36.838" v="496" actId="1076"/>
        <pc:sldMkLst>
          <pc:docMk/>
          <pc:sldMk cId="3658209641" sldId="306"/>
        </pc:sldMkLst>
        <pc:spChg chg="mod">
          <ac:chgData name="Helena Montero Martin" userId="96300c2d6d9504f0" providerId="LiveId" clId="{1ECB73FC-F7A7-48DB-936C-4F6DA60B7E72}" dt="2024-07-06T07:24:30.544" v="418" actId="1076"/>
          <ac:spMkLst>
            <pc:docMk/>
            <pc:sldMk cId="3658209641" sldId="306"/>
            <ac:spMk id="2" creationId="{D19FDC53-D800-AB29-9ED6-BE2970E28FC6}"/>
          </ac:spMkLst>
        </pc:spChg>
        <pc:spChg chg="del mod">
          <ac:chgData name="Helena Montero Martin" userId="96300c2d6d9504f0" providerId="LiveId" clId="{1ECB73FC-F7A7-48DB-936C-4F6DA60B7E72}" dt="2024-07-06T07:24:22.402" v="416" actId="478"/>
          <ac:spMkLst>
            <pc:docMk/>
            <pc:sldMk cId="3658209641" sldId="306"/>
            <ac:spMk id="3" creationId="{C9BC348E-71FA-769C-AAF2-267C0702715C}"/>
          </ac:spMkLst>
        </pc:spChg>
        <pc:spChg chg="del mod">
          <ac:chgData name="Helena Montero Martin" userId="96300c2d6d9504f0" providerId="LiveId" clId="{1ECB73FC-F7A7-48DB-936C-4F6DA60B7E72}" dt="2024-07-06T07:25:21.660" v="494" actId="478"/>
          <ac:spMkLst>
            <pc:docMk/>
            <pc:sldMk cId="3658209641" sldId="306"/>
            <ac:spMk id="4" creationId="{8C5A58A4-6E03-0D4A-8472-27644AD9A682}"/>
          </ac:spMkLst>
        </pc:spChg>
        <pc:spChg chg="add del mod">
          <ac:chgData name="Helena Montero Martin" userId="96300c2d6d9504f0" providerId="LiveId" clId="{1ECB73FC-F7A7-48DB-936C-4F6DA60B7E72}" dt="2024-07-06T07:25:25.005" v="495" actId="1076"/>
          <ac:spMkLst>
            <pc:docMk/>
            <pc:sldMk cId="3658209641" sldId="306"/>
            <ac:spMk id="5" creationId="{002AD370-8479-F375-F41A-6467DF1DE724}"/>
          </ac:spMkLst>
        </pc:spChg>
        <pc:spChg chg="add mod">
          <ac:chgData name="Helena Montero Martin" userId="96300c2d6d9504f0" providerId="LiveId" clId="{1ECB73FC-F7A7-48DB-936C-4F6DA60B7E72}" dt="2024-07-06T07:24:26.781" v="417" actId="1076"/>
          <ac:spMkLst>
            <pc:docMk/>
            <pc:sldMk cId="3658209641" sldId="306"/>
            <ac:spMk id="6" creationId="{6582DF6E-F88E-7DB8-FEA5-0622EEA5F535}"/>
          </ac:spMkLst>
        </pc:spChg>
        <pc:spChg chg="add del mod">
          <ac:chgData name="Helena Montero Martin" userId="96300c2d6d9504f0" providerId="LiveId" clId="{1ECB73FC-F7A7-48DB-936C-4F6DA60B7E72}" dt="2024-07-06T07:25:11.533" v="490" actId="478"/>
          <ac:spMkLst>
            <pc:docMk/>
            <pc:sldMk cId="3658209641" sldId="306"/>
            <ac:spMk id="8" creationId="{1394F183-F436-B792-C985-3F237C214DCB}"/>
          </ac:spMkLst>
        </pc:spChg>
        <pc:spChg chg="add mod">
          <ac:chgData name="Helena Montero Martin" userId="96300c2d6d9504f0" providerId="LiveId" clId="{1ECB73FC-F7A7-48DB-936C-4F6DA60B7E72}" dt="2024-07-06T07:25:36.838" v="496" actId="1076"/>
          <ac:spMkLst>
            <pc:docMk/>
            <pc:sldMk cId="3658209641" sldId="306"/>
            <ac:spMk id="9" creationId="{B62F74FC-E8C8-CED7-5662-0234C57D6A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67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4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26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079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95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19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MODELO MACHINE</a:t>
            </a:r>
            <a:br>
              <a:rPr lang="es-ES" dirty="0"/>
            </a:br>
            <a:r>
              <a:rPr lang="es-ES" dirty="0"/>
              <a:t>LEARNING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 dirty="0">
                <a:solidFill>
                  <a:schemeClr val="dk2"/>
                </a:solidFill>
              </a:rPr>
              <a:t>¿QUE DE CRITICOS SON LOS PEDIDOS QUE RECIBIMOS?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745608" y="385730"/>
            <a:ext cx="688458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C348E-71FA-769C-AAF2-267C07027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45608" y="1132576"/>
            <a:ext cx="5065832" cy="249865"/>
          </a:xfrm>
        </p:spPr>
        <p:txBody>
          <a:bodyPr/>
          <a:lstStyle/>
          <a:p>
            <a:r>
              <a:rPr lang="es-ES" dirty="0" err="1"/>
              <a:t>OneHotEncoder</a:t>
            </a:r>
            <a:r>
              <a:rPr lang="es-ES" dirty="0"/>
              <a:t> crea un </a:t>
            </a:r>
            <a:r>
              <a:rPr lang="es-ES" dirty="0" err="1"/>
              <a:t>dataset</a:t>
            </a:r>
            <a:r>
              <a:rPr lang="es-ES" dirty="0"/>
              <a:t> que me deja sin memoria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B563A8-02D3-8B1E-B758-D07FFECA9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28" b="16809"/>
          <a:stretch/>
        </p:blipFill>
        <p:spPr>
          <a:xfrm>
            <a:off x="2480784" y="1587359"/>
            <a:ext cx="2692538" cy="2550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BC3D13-DAE3-3A5D-F9C4-65C8E50E7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01" y="2571750"/>
            <a:ext cx="7969102" cy="849167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0A4F63C6-C418-0B72-ACA3-00A05C4999C4}"/>
              </a:ext>
            </a:extLst>
          </p:cNvPr>
          <p:cNvSpPr txBox="1">
            <a:spLocks/>
          </p:cNvSpPr>
          <p:nvPr/>
        </p:nvSpPr>
        <p:spPr>
          <a:xfrm flipH="1">
            <a:off x="690673" y="2100537"/>
            <a:ext cx="5065832" cy="24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s-ES" dirty="0"/>
              <a:t>Limpiamos el </a:t>
            </a:r>
            <a:r>
              <a:rPr lang="es-ES" dirty="0" err="1"/>
              <a:t>dataset</a:t>
            </a:r>
            <a:r>
              <a:rPr lang="es-ES" dirty="0"/>
              <a:t> y quitamos columnas con ruido.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2EA5CFD8-FA96-031D-AA57-648378412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4" y="1158949"/>
            <a:ext cx="7889358" cy="3565260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5B38DD66-B108-40EE-BB37-AEE64504B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21314" y="526520"/>
            <a:ext cx="8048847" cy="249865"/>
          </a:xfrm>
        </p:spPr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 para ver las características más importantes</a:t>
            </a:r>
          </a:p>
        </p:txBody>
      </p:sp>
    </p:spTree>
    <p:extLst>
      <p:ext uri="{BB962C8B-B14F-4D97-AF65-F5344CB8AC3E}">
        <p14:creationId xmlns:p14="http://schemas.microsoft.com/office/powerpoint/2010/main" val="118493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BC348E-71FA-769C-AAF2-267C07027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61879" y="489307"/>
            <a:ext cx="7925244" cy="249865"/>
          </a:xfrm>
        </p:spPr>
        <p:txBody>
          <a:bodyPr/>
          <a:lstStyle/>
          <a:p>
            <a:r>
              <a:rPr lang="es-ES" dirty="0"/>
              <a:t>Una vez hemos hecho el modelo básico nos quedamos con las categorías más importantes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5E56906-47EB-C893-35E9-9A7902E9A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11" y="808472"/>
            <a:ext cx="5821961" cy="319378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129C6D5-95C6-677E-8822-7A4E1B5AB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50" y="4558415"/>
            <a:ext cx="8731699" cy="425472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E82CB798-48AF-A4C9-4191-35C036B1139D}"/>
              </a:ext>
            </a:extLst>
          </p:cNvPr>
          <p:cNvSpPr txBox="1">
            <a:spLocks/>
          </p:cNvSpPr>
          <p:nvPr/>
        </p:nvSpPr>
        <p:spPr>
          <a:xfrm flipH="1">
            <a:off x="461879" y="4210095"/>
            <a:ext cx="7925244" cy="24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s-ES" dirty="0" err="1"/>
              <a:t>Dataset</a:t>
            </a:r>
            <a:r>
              <a:rPr lang="es-ES" dirty="0"/>
              <a:t> resultante con el que vamos a entrenar el modelo</a:t>
            </a:r>
          </a:p>
        </p:txBody>
      </p:sp>
    </p:spTree>
    <p:extLst>
      <p:ext uri="{BB962C8B-B14F-4D97-AF65-F5344CB8AC3E}">
        <p14:creationId xmlns:p14="http://schemas.microsoft.com/office/powerpoint/2010/main" val="195935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B338EA1-EE89-16D4-F610-1FC13A7D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8" y="1000831"/>
            <a:ext cx="4619814" cy="25771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842C374-0AFA-A242-E5D8-77618B654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41" y="3750573"/>
            <a:ext cx="3054507" cy="1238314"/>
          </a:xfrm>
          <a:prstGeom prst="rect">
            <a:avLst/>
          </a:prstGeom>
        </p:spPr>
      </p:pic>
      <p:sp>
        <p:nvSpPr>
          <p:cNvPr id="2" name="Google Shape;532;p41">
            <a:extLst>
              <a:ext uri="{FF2B5EF4-FFF2-40B4-BE49-F238E27FC236}">
                <a16:creationId xmlns:a16="http://schemas.microsoft.com/office/drawing/2014/main" id="{24E6495C-A09D-3321-0124-CC7E69CE8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5608" y="385730"/>
            <a:ext cx="688458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TRAIN/TEST E HIPERPARAMETROS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CAC9B5-A815-0000-1A3C-E2A8B861C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875" y="1000831"/>
            <a:ext cx="2789707" cy="36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2BB1427-F3C6-A631-A8DE-4117E7B75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9274"/>
            <a:ext cx="9144000" cy="1744952"/>
          </a:xfrm>
          <a:prstGeom prst="rect">
            <a:avLst/>
          </a:prstGeom>
        </p:spPr>
      </p:pic>
      <p:sp>
        <p:nvSpPr>
          <p:cNvPr id="4" name="Google Shape;532;p41">
            <a:extLst>
              <a:ext uri="{FF2B5EF4-FFF2-40B4-BE49-F238E27FC236}">
                <a16:creationId xmlns:a16="http://schemas.microsoft.com/office/drawing/2014/main" id="{81B89A41-DCF5-9E4D-4E6E-A7323B819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7078" y="486675"/>
            <a:ext cx="688458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ARBOL DE DECISION</a:t>
            </a:r>
          </a:p>
        </p:txBody>
      </p:sp>
    </p:spTree>
    <p:extLst>
      <p:ext uri="{BB962C8B-B14F-4D97-AF65-F5344CB8AC3E}">
        <p14:creationId xmlns:p14="http://schemas.microsoft.com/office/powerpoint/2010/main" val="421064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2FF3F68-7BF4-D647-BF87-CDFD5B525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38235"/>
              </p:ext>
            </p:extLst>
          </p:nvPr>
        </p:nvGraphicFramePr>
        <p:xfrm>
          <a:off x="2826489" y="996949"/>
          <a:ext cx="2925725" cy="1158861"/>
        </p:xfrm>
        <a:graphic>
          <a:graphicData uri="http://schemas.openxmlformats.org/drawingml/2006/table">
            <a:tbl>
              <a:tblPr firstRow="1" bandRow="1">
                <a:tableStyleId>{F78F392C-1ADC-4B7A-9E6F-52F4F0B616EF}</a:tableStyleId>
              </a:tblPr>
              <a:tblGrid>
                <a:gridCol w="751367">
                  <a:extLst>
                    <a:ext uri="{9D8B030D-6E8A-4147-A177-3AD203B41FA5}">
                      <a16:colId xmlns:a16="http://schemas.microsoft.com/office/drawing/2014/main" val="592559186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3448097531"/>
                    </a:ext>
                  </a:extLst>
                </a:gridCol>
                <a:gridCol w="1132367">
                  <a:extLst>
                    <a:ext uri="{9D8B030D-6E8A-4147-A177-3AD203B41FA5}">
                      <a16:colId xmlns:a16="http://schemas.microsoft.com/office/drawing/2014/main" val="2675540318"/>
                    </a:ext>
                  </a:extLst>
                </a:gridCol>
              </a:tblGrid>
              <a:tr h="417181">
                <a:tc>
                  <a:txBody>
                    <a:bodyPr/>
                    <a:lstStyle/>
                    <a:p>
                      <a:endParaRPr lang="es-ES" sz="1600" b="0" i="0" u="none" strike="noStrike" cap="none" dirty="0">
                        <a:solidFill>
                          <a:schemeClr val="lt1"/>
                        </a:solidFill>
                        <a:latin typeface="Anaheim"/>
                        <a:sym typeface="Anahei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79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61,39%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74,86%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13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60,55%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73,54%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35176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55A8B70A-6352-6B9A-5FFC-3BE1F745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" y="2469576"/>
            <a:ext cx="4358603" cy="218461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ECBAA6C-B6A4-7EED-8B49-23788FC71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69576"/>
            <a:ext cx="4444565" cy="2184617"/>
          </a:xfrm>
          <a:prstGeom prst="rect">
            <a:avLst/>
          </a:prstGeom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ED801BEA-D3FD-66D2-BA79-03CE70BA9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Google Shape;532;p41">
            <a:extLst>
              <a:ext uri="{FF2B5EF4-FFF2-40B4-BE49-F238E27FC236}">
                <a16:creationId xmlns:a16="http://schemas.microsoft.com/office/drawing/2014/main" id="{376B72E1-A9EF-F328-5A76-CAE0A1F221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326" y="314209"/>
            <a:ext cx="843283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METRICAS Y MATRIZ DE CONFUSION</a:t>
            </a:r>
          </a:p>
        </p:txBody>
      </p:sp>
    </p:spTree>
    <p:extLst>
      <p:ext uri="{BB962C8B-B14F-4D97-AF65-F5344CB8AC3E}">
        <p14:creationId xmlns:p14="http://schemas.microsoft.com/office/powerpoint/2010/main" val="216565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D19FDC53-D800-AB29-9ED6-BE2970E28FC6}"/>
              </a:ext>
            </a:extLst>
          </p:cNvPr>
          <p:cNvSpPr txBox="1">
            <a:spLocks/>
          </p:cNvSpPr>
          <p:nvPr/>
        </p:nvSpPr>
        <p:spPr>
          <a:xfrm flipH="1">
            <a:off x="609378" y="858389"/>
            <a:ext cx="7925244" cy="205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modelo parece no tener ni </a:t>
            </a:r>
            <a:r>
              <a:rPr lang="es-ES" dirty="0" err="1"/>
              <a:t>under</a:t>
            </a:r>
            <a:r>
              <a:rPr lang="es-ES" dirty="0"/>
              <a:t> ni </a:t>
            </a:r>
            <a:r>
              <a:rPr lang="es-ES" dirty="0" err="1"/>
              <a:t>overfitting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es mejor que el </a:t>
            </a:r>
            <a:r>
              <a:rPr lang="es-ES" dirty="0" err="1"/>
              <a:t>baseline</a:t>
            </a:r>
            <a:r>
              <a:rPr lang="es-ES" dirty="0"/>
              <a:t> (categoría mayoritaria)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un modelo muy exacto, esto es: tiene un </a:t>
            </a:r>
            <a:r>
              <a:rPr lang="es-ES" dirty="0" err="1"/>
              <a:t>accuracy</a:t>
            </a:r>
            <a:r>
              <a:rPr lang="es-ES" dirty="0"/>
              <a:t> muy alto, pero solo porque es bueno detectando los TN.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malo detectando TP, si la precisión es alta es por las categorías Medium y </a:t>
            </a:r>
            <a:r>
              <a:rPr lang="es-ES" dirty="0" err="1"/>
              <a:t>high</a:t>
            </a:r>
            <a:r>
              <a:rPr lang="es-ES" dirty="0"/>
              <a:t> que tienen valores altos.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Los datos están desbalanceados. Las métricas son así porque se han calculado ponderadas. El modelo solo ha visto la categoría Medium (57% de los datos) y High (30% de los datos) por lo que solo es capaz de detectar estas.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 que la columna con mayor importancia sea información de futuro.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02AD370-8479-F375-F41A-6467DF1DE724}"/>
              </a:ext>
            </a:extLst>
          </p:cNvPr>
          <p:cNvSpPr txBox="1">
            <a:spLocks/>
          </p:cNvSpPr>
          <p:nvPr/>
        </p:nvSpPr>
        <p:spPr>
          <a:xfrm flipH="1">
            <a:off x="553960" y="3224276"/>
            <a:ext cx="7434152" cy="165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00050" indent="-285750">
              <a:buFont typeface="Arial" panose="020B0604020202020204" pitchFamily="34" charset="0"/>
              <a:buChar char="•"/>
            </a:pPr>
            <a:r>
              <a:rPr lang="es-ES" dirty="0"/>
              <a:t>Darle más profundidad al árbol, aún hay muchos nodos en el ultimo nivel con un GINI alto.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s-ES" dirty="0"/>
              <a:t>Hacer </a:t>
            </a:r>
            <a:r>
              <a:rPr lang="es-ES" dirty="0" err="1"/>
              <a:t>Oversampling</a:t>
            </a:r>
            <a:r>
              <a:rPr lang="es-ES" dirty="0"/>
              <a:t> e igualar el número de datos de las categorías a predecir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s-ES" dirty="0"/>
              <a:t>Quitar la columna </a:t>
            </a:r>
            <a:r>
              <a:rPr lang="es-ES" dirty="0" err="1"/>
              <a:t>ship_mode</a:t>
            </a:r>
            <a:r>
              <a:rPr lang="es-ES" dirty="0"/>
              <a:t> y </a:t>
            </a:r>
            <a:r>
              <a:rPr lang="es-ES" dirty="0" err="1"/>
              <a:t>ship_cost</a:t>
            </a:r>
            <a:r>
              <a:rPr lang="es-ES" dirty="0"/>
              <a:t> y volver a valorar el modelo.</a:t>
            </a:r>
          </a:p>
        </p:txBody>
      </p:sp>
      <p:sp>
        <p:nvSpPr>
          <p:cNvPr id="6" name="Google Shape;532;p41">
            <a:extLst>
              <a:ext uri="{FF2B5EF4-FFF2-40B4-BE49-F238E27FC236}">
                <a16:creationId xmlns:a16="http://schemas.microsoft.com/office/drawing/2014/main" id="{6582DF6E-F88E-7DB8-FEA5-0622EEA5F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61" y="164580"/>
            <a:ext cx="843283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METRICAS Y MATRIZ DE CONFUSION</a:t>
            </a:r>
          </a:p>
        </p:txBody>
      </p:sp>
      <p:sp>
        <p:nvSpPr>
          <p:cNvPr id="9" name="Google Shape;532;p41">
            <a:extLst>
              <a:ext uri="{FF2B5EF4-FFF2-40B4-BE49-F238E27FC236}">
                <a16:creationId xmlns:a16="http://schemas.microsoft.com/office/drawing/2014/main" id="{B62F74FC-E8C8-CED7-5662-0234C57D6AE4}"/>
              </a:ext>
            </a:extLst>
          </p:cNvPr>
          <p:cNvSpPr txBox="1">
            <a:spLocks/>
          </p:cNvSpPr>
          <p:nvPr/>
        </p:nvSpPr>
        <p:spPr>
          <a:xfrm>
            <a:off x="470482" y="3125324"/>
            <a:ext cx="8432834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1600" dirty="0"/>
              <a:t>NEXT STEPS – QUE PODRIA HACER PARA MEJORAR EL MODELO</a:t>
            </a:r>
          </a:p>
        </p:txBody>
      </p:sp>
    </p:spTree>
    <p:extLst>
      <p:ext uri="{BB962C8B-B14F-4D97-AF65-F5344CB8AC3E}">
        <p14:creationId xmlns:p14="http://schemas.microsoft.com/office/powerpoint/2010/main" val="365820964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280</Words>
  <Application>Microsoft Office PowerPoint</Application>
  <PresentationFormat>Presentación en pantalla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Anaheim</vt:lpstr>
      <vt:lpstr>Overpass Mono</vt:lpstr>
      <vt:lpstr>Programming Lesson by Slidesgo</vt:lpstr>
      <vt:lpstr>MODELO MACHINE LEARNING</vt:lpstr>
      <vt:lpstr>PREPROCESSING</vt:lpstr>
      <vt:lpstr>Presentación de PowerPoint</vt:lpstr>
      <vt:lpstr>Presentación de PowerPoint</vt:lpstr>
      <vt:lpstr>TRAIN/TEST E HIPERPARAMETROS</vt:lpstr>
      <vt:lpstr>ARBOL DE DECISION</vt:lpstr>
      <vt:lpstr>METRICAS Y MATRIZ DE CONFUSION</vt:lpstr>
      <vt:lpstr>METRICAS Y MATRIZ DE CONFUSION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Helena Montero Martin</dc:creator>
  <cp:lastModifiedBy>Helena Montero Martin</cp:lastModifiedBy>
  <cp:revision>1</cp:revision>
  <dcterms:modified xsi:type="dcterms:W3CDTF">2024-07-06T07:25:46Z</dcterms:modified>
</cp:coreProperties>
</file>