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8288000" cy="10287000"/>
  <p:notesSz cx="6858000" cy="9144000"/>
  <p:embeddedFontLst>
    <p:embeddedFont>
      <p:font typeface="Faustina Bold" charset="1" panose="00000800000000000000"/>
      <p:regular r:id="rId41"/>
    </p:embeddedFont>
    <p:embeddedFont>
      <p:font typeface="DM Sans Bold" charset="1" panose="00000000000000000000"/>
      <p:regular r:id="rId42"/>
    </p:embeddedFont>
    <p:embeddedFont>
      <p:font typeface="Faustina" charset="1" panose="000005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44.png" Type="http://schemas.openxmlformats.org/officeDocument/2006/relationships/image"/><Relationship Id="rId8" Target="../media/image4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7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8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9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51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52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53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54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55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56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57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58.png" Type="http://schemas.openxmlformats.org/officeDocument/2006/relationships/image"/><Relationship Id="rId8" Target="../media/image59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60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61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62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5.jpe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6.jpe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7.jpe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910338" y="3172319"/>
            <a:ext cx="14360401" cy="309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98"/>
              </a:lnSpc>
            </a:pPr>
            <a:r>
              <a:rPr lang="en-US" b="true" sz="108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Ước lượng và cân bằng kênh truyền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7449147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Presented by Nguyễn Huy Minh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2981637"/>
            <a:ext cx="9278437" cy="7046559"/>
          </a:xfrm>
          <a:custGeom>
            <a:avLst/>
            <a:gdLst/>
            <a:ahLst/>
            <a:cxnLst/>
            <a:rect r="r" b="b" t="t" l="l"/>
            <a:pathLst>
              <a:path h="7046559" w="9278437">
                <a:moveTo>
                  <a:pt x="0" y="0"/>
                </a:moveTo>
                <a:lnTo>
                  <a:pt x="9278437" y="0"/>
                </a:lnTo>
                <a:lnTo>
                  <a:pt x="9278437" y="7046559"/>
                </a:lnTo>
                <a:lnTo>
                  <a:pt x="0" y="704655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32765" y="228600"/>
            <a:ext cx="11200902" cy="252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Các giao thức cơ bản trong gNodeB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14690" y="5076515"/>
            <a:ext cx="4546850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b="true" sz="50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gNodeB protocol stacks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432765" y="228600"/>
            <a:ext cx="11200902" cy="252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Các giao thức cơ bản trong gNodeB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7588" y="3536178"/>
            <a:ext cx="8412721" cy="517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PHY: Truyền nhận tín hiệu vật lý.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MAC: Quyết định truyền dữ liệu UE.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RLC: Đảm bảo truyền dữ liệu đáng tin cậy.</a:t>
            </a:r>
          </a:p>
          <a:p>
            <a:pPr algn="l">
              <a:lnSpc>
                <a:spcPts val="655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013909" y="3536178"/>
            <a:ext cx="8412721" cy="517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PDCP: Mã hóa, bảo đảm dữ liệu đúng thứ tự.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SDAP: Ánh xạ QoS luồng vô tuyến.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RRC: Quản lý thông tin hệ thống, bearer.</a:t>
            </a:r>
          </a:p>
          <a:p>
            <a:pPr algn="l">
              <a:lnSpc>
                <a:spcPts val="655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319981" y="3457538"/>
            <a:ext cx="13033508" cy="4033295"/>
          </a:xfrm>
          <a:custGeom>
            <a:avLst/>
            <a:gdLst/>
            <a:ahLst/>
            <a:cxnLst/>
            <a:rect r="r" b="b" t="t" l="l"/>
            <a:pathLst>
              <a:path h="4033295" w="13033508">
                <a:moveTo>
                  <a:pt x="0" y="0"/>
                </a:moveTo>
                <a:lnTo>
                  <a:pt x="13033508" y="0"/>
                </a:lnTo>
                <a:lnTo>
                  <a:pt x="13033508" y="4033295"/>
                </a:lnTo>
                <a:lnTo>
                  <a:pt x="0" y="40332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13910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83184" y="512759"/>
            <a:ext cx="12870305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Nghiệp vụ các kênh Downlink, Uplink xử lý tín hiệu lớp vật lý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44911" y="8007350"/>
            <a:ext cx="4546850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b="true" sz="50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Sơ đồ ánh xạ kênh lớp Vật lý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682852" y="1995962"/>
            <a:ext cx="7155453" cy="7823667"/>
          </a:xfrm>
          <a:custGeom>
            <a:avLst/>
            <a:gdLst/>
            <a:ahLst/>
            <a:cxnLst/>
            <a:rect r="r" b="b" t="t" l="l"/>
            <a:pathLst>
              <a:path h="7823667" w="7155453">
                <a:moveTo>
                  <a:pt x="0" y="0"/>
                </a:moveTo>
                <a:lnTo>
                  <a:pt x="7155453" y="0"/>
                </a:lnTo>
                <a:lnTo>
                  <a:pt x="7155453" y="7823667"/>
                </a:lnTo>
                <a:lnTo>
                  <a:pt x="0" y="782366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82237" y="628650"/>
            <a:ext cx="1312352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Tổng quan kênh Uplink PUSCH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92345" y="4688150"/>
            <a:ext cx="4949742" cy="2217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4"/>
              </a:lnSpc>
            </a:pPr>
            <a:r>
              <a:rPr lang="en-US" b="true" sz="5953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Luồng xử lý của kênh Uplink PUSCH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582237" y="628650"/>
            <a:ext cx="1312352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Tổng quan kênh Uplink PUSCH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4836" y="1893117"/>
            <a:ext cx="8412721" cy="879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CRC: Thêm mã kiểm tra lỗi.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LDPC Coding: Mã hóa dữ liệu LDPC.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Rate Matching, hybrid-ARQ: Điều chỉnh tỷ lệ mã hóa.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Scrambling: Xáo trộn bit dữ liệu.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Modulation: Chuyển đổi dữ liệu nhị phân.</a:t>
            </a:r>
          </a:p>
          <a:p>
            <a:pPr algn="l">
              <a:lnSpc>
                <a:spcPts val="655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289077" y="1893117"/>
            <a:ext cx="9365569" cy="879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Layer Mapping: Phân bổ dữ liệu vào lớp truyền.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Transform Precoding (UL only): Áp dụng precoding uplink.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Multi-antenna precoding: Tối ưu tín hiệu truyền anten.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Resource Mapping: Ánh xạ dữ liệu vào tài nguyên.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Physical Antenna Mapping: Phân bổ tín hiệu vào anten.</a:t>
            </a:r>
          </a:p>
          <a:p>
            <a:pPr algn="l">
              <a:lnSpc>
                <a:spcPts val="6555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92616" y="1028700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08339" y="5941501"/>
            <a:ext cx="9750961" cy="302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857"/>
              </a:lnSpc>
            </a:pPr>
            <a:r>
              <a:rPr lang="en-US" b="true" sz="81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2. Thiết kế bộ ước lượng và cân bằng kênh truyền PUSCH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47998" y="2573368"/>
            <a:ext cx="17840002" cy="2175530"/>
          </a:xfrm>
          <a:custGeom>
            <a:avLst/>
            <a:gdLst/>
            <a:ahLst/>
            <a:cxnLst/>
            <a:rect r="r" b="b" t="t" l="l"/>
            <a:pathLst>
              <a:path h="2175530" w="17840002">
                <a:moveTo>
                  <a:pt x="0" y="0"/>
                </a:moveTo>
                <a:lnTo>
                  <a:pt x="17840002" y="0"/>
                </a:lnTo>
                <a:lnTo>
                  <a:pt x="17840002" y="2175530"/>
                </a:lnTo>
                <a:lnTo>
                  <a:pt x="0" y="217553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596" t="-4026" r="-105096" b="-402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22894" y="5253723"/>
            <a:ext cx="19611491" cy="2016172"/>
          </a:xfrm>
          <a:custGeom>
            <a:avLst/>
            <a:gdLst/>
            <a:ahLst/>
            <a:cxnLst/>
            <a:rect r="r" b="b" t="t" l="l"/>
            <a:pathLst>
              <a:path h="2016172" w="19611491">
                <a:moveTo>
                  <a:pt x="0" y="0"/>
                </a:moveTo>
                <a:lnTo>
                  <a:pt x="19611491" y="0"/>
                </a:lnTo>
                <a:lnTo>
                  <a:pt x="19611491" y="2016172"/>
                </a:lnTo>
                <a:lnTo>
                  <a:pt x="0" y="201617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60936" t="0" r="-32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40919" y="171450"/>
            <a:ext cx="10483864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bài toán dưới dạng lưu đồ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90836" y="8129067"/>
            <a:ext cx="8906328" cy="76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4"/>
              </a:lnSpc>
            </a:pPr>
            <a:r>
              <a:rPr lang="en-US" b="true" sz="5953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Lưu đồ cho thiết kế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440919" y="171450"/>
            <a:ext cx="10483864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b="true" sz="75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bài toán dưới dạng lưu đồ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961505"/>
            <a:ext cx="9235691" cy="6650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Tạo dữ liệu và điều chế:</a:t>
            </a: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 Tạo nguồn dữ liệu gốc.</a:t>
            </a:r>
          </a:p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Ánh xạ lưới tài nguyên: Sắp xếp ký hiệu vào khung.</a:t>
            </a:r>
          </a:p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Điều chế OFDM: Chuyển tín hiệu miền thời gian.</a:t>
            </a:r>
          </a:p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Kênh truyền: Mô phỏng môi trường không dây.</a:t>
            </a:r>
          </a:p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Giải điều chế OFDM: Chuyển tín hiệu miền tần số.</a:t>
            </a:r>
          </a:p>
          <a:p>
            <a:pPr algn="l">
              <a:lnSpc>
                <a:spcPts val="655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052309" y="3542530"/>
            <a:ext cx="9235691" cy="548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Ước lượng Kênh: Ước tính</a:t>
            </a: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 tác động kênh Fading.</a:t>
            </a:r>
          </a:p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Cân bằng Kênh: Giảm ảnh hưởng kênh truyền.</a:t>
            </a:r>
          </a:p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Giải điều chế QAM: Chuyển ký hiệu về chuỗi bit.</a:t>
            </a:r>
          </a:p>
          <a:p>
            <a:pPr algn="l" marL="863599" indent="-431800" lvl="1">
              <a:lnSpc>
                <a:spcPts val="4599"/>
              </a:lnSpc>
              <a:buFont typeface="Arial"/>
              <a:buChar char="•"/>
            </a:pPr>
            <a:r>
              <a:rPr lang="en-US" sz="3999" spc="147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Đánh giá Hiệu năng: Đo lường chất lượng hệ thống.</a:t>
            </a:r>
          </a:p>
          <a:p>
            <a:pPr algn="l">
              <a:lnSpc>
                <a:spcPts val="6555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32891" y="131806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68268" y="6342856"/>
            <a:ext cx="8798324" cy="1292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999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3. Source Code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58023" y="3221320"/>
            <a:ext cx="16201277" cy="2866893"/>
          </a:xfrm>
          <a:custGeom>
            <a:avLst/>
            <a:gdLst/>
            <a:ahLst/>
            <a:cxnLst/>
            <a:rect r="r" b="b" t="t" l="l"/>
            <a:pathLst>
              <a:path h="2866893" w="16201277">
                <a:moveTo>
                  <a:pt x="0" y="0"/>
                </a:moveTo>
                <a:lnTo>
                  <a:pt x="16201277" y="0"/>
                </a:lnTo>
                <a:lnTo>
                  <a:pt x="16201277" y="2866893"/>
                </a:lnTo>
                <a:lnTo>
                  <a:pt x="0" y="286689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0919" y="580711"/>
            <a:ext cx="10483864" cy="109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90836" y="7877235"/>
            <a:ext cx="8906328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Tạo chuỗi bit ngẫu nhiên và thực hiện điều chế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438078" y="4837505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732501" y="1821714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Pipeline dự án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8078" y="5629632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8909" y="6385106"/>
            <a:ext cx="1943372" cy="202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Kiến trúc mạng 5G NR sub 6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8" id="18"/>
          <p:cNvGrpSpPr/>
          <p:nvPr/>
        </p:nvGrpSpPr>
        <p:grpSpPr>
          <a:xfrm rot="0">
            <a:off x="3177169" y="4837505"/>
            <a:ext cx="502056" cy="50205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177169" y="5629632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32282" y="6394807"/>
            <a:ext cx="1946181" cy="202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Giao thức cơ bản gNB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374493" y="4837505"/>
            <a:ext cx="502056" cy="50205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5230887" y="5629632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878462" y="6385106"/>
            <a:ext cx="1825516" cy="202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PHY uplink downlink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718877" y="4892472"/>
            <a:ext cx="502056" cy="50205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467296" y="5629632"/>
            <a:ext cx="167670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412206" y="6394807"/>
            <a:ext cx="1731794" cy="133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Uplink PUSCH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630667" y="4841825"/>
            <a:ext cx="502056" cy="502056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488890" y="561777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099822" y="6305096"/>
            <a:ext cx="2065802" cy="133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Lưu đồ </a:t>
            </a:r>
          </a:p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 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2686214" y="4827804"/>
            <a:ext cx="502056" cy="50205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2456837" y="5629632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085131" y="6385106"/>
            <a:ext cx="2197323" cy="133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Mô tả</a:t>
            </a:r>
          </a:p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thuật toán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4819905" y="4827804"/>
            <a:ext cx="502056" cy="502056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4654160" y="561777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07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579755" y="6413857"/>
            <a:ext cx="2346135" cy="133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Source</a:t>
            </a:r>
          </a:p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code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75595" y="3585920"/>
            <a:ext cx="8913814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82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Nghiên cứu tổng quan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456740" y="3286659"/>
            <a:ext cx="7454107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Thiết kế bộ ước lượng và cân bằng </a:t>
            </a:r>
          </a:p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kênh truyền cho PUSCH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58023" y="3221320"/>
            <a:ext cx="16201277" cy="2866893"/>
          </a:xfrm>
          <a:custGeom>
            <a:avLst/>
            <a:gdLst/>
            <a:ahLst/>
            <a:cxnLst/>
            <a:rect r="r" b="b" t="t" l="l"/>
            <a:pathLst>
              <a:path h="2866893" w="16201277">
                <a:moveTo>
                  <a:pt x="0" y="0"/>
                </a:moveTo>
                <a:lnTo>
                  <a:pt x="16201277" y="0"/>
                </a:lnTo>
                <a:lnTo>
                  <a:pt x="16201277" y="2866893"/>
                </a:lnTo>
                <a:lnTo>
                  <a:pt x="0" y="286689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1887" r="0" b="-188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0919" y="580711"/>
            <a:ext cx="10483864" cy="109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64281" y="7745563"/>
            <a:ext cx="1083714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Ánh xạ các ký hiệu dữ liệu và ký hiệu tham chiếu (DMRS) vào lưới tài nguyên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437750" y="2624330"/>
            <a:ext cx="12490203" cy="4059316"/>
          </a:xfrm>
          <a:custGeom>
            <a:avLst/>
            <a:gdLst/>
            <a:ahLst/>
            <a:cxnLst/>
            <a:rect r="r" b="b" t="t" l="l"/>
            <a:pathLst>
              <a:path h="4059316" w="12490203">
                <a:moveTo>
                  <a:pt x="0" y="0"/>
                </a:moveTo>
                <a:lnTo>
                  <a:pt x="12490203" y="0"/>
                </a:lnTo>
                <a:lnTo>
                  <a:pt x="12490203" y="4059316"/>
                </a:lnTo>
                <a:lnTo>
                  <a:pt x="0" y="405931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0919" y="580711"/>
            <a:ext cx="10483864" cy="109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88732" y="7740921"/>
            <a:ext cx="8431538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Thực hiện biến đổi IFFT và thêm Tiền tố Tuần hoàn (CP)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75818" y="2621738"/>
            <a:ext cx="14905807" cy="4379107"/>
          </a:xfrm>
          <a:custGeom>
            <a:avLst/>
            <a:gdLst/>
            <a:ahLst/>
            <a:cxnLst/>
            <a:rect r="r" b="b" t="t" l="l"/>
            <a:pathLst>
              <a:path h="4379107" w="14905807">
                <a:moveTo>
                  <a:pt x="0" y="0"/>
                </a:moveTo>
                <a:lnTo>
                  <a:pt x="14905807" y="0"/>
                </a:lnTo>
                <a:lnTo>
                  <a:pt x="14905807" y="4379107"/>
                </a:lnTo>
                <a:lnTo>
                  <a:pt x="0" y="437910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0919" y="580711"/>
            <a:ext cx="10483864" cy="109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88732" y="7751164"/>
            <a:ext cx="8431538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Thực hiện biến đổi IFFT và thêm Tiền tố Tuần hoàn (CP)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137374" y="3261951"/>
            <a:ext cx="14013252" cy="2789675"/>
          </a:xfrm>
          <a:custGeom>
            <a:avLst/>
            <a:gdLst/>
            <a:ahLst/>
            <a:cxnLst/>
            <a:rect r="r" b="b" t="t" l="l"/>
            <a:pathLst>
              <a:path h="2789675" w="14013252">
                <a:moveTo>
                  <a:pt x="0" y="0"/>
                </a:moveTo>
                <a:lnTo>
                  <a:pt x="14013252" y="0"/>
                </a:lnTo>
                <a:lnTo>
                  <a:pt x="14013252" y="2789675"/>
                </a:lnTo>
                <a:lnTo>
                  <a:pt x="0" y="27896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0919" y="580711"/>
            <a:ext cx="10483864" cy="109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6761" y="7529595"/>
            <a:ext cx="8994478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Cho tín hiệu đi qua kênh truyền Fading &amp; nhiễu Gauss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444423" y="2153633"/>
            <a:ext cx="13399155" cy="4785412"/>
          </a:xfrm>
          <a:custGeom>
            <a:avLst/>
            <a:gdLst/>
            <a:ahLst/>
            <a:cxnLst/>
            <a:rect r="r" b="b" t="t" l="l"/>
            <a:pathLst>
              <a:path h="4785412" w="13399155">
                <a:moveTo>
                  <a:pt x="0" y="0"/>
                </a:moveTo>
                <a:lnTo>
                  <a:pt x="13399154" y="0"/>
                </a:lnTo>
                <a:lnTo>
                  <a:pt x="13399154" y="4785412"/>
                </a:lnTo>
                <a:lnTo>
                  <a:pt x="0" y="478541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0919" y="580711"/>
            <a:ext cx="10483864" cy="109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6761" y="7529595"/>
            <a:ext cx="8994478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Loại bỏ Tiền tố Tuần hoàn (CP) và thực hiện biến đổi FFT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75818" y="3611581"/>
            <a:ext cx="14534166" cy="2188095"/>
          </a:xfrm>
          <a:custGeom>
            <a:avLst/>
            <a:gdLst/>
            <a:ahLst/>
            <a:cxnLst/>
            <a:rect r="r" b="b" t="t" l="l"/>
            <a:pathLst>
              <a:path h="2188095" w="14534166">
                <a:moveTo>
                  <a:pt x="0" y="0"/>
                </a:moveTo>
                <a:lnTo>
                  <a:pt x="14534166" y="0"/>
                </a:lnTo>
                <a:lnTo>
                  <a:pt x="14534166" y="2188095"/>
                </a:lnTo>
                <a:lnTo>
                  <a:pt x="0" y="21880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0919" y="580711"/>
            <a:ext cx="10483864" cy="109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6761" y="7834395"/>
            <a:ext cx="8994478" cy="64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Giải điều chế QAM hardbit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75818" y="2911451"/>
            <a:ext cx="14914930" cy="3573906"/>
          </a:xfrm>
          <a:custGeom>
            <a:avLst/>
            <a:gdLst/>
            <a:ahLst/>
            <a:cxnLst/>
            <a:rect r="r" b="b" t="t" l="l"/>
            <a:pathLst>
              <a:path h="3573906" w="14914930">
                <a:moveTo>
                  <a:pt x="0" y="0"/>
                </a:moveTo>
                <a:lnTo>
                  <a:pt x="14914930" y="0"/>
                </a:lnTo>
                <a:lnTo>
                  <a:pt x="14914930" y="3573907"/>
                </a:lnTo>
                <a:lnTo>
                  <a:pt x="0" y="357390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0919" y="580711"/>
            <a:ext cx="10483864" cy="109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Xây dựng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6761" y="7529595"/>
            <a:ext cx="8994478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So sánh sự sai lệch dữ liệu qua MSE &amp; BER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087785" y="2879076"/>
            <a:ext cx="13253974" cy="4059969"/>
          </a:xfrm>
          <a:custGeom>
            <a:avLst/>
            <a:gdLst/>
            <a:ahLst/>
            <a:cxnLst/>
            <a:rect r="r" b="b" t="t" l="l"/>
            <a:pathLst>
              <a:path h="4059969" w="13253974">
                <a:moveTo>
                  <a:pt x="0" y="0"/>
                </a:moveTo>
                <a:lnTo>
                  <a:pt x="13253974" y="0"/>
                </a:lnTo>
                <a:lnTo>
                  <a:pt x="13253974" y="4059969"/>
                </a:lnTo>
                <a:lnTo>
                  <a:pt x="0" y="40599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03607" y="300974"/>
            <a:ext cx="13680785" cy="21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Phát triển và đánh giá thuật toán ước lượng kênh truyền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7827" y="7501020"/>
            <a:ext cx="6272347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 Thuật toán LS và thuật toán  MMSE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815797" y="2864923"/>
            <a:ext cx="11094555" cy="4092075"/>
          </a:xfrm>
          <a:custGeom>
            <a:avLst/>
            <a:gdLst/>
            <a:ahLst/>
            <a:cxnLst/>
            <a:rect r="r" b="b" t="t" l="l"/>
            <a:pathLst>
              <a:path h="4092075" w="11094555">
                <a:moveTo>
                  <a:pt x="0" y="0"/>
                </a:moveTo>
                <a:lnTo>
                  <a:pt x="11094555" y="0"/>
                </a:lnTo>
                <a:lnTo>
                  <a:pt x="11094555" y="4092075"/>
                </a:lnTo>
                <a:lnTo>
                  <a:pt x="0" y="40920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03607" y="300974"/>
            <a:ext cx="13680785" cy="21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Phát triển và đánh giá thuật toán ước lượng kênh truyền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7827" y="7501020"/>
            <a:ext cx="6272347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Cân bằng kênh truyền bằng thuật toán ZF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42272" y="3585372"/>
            <a:ext cx="15817028" cy="2651178"/>
          </a:xfrm>
          <a:custGeom>
            <a:avLst/>
            <a:gdLst/>
            <a:ahLst/>
            <a:cxnLst/>
            <a:rect r="r" b="b" t="t" l="l"/>
            <a:pathLst>
              <a:path h="2651178" w="15817028">
                <a:moveTo>
                  <a:pt x="0" y="0"/>
                </a:moveTo>
                <a:lnTo>
                  <a:pt x="15817028" y="0"/>
                </a:lnTo>
                <a:lnTo>
                  <a:pt x="15817028" y="2651178"/>
                </a:lnTo>
                <a:lnTo>
                  <a:pt x="0" y="265117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03607" y="300974"/>
            <a:ext cx="13680785" cy="21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Phát triển và đánh giá thuật toán ước lượng kênh truyền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7827" y="7805820"/>
            <a:ext cx="6272347" cy="64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Vẽ biểu đồ MSE và BER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01870" y="1318066"/>
            <a:ext cx="5094887" cy="3400837"/>
          </a:xfrm>
          <a:custGeom>
            <a:avLst/>
            <a:gdLst/>
            <a:ahLst/>
            <a:cxnLst/>
            <a:rect r="r" b="b" t="t" l="l"/>
            <a:pathLst>
              <a:path h="3400837" w="5094887">
                <a:moveTo>
                  <a:pt x="0" y="0"/>
                </a:moveTo>
                <a:lnTo>
                  <a:pt x="5094887" y="0"/>
                </a:lnTo>
                <a:lnTo>
                  <a:pt x="5094887" y="3400837"/>
                </a:lnTo>
                <a:lnTo>
                  <a:pt x="0" y="34008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70443" y="5728494"/>
            <a:ext cx="7848753" cy="252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9999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1. Nghiên cứu tổng quan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248196" y="4354681"/>
            <a:ext cx="13791609" cy="1577638"/>
          </a:xfrm>
          <a:custGeom>
            <a:avLst/>
            <a:gdLst/>
            <a:ahLst/>
            <a:cxnLst/>
            <a:rect r="r" b="b" t="t" l="l"/>
            <a:pathLst>
              <a:path h="1577638" w="13791609">
                <a:moveTo>
                  <a:pt x="0" y="0"/>
                </a:moveTo>
                <a:lnTo>
                  <a:pt x="13791608" y="0"/>
                </a:lnTo>
                <a:lnTo>
                  <a:pt x="13791608" y="1577638"/>
                </a:lnTo>
                <a:lnTo>
                  <a:pt x="0" y="157763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03607" y="300974"/>
            <a:ext cx="13680785" cy="213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4"/>
              </a:lnSpc>
            </a:pPr>
            <a:r>
              <a:rPr lang="en-US" b="true" sz="84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Phát triển và đánh giá thuật toán ước lượng kênh truyền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47862" y="7366110"/>
            <a:ext cx="7592275" cy="64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Sử dụng bộ cân bằng MMSE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11588" y="1385094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38485" y="6342856"/>
            <a:ext cx="7848753" cy="1292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4. Kết quả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860746" y="2677413"/>
            <a:ext cx="14566508" cy="5899436"/>
          </a:xfrm>
          <a:custGeom>
            <a:avLst/>
            <a:gdLst/>
            <a:ahLst/>
            <a:cxnLst/>
            <a:rect r="r" b="b" t="t" l="l"/>
            <a:pathLst>
              <a:path h="5899436" w="14566508">
                <a:moveTo>
                  <a:pt x="0" y="0"/>
                </a:moveTo>
                <a:lnTo>
                  <a:pt x="14566508" y="0"/>
                </a:lnTo>
                <a:lnTo>
                  <a:pt x="14566508" y="5899436"/>
                </a:lnTo>
                <a:lnTo>
                  <a:pt x="0" y="58994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61370" y="814323"/>
            <a:ext cx="1356526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Điều chế QSPK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860746" y="2677413"/>
            <a:ext cx="14566508" cy="5899436"/>
          </a:xfrm>
          <a:custGeom>
            <a:avLst/>
            <a:gdLst/>
            <a:ahLst/>
            <a:cxnLst/>
            <a:rect r="r" b="b" t="t" l="l"/>
            <a:pathLst>
              <a:path h="5899436" w="14566508">
                <a:moveTo>
                  <a:pt x="0" y="0"/>
                </a:moveTo>
                <a:lnTo>
                  <a:pt x="14566508" y="0"/>
                </a:lnTo>
                <a:lnTo>
                  <a:pt x="14566508" y="5899436"/>
                </a:lnTo>
                <a:lnTo>
                  <a:pt x="0" y="58994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56" r="0" b="-5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61370" y="814323"/>
            <a:ext cx="1356526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Điều chế 16QAM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860746" y="2677413"/>
            <a:ext cx="14566508" cy="5899436"/>
          </a:xfrm>
          <a:custGeom>
            <a:avLst/>
            <a:gdLst/>
            <a:ahLst/>
            <a:cxnLst/>
            <a:rect r="r" b="b" t="t" l="l"/>
            <a:pathLst>
              <a:path h="5899436" w="14566508">
                <a:moveTo>
                  <a:pt x="0" y="0"/>
                </a:moveTo>
                <a:lnTo>
                  <a:pt x="14566508" y="0"/>
                </a:lnTo>
                <a:lnTo>
                  <a:pt x="14566508" y="5899436"/>
                </a:lnTo>
                <a:lnTo>
                  <a:pt x="0" y="58994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68" t="0" r="-168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61370" y="814323"/>
            <a:ext cx="1356526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Điều chế 64QAM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60641" y="681133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Báo cáo Mini Project đã kết thúc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433370" y="3482199"/>
            <a:ext cx="13421261" cy="5043445"/>
          </a:xfrm>
          <a:custGeom>
            <a:avLst/>
            <a:gdLst/>
            <a:ahLst/>
            <a:cxnLst/>
            <a:rect r="r" b="b" t="t" l="l"/>
            <a:pathLst>
              <a:path h="5043445" w="13421261">
                <a:moveTo>
                  <a:pt x="0" y="0"/>
                </a:moveTo>
                <a:lnTo>
                  <a:pt x="13421260" y="0"/>
                </a:lnTo>
                <a:lnTo>
                  <a:pt x="13421260" y="5043445"/>
                </a:lnTo>
                <a:lnTo>
                  <a:pt x="0" y="504344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77303" y="228600"/>
            <a:ext cx="9333394" cy="252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Kiến trúc mạng 5G NR Sub 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212337" y="2981637"/>
            <a:ext cx="9863326" cy="6509795"/>
          </a:xfrm>
          <a:custGeom>
            <a:avLst/>
            <a:gdLst/>
            <a:ahLst/>
            <a:cxnLst/>
            <a:rect r="r" b="b" t="t" l="l"/>
            <a:pathLst>
              <a:path h="6509795" w="9863326">
                <a:moveTo>
                  <a:pt x="0" y="0"/>
                </a:moveTo>
                <a:lnTo>
                  <a:pt x="9863326" y="0"/>
                </a:lnTo>
                <a:lnTo>
                  <a:pt x="9863326" y="6509795"/>
                </a:lnTo>
                <a:lnTo>
                  <a:pt x="0" y="65097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77303" y="228600"/>
            <a:ext cx="9333394" cy="252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Kiến trúc mạng 5G NR Sub 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231256" y="2981637"/>
            <a:ext cx="12312149" cy="6514596"/>
          </a:xfrm>
          <a:custGeom>
            <a:avLst/>
            <a:gdLst/>
            <a:ahLst/>
            <a:cxnLst/>
            <a:rect r="r" b="b" t="t" l="l"/>
            <a:pathLst>
              <a:path h="6514596" w="12312149">
                <a:moveTo>
                  <a:pt x="0" y="0"/>
                </a:moveTo>
                <a:lnTo>
                  <a:pt x="12312149" y="0"/>
                </a:lnTo>
                <a:lnTo>
                  <a:pt x="12312149" y="6514596"/>
                </a:lnTo>
                <a:lnTo>
                  <a:pt x="0" y="651459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77303" y="228600"/>
            <a:ext cx="9333394" cy="252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Kiến trúc mạng 5G NR Sub 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477303" y="228600"/>
            <a:ext cx="9333394" cy="252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Kiến trúc mạng 5G NR Sub 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7588" y="3536178"/>
            <a:ext cx="8412721" cy="517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AMF: Quản lý kết nối và di động UE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SMF: Quản lý phiên dữ liệu PDU.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UPF: Định tuyến, chuyển tiếp dữ liệu người dùng.</a:t>
            </a:r>
          </a:p>
          <a:p>
            <a:pPr algn="l">
              <a:lnSpc>
                <a:spcPts val="655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846579" y="3536178"/>
            <a:ext cx="8412721" cy="507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AUSF: Thực hiện xác thực danh tính UE.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UDM: Lưu trữ, quản lý dữ liệu thuê bao.</a:t>
            </a:r>
          </a:p>
          <a:p>
            <a:pPr algn="l" marL="1079501" indent="-539750" lvl="1">
              <a:lnSpc>
                <a:spcPts val="5750"/>
              </a:lnSpc>
              <a:buFont typeface="Arial"/>
              <a:buChar char="•"/>
            </a:pPr>
            <a:r>
              <a:rPr lang="en-US" sz="5000" spc="185">
                <a:solidFill>
                  <a:srgbClr val="000000"/>
                </a:solidFill>
                <a:latin typeface="Faustina"/>
                <a:ea typeface="Faustina"/>
                <a:cs typeface="Faustina"/>
                <a:sym typeface="Faustina"/>
              </a:rPr>
              <a:t>PCF: Cung cấp quy tắc chính sách.</a:t>
            </a:r>
          </a:p>
          <a:p>
            <a:pPr algn="l">
              <a:lnSpc>
                <a:spcPts val="575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332724" y="2981637"/>
            <a:ext cx="11622552" cy="5702355"/>
          </a:xfrm>
          <a:custGeom>
            <a:avLst/>
            <a:gdLst/>
            <a:ahLst/>
            <a:cxnLst/>
            <a:rect r="r" b="b" t="t" l="l"/>
            <a:pathLst>
              <a:path h="5702355" w="11622552">
                <a:moveTo>
                  <a:pt x="0" y="0"/>
                </a:moveTo>
                <a:lnTo>
                  <a:pt x="11622552" y="0"/>
                </a:lnTo>
                <a:lnTo>
                  <a:pt x="11622552" y="5702355"/>
                </a:lnTo>
                <a:lnTo>
                  <a:pt x="0" y="570235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32765" y="228600"/>
            <a:ext cx="11200902" cy="252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Các giao thức cơ bản trong gNodeB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32765" y="8994775"/>
            <a:ext cx="11200902" cy="64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b="true" sz="50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Control Plane protocol stacks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162868" y="2749543"/>
            <a:ext cx="11740696" cy="6062108"/>
          </a:xfrm>
          <a:custGeom>
            <a:avLst/>
            <a:gdLst/>
            <a:ahLst/>
            <a:cxnLst/>
            <a:rect r="r" b="b" t="t" l="l"/>
            <a:pathLst>
              <a:path h="6062108" w="11740696">
                <a:moveTo>
                  <a:pt x="0" y="0"/>
                </a:moveTo>
                <a:lnTo>
                  <a:pt x="11740695" y="0"/>
                </a:lnTo>
                <a:lnTo>
                  <a:pt x="11740695" y="6062108"/>
                </a:lnTo>
                <a:lnTo>
                  <a:pt x="0" y="606210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73" t="0" r="-17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32765" y="228600"/>
            <a:ext cx="11200902" cy="252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Các giao thức cơ bản trong gNodeB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32765" y="8994775"/>
            <a:ext cx="11200902" cy="64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b="true" sz="5000">
                <a:solidFill>
                  <a:srgbClr val="000000"/>
                </a:solidFill>
                <a:latin typeface="Faustina Bold"/>
                <a:ea typeface="Faustina Bold"/>
                <a:cs typeface="Faustina Bold"/>
                <a:sym typeface="Faustina Bold"/>
              </a:rPr>
              <a:t>User Plane protocol stacks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DAGr7_GgwqM</dc:identifier>
  <dcterms:modified xsi:type="dcterms:W3CDTF">2011-08-01T06:04:30Z</dcterms:modified>
  <cp:revision>1</cp:revision>
  <dc:title>VDT5G</dc:title>
</cp:coreProperties>
</file>