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1" r:id="rId3"/>
    <p:sldId id="258" r:id="rId4"/>
    <p:sldId id="262" r:id="rId5"/>
    <p:sldId id="260" r:id="rId6"/>
    <p:sldId id="265" r:id="rId7"/>
    <p:sldId id="269" r:id="rId8"/>
    <p:sldId id="271" r:id="rId9"/>
    <p:sldId id="275" r:id="rId10"/>
    <p:sldId id="274" r:id="rId11"/>
    <p:sldId id="276" r:id="rId12"/>
    <p:sldId id="278" r:id="rId13"/>
    <p:sldId id="277" r:id="rId14"/>
    <p:sldId id="279" r:id="rId15"/>
    <p:sldId id="280" r:id="rId16"/>
    <p:sldId id="263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375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rooms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4E-42A9-AC07-349EC4EF409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rooms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4E-42A9-AC07-349EC4EF40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1993184"/>
        <c:axId val="511988592"/>
      </c:barChart>
      <c:catAx>
        <c:axId val="511993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11988592"/>
        <c:crosses val="autoZero"/>
        <c:auto val="1"/>
        <c:lblAlgn val="ctr"/>
        <c:lblOffset val="100"/>
        <c:noMultiLvlLbl val="0"/>
      </c:catAx>
      <c:valAx>
        <c:axId val="511988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1199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surface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E-473A-9CD2-10A6751B3B2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surface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3E-473A-9CD2-10A6751B3B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1993184"/>
        <c:axId val="511988592"/>
      </c:barChart>
      <c:catAx>
        <c:axId val="511993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11988592"/>
        <c:crosses val="autoZero"/>
        <c:auto val="1"/>
        <c:lblAlgn val="ctr"/>
        <c:lblOffset val="100"/>
        <c:noMultiLvlLbl val="0"/>
      </c:catAx>
      <c:valAx>
        <c:axId val="511988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1199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floor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71-48A5-97AF-BF1805E8A04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floor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71-48A5-97AF-BF1805E8A0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5873320"/>
        <c:axId val="505872992"/>
      </c:barChart>
      <c:catAx>
        <c:axId val="505873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05872992"/>
        <c:crosses val="autoZero"/>
        <c:auto val="1"/>
        <c:lblAlgn val="ctr"/>
        <c:lblOffset val="100"/>
        <c:noMultiLvlLbl val="0"/>
      </c:catAx>
      <c:valAx>
        <c:axId val="50587299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05873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C75A2-539F-4B44-A803-AC49BCB647D2}" type="datetimeFigureOut">
              <a:rPr lang="es-AR" smtClean="0"/>
              <a:t>20/05/2020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A22EE-8DF1-41AC-9580-85BBD7E499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665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Agregaría oralmente: que p</a:t>
            </a:r>
            <a:r>
              <a:rPr lang="es-AR" sz="1200" dirty="0"/>
              <a:t>odemos observar: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/>
              <a:t>-  Las dimensiones del </a:t>
            </a:r>
            <a:r>
              <a:rPr lang="es-AR" sz="1200" dirty="0" err="1"/>
              <a:t>dataset</a:t>
            </a:r>
            <a:r>
              <a:rPr lang="es-AR" sz="1200" dirty="0"/>
              <a:t>: 121220 filas y 26 columnas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A simple viste vemos un gran porcentaje de nulos y columnas irrelevantes para nuestro análisis.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Innecesaria cantidad de columnas que indican el precio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Inconsistencias entre los datos cargados y las columnas descripción y título.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AR" sz="120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887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Acá agregaría </a:t>
            </a:r>
            <a:r>
              <a:rPr lang="es-AR" dirty="0" err="1"/>
              <a:t>oralemente</a:t>
            </a:r>
            <a:r>
              <a:rPr lang="es-AR" dirty="0"/>
              <a:t> que descartamos:</a:t>
            </a:r>
          </a:p>
          <a:p>
            <a:pPr marL="171450" indent="-171450">
              <a:buFontTx/>
              <a:buChar char="-"/>
            </a:pPr>
            <a:r>
              <a:rPr lang="es-AR" dirty="0"/>
              <a:t>Tipo de operación y país por tener una única observación.</a:t>
            </a:r>
          </a:p>
          <a:p>
            <a:pPr marL="171450" indent="-171450">
              <a:buFontTx/>
              <a:buChar char="-"/>
            </a:pPr>
            <a:r>
              <a:rPr lang="es-AR" dirty="0" err="1"/>
              <a:t>Geonames</a:t>
            </a:r>
            <a:r>
              <a:rPr lang="es-AR" dirty="0"/>
              <a:t>, latitud y longitud por no tener las herramientas para sacarles provecho.</a:t>
            </a:r>
          </a:p>
          <a:p>
            <a:pPr marL="171450" indent="-171450">
              <a:buFontTx/>
              <a:buChar char="-"/>
            </a:pPr>
            <a:r>
              <a:rPr lang="es-AR" dirty="0"/>
              <a:t>Precio local porque no nos parecía relevante el análisis en pesos, ya que en </a:t>
            </a:r>
            <a:r>
              <a:rPr lang="es-AR" dirty="0" err="1"/>
              <a:t>arg</a:t>
            </a:r>
            <a:r>
              <a:rPr lang="es-AR" dirty="0"/>
              <a:t> los inmuebles se cotizan en dólares.</a:t>
            </a:r>
          </a:p>
          <a:p>
            <a:pPr marL="171450" indent="-171450">
              <a:buFontTx/>
              <a:buChar char="-"/>
            </a:pPr>
            <a:r>
              <a:rPr lang="es-AR" dirty="0"/>
              <a:t>Superficie cubierta: un 30% de esta columna tenía un valor igual o superior a la columna </a:t>
            </a:r>
            <a:r>
              <a:rPr lang="es-AR" dirty="0" err="1"/>
              <a:t>supercie</a:t>
            </a:r>
            <a:r>
              <a:rPr lang="es-AR" dirty="0"/>
              <a:t> total, por lo que no lo consideramos un dato confiable.</a:t>
            </a:r>
          </a:p>
          <a:p>
            <a:pPr marL="171450" indent="-171450">
              <a:buFontTx/>
              <a:buChar char="-"/>
            </a:pPr>
            <a:r>
              <a:rPr lang="es-AR" dirty="0"/>
              <a:t>Expensas: poca relevancia en el análisis de operaciones de venta.</a:t>
            </a:r>
          </a:p>
          <a:p>
            <a:pPr marL="171450" indent="-171450">
              <a:buFontTx/>
              <a:buChar char="-"/>
            </a:pPr>
            <a:r>
              <a:rPr lang="es-AR" dirty="0"/>
              <a:t>Imagen y URL: irrelevante para el análisis.</a:t>
            </a:r>
          </a:p>
          <a:p>
            <a:pPr marL="171450" indent="-171450">
              <a:buFontTx/>
              <a:buChar char="-"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134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columna 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place_with_parent_names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contiene la misma información que las columnas '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country_name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state_name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y '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place_name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pero incluye información adicional y se encuentra mejor jerarquizada, por eso se opta por utilizar la información proveniente de esa columna y </a:t>
            </a:r>
            <a:r>
              <a:rPr lang="es-A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generan las variables '</a:t>
            </a:r>
            <a:r>
              <a:rPr lang="es-AR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provincia','ciudad','departamento</a:t>
            </a:r>
            <a:r>
              <a:rPr lang="es-A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s-AR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y'barrio</a:t>
            </a:r>
            <a:r>
              <a:rPr lang="es-A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721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288A0-FBF8-4DFE-B113-9124ABA6F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17330E-653B-41E1-9617-8CC52BEF1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9E5CF-7B25-44A1-9175-73CB000E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20/05/2020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781AA-92CA-49E8-A2E1-2D5B9033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58468-E832-4595-96D1-48898394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764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3B2D-95BC-4077-AD6A-27AF4F07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2BFDB0-DE77-4875-8149-82600F8E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3ED29-E981-4535-A147-AD1D2798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20/05/2020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F06B0-7922-4573-9D09-69DC3FF8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59EF0-FDE3-49C6-A626-1D4AB0D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6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9A350D-348C-4069-BC85-E50235A9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823264-1ECE-4B66-8AFE-2086DE38C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15F30-D5F4-4AA3-8DA6-F0E0A774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20/05/2020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FC772-2DDF-4E91-936E-5085B1E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6018F-F4B1-4AC2-BE51-4A630EED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833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E9F7D-17DC-49A3-8FD2-B3FFE431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B77FD-EDAA-4FFD-B6AA-EAC21725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FE358-4F4B-40D4-AD76-A6A1D57C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20/05/2020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20E04-BF21-4892-8F9E-E134E71B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2111AB-9198-4922-B9D2-517E9453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09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7BA3F-9FCC-413F-BB0D-209CC825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C55FE4-F793-40C5-8DE9-93BDC77E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954EB-6FF9-4B34-8F47-B66E4D9A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20/05/2020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CB89A-E580-4B45-A39A-745D14CC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972AD-7F8D-46FF-95BE-574436A3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15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721D2-9297-479E-9A09-746C0BB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D7E8F1-8D86-4AE9-BC66-6307B234E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BBB527-71B8-42AE-830F-3A4B5DC27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49E72D-CEBE-47E3-8AA1-5B8D0666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20/05/2020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C666A-42A4-46D4-88BE-6D3F5EE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DF553-E057-4C12-B8E5-D6325417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871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D1DF0-6532-4B5F-873A-FA540D30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07924-7C5E-4F4C-B149-1A8045FC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F9E0FA-31F0-4992-909C-2A688007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98DB8C-6231-4551-8CE8-1FD9E6D4E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6964AB-4266-47F8-9257-C65C33586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3BCEAA-D191-4228-96B0-8145EE8C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20/05/2020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3B5A4C-0B83-4C83-8A04-71519B0B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008534-B3F4-43B1-A0AF-2ABF09D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07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15A1F-E526-4BC6-B33F-7E5C9968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A37FC6-18F6-45E0-A5C7-30233B7D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20/05/2020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C43E0F-66AD-4666-9D3E-41FC84D2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363D44-0C57-4E81-8E28-06DBF969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5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84DFCB-8DBA-4B6A-906A-5EFEBAA4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20/05/2020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8FCB76-669F-4CAB-9659-B600C16C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64EEB7-344C-4777-B9FD-E2BD5B8B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208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F918-3DCD-42E1-AC0C-D58A40DC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7D30E-257D-461B-8EB8-DD56CAA2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6D44E3-6330-413E-8C7B-5C524E7F9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D080D4-954E-46F5-BCB8-62874A70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20/05/2020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EF57C6-A8C3-409B-9980-24DA4621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D40B1-6C3D-4022-A7E3-06497814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665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FD319-4541-4FDA-98B3-35C3DA35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F8B87E-CA62-4600-9691-2F77E46EF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FD71EC-17F4-4F6A-92B3-3577246F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EE8B8-AAA9-49F1-A997-464483F6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20/05/2020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615FF-7536-4153-997D-C8FF45C3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8522B-839C-4C27-83FA-20DB755E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98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4D286E-1DAC-4BCA-B1EF-E7A0050F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0A516F-F044-4EEA-8A8D-AC5C3890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44D17-290F-4528-A682-B0B640018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4852-03DC-48BF-8520-B6697598842E}" type="datetimeFigureOut">
              <a:rPr lang="es-AR" smtClean="0"/>
              <a:t>20/05/2020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E3290-4C12-4FCF-991E-B4C0AD1BE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06A21-47F0-4EC8-99FF-25B025BCF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115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DD4F8A-96F8-49CF-8410-73F5B5EB9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88" y="4267830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AR" sz="5400" dirty="0">
                <a:solidFill>
                  <a:schemeClr val="accent1">
                    <a:lumMod val="50000"/>
                  </a:schemeClr>
                </a:solidFill>
              </a:rPr>
              <a:t>Desafío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E158BE-7EDF-48BE-BA5C-B89FC0F32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AR" sz="2800" dirty="0">
                <a:solidFill>
                  <a:schemeClr val="accent1">
                    <a:lumMod val="75000"/>
                  </a:schemeClr>
                </a:solidFill>
              </a:rPr>
              <a:t>Grupo 5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32112C4B-E572-44A9-9730-6B575EF6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70" y="2306953"/>
            <a:ext cx="3937002" cy="28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1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86BFD10-3430-4324-9766-BF3F390E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19" y="1550986"/>
            <a:ext cx="7687961" cy="46210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BE13119-8CF1-4E99-968D-D7020412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668" y="248327"/>
            <a:ext cx="4114800" cy="60597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'price_usd_per_m2'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786BD1-8D94-4974-BC35-A539E7638FA2}"/>
              </a:ext>
            </a:extLst>
          </p:cNvPr>
          <p:cNvSpPr txBox="1"/>
          <p:nvPr/>
        </p:nvSpPr>
        <p:spPr>
          <a:xfrm>
            <a:off x="1436914" y="947976"/>
            <a:ext cx="1007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 reemplaza por el cociente de las columnas '</a:t>
            </a:r>
            <a:r>
              <a:rPr lang="es-AR" dirty="0" err="1"/>
              <a:t>price_aprox_usd_clean</a:t>
            </a:r>
            <a:r>
              <a:rPr lang="es-AR" dirty="0"/>
              <a:t>' y 'surface_total_in_m2_clean’.</a:t>
            </a:r>
          </a:p>
        </p:txBody>
      </p:sp>
    </p:spTree>
    <p:extLst>
      <p:ext uri="{BB962C8B-B14F-4D97-AF65-F5344CB8AC3E}">
        <p14:creationId xmlns:p14="http://schemas.microsoft.com/office/powerpoint/2010/main" val="221897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90F7-2F26-42ED-BE5A-904BE163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557" y="414564"/>
            <a:ext cx="2296886" cy="532946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Columna ‘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</a:rPr>
              <a:t>floor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F4656-F42E-4A1B-82E6-F21D764F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858" y="2511469"/>
            <a:ext cx="4523015" cy="699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/>
              <a:t>Logramos disminuir los nulos en un </a:t>
            </a:r>
            <a:r>
              <a:rPr lang="es-AR" sz="1800" b="1" dirty="0"/>
              <a:t>51%.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397096E-EFE9-4CD9-95CD-39BEB9BE3E10}"/>
              </a:ext>
            </a:extLst>
          </p:cNvPr>
          <p:cNvSpPr txBox="1">
            <a:spLocks/>
          </p:cNvSpPr>
          <p:nvPr/>
        </p:nvSpPr>
        <p:spPr>
          <a:xfrm>
            <a:off x="1238079" y="1110621"/>
            <a:ext cx="8967277" cy="145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600" dirty="0"/>
              <a:t>Se decide contemplar la variable '</a:t>
            </a:r>
            <a:r>
              <a:rPr lang="es-AR" sz="1600" dirty="0" err="1"/>
              <a:t>floor</a:t>
            </a:r>
            <a:r>
              <a:rPr lang="es-AR" sz="1600" dirty="0"/>
              <a:t>' únicamente para los departamentos.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1800" dirty="0"/>
              <a:t>Completamos los nulos con datos </a:t>
            </a:r>
            <a:r>
              <a:rPr lang="es-AR" sz="1800" dirty="0" err="1"/>
              <a:t>extraidos</a:t>
            </a:r>
            <a:r>
              <a:rPr lang="es-AR" sz="1800" dirty="0"/>
              <a:t> de las columnas '</a:t>
            </a:r>
            <a:r>
              <a:rPr lang="es-AR" sz="1800" dirty="0" err="1"/>
              <a:t>descripcion</a:t>
            </a:r>
            <a:r>
              <a:rPr lang="es-AR" sz="1800" dirty="0"/>
              <a:t>' y '</a:t>
            </a:r>
            <a:r>
              <a:rPr lang="es-AR" sz="1800" dirty="0" err="1"/>
              <a:t>title</a:t>
            </a:r>
            <a:r>
              <a:rPr lang="es-AR" sz="1800" dirty="0"/>
              <a:t>’.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374C7866-F554-48BF-8763-D8609B0FE4D4}"/>
              </a:ext>
            </a:extLst>
          </p:cNvPr>
          <p:cNvSpPr/>
          <p:nvPr/>
        </p:nvSpPr>
        <p:spPr>
          <a:xfrm>
            <a:off x="8874408" y="3125946"/>
            <a:ext cx="293914" cy="5560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0A42A7C1-B4E4-4370-A90B-A1600F7AB446}"/>
              </a:ext>
            </a:extLst>
          </p:cNvPr>
          <p:cNvSpPr txBox="1">
            <a:spLocks/>
          </p:cNvSpPr>
          <p:nvPr/>
        </p:nvSpPr>
        <p:spPr>
          <a:xfrm>
            <a:off x="463918" y="5548770"/>
            <a:ext cx="10552253" cy="145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sz="1800" dirty="0"/>
          </a:p>
        </p:txBody>
      </p:sp>
      <p:pic>
        <p:nvPicPr>
          <p:cNvPr id="13" name="Imagen 1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A27EB3E-5E77-44A0-9F69-9FC7036A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29" y="2010494"/>
            <a:ext cx="3953380" cy="3400532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8D92912-20A1-4D29-9BCC-10F79B5DB989}"/>
              </a:ext>
            </a:extLst>
          </p:cNvPr>
          <p:cNvSpPr txBox="1">
            <a:spLocks/>
          </p:cNvSpPr>
          <p:nvPr/>
        </p:nvSpPr>
        <p:spPr>
          <a:xfrm>
            <a:off x="1175829" y="5548771"/>
            <a:ext cx="10552253" cy="509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 b="1" dirty="0"/>
              <a:t>A pesar de estos esfuerzos decidimos no tener en cuenta esta columna debido a la gran cantidad de nulos y </a:t>
            </a:r>
            <a:r>
              <a:rPr lang="es-AR" sz="1800" b="1" dirty="0" err="1"/>
              <a:t>outliers</a:t>
            </a:r>
            <a:r>
              <a:rPr lang="es-AR" sz="1800" b="1" dirty="0"/>
              <a:t>. </a:t>
            </a:r>
            <a:endParaRPr lang="es-AR" sz="2000" b="1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1BF5328-1B3A-4D42-895B-141852B67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86424"/>
              </p:ext>
            </p:extLst>
          </p:nvPr>
        </p:nvGraphicFramePr>
        <p:xfrm>
          <a:off x="6096000" y="3192932"/>
          <a:ext cx="4653813" cy="2105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736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5EAE4-AEE1-4FFE-8E3F-B46BE2A5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479" y="2187085"/>
            <a:ext cx="6193041" cy="107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sz="7200" b="1" dirty="0">
                <a:solidFill>
                  <a:schemeClr val="accent1">
                    <a:lumMod val="75000"/>
                  </a:schemeClr>
                </a:solidFill>
              </a:rPr>
              <a:t>Nuevas variables</a:t>
            </a:r>
          </a:p>
          <a:p>
            <a:pPr marL="0" indent="0">
              <a:buNone/>
            </a:pPr>
            <a:endParaRPr lang="es-AR" dirty="0">
              <a:highlight>
                <a:srgbClr val="FFFF00"/>
              </a:highlight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47DB660-18F1-4F2C-946E-98CB5445D0D9}"/>
              </a:ext>
            </a:extLst>
          </p:cNvPr>
          <p:cNvSpPr txBox="1">
            <a:spLocks/>
          </p:cNvSpPr>
          <p:nvPr/>
        </p:nvSpPr>
        <p:spPr>
          <a:xfrm>
            <a:off x="3260014" y="3600313"/>
            <a:ext cx="5671972" cy="400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 dirty="0"/>
              <a:t>D</a:t>
            </a:r>
            <a:r>
              <a:rPr lang="es-AR" sz="2000" dirty="0"/>
              <a:t>atos </a:t>
            </a:r>
            <a:r>
              <a:rPr lang="es-AR" sz="2000" dirty="0" err="1"/>
              <a:t>extraidos</a:t>
            </a:r>
            <a:r>
              <a:rPr lang="es-AR" sz="2000" dirty="0"/>
              <a:t> de las columnas '</a:t>
            </a:r>
            <a:r>
              <a:rPr lang="es-AR" sz="2000" dirty="0" err="1"/>
              <a:t>descripcion</a:t>
            </a:r>
            <a:r>
              <a:rPr lang="es-AR" sz="2000" dirty="0"/>
              <a:t>' y '</a:t>
            </a:r>
            <a:r>
              <a:rPr lang="es-AR" sz="2000" dirty="0" err="1"/>
              <a:t>title</a:t>
            </a:r>
            <a:r>
              <a:rPr lang="es-AR" sz="20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36785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72B6-D4F3-4CA7-BD70-0DD70F8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578" y="414111"/>
            <a:ext cx="1300843" cy="581932"/>
          </a:xfrm>
        </p:spPr>
        <p:txBody>
          <a:bodyPr>
            <a:normAutofit fontScale="90000"/>
          </a:bodyPr>
          <a:lstStyle/>
          <a:p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Pileta</a:t>
            </a:r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79A5DD0-9DBA-4DEA-B0A4-32FCD494C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0" y="1385602"/>
            <a:ext cx="999312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72B6-D4F3-4CA7-BD70-0DD70F8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986" y="390071"/>
            <a:ext cx="1790700" cy="581932"/>
          </a:xfrm>
        </p:spPr>
        <p:txBody>
          <a:bodyPr>
            <a:normAutofit fontScale="90000"/>
          </a:bodyPr>
          <a:lstStyle/>
          <a:p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Cochera</a:t>
            </a:r>
          </a:p>
        </p:txBody>
      </p:sp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D5DE606-A5BB-4034-9B42-FB183F8DE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385602"/>
            <a:ext cx="1005027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72B6-D4F3-4CA7-BD70-0DD70F8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150" y="348797"/>
            <a:ext cx="2933700" cy="581932"/>
          </a:xfrm>
        </p:spPr>
        <p:txBody>
          <a:bodyPr>
            <a:normAutofit fontScale="90000"/>
          </a:bodyPr>
          <a:lstStyle/>
          <a:p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Barrio cerrado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E4C16BC-5335-4FCF-A567-45747C2CE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" y="1357023"/>
            <a:ext cx="1020269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1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FE1EE-B98D-4156-A898-A2121451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293" y="316592"/>
            <a:ext cx="6199414" cy="728889"/>
          </a:xfrm>
        </p:spPr>
        <p:txBody>
          <a:bodyPr/>
          <a:lstStyle/>
          <a:p>
            <a:pPr algn="ctr"/>
            <a:r>
              <a:rPr lang="es-AR" dirty="0" err="1">
                <a:solidFill>
                  <a:schemeClr val="accent1">
                    <a:lumMod val="50000"/>
                  </a:schemeClr>
                </a:solidFill>
              </a:rPr>
              <a:t>Dataset</a:t>
            </a: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 final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449D89-48A9-4D37-85C3-29BBC78FC35D}"/>
              </a:ext>
            </a:extLst>
          </p:cNvPr>
          <p:cNvSpPr txBox="1"/>
          <p:nvPr/>
        </p:nvSpPr>
        <p:spPr>
          <a:xfrm>
            <a:off x="527956" y="1045481"/>
            <a:ext cx="1113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accent1">
                    <a:lumMod val="75000"/>
                  </a:schemeClr>
                </a:solidFill>
              </a:rPr>
              <a:t>Se conservan las observaciones donde el </a:t>
            </a:r>
            <a:r>
              <a:rPr lang="es-AR" sz="1600" u="sng" dirty="0">
                <a:solidFill>
                  <a:schemeClr val="accent1">
                    <a:lumMod val="75000"/>
                  </a:schemeClr>
                </a:solidFill>
              </a:rPr>
              <a:t>precio por metro cuadrado no es nulo</a:t>
            </a:r>
            <a:r>
              <a:rPr lang="es-AR" sz="1600" dirty="0">
                <a:solidFill>
                  <a:schemeClr val="accent1">
                    <a:lumMod val="75000"/>
                  </a:schemeClr>
                </a:solidFill>
              </a:rPr>
              <a:t>, ya que esta será la variable a estimar en el modelo</a:t>
            </a: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35F3309-64F6-46E2-83B3-1892D33BD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3"/>
          <a:stretch/>
        </p:blipFill>
        <p:spPr>
          <a:xfrm>
            <a:off x="1846329" y="1999492"/>
            <a:ext cx="8499339" cy="40381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35E9D8B-FFC6-4DEF-B433-6BA713D69DB0}"/>
              </a:ext>
            </a:extLst>
          </p:cNvPr>
          <p:cNvSpPr txBox="1"/>
          <p:nvPr/>
        </p:nvSpPr>
        <p:spPr>
          <a:xfrm>
            <a:off x="527956" y="1435816"/>
            <a:ext cx="374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accent1">
                    <a:lumMod val="75000"/>
                  </a:schemeClr>
                </a:solidFill>
              </a:rPr>
              <a:t>El </a:t>
            </a:r>
            <a:r>
              <a:rPr lang="es-AR" sz="1600" dirty="0" err="1">
                <a:solidFill>
                  <a:schemeClr val="accent1">
                    <a:lumMod val="75000"/>
                  </a:schemeClr>
                </a:solidFill>
              </a:rPr>
              <a:t>dataset</a:t>
            </a:r>
            <a:r>
              <a:rPr lang="es-AR" sz="1600" dirty="0">
                <a:solidFill>
                  <a:schemeClr val="accent1">
                    <a:lumMod val="75000"/>
                  </a:schemeClr>
                </a:solidFill>
              </a:rPr>
              <a:t> final tiene 79511 observaciones.</a:t>
            </a:r>
            <a:endParaRPr lang="es-A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4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628DE-9E21-4CF4-9363-56673BB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328" y="538890"/>
            <a:ext cx="3015343" cy="914353"/>
          </a:xfrm>
        </p:spPr>
        <p:txBody>
          <a:bodyPr>
            <a:normAutofit/>
          </a:bodyPr>
          <a:lstStyle/>
          <a:p>
            <a:pPr algn="ctr"/>
            <a:r>
              <a:rPr lang="es-AR" sz="4800" dirty="0">
                <a:solidFill>
                  <a:schemeClr val="tx2"/>
                </a:solidFill>
              </a:rPr>
              <a:t>Objetivo: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A259E-AA8C-4C70-9356-468DB22C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298" y="1913438"/>
            <a:ext cx="8428630" cy="2529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400" dirty="0"/>
              <a:t>Efectuar la limpieza de un </a:t>
            </a:r>
            <a:r>
              <a:rPr lang="es-AR" sz="2400" dirty="0" err="1"/>
              <a:t>dataset</a:t>
            </a:r>
            <a:r>
              <a:rPr lang="es-AR" sz="2400" dirty="0"/>
              <a:t> de precios de propiedades.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/>
              <a:t>Realizar un análisis descriptivo de las principales variables.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/>
              <a:t>Crear nuevas columnas a partir de las características dadas que puedan tener valor predictivo.</a:t>
            </a:r>
            <a:endParaRPr lang="es-AR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173ECB-FE4A-49E2-8C79-A8DEE49E6D3F}"/>
              </a:ext>
            </a:extLst>
          </p:cNvPr>
          <p:cNvSpPr txBox="1"/>
          <p:nvPr/>
        </p:nvSpPr>
        <p:spPr>
          <a:xfrm>
            <a:off x="677634" y="4903226"/>
            <a:ext cx="1083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Siempre teniendo el cuenta el objetivo final de desarrollar un modelo de regresión que permita predecir el precio por metro cuadrado de una propiedad. </a:t>
            </a:r>
          </a:p>
        </p:txBody>
      </p:sp>
      <p:pic>
        <p:nvPicPr>
          <p:cNvPr id="8" name="Imagen 7" descr="Imagen que contiene plato&#10;&#10;Descripción generada automáticamente">
            <a:extLst>
              <a:ext uri="{FF2B5EF4-FFF2-40B4-BE49-F238E27FC236}">
                <a16:creationId xmlns:a16="http://schemas.microsoft.com/office/drawing/2014/main" id="{AAF08B3B-BE7A-46A9-A1DC-717F42E71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72" y="1957769"/>
            <a:ext cx="342589" cy="237909"/>
          </a:xfrm>
          <a:prstGeom prst="rect">
            <a:avLst/>
          </a:prstGeom>
        </p:spPr>
      </p:pic>
      <p:pic>
        <p:nvPicPr>
          <p:cNvPr id="9" name="Imagen 8" descr="Imagen que contiene plato&#10;&#10;Descripción generada automáticamente">
            <a:extLst>
              <a:ext uri="{FF2B5EF4-FFF2-40B4-BE49-F238E27FC236}">
                <a16:creationId xmlns:a16="http://schemas.microsoft.com/office/drawing/2014/main" id="{57F92E93-F8F2-40EA-A44E-A9D893F6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3" y="2823651"/>
            <a:ext cx="342589" cy="237909"/>
          </a:xfrm>
          <a:prstGeom prst="rect">
            <a:avLst/>
          </a:prstGeom>
        </p:spPr>
      </p:pic>
      <p:pic>
        <p:nvPicPr>
          <p:cNvPr id="10" name="Imagen 9" descr="Imagen que contiene plato&#10;&#10;Descripción generada automáticamente">
            <a:extLst>
              <a:ext uri="{FF2B5EF4-FFF2-40B4-BE49-F238E27FC236}">
                <a16:creationId xmlns:a16="http://schemas.microsoft.com/office/drawing/2014/main" id="{674DC7A1-99BC-408A-BD8A-CCB956540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71" y="3689533"/>
            <a:ext cx="342589" cy="2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C5D1A-73DE-4CE9-ADB1-D6F8936D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828" y="180323"/>
            <a:ext cx="4379957" cy="60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Primer encuentro con los datos </a:t>
            </a:r>
          </a:p>
          <a:p>
            <a:pPr marL="0" indent="0"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CE726D9-2CE2-412E-A7E9-1111F4CD64C4}"/>
              </a:ext>
            </a:extLst>
          </p:cNvPr>
          <p:cNvSpPr txBox="1">
            <a:spLocks/>
          </p:cNvSpPr>
          <p:nvPr/>
        </p:nvSpPr>
        <p:spPr>
          <a:xfrm>
            <a:off x="290015" y="5711588"/>
            <a:ext cx="6699913" cy="60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428BE8-483E-43DC-89FE-0C9B6E7AB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41" y="732728"/>
            <a:ext cx="6967014" cy="5839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18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B84C0-1782-4673-A36E-89B67EF1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741" y="470256"/>
            <a:ext cx="7396518" cy="1325563"/>
          </a:xfrm>
        </p:spPr>
        <p:txBody>
          <a:bodyPr>
            <a:normAutofit/>
          </a:bodyPr>
          <a:lstStyle/>
          <a:p>
            <a:r>
              <a:rPr lang="es-AR" sz="4800" dirty="0">
                <a:solidFill>
                  <a:schemeClr val="accent1">
                    <a:lumMod val="50000"/>
                  </a:schemeClr>
                </a:solidFill>
              </a:rPr>
              <a:t>Selección de columnas útiles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8EEE4-C801-4B67-BC64-E86A8BC8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682" y="2388951"/>
            <a:ext cx="3698542" cy="26732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sz="2900" dirty="0"/>
              <a:t>Tipo de propiedad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AR" sz="2900" dirty="0"/>
              <a:t>Provincia, ciudad y barrio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AR" sz="2900" dirty="0"/>
              <a:t>Precio en dólares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AR" sz="2900" dirty="0"/>
              <a:t>Superficie total en mts2</a:t>
            </a:r>
          </a:p>
          <a:p>
            <a:pPr marL="0" indent="0">
              <a:buNone/>
            </a:pPr>
            <a:endParaRPr lang="es-AR" sz="2900" dirty="0"/>
          </a:p>
          <a:p>
            <a:endParaRPr lang="es-AR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B7B93D8-422B-4DA8-A73F-E0C7B09560E5}"/>
              </a:ext>
            </a:extLst>
          </p:cNvPr>
          <p:cNvSpPr txBox="1">
            <a:spLocks/>
          </p:cNvSpPr>
          <p:nvPr/>
        </p:nvSpPr>
        <p:spPr>
          <a:xfrm>
            <a:off x="6569528" y="2388950"/>
            <a:ext cx="3698542" cy="2673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200" dirty="0"/>
              <a:t>Precio en dólares por mt2</a:t>
            </a:r>
          </a:p>
          <a:p>
            <a:pPr marL="0" indent="0">
              <a:buNone/>
            </a:pPr>
            <a:endParaRPr lang="es-AR" sz="3200" dirty="0"/>
          </a:p>
          <a:p>
            <a:pPr marL="0" indent="0">
              <a:buNone/>
            </a:pPr>
            <a:r>
              <a:rPr lang="es-AR" sz="3200" dirty="0"/>
              <a:t>Piso</a:t>
            </a:r>
          </a:p>
          <a:p>
            <a:endParaRPr lang="es-AR" sz="4000" dirty="0"/>
          </a:p>
          <a:p>
            <a:pPr marL="0" indent="0">
              <a:buNone/>
            </a:pPr>
            <a:r>
              <a:rPr lang="es-AR" sz="3200" dirty="0"/>
              <a:t>Habitaciones</a:t>
            </a:r>
          </a:p>
          <a:p>
            <a:pPr marL="0" indent="0">
              <a:buNone/>
            </a:pPr>
            <a:endParaRPr lang="es-AR" sz="3200" dirty="0"/>
          </a:p>
          <a:p>
            <a:pPr marL="0" indent="0">
              <a:buNone/>
            </a:pPr>
            <a:r>
              <a:rPr lang="es-AR" sz="3200" dirty="0"/>
              <a:t>Descripción y título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2900" dirty="0"/>
          </a:p>
          <a:p>
            <a:endParaRPr lang="es-AR" dirty="0"/>
          </a:p>
        </p:txBody>
      </p:sp>
      <p:pic>
        <p:nvPicPr>
          <p:cNvPr id="5" name="Imagen 4" descr="Imagen que contiene plato&#10;&#10;Descripción generada automáticamente">
            <a:extLst>
              <a:ext uri="{FF2B5EF4-FFF2-40B4-BE49-F238E27FC236}">
                <a16:creationId xmlns:a16="http://schemas.microsoft.com/office/drawing/2014/main" id="{EE55F2EA-DC77-4899-A93A-858BD3B97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57" y="2388950"/>
            <a:ext cx="342589" cy="237909"/>
          </a:xfrm>
          <a:prstGeom prst="rect">
            <a:avLst/>
          </a:prstGeom>
        </p:spPr>
      </p:pic>
      <p:pic>
        <p:nvPicPr>
          <p:cNvPr id="6" name="Imagen 5" descr="Imagen que contiene plato&#10;&#10;Descripción generada automáticamente">
            <a:extLst>
              <a:ext uri="{FF2B5EF4-FFF2-40B4-BE49-F238E27FC236}">
                <a16:creationId xmlns:a16="http://schemas.microsoft.com/office/drawing/2014/main" id="{D58F9EBF-65ED-4C2F-A688-42BF77738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56" y="3140713"/>
            <a:ext cx="342589" cy="237909"/>
          </a:xfrm>
          <a:prstGeom prst="rect">
            <a:avLst/>
          </a:prstGeom>
        </p:spPr>
      </p:pic>
      <p:pic>
        <p:nvPicPr>
          <p:cNvPr id="8" name="Imagen 7" descr="Imagen que contiene plato&#10;&#10;Descripción generada automáticamente">
            <a:extLst>
              <a:ext uri="{FF2B5EF4-FFF2-40B4-BE49-F238E27FC236}">
                <a16:creationId xmlns:a16="http://schemas.microsoft.com/office/drawing/2014/main" id="{E59E3C0E-B02F-4EBC-83A3-014BB665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81" y="3864931"/>
            <a:ext cx="342589" cy="237909"/>
          </a:xfrm>
          <a:prstGeom prst="rect">
            <a:avLst/>
          </a:prstGeom>
        </p:spPr>
      </p:pic>
      <p:pic>
        <p:nvPicPr>
          <p:cNvPr id="9" name="Imagen 8" descr="Imagen que contiene plato&#10;&#10;Descripción generada automáticamente">
            <a:extLst>
              <a:ext uri="{FF2B5EF4-FFF2-40B4-BE49-F238E27FC236}">
                <a16:creationId xmlns:a16="http://schemas.microsoft.com/office/drawing/2014/main" id="{E0D6A7F4-152F-46DA-8C5B-A3DCB07E1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75" y="4577017"/>
            <a:ext cx="342589" cy="237909"/>
          </a:xfrm>
          <a:prstGeom prst="rect">
            <a:avLst/>
          </a:prstGeom>
        </p:spPr>
      </p:pic>
      <p:pic>
        <p:nvPicPr>
          <p:cNvPr id="10" name="Imagen 9" descr="Imagen que contiene plato&#10;&#10;Descripción generada automáticamente">
            <a:extLst>
              <a:ext uri="{FF2B5EF4-FFF2-40B4-BE49-F238E27FC236}">
                <a16:creationId xmlns:a16="http://schemas.microsoft.com/office/drawing/2014/main" id="{56B24094-385F-4FA1-8074-8AA680020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25" y="2388950"/>
            <a:ext cx="342589" cy="237909"/>
          </a:xfrm>
          <a:prstGeom prst="rect">
            <a:avLst/>
          </a:prstGeom>
        </p:spPr>
      </p:pic>
      <p:pic>
        <p:nvPicPr>
          <p:cNvPr id="11" name="Imagen 10" descr="Imagen que contiene plato&#10;&#10;Descripción generada automáticamente">
            <a:extLst>
              <a:ext uri="{FF2B5EF4-FFF2-40B4-BE49-F238E27FC236}">
                <a16:creationId xmlns:a16="http://schemas.microsoft.com/office/drawing/2014/main" id="{F0E924F2-66B3-4F1A-974D-CBACACED8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24" y="3140713"/>
            <a:ext cx="342589" cy="237909"/>
          </a:xfrm>
          <a:prstGeom prst="rect">
            <a:avLst/>
          </a:prstGeom>
        </p:spPr>
      </p:pic>
      <p:pic>
        <p:nvPicPr>
          <p:cNvPr id="12" name="Imagen 11" descr="Imagen que contiene plato&#10;&#10;Descripción generada automáticamente">
            <a:extLst>
              <a:ext uri="{FF2B5EF4-FFF2-40B4-BE49-F238E27FC236}">
                <a16:creationId xmlns:a16="http://schemas.microsoft.com/office/drawing/2014/main" id="{584FB38C-D46C-4C91-A26E-633D7D4EA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31" y="3892476"/>
            <a:ext cx="342589" cy="237909"/>
          </a:xfrm>
          <a:prstGeom prst="rect">
            <a:avLst/>
          </a:prstGeom>
        </p:spPr>
      </p:pic>
      <p:pic>
        <p:nvPicPr>
          <p:cNvPr id="13" name="Imagen 12" descr="Imagen que contiene plato&#10;&#10;Descripción generada automáticamente">
            <a:extLst>
              <a:ext uri="{FF2B5EF4-FFF2-40B4-BE49-F238E27FC236}">
                <a16:creationId xmlns:a16="http://schemas.microsoft.com/office/drawing/2014/main" id="{7188733B-2F21-4B82-A361-5EDE06665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30" y="4644239"/>
            <a:ext cx="342589" cy="2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8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5EAE4-AEE1-4FFE-8E3F-B46BE2A5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676" y="2815598"/>
            <a:ext cx="5958067" cy="1226804"/>
          </a:xfrm>
        </p:spPr>
        <p:txBody>
          <a:bodyPr/>
          <a:lstStyle/>
          <a:p>
            <a:pPr marL="0" indent="0">
              <a:buNone/>
            </a:pPr>
            <a:r>
              <a:rPr lang="es-AR" sz="7200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s-AR" sz="7200" b="1" dirty="0" err="1">
                <a:solidFill>
                  <a:schemeClr val="accent1">
                    <a:lumMod val="75000"/>
                  </a:schemeClr>
                </a:solidFill>
              </a:rPr>
              <a:t>wrangling</a:t>
            </a:r>
            <a:endParaRPr lang="es-AR" sz="7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58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52763-824C-40E3-8B8C-1D5778F7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024"/>
            <a:ext cx="10515600" cy="598261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country_name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state_name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place_name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y'place_with_parent_names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endParaRPr lang="es-A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3105CD3-95FB-4512-ACD8-6FFDA93D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431" y="1798608"/>
            <a:ext cx="1643743" cy="3693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AR" sz="6400" dirty="0" err="1"/>
              <a:t>Dataset</a:t>
            </a:r>
            <a:r>
              <a:rPr lang="es-AR" sz="6400" dirty="0"/>
              <a:t> original:</a:t>
            </a:r>
          </a:p>
          <a:p>
            <a:pPr marL="0" indent="0">
              <a:buNone/>
            </a:pPr>
            <a:br>
              <a:rPr lang="es-AR" dirty="0"/>
            </a:br>
            <a:endParaRPr lang="es-AR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81CF413-1468-4BE5-824D-4B02AEBB135A}"/>
              </a:ext>
            </a:extLst>
          </p:cNvPr>
          <p:cNvSpPr/>
          <p:nvPr/>
        </p:nvSpPr>
        <p:spPr>
          <a:xfrm>
            <a:off x="1735431" y="4013957"/>
            <a:ext cx="164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Dataset</a:t>
            </a:r>
            <a:r>
              <a:rPr lang="es-AR" sz="1600" dirty="0"/>
              <a:t> </a:t>
            </a:r>
            <a:r>
              <a:rPr lang="es-AR" sz="1600" dirty="0" err="1"/>
              <a:t>clean</a:t>
            </a:r>
            <a:r>
              <a:rPr lang="es-AR" dirty="0"/>
              <a:t>:</a:t>
            </a:r>
          </a:p>
        </p:txBody>
      </p:sp>
      <p:pic>
        <p:nvPicPr>
          <p:cNvPr id="20" name="Imagen 1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6C1F1B4-3412-4F4A-806A-AE22A75F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0" y="2344913"/>
            <a:ext cx="4943353" cy="905735"/>
          </a:xfrm>
          <a:prstGeom prst="rect">
            <a:avLst/>
          </a:prstGeom>
        </p:spPr>
      </p:pic>
      <p:pic>
        <p:nvPicPr>
          <p:cNvPr id="22" name="Imagen 2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E0BB287-37BE-40F8-880B-BA126D1901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r="4245"/>
          <a:stretch/>
        </p:blipFill>
        <p:spPr>
          <a:xfrm>
            <a:off x="916210" y="4629653"/>
            <a:ext cx="3282184" cy="905735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95C43C6-03F0-4826-B8F2-840D06387E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b="23463"/>
          <a:stretch/>
        </p:blipFill>
        <p:spPr>
          <a:xfrm>
            <a:off x="5562209" y="1678035"/>
            <a:ext cx="6256111" cy="35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8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90F7-2F26-42ED-BE5A-904BE163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557" y="414564"/>
            <a:ext cx="2296886" cy="532946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Columna '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</a:rPr>
              <a:t>rooms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F4656-F42E-4A1B-82E6-F21D764F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999" y="2573513"/>
            <a:ext cx="4523015" cy="699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/>
              <a:t>Logramos disminuir los nulos en un </a:t>
            </a:r>
            <a:r>
              <a:rPr lang="es-AR" sz="1800" b="1" dirty="0"/>
              <a:t>48%.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397096E-EFE9-4CD9-95CD-39BEB9BE3E10}"/>
              </a:ext>
            </a:extLst>
          </p:cNvPr>
          <p:cNvSpPr txBox="1">
            <a:spLocks/>
          </p:cNvSpPr>
          <p:nvPr/>
        </p:nvSpPr>
        <p:spPr>
          <a:xfrm>
            <a:off x="2204357" y="1236311"/>
            <a:ext cx="7783286" cy="53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1800" dirty="0"/>
              <a:t>Completamos los nulos con datos </a:t>
            </a:r>
            <a:r>
              <a:rPr lang="es-AR" sz="1800" dirty="0" err="1"/>
              <a:t>extraidos</a:t>
            </a:r>
            <a:r>
              <a:rPr lang="es-AR" sz="1800" dirty="0"/>
              <a:t> de la columna '</a:t>
            </a:r>
            <a:r>
              <a:rPr lang="es-AR" sz="1800" dirty="0" err="1"/>
              <a:t>descripcion</a:t>
            </a:r>
            <a:r>
              <a:rPr lang="es-AR" sz="1800" dirty="0"/>
              <a:t>' y '</a:t>
            </a:r>
            <a:r>
              <a:rPr lang="es-AR" sz="1800" dirty="0" err="1"/>
              <a:t>title</a:t>
            </a:r>
            <a:r>
              <a:rPr lang="es-AR" sz="1800" dirty="0"/>
              <a:t>’.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374C7866-F554-48BF-8763-D8609B0FE4D4}"/>
              </a:ext>
            </a:extLst>
          </p:cNvPr>
          <p:cNvSpPr/>
          <p:nvPr/>
        </p:nvSpPr>
        <p:spPr>
          <a:xfrm>
            <a:off x="9340625" y="3745644"/>
            <a:ext cx="244246" cy="4381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F4B46AA-A85B-442A-9661-8A358FDE6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654150"/>
              </p:ext>
            </p:extLst>
          </p:nvPr>
        </p:nvGraphicFramePr>
        <p:xfrm>
          <a:off x="6199758" y="3343474"/>
          <a:ext cx="5257799" cy="227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D61D64C8-8995-4033-AFF1-1A6DFD9D9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8" y="2058058"/>
            <a:ext cx="638264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3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81F9C-29EF-4A4F-BD56-68E85DA8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14" y="455385"/>
            <a:ext cx="7717971" cy="451304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'surface_total_in_m2' y 'surface_covered_in_m2'</a:t>
            </a:r>
            <a:endParaRPr lang="es-A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74B80-E43F-4DAA-9BB7-FDBCB6F2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513"/>
            <a:ext cx="10515600" cy="1435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/>
              <a:t>Completamos la columna 'surface_total_in_m2’:</a:t>
            </a:r>
          </a:p>
          <a:p>
            <a:pPr marL="0" indent="0">
              <a:buNone/>
            </a:pPr>
            <a:br>
              <a:rPr lang="es-AR" sz="1800" dirty="0"/>
            </a:br>
            <a:r>
              <a:rPr lang="es-AR" sz="1800" dirty="0"/>
              <a:t>1- Imputando datos de acuerdo a la proporción media entre 'surface_covered_in_m2' y 'surface_total_in_m2'</a:t>
            </a:r>
            <a:br>
              <a:rPr lang="es-AR" sz="1800" dirty="0"/>
            </a:br>
            <a:r>
              <a:rPr lang="es-AR" sz="1800" dirty="0"/>
              <a:t>2- Completamos los nulos restantes con datos </a:t>
            </a:r>
            <a:r>
              <a:rPr lang="es-AR" sz="1800" dirty="0" err="1"/>
              <a:t>extraidos</a:t>
            </a:r>
            <a:r>
              <a:rPr lang="es-AR" sz="1800" dirty="0"/>
              <a:t> de las columnas '</a:t>
            </a:r>
            <a:r>
              <a:rPr lang="es-AR" sz="1800" dirty="0" err="1"/>
              <a:t>descripcion</a:t>
            </a:r>
            <a:r>
              <a:rPr lang="es-AR" sz="1800" dirty="0"/>
              <a:t>' y '</a:t>
            </a:r>
            <a:r>
              <a:rPr lang="es-AR" sz="1800" dirty="0" err="1"/>
              <a:t>title</a:t>
            </a:r>
            <a:r>
              <a:rPr lang="es-AR" sz="1800" dirty="0"/>
              <a:t>'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637C7CC-E6BA-4E6B-AFEA-B3FC2C8BC875}"/>
              </a:ext>
            </a:extLst>
          </p:cNvPr>
          <p:cNvSpPr txBox="1">
            <a:spLocks/>
          </p:cNvSpPr>
          <p:nvPr/>
        </p:nvSpPr>
        <p:spPr>
          <a:xfrm>
            <a:off x="7210871" y="3208564"/>
            <a:ext cx="4523015" cy="44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1800" dirty="0"/>
              <a:t>Logramos disminuir los nulos en un </a:t>
            </a:r>
            <a:r>
              <a:rPr lang="es-AR" sz="1800" b="1" dirty="0"/>
              <a:t>24%.</a:t>
            </a:r>
          </a:p>
        </p:txBody>
      </p:sp>
      <p:pic>
        <p:nvPicPr>
          <p:cNvPr id="6" name="Marcador de contenido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EF143955-4CE1-45D1-909F-9CCA99607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45714"/>
            <a:ext cx="5257800" cy="3212564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AA28DC1-F984-4A78-B71C-B42D6CB20442}"/>
              </a:ext>
            </a:extLst>
          </p:cNvPr>
          <p:cNvSpPr/>
          <p:nvPr/>
        </p:nvSpPr>
        <p:spPr>
          <a:xfrm>
            <a:off x="9472379" y="4043356"/>
            <a:ext cx="293914" cy="5560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2CE2BF8-5E41-4378-95AD-5300C374F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895133"/>
              </p:ext>
            </p:extLst>
          </p:nvPr>
        </p:nvGraphicFramePr>
        <p:xfrm>
          <a:off x="6312802" y="3780063"/>
          <a:ext cx="5257799" cy="227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927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81F9C-29EF-4A4F-BD56-68E85DA8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07" y="416149"/>
            <a:ext cx="9116786" cy="451304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'price','currency','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price_aprox_local_currency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 y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price_aprox_usd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endParaRPr lang="es-A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74B80-E43F-4DAA-9BB7-FDBCB6F2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80" y="1460932"/>
            <a:ext cx="5390243" cy="45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/>
              <a:t>Unificamos estas columnas en una única de precio en </a:t>
            </a:r>
            <a:r>
              <a:rPr lang="es-AR" sz="1600" dirty="0" err="1"/>
              <a:t>dolares</a:t>
            </a:r>
            <a:endParaRPr lang="es-AR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0BC264-20EB-4CF3-BA4A-393FEC857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89" y="1060873"/>
            <a:ext cx="4141890" cy="2459941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42C2CD1-E7BF-4CEE-AD07-8A8F1CFF2E7D}"/>
              </a:ext>
            </a:extLst>
          </p:cNvPr>
          <p:cNvSpPr txBox="1">
            <a:spLocks/>
          </p:cNvSpPr>
          <p:nvPr/>
        </p:nvSpPr>
        <p:spPr>
          <a:xfrm>
            <a:off x="579510" y="2279285"/>
            <a:ext cx="6003282" cy="59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1600" dirty="0"/>
              <a:t>Utilizando los precios aproximados en dólares y convirtiendo los precios en otras monedas.</a:t>
            </a:r>
          </a:p>
        </p:txBody>
      </p:sp>
      <p:pic>
        <p:nvPicPr>
          <p:cNvPr id="11" name="Imagen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EE9F98D-5695-45B6-A3B8-41FB1F87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2" y="3670335"/>
            <a:ext cx="10249618" cy="26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2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655</Words>
  <Application>Microsoft Office PowerPoint</Application>
  <PresentationFormat>Panorámica</PresentationFormat>
  <Paragraphs>72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Desafío 1</vt:lpstr>
      <vt:lpstr>Objetivo:</vt:lpstr>
      <vt:lpstr>Presentación de PowerPoint</vt:lpstr>
      <vt:lpstr>Selección de columnas útiles</vt:lpstr>
      <vt:lpstr>Presentación de PowerPoint</vt:lpstr>
      <vt:lpstr>Columnas 'country_name', 'state_name', 'place_name' y'place_with_parent_names'</vt:lpstr>
      <vt:lpstr>Columna 'rooms'</vt:lpstr>
      <vt:lpstr>Columnas 'surface_total_in_m2' y 'surface_covered_in_m2'</vt:lpstr>
      <vt:lpstr>Columnas 'price','currency','price_aprox_local_currency' y 'price_aprox_usd'</vt:lpstr>
      <vt:lpstr>Columna 'price_usd_per_m2'</vt:lpstr>
      <vt:lpstr>Columna ‘floor'</vt:lpstr>
      <vt:lpstr>Presentación de PowerPoint</vt:lpstr>
      <vt:lpstr>Pileta</vt:lpstr>
      <vt:lpstr>Cochera</vt:lpstr>
      <vt:lpstr>Barrio cerrado</vt:lpstr>
      <vt:lpstr>Dataset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</dc:title>
  <dc:creator>Cami Panizza</dc:creator>
  <cp:lastModifiedBy>Cami Panizza</cp:lastModifiedBy>
  <cp:revision>59</cp:revision>
  <dcterms:created xsi:type="dcterms:W3CDTF">2020-05-16T19:05:19Z</dcterms:created>
  <dcterms:modified xsi:type="dcterms:W3CDTF">2020-05-20T11:50:30Z</dcterms:modified>
</cp:coreProperties>
</file>