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77" r:id="rId7"/>
    <p:sldId id="272" r:id="rId8"/>
    <p:sldId id="274" r:id="rId9"/>
    <p:sldId id="264" r:id="rId10"/>
    <p:sldId id="268" r:id="rId11"/>
    <p:sldId id="278" r:id="rId12"/>
    <p:sldId id="280" r:id="rId13"/>
    <p:sldId id="281" r:id="rId14"/>
    <p:sldId id="282" r:id="rId15"/>
    <p:sldId id="283" r:id="rId16"/>
    <p:sldId id="284" r:id="rId17"/>
    <p:sldId id="287" r:id="rId18"/>
    <p:sldId id="279" r:id="rId19"/>
    <p:sldId id="288" r:id="rId20"/>
    <p:sldId id="266" r:id="rId21"/>
    <p:sldId id="289" r:id="rId22"/>
    <p:sldId id="290" r:id="rId23"/>
    <p:sldId id="291" r:id="rId24"/>
    <p:sldId id="294" r:id="rId25"/>
    <p:sldId id="276" r:id="rId26"/>
    <p:sldId id="285" r:id="rId27"/>
    <p:sldId id="286" r:id="rId2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639"/>
    <a:srgbClr val="333F50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D7A-CD10-4CF9-9D69-4EDF0A345F49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8A5-E8AA-4609-B408-7AF485FD36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533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D7A-CD10-4CF9-9D69-4EDF0A345F49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8A5-E8AA-4609-B408-7AF485FD36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822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D7A-CD10-4CF9-9D69-4EDF0A345F49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8A5-E8AA-4609-B408-7AF485FD36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90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D7A-CD10-4CF9-9D69-4EDF0A345F49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8A5-E8AA-4609-B408-7AF485FD36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253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D7A-CD10-4CF9-9D69-4EDF0A345F49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8A5-E8AA-4609-B408-7AF485FD36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47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D7A-CD10-4CF9-9D69-4EDF0A345F49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8A5-E8AA-4609-B408-7AF485FD36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819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D7A-CD10-4CF9-9D69-4EDF0A345F49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8A5-E8AA-4609-B408-7AF485FD36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707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D7A-CD10-4CF9-9D69-4EDF0A345F49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8A5-E8AA-4609-B408-7AF485FD36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257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D7A-CD10-4CF9-9D69-4EDF0A345F49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8A5-E8AA-4609-B408-7AF485FD36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3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D7A-CD10-4CF9-9D69-4EDF0A345F49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8A5-E8AA-4609-B408-7AF485FD36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112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D7A-CD10-4CF9-9D69-4EDF0A345F49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8A5-E8AA-4609-B408-7AF485FD36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686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9D7A-CD10-4CF9-9D69-4EDF0A345F49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048A5-E8AA-4609-B408-7AF485FD36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84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xmlns="" id="{7F487851-BFAF-46D8-A1ED-50CAD6E46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xmlns="" id="{32112C4B-E572-44A9-9730-6B575EF61C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57"/>
          <a:stretch/>
        </p:blipFill>
        <p:spPr>
          <a:xfrm>
            <a:off x="8602718" y="2306953"/>
            <a:ext cx="3257588" cy="2893698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53789" y="0"/>
            <a:ext cx="311150" cy="6858000"/>
          </a:xfrm>
          <a:prstGeom prst="rect">
            <a:avLst/>
          </a:prstGeom>
          <a:solidFill>
            <a:srgbClr val="F40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redondeado 11"/>
          <p:cNvSpPr/>
          <p:nvPr/>
        </p:nvSpPr>
        <p:spPr>
          <a:xfrm>
            <a:off x="-228600" y="1694706"/>
            <a:ext cx="4964696" cy="7694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1008328" y="1721600"/>
            <a:ext cx="3080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AR" sz="4000" dirty="0" smtClean="0">
                <a:solidFill>
                  <a:schemeClr val="bg2">
                    <a:lumMod val="10000"/>
                  </a:schemeClr>
                </a:solidFill>
                <a:latin typeface="Montserrat SemiBold" panose="00000700000000000000" pitchFamily="2" charset="0"/>
              </a:rPr>
              <a:t>Desafío 2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-228600" y="2910162"/>
            <a:ext cx="4961965" cy="3026182"/>
          </a:xfrm>
          <a:prstGeom prst="roundRect">
            <a:avLst>
              <a:gd name="adj" fmla="val 14446"/>
            </a:avLst>
          </a:prstGeom>
          <a:solidFill>
            <a:schemeClr val="bg1"/>
          </a:solidFill>
          <a:ln w="3810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910357" y="2953704"/>
            <a:ext cx="327660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SemiBold" panose="00000700000000000000" pitchFamily="2" charset="0"/>
              </a:rPr>
              <a:t>Grupo 5</a:t>
            </a:r>
          </a:p>
          <a:p>
            <a:pPr algn="ctr"/>
            <a:r>
              <a:rPr lang="it-IT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Lesertesseur, Diego</a:t>
            </a:r>
          </a:p>
          <a:p>
            <a:pPr algn="ctr"/>
            <a:r>
              <a:rPr lang="it-IT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Panizza, Camila</a:t>
            </a:r>
          </a:p>
          <a:p>
            <a:pPr algn="ctr"/>
            <a:r>
              <a:rPr lang="it-IT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Pellecchia, Franco</a:t>
            </a:r>
          </a:p>
          <a:p>
            <a:pPr algn="ctr"/>
            <a:r>
              <a:rPr lang="it-IT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Magariños, Néstor</a:t>
            </a:r>
          </a:p>
          <a:p>
            <a:pPr algn="ctr"/>
            <a:r>
              <a:rPr lang="it-IT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Suarez, Horacio</a:t>
            </a:r>
            <a:endParaRPr lang="it-IT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-27215" y="0"/>
            <a:ext cx="244929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43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8"/>
          <p:cNvSpPr txBox="1">
            <a:spLocks/>
          </p:cNvSpPr>
          <p:nvPr/>
        </p:nvSpPr>
        <p:spPr>
          <a:xfrm>
            <a:off x="696000" y="2042955"/>
            <a:ext cx="10657800" cy="40606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7713" indent="-571500">
              <a:spcBef>
                <a:spcPts val="0"/>
              </a:spcBef>
              <a:spcAft>
                <a:spcPts val="1500"/>
              </a:spcAft>
              <a:buClr>
                <a:srgbClr val="F40639"/>
              </a:buClr>
              <a:buSzPct val="110000"/>
              <a:buFont typeface="+mj-lt"/>
              <a:buAutoNum type="romanLcPeriod"/>
            </a:pPr>
            <a:r>
              <a:rPr lang="es-AR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Mínimos Cuadrados Ordinarios</a:t>
            </a:r>
          </a:p>
          <a:p>
            <a:pPr marL="747713" indent="-571500">
              <a:spcBef>
                <a:spcPts val="0"/>
              </a:spcBef>
              <a:spcAft>
                <a:spcPts val="1500"/>
              </a:spcAft>
              <a:buClr>
                <a:srgbClr val="F40639"/>
              </a:buClr>
              <a:buSzPct val="110000"/>
              <a:buFont typeface="+mj-lt"/>
              <a:buAutoNum type="romanLcPeriod"/>
            </a:pPr>
            <a:r>
              <a:rPr lang="es-AR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Limpieza de variables no significativas</a:t>
            </a:r>
          </a:p>
          <a:p>
            <a:pPr marL="747713" indent="-571500">
              <a:spcBef>
                <a:spcPts val="0"/>
              </a:spcBef>
              <a:spcAft>
                <a:spcPts val="1500"/>
              </a:spcAft>
              <a:buClr>
                <a:srgbClr val="F40639"/>
              </a:buClr>
              <a:buSzPct val="110000"/>
              <a:buFont typeface="+mj-lt"/>
              <a:buAutoNum type="romanLcPeriod"/>
            </a:pPr>
            <a:r>
              <a:rPr lang="es-AR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Lasso y Ridge</a:t>
            </a:r>
            <a:endParaRPr lang="es-AR" dirty="0" smtClean="0">
              <a:solidFill>
                <a:schemeClr val="bg2">
                  <a:lumMod val="1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MODELOS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MÍNIMOS CUADRADOS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  <a:p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ORDINARIOS (MCO)</a:t>
            </a:r>
            <a:endParaRPr lang="es-AR" sz="3600" dirty="0" smtClean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9487" t="29698" r="19111" b="30746"/>
          <a:stretch/>
        </p:blipFill>
        <p:spPr>
          <a:xfrm>
            <a:off x="2094162" y="2021541"/>
            <a:ext cx="8231523" cy="4421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6871447" y="2474260"/>
            <a:ext cx="3266731" cy="914400"/>
          </a:xfrm>
          <a:prstGeom prst="rect">
            <a:avLst/>
          </a:prstGeom>
          <a:noFill/>
          <a:ln w="38100">
            <a:solidFill>
              <a:srgbClr val="F40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/>
          <p:cNvSpPr/>
          <p:nvPr/>
        </p:nvSpPr>
        <p:spPr>
          <a:xfrm>
            <a:off x="2829269" y="5943599"/>
            <a:ext cx="3786684" cy="395067"/>
          </a:xfrm>
          <a:prstGeom prst="rect">
            <a:avLst/>
          </a:prstGeom>
          <a:noFill/>
          <a:ln w="38100">
            <a:solidFill>
              <a:srgbClr val="F40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43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LIMPIEZA DE VARIABLES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  <a:p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NO SIGNIFICATIVAS </a:t>
            </a:r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(1/3)</a:t>
            </a:r>
            <a:endParaRPr lang="es-AR" sz="3600" dirty="0" smtClean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614089" y="3780953"/>
            <a:ext cx="1283629" cy="576000"/>
          </a:xfrm>
          <a:prstGeom prst="roundRect">
            <a:avLst>
              <a:gd name="adj" fmla="val 25881"/>
            </a:avLst>
          </a:prstGeom>
          <a:solidFill>
            <a:schemeClr val="bg1"/>
          </a:solidFill>
          <a:ln w="38100">
            <a:solidFill>
              <a:srgbClr val="F40639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lvl="1" algn="ctr">
              <a:spcAft>
                <a:spcPts val="200"/>
              </a:spcAft>
            </a:pPr>
            <a:r>
              <a:rPr lang="el-GR" b="1" dirty="0"/>
              <a:t> </a:t>
            </a:r>
            <a:r>
              <a:rPr lang="el-GR" sz="2400" b="1" dirty="0" smtClean="0">
                <a:latin typeface="Montserrat SemiBold" panose="00000700000000000000" pitchFamily="2" charset="0"/>
              </a:rPr>
              <a:t>α</a:t>
            </a:r>
            <a:r>
              <a:rPr lang="es-AR" sz="2400" b="1" dirty="0" smtClean="0">
                <a:latin typeface="Montserrat SemiBold" panose="00000700000000000000" pitchFamily="2" charset="0"/>
              </a:rPr>
              <a:t> </a:t>
            </a:r>
            <a:r>
              <a:rPr lang="es-AR" dirty="0" smtClean="0">
                <a:latin typeface="Montserrat SemiBold" panose="00000700000000000000" pitchFamily="2" charset="0"/>
              </a:rPr>
              <a:t>= 0.01</a:t>
            </a:r>
            <a:endParaRPr lang="es-AR" dirty="0">
              <a:latin typeface="Montserrat SemiBold" panose="00000700000000000000" pitchFamily="2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2496294" y="2492365"/>
            <a:ext cx="1519221" cy="1080000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MODELO INICIAL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937908" y="2499524"/>
            <a:ext cx="2369371" cy="1084064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DETECCIÓN DE VARIABLES SIGNIFICATIVAS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4166269" y="3032365"/>
            <a:ext cx="648000" cy="0"/>
          </a:xfrm>
          <a:prstGeom prst="straightConnector1">
            <a:avLst/>
          </a:prstGeom>
          <a:ln w="76200">
            <a:solidFill>
              <a:srgbClr val="F40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8229672" y="2447980"/>
            <a:ext cx="1519221" cy="1080000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MODELO FINAL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7469615" y="3001463"/>
            <a:ext cx="648000" cy="0"/>
          </a:xfrm>
          <a:prstGeom prst="straightConnector1">
            <a:avLst/>
          </a:prstGeom>
          <a:ln w="76200">
            <a:solidFill>
              <a:srgbClr val="F40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LIMPIEZA DE VARIABLES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  <a:p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NO SIGNIFICATIVAS </a:t>
            </a:r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(1/3)</a:t>
            </a:r>
            <a:endParaRPr lang="es-AR" sz="3600" dirty="0" smtClean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80061" y="4749785"/>
            <a:ext cx="8534398" cy="861229"/>
          </a:xfrm>
          <a:prstGeom prst="roundRect">
            <a:avLst>
              <a:gd name="adj" fmla="val 25881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40639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 algn="ctr">
              <a:spcAft>
                <a:spcPts val="200"/>
              </a:spcAft>
            </a:pPr>
            <a:r>
              <a:rPr lang="es-AR" sz="2000" b="1" dirty="0" smtClean="0">
                <a:latin typeface="Montserrat" panose="00000500000000000000" pitchFamily="2" charset="0"/>
              </a:rPr>
              <a:t>PROBLEMA</a:t>
            </a:r>
          </a:p>
          <a:p>
            <a:pPr marL="0" lvl="1" algn="ctr">
              <a:spcAft>
                <a:spcPts val="200"/>
              </a:spcAft>
            </a:pPr>
            <a:r>
              <a:rPr lang="es-AR" sz="2000" b="1" dirty="0" smtClean="0">
                <a:latin typeface="Montserrat" panose="00000500000000000000" pitchFamily="2" charset="0"/>
              </a:rPr>
              <a:t>El modelo final seguía conteniendo variables no significativas</a:t>
            </a:r>
            <a:endParaRPr lang="es-AR" sz="2000" dirty="0">
              <a:latin typeface="Montserrat" panose="00000500000000000000" pitchFamily="2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614089" y="3780953"/>
            <a:ext cx="1283629" cy="576000"/>
          </a:xfrm>
          <a:prstGeom prst="roundRect">
            <a:avLst>
              <a:gd name="adj" fmla="val 25881"/>
            </a:avLst>
          </a:prstGeom>
          <a:solidFill>
            <a:schemeClr val="bg1"/>
          </a:solidFill>
          <a:ln w="38100">
            <a:solidFill>
              <a:srgbClr val="F40639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lvl="1" algn="ctr">
              <a:spcAft>
                <a:spcPts val="200"/>
              </a:spcAft>
            </a:pPr>
            <a:r>
              <a:rPr lang="el-GR" b="1" dirty="0"/>
              <a:t> </a:t>
            </a:r>
            <a:r>
              <a:rPr lang="el-GR" sz="2400" b="1" dirty="0" smtClean="0">
                <a:latin typeface="Montserrat SemiBold" panose="00000700000000000000" pitchFamily="2" charset="0"/>
              </a:rPr>
              <a:t>α</a:t>
            </a:r>
            <a:r>
              <a:rPr lang="es-AR" sz="2400" b="1" dirty="0" smtClean="0">
                <a:latin typeface="Montserrat SemiBold" panose="00000700000000000000" pitchFamily="2" charset="0"/>
              </a:rPr>
              <a:t> </a:t>
            </a:r>
            <a:r>
              <a:rPr lang="es-AR" dirty="0" smtClean="0">
                <a:latin typeface="Montserrat SemiBold" panose="00000700000000000000" pitchFamily="2" charset="0"/>
              </a:rPr>
              <a:t>= 0.01</a:t>
            </a:r>
            <a:endParaRPr lang="es-AR" dirty="0">
              <a:latin typeface="Montserrat SemiBold" panose="00000700000000000000" pitchFamily="2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96294" y="2492365"/>
            <a:ext cx="1519221" cy="1080000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MODELO INICIAL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937908" y="2499524"/>
            <a:ext cx="2369371" cy="1084064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DETECCIÓN DE VARIABLES SIGNIFICATIVAS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4166269" y="3032365"/>
            <a:ext cx="648000" cy="0"/>
          </a:xfrm>
          <a:prstGeom prst="straightConnector1">
            <a:avLst/>
          </a:prstGeom>
          <a:ln w="76200">
            <a:solidFill>
              <a:srgbClr val="F40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8229672" y="2447980"/>
            <a:ext cx="1519221" cy="1080000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MODELO FINAL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7469615" y="3001463"/>
            <a:ext cx="648000" cy="0"/>
          </a:xfrm>
          <a:prstGeom prst="straightConnector1">
            <a:avLst/>
          </a:prstGeom>
          <a:ln w="76200">
            <a:solidFill>
              <a:srgbClr val="F40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LIMPIEZA DE VARIABLES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  <a:p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NO SIGNIFICATIVAS </a:t>
            </a:r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(2/3)</a:t>
            </a:r>
            <a:endParaRPr lang="es-AR" sz="3600" dirty="0" smtClean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040783" y="3794400"/>
            <a:ext cx="1283629" cy="576000"/>
          </a:xfrm>
          <a:prstGeom prst="roundRect">
            <a:avLst>
              <a:gd name="adj" fmla="val 25881"/>
            </a:avLst>
          </a:prstGeom>
          <a:solidFill>
            <a:schemeClr val="bg1"/>
          </a:solidFill>
          <a:ln w="38100">
            <a:solidFill>
              <a:srgbClr val="F40639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lvl="1" algn="ctr">
              <a:spcAft>
                <a:spcPts val="200"/>
              </a:spcAft>
            </a:pPr>
            <a:r>
              <a:rPr lang="el-GR" b="1" dirty="0"/>
              <a:t> </a:t>
            </a:r>
            <a:r>
              <a:rPr lang="el-GR" sz="2400" b="1" dirty="0" smtClean="0">
                <a:latin typeface="Montserrat SemiBold" panose="00000700000000000000" pitchFamily="2" charset="0"/>
              </a:rPr>
              <a:t>α</a:t>
            </a:r>
            <a:r>
              <a:rPr lang="es-AR" sz="2400" b="1" dirty="0" smtClean="0">
                <a:latin typeface="Montserrat SemiBold" panose="00000700000000000000" pitchFamily="2" charset="0"/>
              </a:rPr>
              <a:t> </a:t>
            </a:r>
            <a:r>
              <a:rPr lang="es-AR" dirty="0" smtClean="0">
                <a:latin typeface="Montserrat SemiBold" panose="00000700000000000000" pitchFamily="2" charset="0"/>
              </a:rPr>
              <a:t>= 0.01</a:t>
            </a:r>
            <a:endParaRPr lang="es-AR" dirty="0">
              <a:latin typeface="Montserrat SemiBold" panose="00000700000000000000" pitchFamily="2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922988" y="2505812"/>
            <a:ext cx="1519221" cy="1080000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MODELO INICIAL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3364602" y="2512971"/>
            <a:ext cx="2369371" cy="1084064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DETECCIÓN DE VARIABLES SIGNIFICATIVAS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2592963" y="3045812"/>
            <a:ext cx="648000" cy="0"/>
          </a:xfrm>
          <a:prstGeom prst="straightConnector1">
            <a:avLst/>
          </a:prstGeom>
          <a:ln w="76200">
            <a:solidFill>
              <a:srgbClr val="F40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5889062" y="3034589"/>
            <a:ext cx="648000" cy="0"/>
          </a:xfrm>
          <a:prstGeom prst="straightConnector1">
            <a:avLst/>
          </a:prstGeom>
          <a:ln w="76200">
            <a:solidFill>
              <a:srgbClr val="F40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9948130" y="2461427"/>
            <a:ext cx="1519221" cy="1080000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MODELO FINAL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6656366" y="2492557"/>
            <a:ext cx="2369371" cy="1084064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TODAS LAS VARIABLES SON SIGNIFICATIVAS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9188073" y="3014910"/>
            <a:ext cx="648000" cy="0"/>
          </a:xfrm>
          <a:prstGeom prst="straightConnector1">
            <a:avLst/>
          </a:prstGeom>
          <a:ln w="76200">
            <a:solidFill>
              <a:srgbClr val="F40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5747421" y="3505932"/>
            <a:ext cx="864000" cy="5420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6656366" y="4048066"/>
            <a:ext cx="2369371" cy="1084064"/>
          </a:xfrm>
          <a:prstGeom prst="roundRect">
            <a:avLst>
              <a:gd name="adj" fmla="val 25881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EXISTEN VARIABLES NO SIGNIFICATIVAS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4" name="Conector recto de flecha 43"/>
          <p:cNvCxnSpPr>
            <a:stCxn id="43" idx="1"/>
          </p:cNvCxnSpPr>
          <p:nvPr/>
        </p:nvCxnSpPr>
        <p:spPr>
          <a:xfrm flipH="1">
            <a:off x="5747421" y="4590098"/>
            <a:ext cx="86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3364602" y="4242977"/>
            <a:ext cx="2369371" cy="758845"/>
          </a:xfrm>
          <a:prstGeom prst="roundRect">
            <a:avLst>
              <a:gd name="adj" fmla="val 25881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MODELO INTERMEDIO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6" name="Conector recto de flecha 45"/>
          <p:cNvCxnSpPr/>
          <p:nvPr/>
        </p:nvCxnSpPr>
        <p:spPr>
          <a:xfrm flipH="1" flipV="1">
            <a:off x="4517999" y="3605973"/>
            <a:ext cx="11802" cy="61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LIMPIEZA DE VARIABLES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  <a:p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NO SIGNIFICATIVAS </a:t>
            </a:r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(2/3)</a:t>
            </a:r>
            <a:endParaRPr lang="es-AR" sz="3600" dirty="0" smtClean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040783" y="3794400"/>
            <a:ext cx="1283629" cy="576000"/>
          </a:xfrm>
          <a:prstGeom prst="roundRect">
            <a:avLst>
              <a:gd name="adj" fmla="val 25881"/>
            </a:avLst>
          </a:prstGeom>
          <a:solidFill>
            <a:schemeClr val="bg1"/>
          </a:solidFill>
          <a:ln w="38100">
            <a:solidFill>
              <a:srgbClr val="F40639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lvl="1" algn="ctr">
              <a:spcAft>
                <a:spcPts val="200"/>
              </a:spcAft>
            </a:pPr>
            <a:r>
              <a:rPr lang="el-GR" b="1" dirty="0"/>
              <a:t> </a:t>
            </a:r>
            <a:r>
              <a:rPr lang="el-GR" sz="2400" b="1" dirty="0" smtClean="0">
                <a:latin typeface="Montserrat SemiBold" panose="00000700000000000000" pitchFamily="2" charset="0"/>
              </a:rPr>
              <a:t>α</a:t>
            </a:r>
            <a:r>
              <a:rPr lang="es-AR" sz="2400" b="1" dirty="0" smtClean="0">
                <a:latin typeface="Montserrat SemiBold" panose="00000700000000000000" pitchFamily="2" charset="0"/>
              </a:rPr>
              <a:t> </a:t>
            </a:r>
            <a:r>
              <a:rPr lang="es-AR" dirty="0" smtClean="0">
                <a:latin typeface="Montserrat SemiBold" panose="00000700000000000000" pitchFamily="2" charset="0"/>
              </a:rPr>
              <a:t>= 0.01</a:t>
            </a:r>
            <a:endParaRPr lang="es-AR" dirty="0">
              <a:latin typeface="Montserrat SemiBold" panose="00000700000000000000" pitchFamily="2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040783" y="5325754"/>
            <a:ext cx="9812954" cy="1222583"/>
          </a:xfrm>
          <a:prstGeom prst="roundRect">
            <a:avLst>
              <a:gd name="adj" fmla="val 25881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40639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 algn="ctr">
              <a:spcAft>
                <a:spcPts val="200"/>
              </a:spcAft>
            </a:pPr>
            <a:r>
              <a:rPr lang="es-AR" sz="2000" b="1" dirty="0" smtClean="0">
                <a:latin typeface="Montserrat" panose="00000500000000000000" pitchFamily="2" charset="0"/>
              </a:rPr>
              <a:t>PROBLEMA</a:t>
            </a:r>
          </a:p>
          <a:p>
            <a:pPr marL="0" lvl="1" algn="ctr">
              <a:spcAft>
                <a:spcPts val="200"/>
              </a:spcAft>
            </a:pPr>
            <a:r>
              <a:rPr lang="es-AR" sz="2000" b="1" dirty="0" smtClean="0">
                <a:latin typeface="Montserrat" panose="00000500000000000000" pitchFamily="2" charset="0"/>
              </a:rPr>
              <a:t>Estamos eliminando variables que figuran como no significativas por la presencia de otras variables que hacen ruido en el modelo</a:t>
            </a:r>
            <a:endParaRPr lang="es-AR" sz="2000" dirty="0">
              <a:latin typeface="Montserrat" panose="00000500000000000000" pitchFamily="2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922988" y="2505812"/>
            <a:ext cx="1519221" cy="1080000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MODELO INICIAL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364602" y="2512971"/>
            <a:ext cx="2369371" cy="1084064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DETECCIÓN DE VARIABLES SIGNIFICATIVAS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2592963" y="3045812"/>
            <a:ext cx="648000" cy="0"/>
          </a:xfrm>
          <a:prstGeom prst="straightConnector1">
            <a:avLst/>
          </a:prstGeom>
          <a:ln w="76200">
            <a:solidFill>
              <a:srgbClr val="F40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5889062" y="3034589"/>
            <a:ext cx="648000" cy="0"/>
          </a:xfrm>
          <a:prstGeom prst="straightConnector1">
            <a:avLst/>
          </a:prstGeom>
          <a:ln w="76200">
            <a:solidFill>
              <a:srgbClr val="F40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9948130" y="2461427"/>
            <a:ext cx="1519221" cy="1080000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MODELO FINAL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656366" y="2492557"/>
            <a:ext cx="2369371" cy="1084064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TODAS LAS VARIABLES SON SIGNIFICATIVAS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9188073" y="3014910"/>
            <a:ext cx="648000" cy="0"/>
          </a:xfrm>
          <a:prstGeom prst="straightConnector1">
            <a:avLst/>
          </a:prstGeom>
          <a:ln w="76200">
            <a:solidFill>
              <a:srgbClr val="F40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5747421" y="3505932"/>
            <a:ext cx="864000" cy="5420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6656366" y="4048066"/>
            <a:ext cx="2369371" cy="1084064"/>
          </a:xfrm>
          <a:prstGeom prst="roundRect">
            <a:avLst>
              <a:gd name="adj" fmla="val 25881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EXISTEN VARIABLES NO SIGNIFICATIVAS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6" name="Conector recto de flecha 35"/>
          <p:cNvCxnSpPr>
            <a:stCxn id="35" idx="1"/>
          </p:cNvCxnSpPr>
          <p:nvPr/>
        </p:nvCxnSpPr>
        <p:spPr>
          <a:xfrm flipH="1">
            <a:off x="5747421" y="4590098"/>
            <a:ext cx="86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3364602" y="4242977"/>
            <a:ext cx="2369371" cy="758845"/>
          </a:xfrm>
          <a:prstGeom prst="roundRect">
            <a:avLst>
              <a:gd name="adj" fmla="val 25881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MODELO INTERMEDIO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8" name="Conector recto de flecha 37"/>
          <p:cNvCxnSpPr/>
          <p:nvPr/>
        </p:nvCxnSpPr>
        <p:spPr>
          <a:xfrm flipH="1" flipV="1">
            <a:off x="4517999" y="3605973"/>
            <a:ext cx="11802" cy="61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LIMPIEZA DE VARIABLES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  <a:p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NO SIGNIFICATIVAS </a:t>
            </a:r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(3/3)</a:t>
            </a:r>
            <a:endParaRPr lang="es-AR" sz="3600" dirty="0" smtClean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22988" y="2505812"/>
            <a:ext cx="1519221" cy="1080000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MODELO INICIAL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364602" y="2512971"/>
            <a:ext cx="2369371" cy="1084064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DETECCIÓN DE VARIABLES SIGNIFICATIVAS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2592963" y="3045812"/>
            <a:ext cx="648000" cy="0"/>
          </a:xfrm>
          <a:prstGeom prst="straightConnector1">
            <a:avLst/>
          </a:prstGeom>
          <a:ln w="76200">
            <a:solidFill>
              <a:srgbClr val="F40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907741" y="3789748"/>
            <a:ext cx="1549713" cy="2258774"/>
          </a:xfrm>
          <a:prstGeom prst="roundRect">
            <a:avLst>
              <a:gd name="adj" fmla="val 25881"/>
            </a:avLst>
          </a:prstGeom>
          <a:solidFill>
            <a:schemeClr val="bg1"/>
          </a:solidFill>
          <a:ln w="38100">
            <a:solidFill>
              <a:srgbClr val="F40639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lvl="1" algn="ctr">
              <a:spcAft>
                <a:spcPts val="200"/>
              </a:spcAft>
            </a:pPr>
            <a:r>
              <a:rPr lang="el-GR" b="1" dirty="0" smtClean="0"/>
              <a:t> </a:t>
            </a:r>
            <a:r>
              <a:rPr lang="el-GR" sz="2400" b="1" dirty="0" smtClean="0">
                <a:latin typeface="Montserrat SemiBold" panose="00000700000000000000" pitchFamily="2" charset="0"/>
              </a:rPr>
              <a:t>α</a:t>
            </a:r>
            <a:r>
              <a:rPr lang="es-AR" sz="2400" b="1" dirty="0" smtClean="0">
                <a:latin typeface="Montserrat SemiBold" panose="00000700000000000000" pitchFamily="2" charset="0"/>
              </a:rPr>
              <a:t> </a:t>
            </a:r>
            <a:r>
              <a:rPr lang="es-AR" dirty="0" smtClean="0">
                <a:latin typeface="Montserrat SemiBold" panose="00000700000000000000" pitchFamily="2" charset="0"/>
              </a:rPr>
              <a:t>= 0.50</a:t>
            </a:r>
          </a:p>
          <a:p>
            <a:pPr marL="0" lvl="1" algn="ctr">
              <a:spcAft>
                <a:spcPts val="200"/>
              </a:spcAft>
            </a:pPr>
            <a:r>
              <a:rPr lang="el-GR" sz="2400" b="1" dirty="0">
                <a:latin typeface="Montserrat SemiBold" panose="00000700000000000000" pitchFamily="2" charset="0"/>
              </a:rPr>
              <a:t>α</a:t>
            </a:r>
            <a:r>
              <a:rPr lang="es-AR" sz="2400" b="1" dirty="0">
                <a:latin typeface="Montserrat SemiBold" panose="00000700000000000000" pitchFamily="2" charset="0"/>
              </a:rPr>
              <a:t> </a:t>
            </a:r>
            <a:r>
              <a:rPr lang="es-AR" dirty="0">
                <a:latin typeface="Montserrat SemiBold" panose="00000700000000000000" pitchFamily="2" charset="0"/>
              </a:rPr>
              <a:t>= </a:t>
            </a:r>
            <a:r>
              <a:rPr lang="es-AR" dirty="0" smtClean="0">
                <a:latin typeface="Montserrat SemiBold" panose="00000700000000000000" pitchFamily="2" charset="0"/>
              </a:rPr>
              <a:t>0.20</a:t>
            </a:r>
          </a:p>
          <a:p>
            <a:pPr marL="0" lvl="1" algn="ctr">
              <a:spcAft>
                <a:spcPts val="200"/>
              </a:spcAft>
            </a:pPr>
            <a:r>
              <a:rPr lang="el-GR" sz="2400" b="1" dirty="0">
                <a:latin typeface="Montserrat SemiBold" panose="00000700000000000000" pitchFamily="2" charset="0"/>
              </a:rPr>
              <a:t>α</a:t>
            </a:r>
            <a:r>
              <a:rPr lang="es-AR" sz="2400" b="1" dirty="0">
                <a:latin typeface="Montserrat SemiBold" panose="00000700000000000000" pitchFamily="2" charset="0"/>
              </a:rPr>
              <a:t> </a:t>
            </a:r>
            <a:r>
              <a:rPr lang="es-AR" dirty="0">
                <a:latin typeface="Montserrat SemiBold" panose="00000700000000000000" pitchFamily="2" charset="0"/>
              </a:rPr>
              <a:t>= </a:t>
            </a:r>
            <a:r>
              <a:rPr lang="es-AR" dirty="0" smtClean="0">
                <a:latin typeface="Montserrat SemiBold" panose="00000700000000000000" pitchFamily="2" charset="0"/>
              </a:rPr>
              <a:t>0.10</a:t>
            </a:r>
          </a:p>
          <a:p>
            <a:pPr marL="0" lvl="1" algn="ctr">
              <a:spcAft>
                <a:spcPts val="200"/>
              </a:spcAft>
            </a:pPr>
            <a:r>
              <a:rPr lang="el-GR" sz="2400" b="1" dirty="0">
                <a:latin typeface="Montserrat SemiBold" panose="00000700000000000000" pitchFamily="2" charset="0"/>
              </a:rPr>
              <a:t>α</a:t>
            </a:r>
            <a:r>
              <a:rPr lang="es-AR" sz="2400" b="1" dirty="0">
                <a:latin typeface="Montserrat SemiBold" panose="00000700000000000000" pitchFamily="2" charset="0"/>
              </a:rPr>
              <a:t> </a:t>
            </a:r>
            <a:r>
              <a:rPr lang="es-AR" dirty="0">
                <a:latin typeface="Montserrat SemiBold" panose="00000700000000000000" pitchFamily="2" charset="0"/>
              </a:rPr>
              <a:t>= </a:t>
            </a:r>
            <a:r>
              <a:rPr lang="es-AR" dirty="0" smtClean="0">
                <a:latin typeface="Montserrat SemiBold" panose="00000700000000000000" pitchFamily="2" charset="0"/>
              </a:rPr>
              <a:t>0.05</a:t>
            </a:r>
          </a:p>
          <a:p>
            <a:pPr marL="0" lvl="1" algn="ctr">
              <a:spcAft>
                <a:spcPts val="200"/>
              </a:spcAft>
            </a:pPr>
            <a:r>
              <a:rPr lang="el-GR" sz="2400" b="1" dirty="0">
                <a:latin typeface="Montserrat SemiBold" panose="00000700000000000000" pitchFamily="2" charset="0"/>
              </a:rPr>
              <a:t>α</a:t>
            </a:r>
            <a:r>
              <a:rPr lang="es-AR" sz="2400" b="1" dirty="0">
                <a:latin typeface="Montserrat SemiBold" panose="00000700000000000000" pitchFamily="2" charset="0"/>
              </a:rPr>
              <a:t> </a:t>
            </a:r>
            <a:r>
              <a:rPr lang="es-AR" dirty="0">
                <a:latin typeface="Montserrat SemiBold" panose="00000700000000000000" pitchFamily="2" charset="0"/>
              </a:rPr>
              <a:t>= 0.01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889062" y="3034589"/>
            <a:ext cx="648000" cy="0"/>
          </a:xfrm>
          <a:prstGeom prst="straightConnector1">
            <a:avLst/>
          </a:prstGeom>
          <a:ln w="76200">
            <a:solidFill>
              <a:srgbClr val="F40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9948130" y="2461427"/>
            <a:ext cx="1519221" cy="1080000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MODELO FINAL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656366" y="2492557"/>
            <a:ext cx="2369371" cy="1084064"/>
          </a:xfrm>
          <a:prstGeom prst="roundRect">
            <a:avLst>
              <a:gd name="adj" fmla="val 25881"/>
            </a:avLst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TODAS LAS VARIABLES SON SIGNIFICATIVAS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9188073" y="3014910"/>
            <a:ext cx="648000" cy="0"/>
          </a:xfrm>
          <a:prstGeom prst="straightConnector1">
            <a:avLst/>
          </a:prstGeom>
          <a:ln w="76200">
            <a:solidFill>
              <a:srgbClr val="F40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5747421" y="3505932"/>
            <a:ext cx="864000" cy="5420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656366" y="4048066"/>
            <a:ext cx="2369371" cy="1084064"/>
          </a:xfrm>
          <a:prstGeom prst="roundRect">
            <a:avLst>
              <a:gd name="adj" fmla="val 25881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EXISTEN VARIABLES NO SIGNIFICATIVAS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25" name="Conector recto de flecha 24"/>
          <p:cNvCxnSpPr>
            <a:stCxn id="23" idx="1"/>
          </p:cNvCxnSpPr>
          <p:nvPr/>
        </p:nvCxnSpPr>
        <p:spPr>
          <a:xfrm flipH="1">
            <a:off x="5747421" y="4590098"/>
            <a:ext cx="86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3364602" y="4242977"/>
            <a:ext cx="2369371" cy="758845"/>
          </a:xfrm>
          <a:prstGeom prst="roundRect">
            <a:avLst>
              <a:gd name="adj" fmla="val 25881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MODELO INTERMEDIO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 flipH="1" flipV="1">
            <a:off x="4517999" y="3605973"/>
            <a:ext cx="11802" cy="61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9188074" y="5289677"/>
            <a:ext cx="2369371" cy="758845"/>
          </a:xfrm>
          <a:prstGeom prst="roundRect">
            <a:avLst>
              <a:gd name="adj" fmla="val 25881"/>
            </a:avLst>
          </a:prstGeom>
          <a:solidFill>
            <a:srgbClr val="F40639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CAMBIA EL APLHA</a:t>
            </a:r>
            <a:endParaRPr lang="es-AR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8975760" y="3569740"/>
            <a:ext cx="1347022" cy="155642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/>
          <p:cNvCxnSpPr/>
          <p:nvPr/>
        </p:nvCxnSpPr>
        <p:spPr>
          <a:xfrm rot="10800000">
            <a:off x="4521945" y="5061441"/>
            <a:ext cx="4572000" cy="648000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LIMPIEZA DE VARIABLES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  <a:p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NO SIGNIFICATIVAS </a:t>
            </a:r>
            <a:r>
              <a:rPr lang="es-AR" sz="3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(3/3</a:t>
            </a:r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)</a:t>
            </a:r>
            <a:endParaRPr lang="es-AR" sz="36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64892"/>
              </p:ext>
            </p:extLst>
          </p:nvPr>
        </p:nvGraphicFramePr>
        <p:xfrm>
          <a:off x="1594970" y="2042460"/>
          <a:ext cx="3783853" cy="410135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01462"/>
                <a:gridCol w="836360"/>
                <a:gridCol w="951023"/>
                <a:gridCol w="1295008"/>
              </a:tblGrid>
              <a:tr h="54015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step</a:t>
                      </a:r>
                      <a:endParaRPr lang="es-AR" sz="18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alpha</a:t>
                      </a:r>
                      <a:endParaRPr lang="es-AR" sz="18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previo</a:t>
                      </a:r>
                      <a:endParaRPr lang="es-AR" sz="18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posterior</a:t>
                      </a:r>
                      <a:endParaRPr lang="es-AR" sz="18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</a:tr>
              <a:tr h="32374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000" u="none" strike="noStrike" dirty="0" smtClean="0">
                          <a:effectLst/>
                        </a:rPr>
                        <a:t>1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675</a:t>
                      </a: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000" u="none" strike="noStrike" dirty="0" smtClean="0">
                          <a:effectLst/>
                        </a:rPr>
                        <a:t>2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645</a:t>
                      </a: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000" u="none" strike="noStrike" smtClean="0">
                          <a:effectLst/>
                        </a:rPr>
                        <a:t>3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629</a:t>
                      </a: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000" u="none" strike="noStrike" smtClean="0">
                          <a:effectLst/>
                        </a:rPr>
                        <a:t>4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621</a:t>
                      </a: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000" u="none" strike="noStrike" smtClean="0">
                          <a:effectLst/>
                        </a:rPr>
                        <a:t>5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617</a:t>
                      </a: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000" u="none" strike="noStrike" smtClean="0">
                          <a:effectLst/>
                        </a:rPr>
                        <a:t>6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616</a:t>
                      </a: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000" b="1" u="none" strike="noStrike" dirty="0" smtClean="0">
                          <a:effectLst/>
                        </a:rPr>
                        <a:t>7</a:t>
                      </a:r>
                      <a:endParaRPr lang="es-AR" sz="20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374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000" u="none" strike="noStrike" smtClean="0">
                          <a:effectLst/>
                        </a:rPr>
                        <a:t>8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</a:t>
                      </a: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000" u="none" strike="noStrike" smtClean="0">
                          <a:effectLst/>
                        </a:rPr>
                        <a:t>9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499</a:t>
                      </a: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s-AR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374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000" u="none" strike="noStrike" smtClean="0">
                          <a:effectLst/>
                        </a:rPr>
                        <a:t>11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5" name="Marcador de contenido 8"/>
          <p:cNvSpPr txBox="1">
            <a:spLocks/>
          </p:cNvSpPr>
          <p:nvPr/>
        </p:nvSpPr>
        <p:spPr>
          <a:xfrm>
            <a:off x="847164" y="6452331"/>
            <a:ext cx="10085295" cy="25775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Clr>
                <a:srgbClr val="F40639"/>
              </a:buClr>
              <a:buSzPct val="110000"/>
              <a:buNone/>
            </a:pP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  <a:hlinkClick r:id="rId2" action="ppaction://hlinksldjump"/>
              </a:rPr>
              <a:t>Ver código</a:t>
            </a:r>
            <a:endParaRPr lang="es-A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57546"/>
              </p:ext>
            </p:extLst>
          </p:nvPr>
        </p:nvGraphicFramePr>
        <p:xfrm>
          <a:off x="6305922" y="2042460"/>
          <a:ext cx="3783853" cy="410135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01462"/>
                <a:gridCol w="836360"/>
                <a:gridCol w="951023"/>
                <a:gridCol w="1295008"/>
              </a:tblGrid>
              <a:tr h="54015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step</a:t>
                      </a:r>
                      <a:endParaRPr lang="es-AR" sz="18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alpha</a:t>
                      </a:r>
                      <a:endParaRPr lang="es-AR" sz="18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previo</a:t>
                      </a:r>
                      <a:endParaRPr lang="es-AR" sz="18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posterior</a:t>
                      </a:r>
                      <a:endParaRPr lang="es-AR" sz="18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</a:tr>
              <a:tr h="3237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</a:t>
                      </a: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37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353</a:t>
                      </a: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</a:t>
                      </a: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</a:t>
                      </a: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37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</a:t>
                      </a:r>
                      <a:endParaRPr lang="es-AR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</a:t>
                      </a:r>
                      <a:endParaRPr lang="es-AR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</a:t>
                      </a:r>
                      <a:endParaRPr lang="es-AR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</a:t>
                      </a:r>
                      <a:endParaRPr lang="es-AR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</a:t>
                      </a:r>
                      <a:endParaRPr lang="es-AR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237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</a:t>
                      </a:r>
                      <a:endParaRPr lang="es-AR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AR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</a:t>
                      </a:r>
                      <a:endParaRPr lang="es-AR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8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MCO CON VARIABLES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  <a:p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SIGNIFICATIVAS AL 1%</a:t>
            </a:r>
            <a:endParaRPr lang="es-AR" sz="3600" dirty="0" smtClean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9926" t="38817" r="53676" b="29078"/>
          <a:stretch/>
        </p:blipFill>
        <p:spPr>
          <a:xfrm>
            <a:off x="1922931" y="2159000"/>
            <a:ext cx="8390240" cy="4160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6871447" y="2474260"/>
            <a:ext cx="3266731" cy="914400"/>
          </a:xfrm>
          <a:prstGeom prst="rect">
            <a:avLst/>
          </a:prstGeom>
          <a:noFill/>
          <a:ln w="38100">
            <a:solidFill>
              <a:srgbClr val="F40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/>
          <p:cNvSpPr/>
          <p:nvPr/>
        </p:nvSpPr>
        <p:spPr>
          <a:xfrm>
            <a:off x="2829269" y="5930152"/>
            <a:ext cx="3786684" cy="395067"/>
          </a:xfrm>
          <a:prstGeom prst="rect">
            <a:avLst/>
          </a:prstGeom>
          <a:noFill/>
          <a:ln w="38100">
            <a:solidFill>
              <a:srgbClr val="F40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89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8"/>
          <p:cNvSpPr txBox="1">
            <a:spLocks/>
          </p:cNvSpPr>
          <p:nvPr/>
        </p:nvSpPr>
        <p:spPr>
          <a:xfrm>
            <a:off x="696000" y="1882588"/>
            <a:ext cx="10491953" cy="23397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1825" indent="-455613">
              <a:spcBef>
                <a:spcPts val="0"/>
              </a:spcBef>
              <a:spcAft>
                <a:spcPts val="500"/>
              </a:spcAft>
              <a:buClr>
                <a:srgbClr val="F40639"/>
              </a:buClr>
              <a:buSzPct val="110000"/>
            </a:pP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Se </a:t>
            </a:r>
            <a:r>
              <a:rPr lang="es-AR" sz="2400" dirty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corrieron a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mbos modelos con </a:t>
            </a:r>
            <a:r>
              <a:rPr lang="es-AR" sz="2400" dirty="0" err="1" smtClean="0">
                <a:solidFill>
                  <a:srgbClr val="F40639"/>
                </a:solidFill>
                <a:latin typeface="Montserrat SemiBold" panose="00000700000000000000" pitchFamily="2" charset="0"/>
              </a:rPr>
              <a:t>cross-validation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 para alcanzar el </a:t>
            </a:r>
            <a:r>
              <a:rPr lang="es-AR" sz="2400" dirty="0" err="1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alpha</a:t>
            </a:r>
            <a:r>
              <a:rPr lang="es-AR" sz="2400" dirty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 óptimo 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[</a:t>
            </a:r>
            <a:r>
              <a:rPr lang="es-AR" sz="2400" dirty="0" err="1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alphas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=</a:t>
            </a:r>
            <a:r>
              <a:rPr lang="es-AR" sz="2400" dirty="0" err="1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np.linspace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(</a:t>
            </a:r>
            <a:r>
              <a:rPr lang="es-AR" sz="2400" dirty="0" smtClean="0">
                <a:solidFill>
                  <a:srgbClr val="F40639"/>
                </a:solidFill>
                <a:latin typeface="Montserrat SemiBold" panose="00000700000000000000" pitchFamily="2" charset="0"/>
              </a:rPr>
              <a:t>0.001, 10</a:t>
            </a:r>
            <a:r>
              <a:rPr lang="es-AR" sz="2400" dirty="0">
                <a:solidFill>
                  <a:srgbClr val="F40639"/>
                </a:solidFill>
                <a:latin typeface="Montserrat SemiBold" panose="00000700000000000000" pitchFamily="2" charset="0"/>
              </a:rPr>
              <a:t>, 100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)]</a:t>
            </a:r>
          </a:p>
          <a:p>
            <a:pPr marL="631825" indent="-455613">
              <a:spcBef>
                <a:spcPts val="2400"/>
              </a:spcBef>
              <a:buClr>
                <a:srgbClr val="F40639"/>
              </a:buClr>
              <a:buSzPct val="110000"/>
            </a:pP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Solo se utilizaron solo las variables detectadas anteriormente como significativas</a:t>
            </a:r>
            <a:endParaRPr lang="es-AR" sz="2400" dirty="0">
              <a:solidFill>
                <a:srgbClr val="F40639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REGULARIZACIÓN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  <a:p>
            <a:r>
              <a:rPr lang="es-AR" sz="3600" dirty="0" smtClean="0">
                <a:solidFill>
                  <a:srgbClr val="333F50"/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RIDGE Y LASSO</a:t>
            </a:r>
            <a:endParaRPr lang="es-AR" sz="3600" dirty="0" smtClean="0">
              <a:solidFill>
                <a:srgbClr val="333F50"/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8"/>
          <p:cNvSpPr txBox="1">
            <a:spLocks/>
          </p:cNvSpPr>
          <p:nvPr/>
        </p:nvSpPr>
        <p:spPr>
          <a:xfrm>
            <a:off x="847164" y="6452331"/>
            <a:ext cx="10085295" cy="25775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Clr>
                <a:srgbClr val="F40639"/>
              </a:buClr>
              <a:buSzPct val="110000"/>
              <a:buNone/>
            </a:pPr>
            <a:r>
              <a:rPr lang="es-AR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Aclaración</a:t>
            </a: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Con las variables iniciales ambos modelos arrojaban R</a:t>
            </a:r>
            <a:r>
              <a:rPr lang="es-AR" sz="1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2</a:t>
            </a: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=0.71 y Lasso solo anulaba 153 variables</a:t>
            </a:r>
            <a:endParaRPr lang="es-A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96924"/>
              </p:ext>
            </p:extLst>
          </p:nvPr>
        </p:nvGraphicFramePr>
        <p:xfrm>
          <a:off x="2671358" y="4380184"/>
          <a:ext cx="6849283" cy="1341288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2260166"/>
                <a:gridCol w="2112373"/>
                <a:gridCol w="2476744"/>
              </a:tblGrid>
              <a:tr h="5078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Modelo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Alpha</a:t>
                      </a:r>
                      <a:r>
                        <a:rPr lang="es-AR" sz="2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 óptimo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R</a:t>
                      </a:r>
                      <a:r>
                        <a:rPr lang="es-AR" sz="2000" b="1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2</a:t>
                      </a:r>
                      <a:endParaRPr lang="es-AR" sz="2000" b="1" i="0" u="none" strike="noStrike" baseline="30000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</a:tr>
              <a:tr h="4167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Montserrat SemiBold" panose="00000700000000000000" pitchFamily="2" charset="0"/>
                          <a:ea typeface="+mn-ea"/>
                          <a:cs typeface="+mn-cs"/>
                        </a:rPr>
                        <a:t>Lasso</a:t>
                      </a:r>
                      <a:endParaRPr lang="es-AR" sz="1800" u="none" strike="noStrike" kern="1200" dirty="0">
                        <a:solidFill>
                          <a:schemeClr val="dk1"/>
                        </a:solidFill>
                        <a:effectLst/>
                        <a:latin typeface="Montserrat SemiBold" panose="000007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0,001</a:t>
                      </a:r>
                      <a:endParaRPr lang="es-AR" sz="1800" u="none" strike="noStrike" kern="1200" dirty="0">
                        <a:solidFill>
                          <a:schemeClr val="dk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0,709</a:t>
                      </a:r>
                      <a:endParaRPr lang="es-AR" sz="1800" u="none" strike="noStrike" kern="1200" dirty="0">
                        <a:solidFill>
                          <a:schemeClr val="dk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67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Montserrat SemiBold" panose="00000700000000000000" pitchFamily="2" charset="0"/>
                          <a:ea typeface="+mn-ea"/>
                          <a:cs typeface="+mn-cs"/>
                        </a:rPr>
                        <a:t>Ridge</a:t>
                      </a:r>
                      <a:endParaRPr lang="es-AR" sz="1800" u="none" strike="noStrike" kern="1200" dirty="0">
                        <a:solidFill>
                          <a:schemeClr val="dk1"/>
                        </a:solidFill>
                        <a:effectLst/>
                        <a:latin typeface="Montserrat SemiBold" panose="000007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0,001</a:t>
                      </a:r>
                      <a:endParaRPr lang="es-AR" sz="1800" u="none" strike="noStrike" kern="1200" dirty="0">
                        <a:solidFill>
                          <a:schemeClr val="dk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0,709</a:t>
                      </a:r>
                      <a:endParaRPr lang="es-AR" sz="1800" u="none" strike="noStrike" kern="1200" dirty="0">
                        <a:solidFill>
                          <a:schemeClr val="dk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3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OBJETIVO</a:t>
            </a:r>
            <a:endParaRPr lang="es-AR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contenido 8"/>
          <p:cNvSpPr txBox="1">
            <a:spLocks/>
          </p:cNvSpPr>
          <p:nvPr/>
        </p:nvSpPr>
        <p:spPr>
          <a:xfrm>
            <a:off x="696000" y="2042955"/>
            <a:ext cx="10800000" cy="38737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1825" indent="-455613">
              <a:spcBef>
                <a:spcPts val="0"/>
              </a:spcBef>
              <a:spcAft>
                <a:spcPts val="1500"/>
              </a:spcAft>
              <a:buClr>
                <a:srgbClr val="F40639"/>
              </a:buClr>
              <a:buSzPct val="110000"/>
            </a:pPr>
            <a:r>
              <a:rPr lang="es-AR" sz="30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Desarrollar un modelo de regresión lineal que permita predecir el precio por metro cuadrado de una propiedad </a:t>
            </a:r>
            <a:endParaRPr lang="es-AR" sz="3000" dirty="0">
              <a:solidFill>
                <a:schemeClr val="bg2">
                  <a:lumMod val="10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2700412"/>
            <a:ext cx="12191999" cy="4157587"/>
          </a:xfrm>
          <a:prstGeom prst="rect">
            <a:avLst/>
          </a:prstGeom>
          <a:solidFill>
            <a:srgbClr val="F40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838200" y="1466923"/>
            <a:ext cx="10515600" cy="1233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SemiBold" panose="00000700000000000000" pitchFamily="2" charset="0"/>
                <a:ea typeface="Verdana" panose="020B0604030504040204" pitchFamily="34" charset="0"/>
              </a:rPr>
              <a:t>Selección del mejor modelo</a:t>
            </a:r>
            <a:endParaRPr kumimoji="0" lang="es-AR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Montserrat SemiBold" panose="000007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 flipV="1">
            <a:off x="0" y="2842260"/>
            <a:ext cx="12192000" cy="401574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5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SELECCIÓN DEL 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  <a:p>
            <a:r>
              <a:rPr lang="es-AR" sz="3600" dirty="0" smtClean="0">
                <a:solidFill>
                  <a:srgbClr val="333F50"/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MEJOR MODELO</a:t>
            </a:r>
            <a:endParaRPr lang="es-AR" sz="3600" dirty="0" smtClean="0">
              <a:solidFill>
                <a:srgbClr val="333F50"/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8"/>
          <p:cNvSpPr txBox="1">
            <a:spLocks/>
          </p:cNvSpPr>
          <p:nvPr/>
        </p:nvSpPr>
        <p:spPr>
          <a:xfrm>
            <a:off x="643834" y="2796988"/>
            <a:ext cx="10491953" cy="2568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1825" indent="-455613">
              <a:spcBef>
                <a:spcPts val="0"/>
              </a:spcBef>
              <a:spcAft>
                <a:spcPts val="2400"/>
              </a:spcAft>
              <a:buClr>
                <a:srgbClr val="F40639"/>
              </a:buClr>
              <a:buSzPct val="110000"/>
            </a:pP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Los modelos con regularización </a:t>
            </a:r>
            <a:r>
              <a:rPr lang="es-AR" sz="2400" dirty="0" smtClean="0">
                <a:solidFill>
                  <a:srgbClr val="F40639"/>
                </a:solidFill>
                <a:latin typeface="Montserrat SemiBold" panose="00000700000000000000" pitchFamily="2" charset="0"/>
              </a:rPr>
              <a:t>Ridge y Lasso no presentan mejoras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. Esto resulta un indicio de que no existe </a:t>
            </a:r>
            <a:r>
              <a:rPr lang="es-AR" sz="2400" dirty="0" err="1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overfiting</a:t>
            </a:r>
            <a:endParaRPr lang="es-AR" sz="2400" dirty="0" smtClean="0">
              <a:solidFill>
                <a:schemeClr val="bg2">
                  <a:lumMod val="10000"/>
                </a:schemeClr>
              </a:solidFill>
              <a:latin typeface="Montserrat" panose="00000500000000000000" pitchFamily="2" charset="0"/>
            </a:endParaRPr>
          </a:p>
          <a:p>
            <a:pPr marL="631825" indent="-455613">
              <a:spcBef>
                <a:spcPts val="0"/>
              </a:spcBef>
              <a:spcAft>
                <a:spcPts val="500"/>
              </a:spcAft>
              <a:buClr>
                <a:srgbClr val="F40639"/>
              </a:buClr>
              <a:buSzPct val="110000"/>
            </a:pP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El modelo de </a:t>
            </a:r>
            <a:r>
              <a:rPr lang="es-AR" sz="2400" dirty="0">
                <a:solidFill>
                  <a:srgbClr val="F40639"/>
                </a:solidFill>
                <a:latin typeface="Montserrat SemiBold" panose="00000700000000000000" pitchFamily="2" charset="0"/>
              </a:rPr>
              <a:t>Mínimos Cuadrados Ordinarios 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con 190 </a:t>
            </a:r>
            <a:r>
              <a:rPr lang="es-AR" sz="2400" dirty="0" err="1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features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 y un R</a:t>
            </a:r>
            <a:r>
              <a:rPr lang="es-AR" sz="2400" baseline="300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2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=0.70 resulta </a:t>
            </a:r>
            <a:r>
              <a:rPr lang="es-AR" sz="2400" dirty="0">
                <a:solidFill>
                  <a:srgbClr val="F40639"/>
                </a:solidFill>
                <a:latin typeface="Montserrat SemiBold" panose="00000700000000000000" pitchFamily="2" charset="0"/>
              </a:rPr>
              <a:t>el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AR" sz="2400" dirty="0">
                <a:solidFill>
                  <a:srgbClr val="F40639"/>
                </a:solidFill>
                <a:latin typeface="Montserrat SemiBold" panose="00000700000000000000" pitchFamily="2" charset="0"/>
              </a:rPr>
              <a:t>más adecuado para la predicción</a:t>
            </a:r>
          </a:p>
        </p:txBody>
      </p:sp>
    </p:spTree>
    <p:extLst>
      <p:ext uri="{BB962C8B-B14F-4D97-AF65-F5344CB8AC3E}">
        <p14:creationId xmlns:p14="http://schemas.microsoft.com/office/powerpoint/2010/main" val="35750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PREDICCIÓN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  <a:p>
            <a:r>
              <a:rPr lang="es-AR" sz="3600" dirty="0" smtClean="0">
                <a:solidFill>
                  <a:srgbClr val="333F50"/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FUERA DE LA MUESTRA</a:t>
            </a:r>
            <a:endParaRPr lang="es-AR" sz="3600" dirty="0" smtClean="0">
              <a:solidFill>
                <a:srgbClr val="333F50"/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59857" y="3804092"/>
            <a:ext cx="2044624" cy="542032"/>
          </a:xfrm>
          <a:prstGeom prst="roundRect">
            <a:avLst>
              <a:gd name="adj" fmla="val 25881"/>
            </a:avLst>
          </a:prstGeom>
          <a:solidFill>
            <a:srgbClr val="F40639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s-AR" sz="24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R</a:t>
            </a:r>
            <a:r>
              <a:rPr lang="es-AR" sz="2400" baseline="300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2</a:t>
            </a:r>
            <a:r>
              <a:rPr lang="es-AR" sz="24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 = 0.70 </a:t>
            </a:r>
            <a:endParaRPr lang="es-AR" sz="2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1875" t="25282" r="31397" b="11158"/>
          <a:stretch/>
        </p:blipFill>
        <p:spPr>
          <a:xfrm>
            <a:off x="3993775" y="1734670"/>
            <a:ext cx="4824721" cy="4694322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2700412"/>
            <a:ext cx="12191999" cy="4157587"/>
          </a:xfrm>
          <a:prstGeom prst="rect">
            <a:avLst/>
          </a:prstGeom>
          <a:solidFill>
            <a:srgbClr val="F40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838200" y="1466923"/>
            <a:ext cx="10515600" cy="1233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SemiBold" panose="00000700000000000000" pitchFamily="2" charset="0"/>
                <a:ea typeface="Verdana" panose="020B0604030504040204" pitchFamily="34" charset="0"/>
              </a:rPr>
              <a:t>Interpretación de coeficientes</a:t>
            </a:r>
            <a:endParaRPr kumimoji="0" lang="es-AR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Montserrat SemiBold" panose="000007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 flipV="1">
            <a:off x="0" y="2842260"/>
            <a:ext cx="12192000" cy="401574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0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INTERPRETACIÓN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  <a:p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DE COEFICIENTES</a:t>
            </a:r>
            <a:endParaRPr lang="es-AR" sz="3600" dirty="0" smtClean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91589"/>
              </p:ext>
            </p:extLst>
          </p:nvPr>
        </p:nvGraphicFramePr>
        <p:xfrm>
          <a:off x="927846" y="2433920"/>
          <a:ext cx="3420000" cy="3875029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2520000"/>
                <a:gridCol w="900000"/>
              </a:tblGrid>
              <a:tr h="47780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Variable</a:t>
                      </a:r>
                      <a:endParaRPr lang="es-AR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Beta</a:t>
                      </a:r>
                      <a:endParaRPr lang="es-AR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</a:tr>
              <a:tr h="41428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const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1300,4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28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apartment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250,9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8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house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8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store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714,1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8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surface_total_in_m2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-4,6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8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surface_total_in_m2__</a:t>
                      </a:r>
                      <a:br>
                        <a:rPr lang="es-A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</a:br>
                      <a:r>
                        <a:rPr lang="es-A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squared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0,004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8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rooms_clean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25,2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8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banos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42,9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38643"/>
              </p:ext>
            </p:extLst>
          </p:nvPr>
        </p:nvGraphicFramePr>
        <p:xfrm>
          <a:off x="4829922" y="2420479"/>
          <a:ext cx="2952000" cy="388847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2052000"/>
                <a:gridCol w="900000"/>
              </a:tblGrid>
              <a:tr h="4899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Variable</a:t>
                      </a:r>
                      <a:endParaRPr lang="es-AR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Beta</a:t>
                      </a:r>
                      <a:endParaRPr lang="es-AR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Pileta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126,4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Jacuzzi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187,1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Quincho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39,8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Gimnasio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112,0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Seguridad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56,3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Balcon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67,6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Calefaccion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115,0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Jardín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-86,8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35661"/>
              </p:ext>
            </p:extLst>
          </p:nvPr>
        </p:nvGraphicFramePr>
        <p:xfrm>
          <a:off x="8095129" y="2433920"/>
          <a:ext cx="3204000" cy="1823767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2304000"/>
                <a:gridCol w="900000"/>
              </a:tblGrid>
              <a:tr h="58090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Variable</a:t>
                      </a:r>
                      <a:endParaRPr lang="es-AR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Beta</a:t>
                      </a:r>
                      <a:endParaRPr lang="es-AR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</a:tr>
              <a:tr h="41428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house_pileta</a:t>
                      </a:r>
                      <a:endParaRPr lang="es-A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80,7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28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apartment_cochera</a:t>
                      </a:r>
                      <a:endParaRPr lang="es-A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154,3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8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ph_cochera</a:t>
                      </a:r>
                      <a:endParaRPr lang="es-A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74,6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1783958" y="1860759"/>
            <a:ext cx="1707776" cy="433626"/>
          </a:xfrm>
          <a:prstGeom prst="roundRect">
            <a:avLst>
              <a:gd name="adj" fmla="val 25881"/>
            </a:avLst>
          </a:prstGeom>
          <a:solidFill>
            <a:schemeClr val="bg1"/>
          </a:solidFill>
          <a:ln w="38100">
            <a:solidFill>
              <a:srgbClr val="F40639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lvl="1" algn="ctr">
              <a:spcAft>
                <a:spcPts val="200"/>
              </a:spcAft>
            </a:pPr>
            <a:r>
              <a:rPr lang="es-AR" b="1" dirty="0" smtClean="0"/>
              <a:t>PRINCIPALES</a:t>
            </a:r>
            <a:endParaRPr lang="es-AR" dirty="0">
              <a:latin typeface="Montserrat SemiBold" panose="000007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452034" y="1874952"/>
            <a:ext cx="1707776" cy="433626"/>
          </a:xfrm>
          <a:prstGeom prst="roundRect">
            <a:avLst>
              <a:gd name="adj" fmla="val 25881"/>
            </a:avLst>
          </a:prstGeom>
          <a:solidFill>
            <a:schemeClr val="bg1"/>
          </a:solidFill>
          <a:ln w="38100">
            <a:solidFill>
              <a:srgbClr val="F40639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lvl="1" algn="ctr">
              <a:spcAft>
                <a:spcPts val="200"/>
              </a:spcAft>
            </a:pPr>
            <a:r>
              <a:rPr lang="es-AR" b="1" dirty="0" smtClean="0"/>
              <a:t>AMENITIES</a:t>
            </a:r>
            <a:endParaRPr lang="es-AR" dirty="0">
              <a:latin typeface="Montserrat SemiBold" panose="00000700000000000000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843241" y="1860759"/>
            <a:ext cx="1707776" cy="433626"/>
          </a:xfrm>
          <a:prstGeom prst="roundRect">
            <a:avLst>
              <a:gd name="adj" fmla="val 25881"/>
            </a:avLst>
          </a:prstGeom>
          <a:solidFill>
            <a:schemeClr val="bg1"/>
          </a:solidFill>
          <a:ln w="38100">
            <a:solidFill>
              <a:srgbClr val="F40639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lvl="1" algn="ctr">
              <a:spcAft>
                <a:spcPts val="200"/>
              </a:spcAft>
            </a:pPr>
            <a:r>
              <a:rPr lang="es-AR" b="1" dirty="0" smtClean="0"/>
              <a:t>SINERGIA</a:t>
            </a:r>
            <a:endParaRPr lang="es-AR" dirty="0">
              <a:latin typeface="Montserrat SemiBold" panose="00000700000000000000" pitchFamily="2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1" y="1"/>
            <a:ext cx="12191999" cy="4775265"/>
          </a:xfrm>
          <a:prstGeom prst="rect">
            <a:avLst/>
          </a:prstGeom>
          <a:solidFill>
            <a:srgbClr val="F40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 flipV="1">
            <a:off x="-1" y="-3"/>
            <a:ext cx="12192000" cy="4612344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3478306" y="2505971"/>
            <a:ext cx="5235388" cy="1233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000" noProof="0" dirty="0" smtClean="0">
                <a:solidFill>
                  <a:schemeClr val="bg1"/>
                </a:solidFill>
                <a:latin typeface="Montserrat SemiBold" panose="00000700000000000000" pitchFamily="2" charset="0"/>
                <a:ea typeface="Verdana" panose="020B0604030504040204" pitchFamily="34" charset="0"/>
              </a:rPr>
              <a:t>¡Muchas gracias!</a:t>
            </a:r>
            <a:endParaRPr kumimoji="0" lang="es-AR" sz="4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anose="00000700000000000000" pitchFamily="2" charset="0"/>
              <a:ea typeface="Verdana" panose="020B0604030504040204" pitchFamily="34" charset="0"/>
            </a:endParaRPr>
          </a:p>
        </p:txBody>
      </p:sp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xmlns="" id="{32112C4B-E572-44A9-9730-6B575EF61C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57" b="-1862"/>
          <a:stretch/>
        </p:blipFill>
        <p:spPr>
          <a:xfrm>
            <a:off x="5190566" y="4974162"/>
            <a:ext cx="1888768" cy="17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2700412"/>
            <a:ext cx="12191999" cy="4157587"/>
          </a:xfrm>
          <a:prstGeom prst="rect">
            <a:avLst/>
          </a:prstGeom>
          <a:solidFill>
            <a:srgbClr val="F40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838200" y="1466923"/>
            <a:ext cx="10515600" cy="1233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SemiBold" panose="00000700000000000000" pitchFamily="2" charset="0"/>
                <a:ea typeface="Verdana" panose="020B0604030504040204" pitchFamily="34" charset="0"/>
              </a:rPr>
              <a:t>Anexo</a:t>
            </a:r>
            <a:endParaRPr kumimoji="0" lang="es-AR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Montserrat SemiBold" panose="000007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 flipV="1">
            <a:off x="0" y="2842260"/>
            <a:ext cx="12192000" cy="401574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8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LIMPIEZA DE VARIABLES</a:t>
            </a:r>
            <a:endParaRPr lang="es-AR" sz="36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  <a:ea typeface="Verdana" panose="020B0604030504040204" pitchFamily="34" charset="0"/>
            </a:endParaRPr>
          </a:p>
          <a:p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NO SIGNIFICATIVAS</a:t>
            </a:r>
            <a:endParaRPr lang="es-AR" sz="3600" dirty="0" smtClean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10" name="Marcador de contenido 8"/>
          <p:cNvSpPr txBox="1">
            <a:spLocks/>
          </p:cNvSpPr>
          <p:nvPr/>
        </p:nvSpPr>
        <p:spPr>
          <a:xfrm>
            <a:off x="847164" y="6452332"/>
            <a:ext cx="10562965" cy="21741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1800"/>
              </a:spcAft>
              <a:buClr>
                <a:srgbClr val="F40639"/>
              </a:buClr>
              <a:buSzPct val="110000"/>
              <a:buNone/>
            </a:pP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  <a:hlinkClick r:id="rId2" action="ppaction://hlinksldjump"/>
              </a:rPr>
              <a:t>Volver</a:t>
            </a:r>
            <a:endParaRPr lang="es-A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8713" t="25871" r="24780" b="31559"/>
          <a:stretch/>
        </p:blipFill>
        <p:spPr>
          <a:xfrm>
            <a:off x="774699" y="2091764"/>
            <a:ext cx="10909299" cy="39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8"/>
          <p:cNvSpPr txBox="1">
            <a:spLocks/>
          </p:cNvSpPr>
          <p:nvPr/>
        </p:nvSpPr>
        <p:spPr>
          <a:xfrm>
            <a:off x="696000" y="2042955"/>
            <a:ext cx="10657800" cy="40606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7713" indent="-571500">
              <a:spcBef>
                <a:spcPts val="0"/>
              </a:spcBef>
              <a:spcAft>
                <a:spcPts val="1500"/>
              </a:spcAft>
              <a:buClr>
                <a:srgbClr val="F40639"/>
              </a:buClr>
              <a:buSzPct val="110000"/>
            </a:pPr>
            <a:endParaRPr lang="es-AR" dirty="0" smtClean="0">
              <a:solidFill>
                <a:schemeClr val="bg2">
                  <a:lumMod val="1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ESTRUCTURA</a:t>
            </a:r>
          </a:p>
        </p:txBody>
      </p:sp>
      <p:sp>
        <p:nvSpPr>
          <p:cNvPr id="15" name="Marcador de contenido 8"/>
          <p:cNvSpPr txBox="1">
            <a:spLocks/>
          </p:cNvSpPr>
          <p:nvPr/>
        </p:nvSpPr>
        <p:spPr>
          <a:xfrm>
            <a:off x="848400" y="2195355"/>
            <a:ext cx="10657800" cy="40606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7713" indent="-571500">
              <a:spcBef>
                <a:spcPts val="0"/>
              </a:spcBef>
              <a:spcAft>
                <a:spcPts val="1500"/>
              </a:spcAft>
              <a:buClr>
                <a:srgbClr val="F40639"/>
              </a:buClr>
              <a:buSzPct val="110000"/>
              <a:buFont typeface="+mj-lt"/>
              <a:buAutoNum type="romanLcPeriod"/>
            </a:pPr>
            <a:r>
              <a:rPr lang="es-AR" sz="3000" dirty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D</a:t>
            </a:r>
            <a:r>
              <a:rPr lang="es-AR" sz="30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ataset</a:t>
            </a:r>
          </a:p>
          <a:p>
            <a:pPr marL="747713" indent="-571500">
              <a:spcBef>
                <a:spcPts val="0"/>
              </a:spcBef>
              <a:spcAft>
                <a:spcPts val="1500"/>
              </a:spcAft>
              <a:buClr>
                <a:srgbClr val="F40639"/>
              </a:buClr>
              <a:buSzPct val="110000"/>
              <a:buFont typeface="+mj-lt"/>
              <a:buAutoNum type="romanLcPeriod"/>
            </a:pPr>
            <a:r>
              <a:rPr lang="es-AR" sz="30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Modelos estimados</a:t>
            </a:r>
          </a:p>
          <a:p>
            <a:pPr marL="747713" indent="-571500">
              <a:spcBef>
                <a:spcPts val="0"/>
              </a:spcBef>
              <a:spcAft>
                <a:spcPts val="1500"/>
              </a:spcAft>
              <a:buClr>
                <a:srgbClr val="F40639"/>
              </a:buClr>
              <a:buSzPct val="110000"/>
              <a:buFont typeface="+mj-lt"/>
              <a:buAutoNum type="romanLcPeriod"/>
            </a:pPr>
            <a:r>
              <a:rPr lang="es-AR" sz="30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Selección del mejor modelo</a:t>
            </a:r>
          </a:p>
          <a:p>
            <a:pPr marL="747713" indent="-571500">
              <a:spcBef>
                <a:spcPts val="0"/>
              </a:spcBef>
              <a:spcAft>
                <a:spcPts val="1500"/>
              </a:spcAft>
              <a:buClr>
                <a:srgbClr val="F40639"/>
              </a:buClr>
              <a:buSzPct val="110000"/>
              <a:buFont typeface="+mj-lt"/>
              <a:buAutoNum type="romanLcPeriod"/>
            </a:pPr>
            <a:r>
              <a:rPr lang="es-AR" sz="30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Interpretación de coeficientes</a:t>
            </a:r>
            <a:endParaRPr lang="es-AR" sz="3000" dirty="0" smtClean="0">
              <a:solidFill>
                <a:schemeClr val="bg2">
                  <a:lumMod val="10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2700412"/>
            <a:ext cx="12191999" cy="4157587"/>
          </a:xfrm>
          <a:prstGeom prst="rect">
            <a:avLst/>
          </a:prstGeom>
          <a:solidFill>
            <a:srgbClr val="F40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838200" y="1466923"/>
            <a:ext cx="10515600" cy="1233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3600" noProof="0" dirty="0" smtClean="0">
                <a:solidFill>
                  <a:schemeClr val="bg2">
                    <a:lumMod val="10000"/>
                  </a:schemeClr>
                </a:solidFill>
                <a:latin typeface="Montserrat SemiBold" panose="00000700000000000000" pitchFamily="2" charset="0"/>
                <a:ea typeface="Verdana" panose="020B0604030504040204" pitchFamily="34" charset="0"/>
              </a:rPr>
              <a:t>Dataset</a:t>
            </a:r>
            <a:endParaRPr kumimoji="0" lang="es-AR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Montserrat SemiBold" panose="000007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 flipV="1">
            <a:off x="0" y="2842260"/>
            <a:ext cx="12192000" cy="401574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DATASET</a:t>
            </a:r>
          </a:p>
          <a:p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PROPERATI </a:t>
            </a:r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(1/2)</a:t>
            </a:r>
            <a:endParaRPr lang="es-AR" sz="3600" dirty="0" smtClean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9" name="Marcador de contenido 8"/>
          <p:cNvSpPr txBox="1">
            <a:spLocks/>
          </p:cNvSpPr>
          <p:nvPr/>
        </p:nvSpPr>
        <p:spPr>
          <a:xfrm>
            <a:off x="696000" y="1948826"/>
            <a:ext cx="10639871" cy="9019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1825" indent="-455613">
              <a:spcBef>
                <a:spcPts val="0"/>
              </a:spcBef>
              <a:spcAft>
                <a:spcPts val="2400"/>
              </a:spcAft>
              <a:buClr>
                <a:srgbClr val="F40639"/>
              </a:buClr>
              <a:buSzPct val="110000"/>
            </a:pP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El dataset limpio y sin nulos contiene </a:t>
            </a:r>
            <a:r>
              <a:rPr lang="es-AR" sz="2400" dirty="0" smtClean="0">
                <a:solidFill>
                  <a:srgbClr val="F40639"/>
                </a:solidFill>
                <a:latin typeface="Montserrat SemiBold" panose="00000700000000000000" pitchFamily="2" charset="0"/>
              </a:rPr>
              <a:t>61.000 observaciones</a:t>
            </a:r>
            <a:endParaRPr lang="es-AR" sz="2400" dirty="0" smtClean="0">
              <a:solidFill>
                <a:srgbClr val="F40639"/>
              </a:solidFill>
              <a:latin typeface="Montserrat SemiBold" panose="00000700000000000000" pitchFamily="2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1617"/>
              </p:ext>
            </p:extLst>
          </p:nvPr>
        </p:nvGraphicFramePr>
        <p:xfrm>
          <a:off x="1134034" y="2850777"/>
          <a:ext cx="9950825" cy="3494812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3115237"/>
                <a:gridCol w="1143000"/>
                <a:gridCol w="5692588"/>
              </a:tblGrid>
              <a:tr h="41681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Variable</a:t>
                      </a:r>
                      <a:endParaRPr lang="es-AR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Tipo</a:t>
                      </a:r>
                      <a:endParaRPr lang="es-AR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Ejemplos</a:t>
                      </a:r>
                      <a:endParaRPr lang="es-AR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dirty="0" smtClean="0">
                          <a:effectLst/>
                          <a:latin typeface="Montserrat" panose="00000500000000000000" pitchFamily="2" charset="0"/>
                        </a:rPr>
                        <a:t>price_usd_per_m2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dirty="0">
                          <a:effectLst/>
                          <a:latin typeface="Montserrat" panose="00000500000000000000" pitchFamily="2" charset="0"/>
                        </a:rPr>
                        <a:t>float64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dirty="0">
                          <a:effectLst/>
                          <a:latin typeface="Montserrat" panose="00000500000000000000" pitchFamily="2" charset="0"/>
                        </a:rPr>
                        <a:t>[1474.0, 1467.0, 1136.0, 464.0, 1006.0, </a:t>
                      </a:r>
                      <a:r>
                        <a:rPr lang="es-AR" sz="1700" u="none" strike="noStrike" dirty="0" smtClean="0">
                          <a:effectLst/>
                          <a:latin typeface="Montserrat" panose="00000500000000000000" pitchFamily="2" charset="0"/>
                        </a:rPr>
                        <a:t>1074.0]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dirty="0" smtClean="0">
                          <a:effectLst/>
                          <a:latin typeface="Montserrat" panose="00000500000000000000" pitchFamily="2" charset="0"/>
                        </a:rPr>
                        <a:t>surface_total_in_m2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dirty="0">
                          <a:effectLst/>
                          <a:latin typeface="Montserrat" panose="00000500000000000000" pitchFamily="2" charset="0"/>
                        </a:rPr>
                        <a:t>float64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dirty="0">
                          <a:effectLst/>
                          <a:latin typeface="Montserrat" panose="00000500000000000000" pitchFamily="2" charset="0"/>
                        </a:rPr>
                        <a:t>[296.5, 318.2, 303.8, 700.0, 397.8, </a:t>
                      </a:r>
                      <a:r>
                        <a:rPr lang="es-AR" sz="1700" u="none" strike="noStrike" dirty="0" smtClean="0">
                          <a:effectLst/>
                          <a:latin typeface="Montserrat" panose="00000500000000000000" pitchFamily="2" charset="0"/>
                        </a:rPr>
                        <a:t>180.0]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dirty="0" err="1">
                          <a:effectLst/>
                          <a:latin typeface="Montserrat" panose="00000500000000000000" pitchFamily="2" charset="0"/>
                        </a:rPr>
                        <a:t>property_type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dirty="0" err="1">
                          <a:effectLst/>
                          <a:latin typeface="Montserrat" panose="00000500000000000000" pitchFamily="2" charset="0"/>
                        </a:rPr>
                        <a:t>object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dirty="0">
                          <a:effectLst/>
                          <a:latin typeface="Montserrat" panose="00000500000000000000" pitchFamily="2" charset="0"/>
                        </a:rPr>
                        <a:t>[</a:t>
                      </a:r>
                      <a:r>
                        <a:rPr lang="es-AR" sz="1700" u="none" strike="noStrike" dirty="0" err="1">
                          <a:effectLst/>
                          <a:latin typeface="Montserrat" panose="00000500000000000000" pitchFamily="2" charset="0"/>
                        </a:rPr>
                        <a:t>house</a:t>
                      </a:r>
                      <a:r>
                        <a:rPr lang="es-AR" sz="1700" u="none" strike="noStrike" dirty="0">
                          <a:effectLst/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s-AR" sz="1700" u="none" strike="noStrike" dirty="0" err="1">
                          <a:effectLst/>
                          <a:latin typeface="Montserrat" panose="00000500000000000000" pitchFamily="2" charset="0"/>
                        </a:rPr>
                        <a:t>apartment</a:t>
                      </a:r>
                      <a:r>
                        <a:rPr lang="es-AR" sz="1700" u="none" strike="noStrike" dirty="0">
                          <a:effectLst/>
                          <a:latin typeface="Montserrat" panose="00000500000000000000" pitchFamily="2" charset="0"/>
                        </a:rPr>
                        <a:t>, PH, store]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>
                          <a:effectLst/>
                          <a:latin typeface="Montserrat" panose="00000500000000000000" pitchFamily="2" charset="0"/>
                        </a:rPr>
                        <a:t>provincia</a:t>
                      </a:r>
                      <a:endParaRPr lang="es-AR" sz="17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dirty="0" err="1">
                          <a:effectLst/>
                          <a:latin typeface="Montserrat" panose="00000500000000000000" pitchFamily="2" charset="0"/>
                        </a:rPr>
                        <a:t>object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700" u="none" strike="noStrike" dirty="0">
                          <a:effectLst/>
                          <a:latin typeface="Montserrat" panose="00000500000000000000" pitchFamily="2" charset="0"/>
                        </a:rPr>
                        <a:t>[</a:t>
                      </a:r>
                      <a:r>
                        <a:rPr lang="pt-BR" sz="1700" u="none" strike="noStrike" dirty="0" err="1">
                          <a:effectLst/>
                          <a:latin typeface="Montserrat" panose="00000500000000000000" pitchFamily="2" charset="0"/>
                        </a:rPr>
                        <a:t>Bs.As</a:t>
                      </a:r>
                      <a:r>
                        <a:rPr lang="pt-BR" sz="1700" u="none" strike="noStrike" dirty="0">
                          <a:effectLst/>
                          <a:latin typeface="Montserrat" panose="00000500000000000000" pitchFamily="2" charset="0"/>
                        </a:rPr>
                        <a:t>. G.B.A. Zona Norte, Santa </a:t>
                      </a:r>
                      <a:r>
                        <a:rPr lang="pt-BR" sz="1700" u="none" strike="noStrike" dirty="0" smtClean="0">
                          <a:effectLst/>
                          <a:latin typeface="Montserrat" panose="00000500000000000000" pitchFamily="2" charset="0"/>
                        </a:rPr>
                        <a:t>Fe]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>
                          <a:effectLst/>
                          <a:latin typeface="Montserrat" panose="00000500000000000000" pitchFamily="2" charset="0"/>
                        </a:rPr>
                        <a:t>ciudad</a:t>
                      </a:r>
                      <a:endParaRPr lang="es-AR" sz="17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dirty="0" err="1">
                          <a:effectLst/>
                          <a:latin typeface="Montserrat" panose="00000500000000000000" pitchFamily="2" charset="0"/>
                        </a:rPr>
                        <a:t>object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dirty="0">
                          <a:effectLst/>
                          <a:latin typeface="Montserrat" panose="00000500000000000000" pitchFamily="2" charset="0"/>
                        </a:rPr>
                        <a:t>[Tigre, Pilar, Funes, La Plata, </a:t>
                      </a:r>
                      <a:r>
                        <a:rPr lang="es-AR" sz="1700" u="none" strike="noStrike" dirty="0" smtClean="0">
                          <a:effectLst/>
                          <a:latin typeface="Montserrat" panose="00000500000000000000" pitchFamily="2" charset="0"/>
                        </a:rPr>
                        <a:t>Escobar]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>
                          <a:effectLst/>
                          <a:latin typeface="Montserrat" panose="00000500000000000000" pitchFamily="2" charset="0"/>
                        </a:rPr>
                        <a:t>departamento</a:t>
                      </a:r>
                      <a:endParaRPr lang="es-AR" sz="17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>
                          <a:effectLst/>
                          <a:latin typeface="Montserrat" panose="00000500000000000000" pitchFamily="2" charset="0"/>
                        </a:rPr>
                        <a:t>object</a:t>
                      </a:r>
                      <a:endParaRPr lang="es-AR" sz="17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dirty="0" smtClean="0">
                          <a:effectLst/>
                          <a:latin typeface="Montserrat" panose="00000500000000000000" pitchFamily="2" charset="0"/>
                        </a:rPr>
                        <a:t>[Tigre</a:t>
                      </a:r>
                      <a:r>
                        <a:rPr lang="es-AR" sz="1700" u="none" strike="noStrike" dirty="0">
                          <a:effectLst/>
                          <a:latin typeface="Montserrat" panose="00000500000000000000" pitchFamily="2" charset="0"/>
                        </a:rPr>
                        <a:t>, Villa Rosa, </a:t>
                      </a:r>
                      <a:r>
                        <a:rPr lang="es-AR" sz="1700" u="none" strike="noStrike" dirty="0" err="1">
                          <a:effectLst/>
                          <a:latin typeface="Montserrat" panose="00000500000000000000" pitchFamily="2" charset="0"/>
                        </a:rPr>
                        <a:t>Village</a:t>
                      </a:r>
                      <a:r>
                        <a:rPr lang="es-AR" sz="1700" u="none" strike="noStrike" dirty="0">
                          <a:effectLst/>
                          <a:latin typeface="Montserrat" panose="00000500000000000000" pitchFamily="2" charset="0"/>
                        </a:rPr>
                        <a:t> Golf &amp; </a:t>
                      </a:r>
                      <a:r>
                        <a:rPr lang="es-AR" sz="1700" u="none" strike="noStrike" dirty="0" err="1" smtClean="0">
                          <a:effectLst/>
                          <a:latin typeface="Montserrat" panose="00000500000000000000" pitchFamily="2" charset="0"/>
                        </a:rPr>
                        <a:t>Tennis</a:t>
                      </a:r>
                      <a:r>
                        <a:rPr lang="es-AR" sz="1700" u="none" strike="noStrike" dirty="0" smtClean="0">
                          <a:effectLst/>
                          <a:latin typeface="Montserrat" panose="00000500000000000000" pitchFamily="2" charset="0"/>
                        </a:rPr>
                        <a:t>]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>
                          <a:effectLst/>
                          <a:latin typeface="Montserrat" panose="00000500000000000000" pitchFamily="2" charset="0"/>
                        </a:rPr>
                        <a:t>barrio</a:t>
                      </a:r>
                      <a:endParaRPr lang="es-AR" sz="17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>
                          <a:effectLst/>
                          <a:latin typeface="Montserrat" panose="00000500000000000000" pitchFamily="2" charset="0"/>
                        </a:rPr>
                        <a:t>object</a:t>
                      </a:r>
                      <a:endParaRPr lang="es-AR" sz="17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dirty="0" smtClean="0">
                          <a:effectLst/>
                          <a:latin typeface="Montserrat" panose="00000500000000000000" pitchFamily="2" charset="0"/>
                        </a:rPr>
                        <a:t>[Barrio </a:t>
                      </a:r>
                      <a:r>
                        <a:rPr lang="es-AR" sz="1700" u="none" strike="noStrike" dirty="0">
                          <a:effectLst/>
                          <a:latin typeface="Montserrat" panose="00000500000000000000" pitchFamily="2" charset="0"/>
                        </a:rPr>
                        <a:t>Los Lagos, Barrio Los </a:t>
                      </a:r>
                      <a:r>
                        <a:rPr lang="es-AR" sz="1700" u="none" strike="noStrike" dirty="0" smtClean="0">
                          <a:effectLst/>
                          <a:latin typeface="Montserrat" panose="00000500000000000000" pitchFamily="2" charset="0"/>
                        </a:rPr>
                        <a:t>Alisos]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dirty="0" err="1" smtClean="0">
                          <a:effectLst/>
                          <a:latin typeface="Montserrat" panose="00000500000000000000" pitchFamily="2" charset="0"/>
                        </a:rPr>
                        <a:t>rooms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>
                          <a:effectLst/>
                          <a:latin typeface="Montserrat" panose="00000500000000000000" pitchFamily="2" charset="0"/>
                        </a:rPr>
                        <a:t>float64</a:t>
                      </a:r>
                      <a:endParaRPr lang="es-AR" sz="17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dirty="0">
                          <a:effectLst/>
                          <a:latin typeface="Montserrat" panose="00000500000000000000" pitchFamily="2" charset="0"/>
                        </a:rPr>
                        <a:t>[3.0, 2.0, 4.0, 5.0, 1.0, 7.0, 6.0]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dirty="0" err="1">
                          <a:effectLst/>
                          <a:latin typeface="Montserrat" panose="00000500000000000000" pitchFamily="2" charset="0"/>
                        </a:rPr>
                        <a:t>banos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>
                          <a:effectLst/>
                          <a:latin typeface="Montserrat" panose="00000500000000000000" pitchFamily="2" charset="0"/>
                        </a:rPr>
                        <a:t>float64</a:t>
                      </a:r>
                      <a:endParaRPr lang="es-AR" sz="17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dirty="0">
                          <a:effectLst/>
                          <a:latin typeface="Montserrat" panose="00000500000000000000" pitchFamily="2" charset="0"/>
                        </a:rPr>
                        <a:t>[1.0, 2.0, 3.0, 4.0, 5.0, 6.0, 0.0, 8.0, </a:t>
                      </a:r>
                      <a:r>
                        <a:rPr lang="es-AR" sz="1700" u="none" strike="noStrike" dirty="0" smtClean="0">
                          <a:effectLst/>
                          <a:latin typeface="Montserrat" panose="00000500000000000000" pitchFamily="2" charset="0"/>
                        </a:rPr>
                        <a:t>9.0]</a:t>
                      </a:r>
                      <a:endParaRPr lang="es-AR" sz="17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9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DATASET</a:t>
            </a:r>
          </a:p>
          <a:p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PROPERATI </a:t>
            </a:r>
            <a:r>
              <a:rPr lang="es-AR" sz="36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(2/2)</a:t>
            </a:r>
            <a:endParaRPr lang="es-AR" sz="3600" dirty="0" smtClean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9" name="Marcador de contenido 8"/>
          <p:cNvSpPr txBox="1">
            <a:spLocks/>
          </p:cNvSpPr>
          <p:nvPr/>
        </p:nvSpPr>
        <p:spPr>
          <a:xfrm>
            <a:off x="696000" y="1948826"/>
            <a:ext cx="10639871" cy="9019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1825" indent="-455613">
              <a:spcBef>
                <a:spcPts val="0"/>
              </a:spcBef>
              <a:spcAft>
                <a:spcPts val="2400"/>
              </a:spcAft>
              <a:buClr>
                <a:srgbClr val="F40639"/>
              </a:buClr>
              <a:buSzPct val="110000"/>
            </a:pP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El dataset limpio y sin nulos contiene </a:t>
            </a:r>
            <a:r>
              <a:rPr lang="es-AR" sz="2400" dirty="0" smtClean="0">
                <a:solidFill>
                  <a:srgbClr val="F40639"/>
                </a:solidFill>
                <a:latin typeface="Montserrat SemiBold" panose="00000700000000000000" pitchFamily="2" charset="0"/>
              </a:rPr>
              <a:t>61.000 observaciones</a:t>
            </a:r>
            <a:endParaRPr lang="es-AR" sz="2400" dirty="0" smtClean="0">
              <a:solidFill>
                <a:srgbClr val="F40639"/>
              </a:solidFill>
              <a:latin typeface="Montserrat SemiBold" panose="00000700000000000000" pitchFamily="2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92879"/>
              </p:ext>
            </p:extLst>
          </p:nvPr>
        </p:nvGraphicFramePr>
        <p:xfrm>
          <a:off x="2760881" y="2850777"/>
          <a:ext cx="6670237" cy="3494812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3115237"/>
                <a:gridCol w="1143000"/>
                <a:gridCol w="2412000"/>
              </a:tblGrid>
              <a:tr h="41681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Variable</a:t>
                      </a:r>
                      <a:endParaRPr lang="es-AR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Tipo</a:t>
                      </a:r>
                      <a:endParaRPr lang="es-AR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0"/>
                        </a:rPr>
                        <a:t>Ejemplos</a:t>
                      </a:r>
                      <a:endParaRPr lang="es-AR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333F50"/>
                    </a:solidFill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pileta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[0, 1]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cochera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[0, 1]</a:t>
                      </a:r>
                    </a:p>
                  </a:txBody>
                  <a:tcPr marL="9525" marR="9525" marT="9525" marB="0" anchor="b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s-AR" sz="1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arrioCerrado</a:t>
                      </a:r>
                      <a:endParaRPr lang="es-AR" sz="1700" u="none" strike="noStrike" kern="1200" dirty="0">
                        <a:solidFill>
                          <a:schemeClr val="dk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[0, 1]</a:t>
                      </a:r>
                    </a:p>
                  </a:txBody>
                  <a:tcPr marL="9525" marR="9525" marT="9525" marB="0" anchor="b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jacuzzi</a:t>
                      </a:r>
                      <a:endParaRPr lang="es-AR" sz="1700" u="none" strike="noStrike" kern="1200" dirty="0">
                        <a:solidFill>
                          <a:schemeClr val="dk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[0, 1]</a:t>
                      </a:r>
                    </a:p>
                  </a:txBody>
                  <a:tcPr marL="9525" marR="9525" marT="9525" marB="0" anchor="b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terraza</a:t>
                      </a:r>
                      <a:endParaRPr lang="es-AR" sz="1700" u="none" strike="noStrike" kern="1200" dirty="0">
                        <a:solidFill>
                          <a:schemeClr val="dk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[0, 1]</a:t>
                      </a:r>
                    </a:p>
                  </a:txBody>
                  <a:tcPr marL="9525" marR="9525" marT="9525" marB="0" anchor="b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quincho</a:t>
                      </a:r>
                      <a:endParaRPr lang="es-AR" sz="1700" u="none" strike="noStrike" kern="1200" dirty="0">
                        <a:solidFill>
                          <a:schemeClr val="dk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[0, 1]</a:t>
                      </a:r>
                    </a:p>
                  </a:txBody>
                  <a:tcPr marL="9525" marR="9525" marT="9525" marB="0" anchor="b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seguridad</a:t>
                      </a:r>
                      <a:endParaRPr lang="es-AR" sz="1700" u="none" strike="noStrike" kern="1200" dirty="0">
                        <a:solidFill>
                          <a:schemeClr val="dk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[0, 1]</a:t>
                      </a:r>
                    </a:p>
                  </a:txBody>
                  <a:tcPr marL="9525" marR="9525" marT="9525" marB="0" anchor="b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balcon</a:t>
                      </a:r>
                      <a:endParaRPr lang="es-AR" sz="1700" u="none" strike="noStrike" kern="1200" dirty="0">
                        <a:solidFill>
                          <a:schemeClr val="dk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[0, 1]</a:t>
                      </a:r>
                    </a:p>
                  </a:txBody>
                  <a:tcPr marL="9525" marR="9525" marT="9525" marB="0" anchor="b"/>
                </a:tc>
              </a:tr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s-AR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calefacción</a:t>
                      </a:r>
                      <a:endParaRPr lang="es-AR" sz="1700" u="none" strike="noStrike" kern="1200" dirty="0">
                        <a:solidFill>
                          <a:schemeClr val="dk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700" u="none" strike="noStrike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[0, 1]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8"/>
          <p:cNvSpPr txBox="1">
            <a:spLocks/>
          </p:cNvSpPr>
          <p:nvPr/>
        </p:nvSpPr>
        <p:spPr>
          <a:xfrm>
            <a:off x="696000" y="1882589"/>
            <a:ext cx="10491953" cy="45060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1825" indent="-455613" algn="just">
              <a:spcBef>
                <a:spcPts val="0"/>
              </a:spcBef>
              <a:spcAft>
                <a:spcPts val="500"/>
              </a:spcAft>
              <a:buClr>
                <a:srgbClr val="F40639"/>
              </a:buClr>
              <a:buSzPct val="110000"/>
            </a:pP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Se transformaron las variables categóricas “Tipo de propiedad” y 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“Localidad” 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en  </a:t>
            </a:r>
            <a:r>
              <a:rPr lang="es-AR" sz="2400" dirty="0">
                <a:solidFill>
                  <a:srgbClr val="F40639"/>
                </a:solidFill>
                <a:latin typeface="Montserrat SemiBold" panose="00000700000000000000" pitchFamily="2" charset="0"/>
              </a:rPr>
              <a:t>variables </a:t>
            </a:r>
            <a:r>
              <a:rPr lang="es-AR" sz="2400" dirty="0" err="1" smtClean="0">
                <a:solidFill>
                  <a:srgbClr val="F40639"/>
                </a:solidFill>
                <a:latin typeface="Montserrat SemiBold" panose="00000700000000000000" pitchFamily="2" charset="0"/>
              </a:rPr>
              <a:t>dummy</a:t>
            </a:r>
            <a:endParaRPr lang="es-AR" sz="2400" dirty="0" smtClean="0">
              <a:solidFill>
                <a:srgbClr val="F40639"/>
              </a:solidFill>
              <a:latin typeface="Montserrat SemiBold" panose="00000700000000000000" pitchFamily="2" charset="0"/>
            </a:endParaRPr>
          </a:p>
          <a:p>
            <a:pPr marL="1089025" lvl="1" indent="-455613" algn="just">
              <a:spcBef>
                <a:spcPts val="0"/>
              </a:spcBef>
              <a:spcAft>
                <a:spcPts val="2400"/>
              </a:spcAft>
              <a:buClr>
                <a:srgbClr val="F40639"/>
              </a:buClr>
              <a:buSzPct val="110000"/>
              <a:buFont typeface="Montserrat" panose="00000500000000000000" pitchFamily="2" charset="0"/>
              <a:buChar char="-"/>
            </a:pPr>
            <a:r>
              <a:rPr lang="es-AR" sz="2000" dirty="0" smtClean="0">
                <a:solidFill>
                  <a:srgbClr val="181717"/>
                </a:solidFill>
                <a:latin typeface="Montserrat" panose="00000500000000000000" pitchFamily="2" charset="0"/>
              </a:rPr>
              <a:t>La variable localidad es una concatenación de las variables ‘Ciudad’, ‘Departamento’ y ‘Barrio’</a:t>
            </a:r>
            <a:endParaRPr lang="es-AR" sz="2000" dirty="0">
              <a:solidFill>
                <a:srgbClr val="181717"/>
              </a:solidFill>
              <a:latin typeface="Montserrat" panose="00000500000000000000" pitchFamily="2" charset="0"/>
            </a:endParaRPr>
          </a:p>
          <a:p>
            <a:pPr marL="631825" indent="-455613" algn="just">
              <a:spcBef>
                <a:spcPts val="0"/>
              </a:spcBef>
              <a:spcAft>
                <a:spcPts val="1500"/>
              </a:spcAft>
              <a:buClr>
                <a:srgbClr val="F40639"/>
              </a:buClr>
              <a:buSzPct val="110000"/>
            </a:pP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Se confeccionaron </a:t>
            </a:r>
            <a:r>
              <a:rPr lang="es-AR" sz="2400" dirty="0" smtClean="0">
                <a:solidFill>
                  <a:srgbClr val="F40639"/>
                </a:solidFill>
                <a:latin typeface="Montserrat SemiBold" panose="00000700000000000000" pitchFamily="2" charset="0"/>
              </a:rPr>
              <a:t>variables sinergias 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para las siguientes </a:t>
            </a: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combinaciones</a:t>
            </a:r>
          </a:p>
          <a:p>
            <a:pPr marL="176212" indent="0" algn="just">
              <a:spcBef>
                <a:spcPts val="0"/>
              </a:spcBef>
              <a:spcAft>
                <a:spcPts val="1500"/>
              </a:spcAft>
              <a:buClr>
                <a:srgbClr val="F40639"/>
              </a:buClr>
              <a:buSzPct val="110000"/>
              <a:buNone/>
            </a:pPr>
            <a:endParaRPr lang="es-AR" sz="2400" dirty="0">
              <a:solidFill>
                <a:schemeClr val="bg2">
                  <a:lumMod val="10000"/>
                </a:schemeClr>
              </a:solidFill>
              <a:latin typeface="Montserrat" panose="00000500000000000000" pitchFamily="2" charset="0"/>
            </a:endParaRPr>
          </a:p>
          <a:p>
            <a:pPr marL="631825" indent="-455613" algn="just">
              <a:spcBef>
                <a:spcPts val="1800"/>
              </a:spcBef>
              <a:buClr>
                <a:srgbClr val="F40639"/>
              </a:buClr>
              <a:buSzPct val="110000"/>
            </a:pP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Se introdujo a los metros cuadrados totales de la propiedad elevada al cuadrado para captar un posible </a:t>
            </a:r>
            <a:r>
              <a:rPr lang="es-AR" sz="2400" dirty="0">
                <a:solidFill>
                  <a:srgbClr val="F40639"/>
                </a:solidFill>
                <a:latin typeface="Montserrat SemiBold" panose="00000700000000000000" pitchFamily="2" charset="0"/>
              </a:rPr>
              <a:t>efecto no lineal</a:t>
            </a:r>
          </a:p>
        </p:txBody>
      </p: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NUEVAS</a:t>
            </a:r>
          </a:p>
          <a:p>
            <a:r>
              <a:rPr lang="es-AR" sz="3600" dirty="0" smtClean="0">
                <a:solidFill>
                  <a:srgbClr val="333F50"/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VARIABLES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1331118" y="4414227"/>
            <a:ext cx="9856835" cy="70788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444500" indent="-444500">
              <a:buClr>
                <a:srgbClr val="F40639"/>
              </a:buClr>
              <a:buFontTx/>
              <a:buChar char="-"/>
            </a:pPr>
            <a:r>
              <a:rPr lang="es-AR" sz="2000" dirty="0" smtClean="0">
                <a:solidFill>
                  <a:srgbClr val="181717"/>
                </a:solidFill>
                <a:latin typeface="Montserrat" panose="00000500000000000000" pitchFamily="2" charset="0"/>
              </a:rPr>
              <a:t>Casa - Pileta</a:t>
            </a:r>
          </a:p>
          <a:p>
            <a:pPr marL="444500" indent="-444500">
              <a:buClr>
                <a:srgbClr val="F40639"/>
              </a:buClr>
              <a:buFontTx/>
              <a:buChar char="-"/>
            </a:pPr>
            <a:r>
              <a:rPr lang="es-AR" sz="2000" dirty="0" smtClean="0">
                <a:solidFill>
                  <a:srgbClr val="181717"/>
                </a:solidFill>
                <a:latin typeface="Montserrat" panose="00000500000000000000" pitchFamily="2" charset="0"/>
              </a:rPr>
              <a:t>Departamento - Cochera</a:t>
            </a:r>
            <a:endParaRPr lang="es-AR" sz="2000" dirty="0" smtClean="0"/>
          </a:p>
          <a:p>
            <a:pPr marL="444500" indent="-444500">
              <a:buClr>
                <a:srgbClr val="F40639"/>
              </a:buClr>
              <a:buFontTx/>
              <a:buChar char="-"/>
            </a:pPr>
            <a:r>
              <a:rPr lang="es-AR" sz="2000" dirty="0" smtClean="0">
                <a:solidFill>
                  <a:srgbClr val="181717"/>
                </a:solidFill>
                <a:latin typeface="Montserrat" panose="00000500000000000000" pitchFamily="2" charset="0"/>
              </a:rPr>
              <a:t>Cuartos - Baños</a:t>
            </a:r>
          </a:p>
          <a:p>
            <a:pPr marL="444500" indent="-444500">
              <a:buClr>
                <a:srgbClr val="F40639"/>
              </a:buClr>
              <a:buFontTx/>
              <a:buChar char="-"/>
            </a:pPr>
            <a:r>
              <a:rPr lang="es-AR" sz="2000" dirty="0" smtClean="0">
                <a:solidFill>
                  <a:srgbClr val="181717"/>
                </a:solidFill>
                <a:latin typeface="Montserrat" panose="00000500000000000000" pitchFamily="2" charset="0"/>
              </a:rPr>
              <a:t>PH - Cochera</a:t>
            </a:r>
          </a:p>
        </p:txBody>
      </p:sp>
      <p:sp>
        <p:nvSpPr>
          <p:cNvPr id="10" name="Marcador de contenido 8"/>
          <p:cNvSpPr txBox="1">
            <a:spLocks/>
          </p:cNvSpPr>
          <p:nvPr/>
        </p:nvSpPr>
        <p:spPr>
          <a:xfrm>
            <a:off x="847164" y="6452331"/>
            <a:ext cx="10085295" cy="25775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Clr>
                <a:srgbClr val="F40639"/>
              </a:buClr>
              <a:buSzPct val="110000"/>
              <a:buNone/>
            </a:pPr>
            <a:r>
              <a:rPr lang="es-AR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Aclaración</a:t>
            </a: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: </a:t>
            </a: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Luego de agregar las nuevas variables, quedan 988 </a:t>
            </a:r>
            <a:r>
              <a:rPr lang="es-A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features</a:t>
            </a:r>
            <a:endParaRPr lang="es-A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40341"/>
            <a:ext cx="12192000" cy="176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Conector recto 5"/>
          <p:cNvCxnSpPr/>
          <p:nvPr/>
        </p:nvCxnSpPr>
        <p:spPr>
          <a:xfrm>
            <a:off x="790129" y="6428992"/>
            <a:ext cx="10620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774700" y="444500"/>
            <a:ext cx="0" cy="108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8"/>
          <p:cNvSpPr txBox="1">
            <a:spLocks/>
          </p:cNvSpPr>
          <p:nvPr/>
        </p:nvSpPr>
        <p:spPr>
          <a:xfrm>
            <a:off x="696000" y="2016062"/>
            <a:ext cx="10714129" cy="20356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1825" indent="-455613" algn="just">
              <a:spcBef>
                <a:spcPts val="0"/>
              </a:spcBef>
              <a:spcAft>
                <a:spcPts val="1800"/>
              </a:spcAft>
              <a:buClr>
                <a:srgbClr val="F40639"/>
              </a:buClr>
              <a:buSzPct val="110000"/>
            </a:pP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Se realizó una </a:t>
            </a:r>
            <a:r>
              <a:rPr lang="es-AR" sz="2400" dirty="0">
                <a:solidFill>
                  <a:srgbClr val="F40639"/>
                </a:solidFill>
                <a:latin typeface="Montserrat SemiBold" panose="00000700000000000000" pitchFamily="2" charset="0"/>
              </a:rPr>
              <a:t>división del dataset </a:t>
            </a:r>
            <a:r>
              <a:rPr lang="es-AR" sz="2400" dirty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en dos partes: dataset de </a:t>
            </a:r>
            <a:r>
              <a:rPr lang="es-AR" sz="2400" dirty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entrenamiento y dataset de </a:t>
            </a:r>
            <a:r>
              <a:rPr lang="es-AR" sz="2400" dirty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validación</a:t>
            </a:r>
          </a:p>
          <a:p>
            <a:pPr marL="631825" indent="-455613" algn="just">
              <a:spcBef>
                <a:spcPts val="0"/>
              </a:spcBef>
              <a:spcAft>
                <a:spcPts val="2400"/>
              </a:spcAft>
              <a:buClr>
                <a:srgbClr val="F40639"/>
              </a:buClr>
              <a:buSzPct val="110000"/>
            </a:pPr>
            <a:r>
              <a:rPr lang="es-AR" sz="2400" dirty="0" smtClean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La división fue realizada mediante </a:t>
            </a:r>
            <a:r>
              <a:rPr lang="es-AR" sz="2400" dirty="0" smtClean="0">
                <a:solidFill>
                  <a:srgbClr val="F40639"/>
                </a:solidFill>
                <a:latin typeface="Montserrat SemiBold" panose="00000700000000000000" pitchFamily="2" charset="0"/>
              </a:rPr>
              <a:t>selección </a:t>
            </a:r>
            <a:r>
              <a:rPr lang="es-AR" sz="2400" dirty="0" smtClean="0">
                <a:solidFill>
                  <a:srgbClr val="F40639"/>
                </a:solidFill>
                <a:latin typeface="Montserrat SemiBold" panose="00000700000000000000" pitchFamily="2" charset="0"/>
              </a:rPr>
              <a:t>aleatoria </a:t>
            </a:r>
            <a:r>
              <a:rPr lang="es-AR" sz="2400" dirty="0">
                <a:solidFill>
                  <a:schemeClr val="bg2">
                    <a:lumMod val="10000"/>
                  </a:schemeClr>
                </a:solidFill>
                <a:latin typeface="Montserrat" panose="00000500000000000000" pitchFamily="2" charset="0"/>
              </a:rPr>
              <a:t>con </a:t>
            </a:r>
            <a:r>
              <a:rPr lang="es-AR" sz="2400" dirty="0" smtClean="0">
                <a:solidFill>
                  <a:srgbClr val="F40639"/>
                </a:solidFill>
                <a:latin typeface="Montserrat SemiBold" panose="00000700000000000000" pitchFamily="2" charset="0"/>
              </a:rPr>
              <a:t>estratificación por </a:t>
            </a:r>
            <a:r>
              <a:rPr lang="es-AR" sz="2400" dirty="0" err="1" smtClean="0">
                <a:solidFill>
                  <a:srgbClr val="F40639"/>
                </a:solidFill>
                <a:latin typeface="Montserrat SemiBold" panose="00000700000000000000" pitchFamily="2" charset="0"/>
              </a:rPr>
              <a:t>deciles</a:t>
            </a:r>
            <a:r>
              <a:rPr lang="es-AR" sz="2400" dirty="0" smtClean="0">
                <a:solidFill>
                  <a:srgbClr val="F40639"/>
                </a:solidFill>
                <a:latin typeface="Montserrat SemiBold" panose="00000700000000000000" pitchFamily="2" charset="0"/>
              </a:rPr>
              <a:t> de la variable target</a:t>
            </a:r>
          </a:p>
        </p:txBody>
      </p:sp>
      <p:sp>
        <p:nvSpPr>
          <p:cNvPr id="13" name="Título 2"/>
          <p:cNvSpPr txBox="1">
            <a:spLocks/>
          </p:cNvSpPr>
          <p:nvPr/>
        </p:nvSpPr>
        <p:spPr>
          <a:xfrm>
            <a:off x="927846" y="330200"/>
            <a:ext cx="10756153" cy="132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PARTICIÓN</a:t>
            </a:r>
          </a:p>
          <a:p>
            <a:r>
              <a:rPr lang="es-AR" sz="3600" dirty="0" smtClean="0">
                <a:solidFill>
                  <a:srgbClr val="333F50"/>
                </a:solidFill>
                <a:latin typeface="Montserrat ExtraBold" panose="00000900000000000000" pitchFamily="2" charset="0"/>
                <a:ea typeface="Verdana" panose="020B0604030504040204" pitchFamily="34" charset="0"/>
              </a:rPr>
              <a:t>DEL DATASET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570681" y="4579878"/>
            <a:ext cx="1534129" cy="1350859"/>
          </a:xfrm>
          <a:prstGeom prst="rect">
            <a:avLst/>
          </a:prstGeom>
          <a:solidFill>
            <a:srgbClr val="F4063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40639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55941" y="4576500"/>
            <a:ext cx="9000000" cy="1354237"/>
          </a:xfrm>
          <a:prstGeom prst="rect">
            <a:avLst/>
          </a:prstGeom>
          <a:noFill/>
          <a:ln w="38100">
            <a:solidFill>
              <a:srgbClr val="333F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Marcador de contenido 8"/>
          <p:cNvSpPr txBox="1">
            <a:spLocks/>
          </p:cNvSpPr>
          <p:nvPr/>
        </p:nvSpPr>
        <p:spPr>
          <a:xfrm>
            <a:off x="1223681" y="4177636"/>
            <a:ext cx="2166734" cy="4098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 algn="ctr">
              <a:spcBef>
                <a:spcPts val="0"/>
              </a:spcBef>
              <a:spcAft>
                <a:spcPts val="2400"/>
              </a:spcAft>
              <a:buClr>
                <a:srgbClr val="F40639"/>
              </a:buClr>
              <a:buSzPct val="110000"/>
              <a:buNone/>
            </a:pPr>
            <a:r>
              <a:rPr lang="es-AR" sz="20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</a:rPr>
              <a:t>VALIDACIÓN</a:t>
            </a:r>
          </a:p>
        </p:txBody>
      </p:sp>
      <p:sp>
        <p:nvSpPr>
          <p:cNvPr id="15" name="Marcador de contenido 8"/>
          <p:cNvSpPr txBox="1">
            <a:spLocks/>
          </p:cNvSpPr>
          <p:nvPr/>
        </p:nvSpPr>
        <p:spPr>
          <a:xfrm>
            <a:off x="5310225" y="4199613"/>
            <a:ext cx="2832784" cy="4098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spcBef>
                <a:spcPts val="0"/>
              </a:spcBef>
              <a:spcAft>
                <a:spcPts val="2400"/>
              </a:spcAft>
              <a:buClr>
                <a:srgbClr val="F40639"/>
              </a:buClr>
              <a:buSzPct val="110000"/>
              <a:buNone/>
            </a:pPr>
            <a:r>
              <a:rPr lang="es-AR" sz="20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</a:rPr>
              <a:t>ENTRENAMIENTO</a:t>
            </a:r>
          </a:p>
        </p:txBody>
      </p:sp>
      <p:sp>
        <p:nvSpPr>
          <p:cNvPr id="16" name="Marcador de contenido 8"/>
          <p:cNvSpPr txBox="1">
            <a:spLocks/>
          </p:cNvSpPr>
          <p:nvPr/>
        </p:nvSpPr>
        <p:spPr>
          <a:xfrm>
            <a:off x="1611022" y="4891473"/>
            <a:ext cx="1472735" cy="738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 algn="ctr">
              <a:spcBef>
                <a:spcPts val="0"/>
              </a:spcBef>
              <a:buClr>
                <a:srgbClr val="F40639"/>
              </a:buClr>
              <a:buSzPct val="110000"/>
              <a:buNone/>
            </a:pPr>
            <a:r>
              <a:rPr lang="es-AR" sz="2000" dirty="0" smtClean="0">
                <a:solidFill>
                  <a:schemeClr val="bg1"/>
                </a:solidFill>
                <a:latin typeface="Montserrat ExtraBold" panose="00000900000000000000" pitchFamily="2" charset="0"/>
              </a:rPr>
              <a:t>10%</a:t>
            </a:r>
            <a:endParaRPr lang="es-AR" sz="2000" dirty="0" smtClean="0">
              <a:solidFill>
                <a:schemeClr val="bg1"/>
              </a:solidFill>
              <a:latin typeface="Montserrat ExtraBold" panose="00000900000000000000" pitchFamily="2" charset="0"/>
            </a:endParaRPr>
          </a:p>
          <a:p>
            <a:pPr marL="88900" indent="0" algn="ctr">
              <a:spcBef>
                <a:spcPts val="0"/>
              </a:spcBef>
              <a:buClr>
                <a:srgbClr val="F40639"/>
              </a:buClr>
              <a:buSzPct val="110000"/>
              <a:buNone/>
            </a:pPr>
            <a:r>
              <a:rPr lang="es-AR" sz="20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(</a:t>
            </a:r>
            <a:r>
              <a:rPr lang="es-AR" sz="2000" dirty="0">
                <a:solidFill>
                  <a:schemeClr val="bg1"/>
                </a:solidFill>
                <a:latin typeface="Montserrat SemiBold" panose="00000700000000000000" pitchFamily="2" charset="0"/>
              </a:rPr>
              <a:t>6</a:t>
            </a:r>
            <a:r>
              <a:rPr lang="es-AR" sz="20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.000</a:t>
            </a:r>
            <a:r>
              <a:rPr lang="es-AR" sz="20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)</a:t>
            </a:r>
          </a:p>
        </p:txBody>
      </p:sp>
      <p:sp>
        <p:nvSpPr>
          <p:cNvPr id="17" name="Marcador de contenido 8"/>
          <p:cNvSpPr txBox="1">
            <a:spLocks/>
          </p:cNvSpPr>
          <p:nvPr/>
        </p:nvSpPr>
        <p:spPr>
          <a:xfrm>
            <a:off x="5310225" y="4891473"/>
            <a:ext cx="2832784" cy="7233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 algn="ctr">
              <a:spcBef>
                <a:spcPts val="0"/>
              </a:spcBef>
              <a:buClr>
                <a:srgbClr val="F40639"/>
              </a:buClr>
              <a:buSzPct val="110000"/>
              <a:buNone/>
            </a:pPr>
            <a:r>
              <a:rPr lang="es-AR" sz="20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</a:rPr>
              <a:t>90</a:t>
            </a:r>
            <a:r>
              <a:rPr lang="es-AR" sz="2000" dirty="0" smtClean="0">
                <a:solidFill>
                  <a:schemeClr val="bg2">
                    <a:lumMod val="10000"/>
                  </a:schemeClr>
                </a:solidFill>
                <a:latin typeface="Montserrat ExtraBold" panose="00000900000000000000" pitchFamily="2" charset="0"/>
              </a:rPr>
              <a:t>%</a:t>
            </a:r>
            <a:endParaRPr lang="es-AR" sz="2000" dirty="0" smtClean="0">
              <a:solidFill>
                <a:schemeClr val="bg2">
                  <a:lumMod val="10000"/>
                </a:schemeClr>
              </a:solidFill>
              <a:latin typeface="Montserrat ExtraBold" panose="00000900000000000000" pitchFamily="2" charset="0"/>
            </a:endParaRPr>
          </a:p>
          <a:p>
            <a:pPr marL="88900" indent="0" algn="ctr">
              <a:spcBef>
                <a:spcPts val="0"/>
              </a:spcBef>
              <a:buClr>
                <a:srgbClr val="F40639"/>
              </a:buClr>
              <a:buSzPct val="110000"/>
              <a:buNone/>
            </a:pPr>
            <a:r>
              <a:rPr lang="es-AR" sz="2000" dirty="0" smtClean="0">
                <a:solidFill>
                  <a:schemeClr val="bg2">
                    <a:lumMod val="10000"/>
                  </a:schemeClr>
                </a:solidFill>
                <a:latin typeface="Montserrat SemiBold" panose="00000700000000000000" pitchFamily="2" charset="0"/>
              </a:rPr>
              <a:t>(</a:t>
            </a:r>
            <a:r>
              <a:rPr lang="es-AR" sz="2000" dirty="0" smtClean="0">
                <a:solidFill>
                  <a:schemeClr val="bg2">
                    <a:lumMod val="10000"/>
                  </a:schemeClr>
                </a:solidFill>
                <a:latin typeface="Montserrat SemiBold" panose="00000700000000000000" pitchFamily="2" charset="0"/>
              </a:rPr>
              <a:t>55.000</a:t>
            </a:r>
            <a:r>
              <a:rPr lang="es-AR" sz="2000" dirty="0" smtClean="0">
                <a:solidFill>
                  <a:schemeClr val="bg2">
                    <a:lumMod val="10000"/>
                  </a:schemeClr>
                </a:solidFill>
                <a:latin typeface="Montserrat SemiBold" panose="00000700000000000000" pitchFamily="2" charset="0"/>
              </a:rPr>
              <a:t>)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097175" y="4576500"/>
            <a:ext cx="21082" cy="1354237"/>
            <a:chOff x="2922545" y="4421880"/>
            <a:chExt cx="21082" cy="1354237"/>
          </a:xfrm>
        </p:grpSpPr>
        <p:cxnSp>
          <p:nvCxnSpPr>
            <p:cNvPr id="5" name="Conector recto 4"/>
            <p:cNvCxnSpPr/>
            <p:nvPr/>
          </p:nvCxnSpPr>
          <p:spPr>
            <a:xfrm>
              <a:off x="2922545" y="4421880"/>
              <a:ext cx="0" cy="1354237"/>
            </a:xfrm>
            <a:prstGeom prst="line">
              <a:avLst/>
            </a:prstGeom>
            <a:ln w="38100">
              <a:solidFill>
                <a:srgbClr val="333F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2943627" y="4421880"/>
              <a:ext cx="0" cy="1354237"/>
            </a:xfrm>
            <a:prstGeom prst="line">
              <a:avLst/>
            </a:prstGeom>
            <a:ln w="38100">
              <a:solidFill>
                <a:srgbClr val="333F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contenido 8"/>
          <p:cNvSpPr txBox="1">
            <a:spLocks/>
          </p:cNvSpPr>
          <p:nvPr/>
        </p:nvSpPr>
        <p:spPr>
          <a:xfrm>
            <a:off x="847164" y="6452331"/>
            <a:ext cx="10085295" cy="25775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Clr>
                <a:srgbClr val="F40639"/>
              </a:buClr>
              <a:buSzPct val="110000"/>
              <a:buNone/>
            </a:pPr>
            <a:r>
              <a:rPr lang="es-AR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Aclaración</a:t>
            </a: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: Entre </a:t>
            </a: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paréntesis se indica la cantidad de observaciones de cada dataset</a:t>
            </a:r>
          </a:p>
        </p:txBody>
      </p:sp>
    </p:spTree>
    <p:extLst>
      <p:ext uri="{BB962C8B-B14F-4D97-AF65-F5344CB8AC3E}">
        <p14:creationId xmlns:p14="http://schemas.microsoft.com/office/powerpoint/2010/main" val="31020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2700412"/>
            <a:ext cx="12191999" cy="4157587"/>
          </a:xfrm>
          <a:prstGeom prst="rect">
            <a:avLst/>
          </a:prstGeom>
          <a:solidFill>
            <a:srgbClr val="F40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838200" y="1466923"/>
            <a:ext cx="10515600" cy="1233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3600" dirty="0" smtClean="0">
                <a:solidFill>
                  <a:schemeClr val="bg2">
                    <a:lumMod val="10000"/>
                  </a:schemeClr>
                </a:solidFill>
                <a:latin typeface="Montserrat SemiBold" panose="00000700000000000000" pitchFamily="2" charset="0"/>
                <a:ea typeface="Verdana" panose="020B0604030504040204" pitchFamily="34" charset="0"/>
              </a:rPr>
              <a:t>Modelos estimados</a:t>
            </a:r>
            <a:endParaRPr kumimoji="0" lang="es-AR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Montserrat SemiBold" panose="000007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 flipV="1">
            <a:off x="0" y="2842260"/>
            <a:ext cx="12192000" cy="401574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4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884</Words>
  <Application>Microsoft Office PowerPoint</Application>
  <PresentationFormat>Panorámica</PresentationFormat>
  <Paragraphs>337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Montserrat</vt:lpstr>
      <vt:lpstr>Montserrat ExtraBold</vt:lpstr>
      <vt:lpstr>Montserrat SemiBold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Néstor Magariños</dc:creator>
  <cp:lastModifiedBy>Néstor Magariños</cp:lastModifiedBy>
  <cp:revision>67</cp:revision>
  <dcterms:created xsi:type="dcterms:W3CDTF">2020-06-20T20:28:04Z</dcterms:created>
  <dcterms:modified xsi:type="dcterms:W3CDTF">2020-06-23T21:29:22Z</dcterms:modified>
</cp:coreProperties>
</file>