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5" r:id="rId7"/>
    <p:sldId id="262" r:id="rId8"/>
    <p:sldId id="266" r:id="rId9"/>
    <p:sldId id="267" r:id="rId10"/>
    <p:sldId id="268" r:id="rId11"/>
    <p:sldId id="269" r:id="rId12"/>
    <p:sldId id="271"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1/7/2022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1/7/2022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1/7/2022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1/7/2022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1/7/2022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THE FRONT END - HTML</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Hyper Text Markup Language.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2D0B-338E-45A0-A77C-0BA889F9CCBC}"/>
              </a:ext>
            </a:extLst>
          </p:cNvPr>
          <p:cNvSpPr>
            <a:spLocks noGrp="1"/>
          </p:cNvSpPr>
          <p:nvPr>
            <p:ph type="title"/>
          </p:nvPr>
        </p:nvSpPr>
        <p:spPr/>
        <p:txBody>
          <a:bodyPr/>
          <a:lstStyle/>
          <a:p>
            <a:r>
              <a:rPr lang="en-US" i="1" dirty="0"/>
              <a:t>THANK YOU !</a:t>
            </a:r>
            <a:endParaRPr lang="en-IN" i="1" dirty="0"/>
          </a:p>
        </p:txBody>
      </p:sp>
    </p:spTree>
    <p:extLst>
      <p:ext uri="{BB962C8B-B14F-4D97-AF65-F5344CB8AC3E}">
        <p14:creationId xmlns:p14="http://schemas.microsoft.com/office/powerpoint/2010/main" val="214473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905256"/>
            <a:ext cx="10058400" cy="1371600"/>
          </a:xfrm>
        </p:spPr>
        <p:txBody>
          <a:bodyPr>
            <a:normAutofit/>
          </a:bodyPr>
          <a:lstStyle/>
          <a:p>
            <a:r>
              <a:rPr lang="en-US" b="1" i="0" dirty="0">
                <a:solidFill>
                  <a:srgbClr val="212529"/>
                </a:solidFill>
                <a:effectLst/>
                <a:latin typeface="system-ui"/>
              </a:rPr>
              <a:t>So, what does a website basically means?</a:t>
            </a:r>
            <a:br>
              <a:rPr lang="en-US" b="1" i="0" dirty="0">
                <a:solidFill>
                  <a:srgbClr val="212529"/>
                </a:solidFill>
                <a:effectLst/>
                <a:latin typeface="system-ui"/>
              </a:rPr>
            </a:br>
            <a:endParaRPr lang="en-US" dirty="0"/>
          </a:p>
        </p:txBody>
      </p:sp>
      <p:sp>
        <p:nvSpPr>
          <p:cNvPr id="4" name="Content Placeholder 3">
            <a:extLst>
              <a:ext uri="{FF2B5EF4-FFF2-40B4-BE49-F238E27FC236}">
                <a16:creationId xmlns:a16="http://schemas.microsoft.com/office/drawing/2014/main" id="{0A541CC3-C258-4544-BFB2-28B01B27567F}"/>
              </a:ext>
            </a:extLst>
          </p:cNvPr>
          <p:cNvSpPr>
            <a:spLocks noGrp="1"/>
          </p:cNvSpPr>
          <p:nvPr>
            <p:ph idx="1"/>
          </p:nvPr>
        </p:nvSpPr>
        <p:spPr/>
        <p:txBody>
          <a:bodyPr>
            <a:normAutofit lnSpcReduction="10000"/>
          </a:bodyPr>
          <a:lstStyle/>
          <a:p>
            <a:pPr algn="l"/>
            <a:r>
              <a:rPr lang="en-US" sz="2400" b="0" i="0" dirty="0">
                <a:solidFill>
                  <a:srgbClr val="212529"/>
                </a:solidFill>
                <a:effectLst/>
                <a:latin typeface="system-ui"/>
              </a:rPr>
              <a:t>It is a collection of web pages &amp; content related to it that is identified by a common domain name and published on at least one web server available around us.</a:t>
            </a:r>
          </a:p>
          <a:p>
            <a:pPr algn="l"/>
            <a:r>
              <a:rPr lang="en-US" sz="2400" b="0" i="0" dirty="0">
                <a:solidFill>
                  <a:srgbClr val="212529"/>
                </a:solidFill>
                <a:effectLst/>
                <a:latin typeface="system-ui"/>
              </a:rPr>
              <a:t>Generally, a website is divided into 2 branches.</a:t>
            </a:r>
          </a:p>
          <a:p>
            <a:pPr algn="l">
              <a:buFont typeface="Arial" panose="020B0604020202020204" pitchFamily="34" charset="0"/>
              <a:buChar char="•"/>
            </a:pPr>
            <a:r>
              <a:rPr lang="en-US" sz="2400" b="0" i="0" dirty="0">
                <a:solidFill>
                  <a:srgbClr val="212529"/>
                </a:solidFill>
                <a:effectLst/>
                <a:latin typeface="system-ui"/>
              </a:rPr>
              <a:t>Front-End</a:t>
            </a:r>
          </a:p>
          <a:p>
            <a:pPr algn="l">
              <a:buFont typeface="Arial" panose="020B0604020202020204" pitchFamily="34" charset="0"/>
              <a:buChar char="•"/>
            </a:pPr>
            <a:r>
              <a:rPr lang="en-US" sz="2400" b="0" i="0" dirty="0">
                <a:solidFill>
                  <a:srgbClr val="212529"/>
                </a:solidFill>
                <a:effectLst/>
                <a:latin typeface="system-ui"/>
              </a:rPr>
              <a:t>Back-End</a:t>
            </a:r>
          </a:p>
          <a:p>
            <a:pPr algn="l"/>
            <a:r>
              <a:rPr lang="en-US" sz="2400" b="0" i="0" dirty="0">
                <a:solidFill>
                  <a:srgbClr val="212529"/>
                </a:solidFill>
                <a:effectLst/>
                <a:latin typeface="system-ui"/>
              </a:rPr>
              <a:t>Both the branches function simultaneously but are quite different from each other. Each side needs to communicate &amp; operate effectively with the other as a single unit to improve the website's experience and functionality.</a:t>
            </a:r>
          </a:p>
          <a:p>
            <a:endParaRPr lang="en-IN" dirty="0"/>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188A3-DCBD-4961-BAB3-C15867179FED}"/>
              </a:ext>
            </a:extLst>
          </p:cNvPr>
          <p:cNvSpPr>
            <a:spLocks noGrp="1"/>
          </p:cNvSpPr>
          <p:nvPr>
            <p:ph type="title"/>
          </p:nvPr>
        </p:nvSpPr>
        <p:spPr/>
        <p:txBody>
          <a:bodyPr/>
          <a:lstStyle/>
          <a:p>
            <a:r>
              <a:rPr lang="en-US" dirty="0"/>
              <a:t>FRONT END.</a:t>
            </a:r>
            <a:endParaRPr lang="en-IN" dirty="0"/>
          </a:p>
        </p:txBody>
      </p:sp>
      <p:sp>
        <p:nvSpPr>
          <p:cNvPr id="3" name="TextBox 2">
            <a:extLst>
              <a:ext uri="{FF2B5EF4-FFF2-40B4-BE49-F238E27FC236}">
                <a16:creationId xmlns:a16="http://schemas.microsoft.com/office/drawing/2014/main" id="{F5EBF566-60DC-41FB-89F6-1E18A4715EAC}"/>
              </a:ext>
            </a:extLst>
          </p:cNvPr>
          <p:cNvSpPr txBox="1"/>
          <p:nvPr/>
        </p:nvSpPr>
        <p:spPr>
          <a:xfrm>
            <a:off x="1066800" y="2159968"/>
            <a:ext cx="10058400" cy="4401205"/>
          </a:xfrm>
          <a:prstGeom prst="rect">
            <a:avLst/>
          </a:prstGeom>
          <a:noFill/>
        </p:spPr>
        <p:txBody>
          <a:bodyPr wrap="square" rtlCol="0">
            <a:spAutoFit/>
          </a:bodyPr>
          <a:lstStyle/>
          <a:p>
            <a:pPr marL="342900" indent="-342900" algn="l">
              <a:buFont typeface="Wingdings" panose="05000000000000000000" pitchFamily="2" charset="2"/>
              <a:buChar char="Ø"/>
            </a:pPr>
            <a:r>
              <a:rPr lang="en-US" sz="2600" b="0" i="0" dirty="0">
                <a:solidFill>
                  <a:srgbClr val="212529"/>
                </a:solidFill>
                <a:effectLst/>
                <a:latin typeface="system-ui"/>
              </a:rPr>
              <a:t>This is the part of a website that the user interacts with directly. It is also referred to as the 'client-side' of the application.</a:t>
            </a:r>
          </a:p>
          <a:p>
            <a:pPr marL="342900" indent="-342900" algn="l">
              <a:buFont typeface="Wingdings" panose="05000000000000000000" pitchFamily="2" charset="2"/>
              <a:buChar char="Ø"/>
            </a:pPr>
            <a:r>
              <a:rPr lang="en-US" sz="2600" b="0" i="0" dirty="0">
                <a:solidFill>
                  <a:srgbClr val="212529"/>
                </a:solidFill>
                <a:effectLst/>
                <a:latin typeface="system-ui"/>
              </a:rPr>
              <a:t>Primarily the interface that a user experience while working on it.</a:t>
            </a:r>
          </a:p>
          <a:p>
            <a:pPr marL="342900" indent="-342900" algn="l">
              <a:buFont typeface="Wingdings" panose="05000000000000000000" pitchFamily="2" charset="2"/>
              <a:buChar char="Ø"/>
            </a:pPr>
            <a:r>
              <a:rPr lang="en-US" sz="2600" b="0" i="0" dirty="0">
                <a:solidFill>
                  <a:srgbClr val="212529"/>
                </a:solidFill>
                <a:effectLst/>
                <a:latin typeface="system-ui"/>
              </a:rPr>
              <a:t>There are variety of options to structure this out, some of them are HTML, CSS, JS, wherein HTML is dedicated as the body of the website while CSS is used in styling &amp; making the website presentable.</a:t>
            </a:r>
          </a:p>
          <a:p>
            <a:pPr marL="342900" indent="-342900" algn="l">
              <a:buFont typeface="Wingdings" panose="05000000000000000000" pitchFamily="2" charset="2"/>
              <a:buChar char="Ø"/>
            </a:pPr>
            <a:r>
              <a:rPr lang="en-US" sz="2600" b="0" i="0" dirty="0">
                <a:solidFill>
                  <a:srgbClr val="212529"/>
                </a:solidFill>
                <a:effectLst/>
                <a:latin typeface="system-ui"/>
              </a:rPr>
              <a:t>Responsiveness &amp; performance are the two main objectives of the Front-end.</a:t>
            </a:r>
          </a:p>
          <a:p>
            <a:pPr marL="342900" indent="-342900" algn="l">
              <a:buFont typeface="Wingdings" panose="05000000000000000000" pitchFamily="2" charset="2"/>
              <a:buChar char="Ø"/>
            </a:pPr>
            <a:endParaRPr lang="en-US" sz="2400" b="1" i="0" dirty="0">
              <a:solidFill>
                <a:srgbClr val="212529"/>
              </a:solidFill>
              <a:effectLst/>
              <a:latin typeface="system-ui"/>
            </a:endParaRPr>
          </a:p>
          <a:p>
            <a:br>
              <a:rPr lang="en-US" sz="2400" dirty="0"/>
            </a:br>
            <a:endParaRPr lang="en-IN" sz="2400" dirty="0"/>
          </a:p>
        </p:txBody>
      </p:sp>
    </p:spTree>
    <p:extLst>
      <p:ext uri="{BB962C8B-B14F-4D97-AF65-F5344CB8AC3E}">
        <p14:creationId xmlns:p14="http://schemas.microsoft.com/office/powerpoint/2010/main" val="2257434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C65899-C353-4430-BB15-91389563F781}"/>
              </a:ext>
            </a:extLst>
          </p:cNvPr>
          <p:cNvSpPr>
            <a:spLocks noGrp="1"/>
          </p:cNvSpPr>
          <p:nvPr>
            <p:ph type="title"/>
          </p:nvPr>
        </p:nvSpPr>
        <p:spPr>
          <a:xfrm>
            <a:off x="8477250" y="237744"/>
            <a:ext cx="3144774" cy="1645920"/>
          </a:xfrm>
        </p:spPr>
        <p:txBody>
          <a:bodyPr/>
          <a:lstStyle/>
          <a:p>
            <a:r>
              <a:rPr lang="en-US" dirty="0"/>
              <a:t>What is HTML ?</a:t>
            </a:r>
            <a:endParaRPr lang="en-IN" dirty="0"/>
          </a:p>
        </p:txBody>
      </p:sp>
      <p:sp>
        <p:nvSpPr>
          <p:cNvPr id="4" name="Text Placeholder 3">
            <a:extLst>
              <a:ext uri="{FF2B5EF4-FFF2-40B4-BE49-F238E27FC236}">
                <a16:creationId xmlns:a16="http://schemas.microsoft.com/office/drawing/2014/main" id="{BDF9F327-6B2A-40F0-BDD2-11C8A72D9A83}"/>
              </a:ext>
            </a:extLst>
          </p:cNvPr>
          <p:cNvSpPr>
            <a:spLocks noGrp="1"/>
          </p:cNvSpPr>
          <p:nvPr>
            <p:ph type="body" sz="half" idx="2"/>
          </p:nvPr>
        </p:nvSpPr>
        <p:spPr>
          <a:xfrm>
            <a:off x="8477250" y="2307071"/>
            <a:ext cx="3144774" cy="3511296"/>
          </a:xfrm>
        </p:spPr>
        <p:txBody>
          <a:bodyPr>
            <a:noAutofit/>
          </a:bodyPr>
          <a:lstStyle/>
          <a:p>
            <a:r>
              <a:rPr lang="en-US" sz="2000" b="0" i="0" dirty="0">
                <a:solidFill>
                  <a:srgbClr val="212529"/>
                </a:solidFill>
                <a:effectLst/>
                <a:latin typeface="system-ui"/>
              </a:rPr>
              <a:t>HTML is a markup language that defines the structure of your content.</a:t>
            </a:r>
          </a:p>
          <a:p>
            <a:r>
              <a:rPr lang="en-US" sz="2000" b="0" i="0" dirty="0">
                <a:solidFill>
                  <a:srgbClr val="202122"/>
                </a:solidFill>
                <a:effectLst/>
                <a:latin typeface="system-ui"/>
              </a:rPr>
              <a:t>It is used to make webpages. Webpages can include writing, links, pictures, and even sound, videos, etc.</a:t>
            </a:r>
          </a:p>
          <a:p>
            <a:r>
              <a:rPr lang="en-US" sz="2000" b="0" i="0" dirty="0">
                <a:solidFill>
                  <a:srgbClr val="202122"/>
                </a:solidFill>
                <a:effectLst/>
                <a:latin typeface="system-ui"/>
              </a:rPr>
              <a:t>HTML tells web browsers what webpages should look like.</a:t>
            </a:r>
            <a:endParaRPr lang="en-IN" sz="2000" dirty="0">
              <a:latin typeface="system-ui"/>
            </a:endParaRPr>
          </a:p>
        </p:txBody>
      </p:sp>
      <p:pic>
        <p:nvPicPr>
          <p:cNvPr id="34" name="Picture Placeholder 33">
            <a:extLst>
              <a:ext uri="{FF2B5EF4-FFF2-40B4-BE49-F238E27FC236}">
                <a16:creationId xmlns:a16="http://schemas.microsoft.com/office/drawing/2014/main" id="{0CADE74F-7DA5-4D06-917B-24283F492307}"/>
              </a:ext>
            </a:extLst>
          </p:cNvPr>
          <p:cNvPicPr>
            <a:picLocks noGrp="1" noChangeAspect="1"/>
          </p:cNvPicPr>
          <p:nvPr>
            <p:ph type="pic" idx="1"/>
          </p:nvPr>
        </p:nvPicPr>
        <p:blipFill>
          <a:blip r:embed="rId2"/>
          <a:srcRect t="23" b="23"/>
          <a:stretch>
            <a:fillRect/>
          </a:stretch>
        </p:blipFill>
        <p:spPr/>
      </p:pic>
    </p:spTree>
    <p:extLst>
      <p:ext uri="{BB962C8B-B14F-4D97-AF65-F5344CB8AC3E}">
        <p14:creationId xmlns:p14="http://schemas.microsoft.com/office/powerpoint/2010/main" val="4033478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83814-1F10-4245-A465-3A345FB31D6A}"/>
              </a:ext>
            </a:extLst>
          </p:cNvPr>
          <p:cNvSpPr>
            <a:spLocks noGrp="1"/>
          </p:cNvSpPr>
          <p:nvPr>
            <p:ph type="title"/>
          </p:nvPr>
        </p:nvSpPr>
        <p:spPr>
          <a:xfrm>
            <a:off x="1398104" y="616090"/>
            <a:ext cx="10058400" cy="1371600"/>
          </a:xfrm>
        </p:spPr>
        <p:txBody>
          <a:bodyPr/>
          <a:lstStyle/>
          <a:p>
            <a:r>
              <a:rPr lang="en-US" dirty="0"/>
              <a:t>Structure of a primary HTML element</a:t>
            </a:r>
            <a:endParaRPr lang="en-IN" dirty="0"/>
          </a:p>
        </p:txBody>
      </p:sp>
      <p:pic>
        <p:nvPicPr>
          <p:cNvPr id="5" name="Content Placeholder 4">
            <a:extLst>
              <a:ext uri="{FF2B5EF4-FFF2-40B4-BE49-F238E27FC236}">
                <a16:creationId xmlns:a16="http://schemas.microsoft.com/office/drawing/2014/main" id="{CF003185-A6F6-410A-8F1C-AAD6694FC0D5}"/>
              </a:ext>
            </a:extLst>
          </p:cNvPr>
          <p:cNvPicPr>
            <a:picLocks noGrp="1" noChangeAspect="1"/>
          </p:cNvPicPr>
          <p:nvPr>
            <p:ph idx="1"/>
          </p:nvPr>
        </p:nvPicPr>
        <p:blipFill>
          <a:blip r:embed="rId2"/>
          <a:stretch>
            <a:fillRect/>
          </a:stretch>
        </p:blipFill>
        <p:spPr>
          <a:xfrm>
            <a:off x="2674056" y="2103438"/>
            <a:ext cx="6843888" cy="3849687"/>
          </a:xfrm>
        </p:spPr>
      </p:pic>
    </p:spTree>
    <p:extLst>
      <p:ext uri="{BB962C8B-B14F-4D97-AF65-F5344CB8AC3E}">
        <p14:creationId xmlns:p14="http://schemas.microsoft.com/office/powerpoint/2010/main" val="310545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E301-B1AB-43BF-B821-FA82EE56A2F7}"/>
              </a:ext>
            </a:extLst>
          </p:cNvPr>
          <p:cNvSpPr>
            <a:spLocks noGrp="1"/>
          </p:cNvSpPr>
          <p:nvPr>
            <p:ph type="title"/>
          </p:nvPr>
        </p:nvSpPr>
        <p:spPr>
          <a:xfrm>
            <a:off x="854765" y="457064"/>
            <a:ext cx="10058400" cy="1371600"/>
          </a:xfrm>
        </p:spPr>
        <p:txBody>
          <a:bodyPr/>
          <a:lstStyle/>
          <a:p>
            <a:r>
              <a:rPr lang="en-US" dirty="0"/>
              <a:t>HTML Attributes.</a:t>
            </a:r>
            <a:endParaRPr lang="en-IN" dirty="0"/>
          </a:p>
        </p:txBody>
      </p:sp>
      <p:pic>
        <p:nvPicPr>
          <p:cNvPr id="5" name="Content Placeholder 4">
            <a:extLst>
              <a:ext uri="{FF2B5EF4-FFF2-40B4-BE49-F238E27FC236}">
                <a16:creationId xmlns:a16="http://schemas.microsoft.com/office/drawing/2014/main" id="{93553A9E-FB80-49F8-97A1-738C2BAA1569}"/>
              </a:ext>
            </a:extLst>
          </p:cNvPr>
          <p:cNvPicPr>
            <a:picLocks noGrp="1" noChangeAspect="1"/>
          </p:cNvPicPr>
          <p:nvPr>
            <p:ph idx="1"/>
          </p:nvPr>
        </p:nvPicPr>
        <p:blipFill>
          <a:blip r:embed="rId2"/>
          <a:stretch>
            <a:fillRect/>
          </a:stretch>
        </p:blipFill>
        <p:spPr>
          <a:xfrm>
            <a:off x="4396839" y="2014194"/>
            <a:ext cx="6843888" cy="3849687"/>
          </a:xfrm>
        </p:spPr>
      </p:pic>
    </p:spTree>
    <p:extLst>
      <p:ext uri="{BB962C8B-B14F-4D97-AF65-F5344CB8AC3E}">
        <p14:creationId xmlns:p14="http://schemas.microsoft.com/office/powerpoint/2010/main" val="1796594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E0F5-65A5-4041-B382-08AA243D39E5}"/>
              </a:ext>
            </a:extLst>
          </p:cNvPr>
          <p:cNvSpPr>
            <a:spLocks noGrp="1"/>
          </p:cNvSpPr>
          <p:nvPr>
            <p:ph type="title"/>
          </p:nvPr>
        </p:nvSpPr>
        <p:spPr/>
        <p:txBody>
          <a:bodyPr/>
          <a:lstStyle/>
          <a:p>
            <a:r>
              <a:rPr lang="en-US" b="1" dirty="0"/>
              <a:t>Overview of today’s sess</a:t>
            </a:r>
            <a:r>
              <a:rPr lang="en-US" dirty="0"/>
              <a:t>.</a:t>
            </a:r>
            <a:endParaRPr lang="en-IN" dirty="0"/>
          </a:p>
        </p:txBody>
      </p:sp>
      <p:sp>
        <p:nvSpPr>
          <p:cNvPr id="3" name="TextBox 2">
            <a:extLst>
              <a:ext uri="{FF2B5EF4-FFF2-40B4-BE49-F238E27FC236}">
                <a16:creationId xmlns:a16="http://schemas.microsoft.com/office/drawing/2014/main" id="{3D7D992A-81F5-428D-A436-3F39499D6F8D}"/>
              </a:ext>
            </a:extLst>
          </p:cNvPr>
          <p:cNvSpPr txBox="1"/>
          <p:nvPr/>
        </p:nvSpPr>
        <p:spPr>
          <a:xfrm>
            <a:off x="1066800" y="2292626"/>
            <a:ext cx="10058400" cy="3785652"/>
          </a:xfrm>
          <a:prstGeom prst="rect">
            <a:avLst/>
          </a:prstGeom>
          <a:noFill/>
        </p:spPr>
        <p:txBody>
          <a:bodyPr wrap="square" rtlCol="0">
            <a:spAutoFit/>
          </a:bodyPr>
          <a:lstStyle/>
          <a:p>
            <a:pPr marL="285750" indent="-285750">
              <a:buFont typeface="Courier New" panose="02070309020205020404" pitchFamily="49" charset="0"/>
              <a:buChar char="o"/>
            </a:pPr>
            <a:r>
              <a:rPr lang="en-US" sz="2000" dirty="0">
                <a:latin typeface="Book Antiqua" panose="02040602050305030304" pitchFamily="18" charset="0"/>
              </a:rPr>
              <a:t>Attributes &amp; Elements.</a:t>
            </a:r>
          </a:p>
          <a:p>
            <a:pPr marL="285750" indent="-285750">
              <a:buFont typeface="Courier New" panose="02070309020205020404" pitchFamily="49" charset="0"/>
              <a:buChar char="o"/>
            </a:pPr>
            <a:endParaRPr lang="en-US" sz="2000" dirty="0">
              <a:latin typeface="Book Antiqua" panose="02040602050305030304" pitchFamily="18" charset="0"/>
            </a:endParaRPr>
          </a:p>
          <a:p>
            <a:pPr marL="285750" indent="-285750">
              <a:buFont typeface="Courier New" panose="02070309020205020404" pitchFamily="49" charset="0"/>
              <a:buChar char="o"/>
            </a:pPr>
            <a:r>
              <a:rPr lang="en-US" sz="2000" dirty="0">
                <a:latin typeface="Book Antiqua" panose="02040602050305030304" pitchFamily="18" charset="0"/>
              </a:rPr>
              <a:t>Tables, Lists, </a:t>
            </a:r>
          </a:p>
          <a:p>
            <a:pPr marL="285750" indent="-285750">
              <a:buFont typeface="Courier New" panose="02070309020205020404" pitchFamily="49" charset="0"/>
              <a:buChar char="o"/>
            </a:pPr>
            <a:endParaRPr lang="en-US" sz="2000" dirty="0">
              <a:latin typeface="Book Antiqua" panose="02040602050305030304" pitchFamily="18" charset="0"/>
            </a:endParaRPr>
          </a:p>
          <a:p>
            <a:pPr marL="285750" indent="-285750">
              <a:buFont typeface="Courier New" panose="02070309020205020404" pitchFamily="49" charset="0"/>
              <a:buChar char="o"/>
            </a:pPr>
            <a:r>
              <a:rPr lang="en-US" sz="2000" dirty="0">
                <a:latin typeface="Book Antiqua" panose="02040602050305030304" pitchFamily="18" charset="0"/>
              </a:rPr>
              <a:t>How to apply headings, para’s &amp; titles.</a:t>
            </a:r>
          </a:p>
          <a:p>
            <a:pPr marL="285750" indent="-285750">
              <a:buFont typeface="Courier New" panose="02070309020205020404" pitchFamily="49" charset="0"/>
              <a:buChar char="o"/>
            </a:pPr>
            <a:endParaRPr lang="en-US" sz="2000" dirty="0">
              <a:latin typeface="Book Antiqua" panose="02040602050305030304" pitchFamily="18" charset="0"/>
            </a:endParaRPr>
          </a:p>
          <a:p>
            <a:pPr marL="285750" indent="-285750">
              <a:buFont typeface="Courier New" panose="02070309020205020404" pitchFamily="49" charset="0"/>
              <a:buChar char="o"/>
            </a:pPr>
            <a:r>
              <a:rPr lang="en-US" sz="2000" dirty="0">
                <a:latin typeface="Book Antiqua" panose="02040602050305030304" pitchFamily="18" charset="0"/>
              </a:rPr>
              <a:t>Classification of div, class, id, section, etc.</a:t>
            </a:r>
          </a:p>
          <a:p>
            <a:pPr marL="285750" indent="-285750">
              <a:buFont typeface="Courier New" panose="02070309020205020404" pitchFamily="49" charset="0"/>
              <a:buChar char="o"/>
            </a:pPr>
            <a:endParaRPr lang="en-US" sz="2000" dirty="0">
              <a:latin typeface="Book Antiqua" panose="02040602050305030304" pitchFamily="18" charset="0"/>
            </a:endParaRPr>
          </a:p>
          <a:p>
            <a:pPr marL="285750" indent="-285750">
              <a:buFont typeface="Courier New" panose="02070309020205020404" pitchFamily="49" charset="0"/>
              <a:buChar char="o"/>
            </a:pPr>
            <a:r>
              <a:rPr lang="en-US" sz="2000" dirty="0">
                <a:latin typeface="Book Antiqua" panose="02040602050305030304" pitchFamily="18" charset="0"/>
              </a:rPr>
              <a:t>Form &amp; its input types – label, type, value,</a:t>
            </a:r>
          </a:p>
          <a:p>
            <a:r>
              <a:rPr lang="en-US" sz="2000" dirty="0">
                <a:latin typeface="Book Antiqua" panose="02040602050305030304" pitchFamily="18" charset="0"/>
              </a:rPr>
              <a:t>                                                name, radio, color, range, </a:t>
            </a:r>
            <a:r>
              <a:rPr lang="en-US" sz="2000" dirty="0" err="1">
                <a:latin typeface="Book Antiqua" panose="02040602050305030304" pitchFamily="18" charset="0"/>
              </a:rPr>
              <a:t>etc</a:t>
            </a:r>
            <a:endParaRPr lang="en-US" sz="2000" dirty="0">
              <a:latin typeface="Book Antiqua" panose="02040602050305030304" pitchFamily="18" charset="0"/>
            </a:endParaRPr>
          </a:p>
          <a:p>
            <a:pPr marL="285750" indent="-285750">
              <a:buFont typeface="Courier New" panose="02070309020205020404" pitchFamily="49" charset="0"/>
              <a:buChar char="o"/>
            </a:pPr>
            <a:endParaRPr lang="en-US" sz="2000" dirty="0">
              <a:latin typeface="Book Antiqua" panose="02040602050305030304" pitchFamily="18" charset="0"/>
            </a:endParaRPr>
          </a:p>
          <a:p>
            <a:pPr marL="285750" indent="-285750">
              <a:buFont typeface="Courier New" panose="02070309020205020404" pitchFamily="49" charset="0"/>
              <a:buChar char="o"/>
            </a:pPr>
            <a:r>
              <a:rPr lang="en-US" sz="2000" dirty="0">
                <a:latin typeface="Book Antiqua" panose="02040602050305030304" pitchFamily="18" charset="0"/>
              </a:rPr>
              <a:t>Comments , nav &amp; much more.                                                                    </a:t>
            </a:r>
          </a:p>
        </p:txBody>
      </p:sp>
    </p:spTree>
    <p:extLst>
      <p:ext uri="{BB962C8B-B14F-4D97-AF65-F5344CB8AC3E}">
        <p14:creationId xmlns:p14="http://schemas.microsoft.com/office/powerpoint/2010/main" val="148477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7F9C0-A801-4DC8-A8B4-9337FFC01A31}"/>
              </a:ext>
            </a:extLst>
          </p:cNvPr>
          <p:cNvSpPr>
            <a:spLocks noGrp="1"/>
          </p:cNvSpPr>
          <p:nvPr>
            <p:ph type="title"/>
          </p:nvPr>
        </p:nvSpPr>
        <p:spPr/>
        <p:txBody>
          <a:bodyPr/>
          <a:lstStyle/>
          <a:p>
            <a:r>
              <a:rPr lang="en-US" b="1" i="1" dirty="0"/>
              <a:t>Final Outputs :</a:t>
            </a:r>
            <a:endParaRPr lang="en-IN" b="1" i="1" dirty="0"/>
          </a:p>
        </p:txBody>
      </p:sp>
      <p:pic>
        <p:nvPicPr>
          <p:cNvPr id="12" name="Content Placeholder 11">
            <a:extLst>
              <a:ext uri="{FF2B5EF4-FFF2-40B4-BE49-F238E27FC236}">
                <a16:creationId xmlns:a16="http://schemas.microsoft.com/office/drawing/2014/main" id="{4F4EECD0-394F-4668-A0A5-872915C9D5CB}"/>
              </a:ext>
            </a:extLst>
          </p:cNvPr>
          <p:cNvPicPr>
            <a:picLocks noGrp="1" noChangeAspect="1"/>
          </p:cNvPicPr>
          <p:nvPr>
            <p:ph sz="half" idx="2"/>
          </p:nvPr>
        </p:nvPicPr>
        <p:blipFill>
          <a:blip r:embed="rId2"/>
          <a:stretch>
            <a:fillRect/>
          </a:stretch>
        </p:blipFill>
        <p:spPr>
          <a:xfrm>
            <a:off x="1066800" y="2074335"/>
            <a:ext cx="4666488" cy="4141071"/>
          </a:xfrm>
        </p:spPr>
      </p:pic>
      <p:pic>
        <p:nvPicPr>
          <p:cNvPr id="18" name="Content Placeholder 17">
            <a:extLst>
              <a:ext uri="{FF2B5EF4-FFF2-40B4-BE49-F238E27FC236}">
                <a16:creationId xmlns:a16="http://schemas.microsoft.com/office/drawing/2014/main" id="{CDEBC4D8-3FFF-49AF-B8DE-931551BB7085}"/>
              </a:ext>
            </a:extLst>
          </p:cNvPr>
          <p:cNvPicPr>
            <a:picLocks noGrp="1" noChangeAspect="1"/>
          </p:cNvPicPr>
          <p:nvPr>
            <p:ph sz="quarter" idx="4"/>
          </p:nvPr>
        </p:nvPicPr>
        <p:blipFill>
          <a:blip r:embed="rId3"/>
          <a:stretch>
            <a:fillRect/>
          </a:stretch>
        </p:blipFill>
        <p:spPr>
          <a:xfrm>
            <a:off x="6970643" y="742123"/>
            <a:ext cx="4153033" cy="5579300"/>
          </a:xfrm>
        </p:spPr>
      </p:pic>
    </p:spTree>
    <p:extLst>
      <p:ext uri="{BB962C8B-B14F-4D97-AF65-F5344CB8AC3E}">
        <p14:creationId xmlns:p14="http://schemas.microsoft.com/office/powerpoint/2010/main" val="42950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7F9C0-A801-4DC8-A8B4-9337FFC01A31}"/>
              </a:ext>
            </a:extLst>
          </p:cNvPr>
          <p:cNvSpPr>
            <a:spLocks noGrp="1"/>
          </p:cNvSpPr>
          <p:nvPr>
            <p:ph type="title"/>
          </p:nvPr>
        </p:nvSpPr>
        <p:spPr>
          <a:xfrm>
            <a:off x="1411356" y="318247"/>
            <a:ext cx="10058400" cy="1371600"/>
          </a:xfrm>
        </p:spPr>
        <p:txBody>
          <a:bodyPr/>
          <a:lstStyle/>
          <a:p>
            <a:r>
              <a:rPr lang="en-US" b="1" i="1" dirty="0"/>
              <a:t>Our Upcoming Event</a:t>
            </a:r>
            <a:endParaRPr lang="en-IN" b="1" i="1" dirty="0"/>
          </a:p>
        </p:txBody>
      </p:sp>
      <p:pic>
        <p:nvPicPr>
          <p:cNvPr id="8" name="Picture 7">
            <a:extLst>
              <a:ext uri="{FF2B5EF4-FFF2-40B4-BE49-F238E27FC236}">
                <a16:creationId xmlns:a16="http://schemas.microsoft.com/office/drawing/2014/main" id="{36C17937-4549-4448-907D-609D526BD9DC}"/>
              </a:ext>
            </a:extLst>
          </p:cNvPr>
          <p:cNvPicPr>
            <a:picLocks noChangeAspect="1"/>
          </p:cNvPicPr>
          <p:nvPr/>
        </p:nvPicPr>
        <p:blipFill>
          <a:blip r:embed="rId2"/>
          <a:stretch>
            <a:fillRect/>
          </a:stretch>
        </p:blipFill>
        <p:spPr>
          <a:xfrm>
            <a:off x="3697941" y="1656853"/>
            <a:ext cx="4558553" cy="4558553"/>
          </a:xfrm>
          <a:prstGeom prst="rect">
            <a:avLst/>
          </a:prstGeom>
        </p:spPr>
      </p:pic>
    </p:spTree>
    <p:extLst>
      <p:ext uri="{BB962C8B-B14F-4D97-AF65-F5344CB8AC3E}">
        <p14:creationId xmlns:p14="http://schemas.microsoft.com/office/powerpoint/2010/main" val="1975185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{E6CE3AEE-CD30-40FF-98C3-AFB687E05B0B}tf78438558_win32</Template>
  <TotalTime>236</TotalTime>
  <Words>329</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Book Antiqua</vt:lpstr>
      <vt:lpstr>Century Gothic</vt:lpstr>
      <vt:lpstr>Courier New</vt:lpstr>
      <vt:lpstr>Garamond</vt:lpstr>
      <vt:lpstr>system-ui</vt:lpstr>
      <vt:lpstr>Wingdings</vt:lpstr>
      <vt:lpstr>SavonVTI</vt:lpstr>
      <vt:lpstr>THE FRONT END - HTML</vt:lpstr>
      <vt:lpstr>So, what does a website basically means? </vt:lpstr>
      <vt:lpstr>FRONT END.</vt:lpstr>
      <vt:lpstr>What is HTML ?</vt:lpstr>
      <vt:lpstr>Structure of a primary HTML element</vt:lpstr>
      <vt:lpstr>HTML Attributes.</vt:lpstr>
      <vt:lpstr>Overview of today’s sess.</vt:lpstr>
      <vt:lpstr>Final Outputs :</vt:lpstr>
      <vt:lpstr>Our Upcoming Event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FRONT END - HTML</dc:title>
  <dc:creator>Piyush Dixit</dc:creator>
  <cp:lastModifiedBy>Piyush Dixit</cp:lastModifiedBy>
  <cp:revision>4</cp:revision>
  <dcterms:created xsi:type="dcterms:W3CDTF">2022-01-06T16:42:21Z</dcterms:created>
  <dcterms:modified xsi:type="dcterms:W3CDTF">2022-01-07T11:49:21Z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