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435" r:id="rId5"/>
    <p:sldId id="258" r:id="rId6"/>
    <p:sldId id="2439" r:id="rId7"/>
    <p:sldId id="259" r:id="rId8"/>
    <p:sldId id="2440" r:id="rId9"/>
    <p:sldId id="2441" r:id="rId10"/>
    <p:sldId id="2442" r:id="rId11"/>
    <p:sldId id="2443" r:id="rId12"/>
    <p:sldId id="2444" r:id="rId13"/>
    <p:sldId id="2445" r:id="rId14"/>
    <p:sldId id="2446" r:id="rId15"/>
    <p:sldId id="2447" r:id="rId16"/>
    <p:sldId id="2448" r:id="rId17"/>
    <p:sldId id="2449" r:id="rId18"/>
    <p:sldId id="2450" r:id="rId19"/>
    <p:sldId id="2451" r:id="rId20"/>
    <p:sldId id="2452" r:id="rId21"/>
    <p:sldId id="2453" r:id="rId22"/>
    <p:sldId id="245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84" autoAdjust="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xmlns="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xmlns="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xmlns="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xmlns="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xmlns="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xmlns="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xmlns="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xmlns="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xmlns="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xmlns="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xmlns="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xmlns="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xmlns="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79F9DAD-F6B0-4ECC-8632-4B5E050986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5" y="651043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cap="none" dirty="0" smtClean="0">
                <a:solidFill>
                  <a:schemeClr val="bg1"/>
                </a:solidFill>
              </a:rPr>
              <a:t>BEEF</a:t>
            </a:r>
            <a:endParaRPr lang="en-US" cap="none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127" y="1854558"/>
            <a:ext cx="9981127" cy="157122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BROWSER EXPLOITATION FRAMEWORK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868" y="3425779"/>
            <a:ext cx="6194738" cy="188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2608" y="365125"/>
            <a:ext cx="6878392" cy="897005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Web UI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99" y="2358339"/>
            <a:ext cx="11566301" cy="410996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772732" y="1262130"/>
            <a:ext cx="11038268" cy="86288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Tracks client connections (</a:t>
            </a:r>
            <a:r>
              <a:rPr lang="en-US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ie</a:t>
            </a:r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. hooked 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browsers) </a:t>
            </a:r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and allows 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an attacker to run modules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06" y="0"/>
            <a:ext cx="23812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1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2608" y="455277"/>
            <a:ext cx="2962141" cy="845489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2" y="1300766"/>
            <a:ext cx="11111387" cy="4765183"/>
          </a:xfrm>
        </p:spPr>
        <p:txBody>
          <a:bodyPr numCol="2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Rockwell" panose="02060603020205020403" pitchFamily="18" charset="0"/>
              </a:rPr>
              <a:t>Gather intel on target system/browser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Rockwell" panose="02060603020205020403" pitchFamily="18" charset="0"/>
              </a:rPr>
              <a:t>Retrieve </a:t>
            </a:r>
            <a:r>
              <a:rPr lang="en-US" sz="2000" dirty="0">
                <a:latin typeface="Rockwell" panose="02060603020205020403" pitchFamily="18" charset="0"/>
              </a:rPr>
              <a:t>session cookies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Rockwell" panose="02060603020205020403" pitchFamily="18" charset="0"/>
              </a:rPr>
              <a:t>Redirect </a:t>
            </a:r>
            <a:r>
              <a:rPr lang="en-US" sz="2000" dirty="0">
                <a:latin typeface="Rockwell" panose="02060603020205020403" pitchFamily="18" charset="0"/>
              </a:rPr>
              <a:t>target to malicious URL’s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Rockwell" panose="02060603020205020403" pitchFamily="18" charset="0"/>
              </a:rPr>
              <a:t>Change </a:t>
            </a:r>
            <a:r>
              <a:rPr lang="en-US" sz="2000" dirty="0">
                <a:latin typeface="Rockwell" panose="02060603020205020403" pitchFamily="18" charset="0"/>
              </a:rPr>
              <a:t>site content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Rockwell" panose="02060603020205020403" pitchFamily="18" charset="0"/>
              </a:rPr>
              <a:t>Form </a:t>
            </a:r>
            <a:r>
              <a:rPr lang="en-US" sz="2000" dirty="0">
                <a:latin typeface="Rockwell" panose="02060603020205020403" pitchFamily="18" charset="0"/>
              </a:rPr>
              <a:t>field sniffing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Rockwell" panose="02060603020205020403" pitchFamily="18" charset="0"/>
              </a:rPr>
              <a:t>Embed </a:t>
            </a:r>
            <a:r>
              <a:rPr lang="en-US" sz="2000" dirty="0">
                <a:latin typeface="Rockwell" panose="02060603020205020403" pitchFamily="18" charset="0"/>
              </a:rPr>
              <a:t>hidden iframes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Rockwell" panose="02060603020205020403" pitchFamily="18" charset="0"/>
              </a:rPr>
              <a:t>Alter </a:t>
            </a:r>
            <a:r>
              <a:rPr lang="en-US" sz="2000" dirty="0">
                <a:latin typeface="Rockwell" panose="02060603020205020403" pitchFamily="18" charset="0"/>
              </a:rPr>
              <a:t>original page content (HTML/JS)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Rockwell" panose="02060603020205020403" pitchFamily="18" charset="0"/>
              </a:rPr>
              <a:t>Scan </a:t>
            </a:r>
            <a:r>
              <a:rPr lang="en-US" sz="2000" dirty="0">
                <a:latin typeface="Rockwell" panose="02060603020205020403" pitchFamily="18" charset="0"/>
              </a:rPr>
              <a:t>internal network (ping/port scans)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Rockwell" panose="02060603020205020403" pitchFamily="18" charset="0"/>
              </a:rPr>
              <a:t>Launch </a:t>
            </a:r>
            <a:r>
              <a:rPr lang="en-US" sz="2000" dirty="0">
                <a:latin typeface="Rockwell" panose="02060603020205020403" pitchFamily="18" charset="0"/>
              </a:rPr>
              <a:t>CSRF attacks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Rockwell" panose="02060603020205020403" pitchFamily="18" charset="0"/>
              </a:rPr>
              <a:t>Execute </a:t>
            </a:r>
            <a:r>
              <a:rPr lang="en-US" sz="2000" dirty="0">
                <a:latin typeface="Rockwell" panose="02060603020205020403" pitchFamily="18" charset="0"/>
              </a:rPr>
              <a:t>client-side exploits/code (</a:t>
            </a:r>
            <a:r>
              <a:rPr lang="en-US" sz="2000" dirty="0" err="1" smtClean="0">
                <a:latin typeface="Rockwell" panose="02060603020205020403" pitchFamily="18" charset="0"/>
              </a:rPr>
              <a:t>BeEF</a:t>
            </a:r>
            <a:r>
              <a:rPr lang="en-US" sz="2000" dirty="0" smtClean="0">
                <a:latin typeface="Rockwell" panose="02060603020205020403" pitchFamily="18" charset="0"/>
              </a:rPr>
              <a:t>/</a:t>
            </a:r>
            <a:r>
              <a:rPr lang="en-US" sz="2000" dirty="0" err="1" smtClean="0">
                <a:latin typeface="Rockwell" panose="02060603020205020403" pitchFamily="18" charset="0"/>
              </a:rPr>
              <a:t>Metasploit</a:t>
            </a:r>
            <a:r>
              <a:rPr lang="en-US" sz="2000" dirty="0" smtClean="0">
                <a:latin typeface="Rockwell" panose="02060603020205020403" pitchFamily="18" charset="0"/>
              </a:rPr>
              <a:t>/SET</a:t>
            </a:r>
            <a:r>
              <a:rPr lang="en-US" sz="2000" dirty="0">
                <a:latin typeface="Rockwell" panose="02060603020205020403" pitchFamily="18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237" y="0"/>
            <a:ext cx="23812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762" y="365125"/>
            <a:ext cx="3863662" cy="1035561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Modules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245" y="1609858"/>
            <a:ext cx="11411755" cy="464927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479" y="92097"/>
            <a:ext cx="23812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7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124" y="270456"/>
            <a:ext cx="6826876" cy="1043189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Browser Hacking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latin typeface="Arial Black" panose="020B0A04020102020204" pitchFamily="34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3" y="1625512"/>
            <a:ext cx="11270087" cy="4636392"/>
          </a:xfrm>
        </p:spPr>
        <p:txBody>
          <a:bodyPr numCol="2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Rockwell" panose="02060603020205020403" pitchFamily="18" charset="0"/>
              </a:rPr>
              <a:t> Gaining </a:t>
            </a:r>
            <a:r>
              <a:rPr lang="en-US" sz="2800" dirty="0">
                <a:latin typeface="Rockwell" panose="02060603020205020403" pitchFamily="18" charset="0"/>
              </a:rPr>
              <a:t>control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Rockwell" panose="02060603020205020403" pitchFamily="18" charset="0"/>
              </a:rPr>
              <a:t> Fingerprinting</a:t>
            </a:r>
            <a:endParaRPr lang="en-US" sz="2800" dirty="0">
              <a:latin typeface="Rockwell" panose="020606030202050204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Rockwell" panose="02060603020205020403" pitchFamily="18" charset="0"/>
              </a:rPr>
              <a:t> Retain </a:t>
            </a:r>
            <a:r>
              <a:rPr lang="en-US" sz="2800" dirty="0">
                <a:latin typeface="Rockwell" panose="02060603020205020403" pitchFamily="18" charset="0"/>
              </a:rPr>
              <a:t>control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Rockwell" panose="02060603020205020403" pitchFamily="18" charset="0"/>
              </a:rPr>
              <a:t> Bypassing </a:t>
            </a:r>
            <a:r>
              <a:rPr lang="en-US" sz="2800" dirty="0">
                <a:latin typeface="Rockwell" panose="02060603020205020403" pitchFamily="18" charset="0"/>
              </a:rPr>
              <a:t>SOP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Rockwell" panose="02060603020205020403" pitchFamily="18" charset="0"/>
              </a:rPr>
              <a:t> Attacking </a:t>
            </a:r>
            <a:r>
              <a:rPr lang="en-US" sz="2800" dirty="0">
                <a:latin typeface="Rockwell" panose="02060603020205020403" pitchFamily="18" charset="0"/>
              </a:rPr>
              <a:t>users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Rockwell" panose="02060603020205020403" pitchFamily="18" charset="0"/>
              </a:rPr>
              <a:t> Attacking </a:t>
            </a:r>
            <a:r>
              <a:rPr lang="en-US" sz="2800" dirty="0">
                <a:latin typeface="Rockwell" panose="02060603020205020403" pitchFamily="18" charset="0"/>
              </a:rPr>
              <a:t>extensions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Rockwell" panose="02060603020205020403" pitchFamily="18" charset="0"/>
              </a:rPr>
              <a:t> </a:t>
            </a:r>
            <a:r>
              <a:rPr lang="en-US" sz="2800" dirty="0">
                <a:latin typeface="Rockwell" panose="02060603020205020403" pitchFamily="18" charset="0"/>
              </a:rPr>
              <a:t>Attacking web applications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Rockwell" panose="02060603020205020403" pitchFamily="18" charset="0"/>
              </a:rPr>
              <a:t> </a:t>
            </a:r>
            <a:r>
              <a:rPr lang="en-US" sz="2800" dirty="0">
                <a:latin typeface="Rockwell" panose="02060603020205020403" pitchFamily="18" charset="0"/>
              </a:rPr>
              <a:t>Attacking browsers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Rockwell" panose="02060603020205020403" pitchFamily="18" charset="0"/>
              </a:rPr>
              <a:t> </a:t>
            </a:r>
            <a:r>
              <a:rPr lang="en-US" sz="2800" dirty="0">
                <a:latin typeface="Rockwell" panose="02060603020205020403" pitchFamily="18" charset="0"/>
              </a:rPr>
              <a:t>Attacking plugins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Rockwell" panose="02060603020205020403" pitchFamily="18" charset="0"/>
              </a:rPr>
              <a:t> </a:t>
            </a:r>
            <a:r>
              <a:rPr lang="en-US" sz="2800" dirty="0">
                <a:latin typeface="Rockwell" panose="02060603020205020403" pitchFamily="18" charset="0"/>
              </a:rPr>
              <a:t>Attacking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358" y="0"/>
            <a:ext cx="23812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6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245" y="365125"/>
            <a:ext cx="6839755" cy="897005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Fingerprinting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276" y="1661374"/>
            <a:ext cx="11308724" cy="459775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95" y="104976"/>
            <a:ext cx="23812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6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245" y="231820"/>
            <a:ext cx="11411755" cy="606594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967" y="5414203"/>
            <a:ext cx="23812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5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3065" y="365125"/>
            <a:ext cx="6607935" cy="1000036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Retain Control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56" y="1661375"/>
            <a:ext cx="11540544" cy="468791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451" y="123132"/>
            <a:ext cx="23812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9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034" y="365124"/>
            <a:ext cx="6710966" cy="102579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Attacking Users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972" y="1609859"/>
            <a:ext cx="11489028" cy="48584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35" y="71817"/>
            <a:ext cx="23812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9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549" y="365125"/>
            <a:ext cx="6659451" cy="961399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Webcam Control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003" y="1596981"/>
            <a:ext cx="11385997" cy="487132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330" y="88877"/>
            <a:ext cx="23812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8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761" y="1584101"/>
            <a:ext cx="11217498" cy="488420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title"/>
          </p:nvPr>
        </p:nvSpPr>
        <p:spPr>
          <a:xfrm>
            <a:off x="5767754" y="365125"/>
            <a:ext cx="6043246" cy="853851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Questions?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5" y="0"/>
            <a:ext cx="23812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3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264" y="220586"/>
            <a:ext cx="6091706" cy="16612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</a:t>
            </a:r>
            <a:r>
              <a:rPr lang="en-US" dirty="0" smtClean="0">
                <a:latin typeface="Arial Black" panose="020B0A04020102020204" pitchFamily="34" charset="0"/>
              </a:rPr>
              <a:t>Overview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CA6DEC-302B-49C8-AC11-FD6F37AFA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730" y="2021982"/>
            <a:ext cx="10999720" cy="4005331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Rockwell" panose="02060603020205020403" pitchFamily="18" charset="0"/>
              </a:rPr>
              <a:t>What is </a:t>
            </a:r>
            <a:r>
              <a:rPr lang="en-US" sz="2800" dirty="0" err="1">
                <a:solidFill>
                  <a:schemeClr val="tx1"/>
                </a:solidFill>
                <a:latin typeface="Rockwell" panose="02060603020205020403" pitchFamily="18" charset="0"/>
              </a:rPr>
              <a:t>BeEF</a:t>
            </a:r>
            <a:r>
              <a:rPr lang="en-US" sz="2800" dirty="0">
                <a:solidFill>
                  <a:schemeClr val="tx1"/>
                </a:solidFill>
                <a:latin typeface="Rockwell" panose="02060603020205020403" pitchFamily="18" charset="0"/>
              </a:rPr>
              <a:t>?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Getting </a:t>
            </a:r>
            <a:r>
              <a:rPr lang="en-US" sz="2800" dirty="0">
                <a:solidFill>
                  <a:schemeClr val="tx1"/>
                </a:solidFill>
                <a:latin typeface="Rockwell" panose="02060603020205020403" pitchFamily="18" charset="0"/>
              </a:rPr>
              <a:t>started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Browser </a:t>
            </a:r>
            <a:r>
              <a:rPr lang="en-US" sz="2800" dirty="0">
                <a:solidFill>
                  <a:schemeClr val="tx1"/>
                </a:solidFill>
                <a:latin typeface="Rockwell" panose="02060603020205020403" pitchFamily="18" charset="0"/>
              </a:rPr>
              <a:t>hooking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Attack </a:t>
            </a:r>
            <a:r>
              <a:rPr lang="en-US" sz="2800" dirty="0">
                <a:solidFill>
                  <a:schemeClr val="tx1"/>
                </a:solidFill>
                <a:latin typeface="Rockwell" panose="02060603020205020403" pitchFamily="18" charset="0"/>
              </a:rPr>
              <a:t>vectors/exploits &amp; examples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Demo</a:t>
            </a:r>
            <a:endParaRPr lang="en-US" sz="2800" dirty="0">
              <a:solidFill>
                <a:schemeClr val="tx1"/>
              </a:solidFill>
              <a:latin typeface="Rockwell" panose="02060603020205020403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Q </a:t>
            </a:r>
            <a:r>
              <a:rPr lang="en-US" sz="2800" dirty="0">
                <a:solidFill>
                  <a:schemeClr val="tx1"/>
                </a:solidFill>
                <a:latin typeface="Rockwell" panose="02060603020205020403" pitchFamily="18" charset="0"/>
              </a:rPr>
              <a:t>&amp; A</a:t>
            </a:r>
            <a:endParaRPr lang="en-US" sz="2800" b="1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xmlns="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2" y="341623"/>
            <a:ext cx="23812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0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83335" y="1622738"/>
            <a:ext cx="11668259" cy="4739425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spc="0" dirty="0" smtClean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Short for “Browser Exploitation Framework”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spc="0" dirty="0" smtClean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open-source penetration testing tool used to test and exploit web application and browser-based vulnerabilities.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spc="0" dirty="0" smtClean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At a basic level, it allows an attacker to control a victims browser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spc="0" dirty="0" smtClean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Can be used to leverage existing vulnerabilities (XSS, CSRF,etc.)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spc="0" dirty="0" smtClean="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In some cases, it can lead to full compromise of the victims PC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90174" y="707196"/>
            <a:ext cx="4997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696464"/>
                </a:solidFill>
                <a:latin typeface="Arial Black" panose="020B0A04020102020204" pitchFamily="34" charset="0"/>
              </a:rPr>
              <a:t> What </a:t>
            </a:r>
            <a:r>
              <a:rPr lang="en-US" sz="3600" dirty="0">
                <a:solidFill>
                  <a:srgbClr val="696464"/>
                </a:solidFill>
                <a:latin typeface="Arial Black" panose="020B0A04020102020204" pitchFamily="34" charset="0"/>
              </a:rPr>
              <a:t>is </a:t>
            </a:r>
            <a:r>
              <a:rPr lang="en-US" sz="3600" dirty="0" err="1">
                <a:solidFill>
                  <a:srgbClr val="696464"/>
                </a:solidFill>
                <a:latin typeface="Arial Black" panose="020B0A04020102020204" pitchFamily="34" charset="0"/>
              </a:rPr>
              <a:t>BeEF</a:t>
            </a:r>
            <a:r>
              <a:rPr lang="en-US" sz="3600" dirty="0">
                <a:solidFill>
                  <a:srgbClr val="696464"/>
                </a:solidFill>
                <a:latin typeface="Arial Black" panose="020B0A04020102020204" pitchFamily="34" charset="0"/>
              </a:rPr>
              <a:t>?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76" y="203513"/>
            <a:ext cx="23812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1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A3F530F9-BDB1-49E4-9EFF-B9535CF6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814" y="298993"/>
            <a:ext cx="6556420" cy="80859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ARCHITECTURE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xmlns="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459" y="1571223"/>
            <a:ext cx="11115541" cy="47007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42" y="0"/>
            <a:ext cx="23812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422" y="365125"/>
            <a:ext cx="7496577" cy="94852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611" y="1625512"/>
            <a:ext cx="11025389" cy="46363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Rockwell" panose="02060603020205020403" pitchFamily="18" charset="0"/>
              </a:rPr>
              <a:t> </a:t>
            </a:r>
            <a:r>
              <a:rPr lang="en-US" sz="2800" dirty="0" smtClean="0">
                <a:latin typeface="Rockwell" panose="02060603020205020403" pitchFamily="18" charset="0"/>
              </a:rPr>
              <a:t>Installed </a:t>
            </a:r>
            <a:r>
              <a:rPr lang="en-US" sz="2800" dirty="0">
                <a:latin typeface="Rockwell" panose="02060603020205020403" pitchFamily="18" charset="0"/>
              </a:rPr>
              <a:t>by default on Kali Linux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Rockwell" panose="02060603020205020403" pitchFamily="18" charset="0"/>
              </a:rPr>
              <a:t> </a:t>
            </a:r>
            <a:r>
              <a:rPr lang="en-US" sz="2800" dirty="0">
                <a:latin typeface="Rockwell" panose="02060603020205020403" pitchFamily="18" charset="0"/>
              </a:rPr>
              <a:t>Can also be downloaded from http://beefproject.com/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Rockwell" panose="02060603020205020403" pitchFamily="18" charset="0"/>
              </a:rPr>
              <a:t> </a:t>
            </a:r>
            <a:r>
              <a:rPr lang="en-US" sz="2800" dirty="0">
                <a:latin typeface="Rockwell" panose="02060603020205020403" pitchFamily="18" charset="0"/>
              </a:rPr>
              <a:t>App directory /</a:t>
            </a:r>
            <a:r>
              <a:rPr lang="en-US" sz="2800" dirty="0" err="1">
                <a:latin typeface="Rockwell" panose="02060603020205020403" pitchFamily="18" charset="0"/>
              </a:rPr>
              <a:t>usr</a:t>
            </a:r>
            <a:r>
              <a:rPr lang="en-US" sz="2800" dirty="0">
                <a:latin typeface="Rockwell" panose="02060603020205020403" pitchFamily="18" charset="0"/>
              </a:rPr>
              <a:t>/share/beef-</a:t>
            </a:r>
            <a:r>
              <a:rPr lang="en-US" sz="2800" dirty="0" err="1">
                <a:latin typeface="Rockwell" panose="02060603020205020403" pitchFamily="18" charset="0"/>
              </a:rPr>
              <a:t>xss</a:t>
            </a:r>
            <a:r>
              <a:rPr lang="en-US" sz="2800" dirty="0">
                <a:latin typeface="Rockwell" panose="02060603020205020403" pitchFamily="18" charset="0"/>
              </a:rPr>
              <a:t>/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Rockwell" panose="02060603020205020403" pitchFamily="18" charset="0"/>
              </a:rPr>
              <a:t> </a:t>
            </a:r>
            <a:r>
              <a:rPr lang="en-US" sz="2800" dirty="0">
                <a:latin typeface="Rockwell" panose="02060603020205020403" pitchFamily="18" charset="0"/>
              </a:rPr>
              <a:t>Startup script /</a:t>
            </a:r>
            <a:r>
              <a:rPr lang="en-US" sz="2800" dirty="0" err="1">
                <a:latin typeface="Rockwell" panose="02060603020205020403" pitchFamily="18" charset="0"/>
              </a:rPr>
              <a:t>etc</a:t>
            </a:r>
            <a:r>
              <a:rPr lang="en-US" sz="2800" dirty="0">
                <a:latin typeface="Rockwell" panose="02060603020205020403" pitchFamily="18" charset="0"/>
              </a:rPr>
              <a:t>/</a:t>
            </a:r>
            <a:r>
              <a:rPr lang="en-US" sz="2800" dirty="0" err="1">
                <a:latin typeface="Rockwell" panose="02060603020205020403" pitchFamily="18" charset="0"/>
              </a:rPr>
              <a:t>init.d</a:t>
            </a:r>
            <a:r>
              <a:rPr lang="en-US" sz="2800" dirty="0">
                <a:latin typeface="Rockwell" panose="02060603020205020403" pitchFamily="18" charset="0"/>
              </a:rPr>
              <a:t>/beef-</a:t>
            </a:r>
            <a:r>
              <a:rPr lang="en-US" sz="2800" dirty="0" err="1">
                <a:latin typeface="Rockwell" panose="02060603020205020403" pitchFamily="18" charset="0"/>
              </a:rPr>
              <a:t>xss</a:t>
            </a:r>
            <a:r>
              <a:rPr lang="en-US" sz="2800" dirty="0">
                <a:latin typeface="Rockwell" panose="02060603020205020403" pitchFamily="18" charset="0"/>
              </a:rPr>
              <a:t> &lt;</a:t>
            </a:r>
            <a:r>
              <a:rPr lang="en-US" sz="2800" dirty="0" err="1">
                <a:latin typeface="Rockwell" panose="02060603020205020403" pitchFamily="18" charset="0"/>
              </a:rPr>
              <a:t>start|stop</a:t>
            </a:r>
            <a:r>
              <a:rPr lang="en-US" sz="2800" dirty="0">
                <a:latin typeface="Rockwell" panose="02060603020205020403" pitchFamily="18" charset="0"/>
              </a:rPr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Rockwell" panose="02060603020205020403" pitchFamily="18" charset="0"/>
              </a:rPr>
              <a:t> </a:t>
            </a:r>
            <a:r>
              <a:rPr lang="en-US" sz="2800" dirty="0">
                <a:latin typeface="Rockwell" panose="02060603020205020403" pitchFamily="18" charset="0"/>
              </a:rPr>
              <a:t>Web UI http://localhost:3000/ui/panel/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Rockwell" panose="02060603020205020403" pitchFamily="18" charset="0"/>
              </a:rPr>
              <a:t> </a:t>
            </a:r>
            <a:r>
              <a:rPr lang="en-US" sz="2800" dirty="0">
                <a:latin typeface="Rockwell" panose="02060603020205020403" pitchFamily="18" charset="0"/>
              </a:rPr>
              <a:t>Default user/pass: beef/beef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14" y="0"/>
            <a:ext cx="23812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23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6850" y="365125"/>
            <a:ext cx="5899597" cy="1012914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Logging In…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712" y="117843"/>
            <a:ext cx="2381250" cy="1419225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08" y="1625321"/>
            <a:ext cx="11205692" cy="463381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2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927" y="0"/>
            <a:ext cx="2381250" cy="1419225"/>
          </a:xfrm>
        </p:spPr>
      </p:pic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539792" y="1419225"/>
            <a:ext cx="11231451" cy="476263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spc="0" dirty="0" smtClean="0">
                <a:solidFill>
                  <a:schemeClr val="tx1"/>
                </a:solidFill>
                <a:latin typeface="Rockwell" panose="02060603020205020403" pitchFamily="18" charset="0"/>
              </a:rPr>
              <a:t>Social </a:t>
            </a:r>
            <a:r>
              <a:rPr lang="en-US" sz="2400" spc="0" dirty="0">
                <a:solidFill>
                  <a:schemeClr val="tx1"/>
                </a:solidFill>
                <a:latin typeface="Rockwell" panose="02060603020205020403" pitchFamily="18" charset="0"/>
              </a:rPr>
              <a:t>Engineering/Phishing - Lure or convince victim </a:t>
            </a:r>
            <a:r>
              <a:rPr lang="en-US" sz="2400" spc="0" dirty="0" smtClean="0">
                <a:solidFill>
                  <a:schemeClr val="tx1"/>
                </a:solidFill>
                <a:latin typeface="Rockwell" panose="02060603020205020403" pitchFamily="18" charset="0"/>
              </a:rPr>
              <a:t>to attacker </a:t>
            </a:r>
            <a:r>
              <a:rPr lang="en-US" sz="2400" spc="0" dirty="0">
                <a:solidFill>
                  <a:schemeClr val="tx1"/>
                </a:solidFill>
                <a:latin typeface="Rockwell" panose="02060603020205020403" pitchFamily="18" charset="0"/>
              </a:rPr>
              <a:t>controlled server hosting </a:t>
            </a:r>
            <a:r>
              <a:rPr lang="en-US" sz="2400" spc="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BeEF</a:t>
            </a:r>
            <a:endParaRPr lang="en-US" sz="2400" spc="0" dirty="0">
              <a:solidFill>
                <a:schemeClr val="tx1"/>
              </a:solidFill>
              <a:latin typeface="Rockwell" panose="02060603020205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spc="0" dirty="0" smtClean="0">
                <a:solidFill>
                  <a:schemeClr val="tx1"/>
                </a:solidFill>
                <a:latin typeface="Rockwell" panose="02060603020205020403" pitchFamily="18" charset="0"/>
              </a:rPr>
              <a:t>Open </a:t>
            </a:r>
            <a:r>
              <a:rPr lang="en-US" sz="2400" spc="0" dirty="0">
                <a:solidFill>
                  <a:schemeClr val="tx1"/>
                </a:solidFill>
                <a:latin typeface="Rockwell" panose="02060603020205020403" pitchFamily="18" charset="0"/>
              </a:rPr>
              <a:t>Redirect - Redirect victims automatically to </a:t>
            </a:r>
            <a:r>
              <a:rPr lang="en-US" sz="2400" spc="0" dirty="0" smtClean="0">
                <a:solidFill>
                  <a:schemeClr val="tx1"/>
                </a:solidFill>
                <a:latin typeface="Rockwell" panose="02060603020205020403" pitchFamily="18" charset="0"/>
              </a:rPr>
              <a:t>attacker controlled </a:t>
            </a:r>
            <a:r>
              <a:rPr lang="en-US" sz="2400" spc="0" dirty="0">
                <a:solidFill>
                  <a:schemeClr val="tx1"/>
                </a:solidFill>
                <a:latin typeface="Rockwell" panose="02060603020205020403" pitchFamily="18" charset="0"/>
              </a:rPr>
              <a:t>server hosting </a:t>
            </a:r>
            <a:r>
              <a:rPr lang="en-US" sz="2400" spc="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BeEF</a:t>
            </a:r>
            <a:endParaRPr lang="en-US" sz="2400" spc="0" dirty="0">
              <a:solidFill>
                <a:schemeClr val="tx1"/>
              </a:solidFill>
              <a:latin typeface="Rockwell" panose="02060603020205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spc="0" dirty="0" smtClean="0">
                <a:solidFill>
                  <a:schemeClr val="tx1"/>
                </a:solidFill>
                <a:latin typeface="Rockwell" panose="02060603020205020403" pitchFamily="18" charset="0"/>
              </a:rPr>
              <a:t>Reflected </a:t>
            </a:r>
            <a:r>
              <a:rPr lang="en-US" sz="2400" spc="0" dirty="0">
                <a:solidFill>
                  <a:schemeClr val="tx1"/>
                </a:solidFill>
                <a:latin typeface="Rockwell" panose="02060603020205020403" pitchFamily="18" charset="0"/>
              </a:rPr>
              <a:t>XSS - Send victim a URL </a:t>
            </a:r>
            <a:r>
              <a:rPr lang="en-US" sz="2400" spc="0" dirty="0" smtClean="0">
                <a:solidFill>
                  <a:schemeClr val="tx1"/>
                </a:solidFill>
                <a:latin typeface="Rockwell" panose="02060603020205020403" pitchFamily="18" charset="0"/>
              </a:rPr>
              <a:t>that executeshook.js script</a:t>
            </a:r>
            <a:endParaRPr lang="en-US" sz="2400" spc="0" dirty="0">
              <a:solidFill>
                <a:schemeClr val="tx1"/>
              </a:solidFill>
              <a:latin typeface="Rockwell" panose="02060603020205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spc="0" dirty="0" smtClean="0">
                <a:solidFill>
                  <a:schemeClr val="tx1"/>
                </a:solidFill>
                <a:latin typeface="Rockwell" panose="02060603020205020403" pitchFamily="18" charset="0"/>
              </a:rPr>
              <a:t>Stored </a:t>
            </a:r>
            <a:r>
              <a:rPr lang="en-US" sz="2400" spc="0" dirty="0">
                <a:solidFill>
                  <a:schemeClr val="tx1"/>
                </a:solidFill>
                <a:latin typeface="Rockwell" panose="02060603020205020403" pitchFamily="18" charset="0"/>
              </a:rPr>
              <a:t>XSS - Embed hook.js script via a stored XSS vector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spc="0" dirty="0" smtClean="0">
                <a:solidFill>
                  <a:schemeClr val="tx1"/>
                </a:solidFill>
                <a:latin typeface="Rockwell" panose="02060603020205020403" pitchFamily="18" charset="0"/>
              </a:rPr>
              <a:t>Man-In-The-Middle </a:t>
            </a:r>
            <a:r>
              <a:rPr lang="en-US" sz="2400" spc="0" dirty="0">
                <a:solidFill>
                  <a:schemeClr val="tx1"/>
                </a:solidFill>
                <a:latin typeface="Rockwell" panose="02060603020205020403" pitchFamily="18" charset="0"/>
              </a:rPr>
              <a:t>Attacks - Injecting </a:t>
            </a:r>
            <a:r>
              <a:rPr lang="en-US" sz="2400" spc="0" dirty="0" err="1">
                <a:solidFill>
                  <a:schemeClr val="tx1"/>
                </a:solidFill>
                <a:latin typeface="Rockwell" panose="02060603020205020403" pitchFamily="18" charset="0"/>
              </a:rPr>
              <a:t>BeEF</a:t>
            </a:r>
            <a:r>
              <a:rPr lang="en-US" sz="2400" spc="0" dirty="0">
                <a:solidFill>
                  <a:schemeClr val="tx1"/>
                </a:solidFill>
                <a:latin typeface="Rockwell" panose="02060603020205020403" pitchFamily="18" charset="0"/>
              </a:rPr>
              <a:t> hook via MITM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title"/>
          </p:nvPr>
        </p:nvSpPr>
        <p:spPr>
          <a:xfrm>
            <a:off x="4752304" y="365125"/>
            <a:ext cx="7058696" cy="858368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Attack Vectors</a:t>
            </a:r>
          </a:p>
        </p:txBody>
      </p:sp>
    </p:spTree>
    <p:extLst>
      <p:ext uri="{BB962C8B-B14F-4D97-AF65-F5344CB8AC3E}">
        <p14:creationId xmlns:p14="http://schemas.microsoft.com/office/powerpoint/2010/main" val="2630730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549" y="365125"/>
            <a:ext cx="6659451" cy="897005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Phishing &amp;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Social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06" y="104014"/>
            <a:ext cx="2381250" cy="1419225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2898" y="1523239"/>
            <a:ext cx="10568625" cy="422073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421227" y="6005086"/>
            <a:ext cx="6426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It only takes one wrong click…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8029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124" y="365125"/>
            <a:ext cx="6826876" cy="768216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Open Redirect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19" y="1506828"/>
            <a:ext cx="11072750" cy="47558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874" y="-2549"/>
            <a:ext cx="23812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5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0</TotalTime>
  <Words>329</Words>
  <Application>Microsoft Office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 Black</vt:lpstr>
      <vt:lpstr>Bebas</vt:lpstr>
      <vt:lpstr>Bookman Old Style</vt:lpstr>
      <vt:lpstr>Calibri</vt:lpstr>
      <vt:lpstr>Calibri Light</vt:lpstr>
      <vt:lpstr>Gill Sans</vt:lpstr>
      <vt:lpstr>Rockwell</vt:lpstr>
      <vt:lpstr>Wingdings</vt:lpstr>
      <vt:lpstr>Office Theme</vt:lpstr>
      <vt:lpstr>BEEF</vt:lpstr>
      <vt:lpstr>    Overview </vt:lpstr>
      <vt:lpstr>PowerPoint Presentation</vt:lpstr>
      <vt:lpstr>ARCHITECTURE</vt:lpstr>
      <vt:lpstr>Getting Started</vt:lpstr>
      <vt:lpstr>Logging In…</vt:lpstr>
      <vt:lpstr>Attack Vectors</vt:lpstr>
      <vt:lpstr>Phishing &amp; Social Engineering</vt:lpstr>
      <vt:lpstr>Open Redirect</vt:lpstr>
      <vt:lpstr>Web UI</vt:lpstr>
      <vt:lpstr>Attacks</vt:lpstr>
      <vt:lpstr>Modules</vt:lpstr>
      <vt:lpstr>Browser Hacking Methodology</vt:lpstr>
      <vt:lpstr>Fingerprinting</vt:lpstr>
      <vt:lpstr>PowerPoint Presentation</vt:lpstr>
      <vt:lpstr>Retain Control</vt:lpstr>
      <vt:lpstr>Attacking Users</vt:lpstr>
      <vt:lpstr>Webcam Control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2019-07-28T02:59:40Z</dcterms:created>
  <dcterms:modified xsi:type="dcterms:W3CDTF">2019-07-31T09:32:11Z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