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D2A8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D2A8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5D2A8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570464" y="103631"/>
            <a:ext cx="1566672" cy="524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5835" y="6356603"/>
            <a:ext cx="1369770" cy="459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594360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5D2A8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3689" y="3392925"/>
            <a:ext cx="6791959" cy="1376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mohfw.gov.in/" TargetMode="External"/><Relationship Id="rId2" Type="http://schemas.openxmlformats.org/officeDocument/2006/relationships/hyperlink" Target="http://www.worldometers.info/coronavirus/coronavirus-symptoms/" TargetMode="External"/><Relationship Id="rId1" Type="http://schemas.openxmlformats.org/officeDocument/2006/relationships/hyperlink" Target="http://www.who.int/emergencies/diseases/novel-coronavirus-2019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hyperlink" Target="http://www.linkedin.com/in/tirush-k-dixit-a72b4a18a" TargetMode="External"/><Relationship Id="rId2" Type="http://schemas.openxmlformats.org/officeDocument/2006/relationships/hyperlink" Target="http://www.linkedin.com/in/siddharth-shah-957a111a9" TargetMode="External"/><Relationship Id="rId1" Type="http://schemas.openxmlformats.org/officeDocument/2006/relationships/hyperlink" Target="http://www.linkedin.com/in/abhinav-kumar-81491b1a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1683676"/>
            <a:ext cx="2758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0" dirty="0"/>
              <a:t>THE</a:t>
            </a:r>
            <a:r>
              <a:rPr spc="-300" dirty="0"/>
              <a:t> </a:t>
            </a:r>
            <a:r>
              <a:rPr spc="-525" dirty="0"/>
              <a:t>LEGION</a:t>
            </a:r>
            <a:endParaRPr spc="-5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83689" y="3392925"/>
          <a:ext cx="6791959" cy="1376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8245"/>
                <a:gridCol w="1054100"/>
                <a:gridCol w="3269614"/>
              </a:tblGrid>
              <a:tr h="432752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800" spc="-10" dirty="0">
                          <a:solidFill>
                            <a:srgbClr val="47BDA9"/>
                          </a:solidFill>
                          <a:cs typeface="+mn-lt"/>
                        </a:rPr>
                        <a:t>Abhinav</a:t>
                      </a:r>
                      <a:r>
                        <a:rPr sz="2800" spc="-20" dirty="0">
                          <a:solidFill>
                            <a:srgbClr val="47BDA9"/>
                          </a:solidFill>
                          <a:cs typeface="+mn-lt"/>
                        </a:rPr>
                        <a:t> </a:t>
                      </a:r>
                      <a:r>
                        <a:rPr sz="2800" spc="-15" dirty="0">
                          <a:solidFill>
                            <a:srgbClr val="47BDA9"/>
                          </a:solidFill>
                          <a:cs typeface="+mn-lt"/>
                        </a:rPr>
                        <a:t>Kumar</a:t>
                      </a:r>
                      <a:endParaRPr sz="2800">
                        <a:cs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655"/>
                        </a:lnSpc>
                      </a:pPr>
                      <a:r>
                        <a:rPr sz="2800" dirty="0">
                          <a:solidFill>
                            <a:srgbClr val="47BDA9"/>
                          </a:solidFill>
                          <a:cs typeface="+mn-lt"/>
                        </a:rPr>
                        <a:t>2020</a:t>
                      </a:r>
                      <a:endParaRPr sz="2800" dirty="0">
                        <a:solidFill>
                          <a:srgbClr val="47BDA9"/>
                        </a:solidFill>
                        <a:cs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2655"/>
                        </a:lnSpc>
                      </a:pPr>
                      <a:r>
                        <a:rPr sz="2800" spc="-5" dirty="0">
                          <a:solidFill>
                            <a:srgbClr val="47BDA9"/>
                          </a:solidFill>
                          <a:cs typeface="+mn-lt"/>
                        </a:rPr>
                        <a:t>VIT </a:t>
                      </a:r>
                      <a:r>
                        <a:rPr sz="2800" spc="-15" dirty="0">
                          <a:solidFill>
                            <a:srgbClr val="47BDA9"/>
                          </a:solidFill>
                          <a:cs typeface="+mn-lt"/>
                        </a:rPr>
                        <a:t>University</a:t>
                      </a:r>
                      <a:r>
                        <a:rPr sz="2800" dirty="0">
                          <a:solidFill>
                            <a:srgbClr val="47BDA9"/>
                          </a:solidFill>
                          <a:cs typeface="+mn-lt"/>
                        </a:rPr>
                        <a:t> </a:t>
                      </a:r>
                      <a:r>
                        <a:rPr sz="2800" spc="-15" dirty="0">
                          <a:solidFill>
                            <a:srgbClr val="47BDA9"/>
                          </a:solidFill>
                          <a:cs typeface="+mn-lt"/>
                        </a:rPr>
                        <a:t>,vellore</a:t>
                      </a:r>
                      <a:endParaRPr sz="2800">
                        <a:cs typeface="+mn-lt"/>
                      </a:endParaRPr>
                    </a:p>
                  </a:txBody>
                  <a:tcPr marL="0" marR="0" marT="0" marB="0"/>
                </a:tc>
              </a:tr>
              <a:tr h="510539">
                <a:tc>
                  <a:txBody>
                    <a:bodyPr/>
                    <a:lstStyle/>
                    <a:p>
                      <a:pPr marL="31750">
                        <a:lnSpc>
                          <a:spcPts val="3270"/>
                        </a:lnSpc>
                      </a:pPr>
                      <a:r>
                        <a:rPr sz="2800" spc="-5" dirty="0">
                          <a:solidFill>
                            <a:srgbClr val="47BDA9"/>
                          </a:solidFill>
                          <a:cs typeface="+mn-lt"/>
                        </a:rPr>
                        <a:t>Siddharth</a:t>
                      </a:r>
                      <a:r>
                        <a:rPr sz="2800" spc="-20" dirty="0">
                          <a:solidFill>
                            <a:srgbClr val="47BDA9"/>
                          </a:solidFill>
                          <a:cs typeface="+mn-lt"/>
                        </a:rPr>
                        <a:t> </a:t>
                      </a:r>
                      <a:r>
                        <a:rPr sz="2800" spc="-5" dirty="0">
                          <a:solidFill>
                            <a:srgbClr val="47BDA9"/>
                          </a:solidFill>
                          <a:cs typeface="+mn-lt"/>
                        </a:rPr>
                        <a:t>Shah</a:t>
                      </a:r>
                      <a:endParaRPr sz="2800">
                        <a:cs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3270"/>
                        </a:lnSpc>
                      </a:pPr>
                      <a:r>
                        <a:rPr sz="2800" dirty="0">
                          <a:solidFill>
                            <a:srgbClr val="47BDA9"/>
                          </a:solidFill>
                          <a:cs typeface="+mn-lt"/>
                        </a:rPr>
                        <a:t>2020</a:t>
                      </a:r>
                      <a:endParaRPr sz="2800" dirty="0">
                        <a:solidFill>
                          <a:srgbClr val="47BDA9"/>
                        </a:solidFill>
                        <a:cs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3270"/>
                        </a:lnSpc>
                      </a:pPr>
                      <a:r>
                        <a:rPr sz="2800" spc="-5" dirty="0">
                          <a:solidFill>
                            <a:srgbClr val="47BDA9"/>
                          </a:solidFill>
                          <a:cs typeface="+mn-lt"/>
                        </a:rPr>
                        <a:t>VIT </a:t>
                      </a:r>
                      <a:r>
                        <a:rPr sz="2800" spc="-15" dirty="0">
                          <a:solidFill>
                            <a:srgbClr val="47BDA9"/>
                          </a:solidFill>
                          <a:cs typeface="+mn-lt"/>
                        </a:rPr>
                        <a:t>University</a:t>
                      </a:r>
                      <a:r>
                        <a:rPr sz="2800" dirty="0">
                          <a:solidFill>
                            <a:srgbClr val="47BDA9"/>
                          </a:solidFill>
                          <a:cs typeface="+mn-lt"/>
                        </a:rPr>
                        <a:t> </a:t>
                      </a:r>
                      <a:r>
                        <a:rPr sz="2800" spc="-15" dirty="0">
                          <a:solidFill>
                            <a:srgbClr val="47BDA9"/>
                          </a:solidFill>
                          <a:cs typeface="+mn-lt"/>
                        </a:rPr>
                        <a:t>,vellore</a:t>
                      </a:r>
                      <a:endParaRPr sz="2800">
                        <a:cs typeface="+mn-lt"/>
                      </a:endParaRPr>
                    </a:p>
                  </a:txBody>
                  <a:tcPr marL="0" marR="0" marT="0" marB="0"/>
                </a:tc>
              </a:tr>
              <a:tr h="432752">
                <a:tc>
                  <a:txBody>
                    <a:bodyPr/>
                    <a:lstStyle/>
                    <a:p>
                      <a:pPr marL="31750">
                        <a:lnSpc>
                          <a:spcPts val="3270"/>
                        </a:lnSpc>
                      </a:pPr>
                      <a:r>
                        <a:rPr sz="2800" spc="-5" dirty="0">
                          <a:solidFill>
                            <a:srgbClr val="47BDA9"/>
                          </a:solidFill>
                          <a:cs typeface="+mn-lt"/>
                        </a:rPr>
                        <a:t>Tirush K</a:t>
                      </a:r>
                      <a:r>
                        <a:rPr sz="2800" spc="-10" dirty="0">
                          <a:solidFill>
                            <a:srgbClr val="47BDA9"/>
                          </a:solidFill>
                          <a:cs typeface="+mn-lt"/>
                        </a:rPr>
                        <a:t> </a:t>
                      </a:r>
                      <a:r>
                        <a:rPr sz="2800" spc="-5" dirty="0">
                          <a:solidFill>
                            <a:srgbClr val="47BDA9"/>
                          </a:solidFill>
                          <a:cs typeface="+mn-lt"/>
                        </a:rPr>
                        <a:t>Dixit</a:t>
                      </a:r>
                      <a:endParaRPr sz="2800">
                        <a:cs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3270"/>
                        </a:lnSpc>
                      </a:pPr>
                      <a:r>
                        <a:rPr sz="2800" dirty="0">
                          <a:solidFill>
                            <a:srgbClr val="47BDA9"/>
                          </a:solidFill>
                          <a:cs typeface="+mn-lt"/>
                        </a:rPr>
                        <a:t>2020</a:t>
                      </a:r>
                      <a:endParaRPr sz="2800" dirty="0">
                        <a:solidFill>
                          <a:srgbClr val="47BDA9"/>
                        </a:solidFill>
                        <a:cs typeface="+mn-l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3270"/>
                        </a:lnSpc>
                      </a:pPr>
                      <a:r>
                        <a:rPr sz="2800" spc="-5" dirty="0">
                          <a:solidFill>
                            <a:srgbClr val="47BDA9"/>
                          </a:solidFill>
                          <a:cs typeface="+mn-lt"/>
                        </a:rPr>
                        <a:t>VIT </a:t>
                      </a:r>
                      <a:r>
                        <a:rPr sz="2800" spc="-15" dirty="0">
                          <a:solidFill>
                            <a:srgbClr val="47BDA9"/>
                          </a:solidFill>
                          <a:cs typeface="+mn-lt"/>
                        </a:rPr>
                        <a:t>University</a:t>
                      </a:r>
                      <a:r>
                        <a:rPr sz="2800" dirty="0">
                          <a:solidFill>
                            <a:srgbClr val="47BDA9"/>
                          </a:solidFill>
                          <a:cs typeface="+mn-lt"/>
                        </a:rPr>
                        <a:t> </a:t>
                      </a:r>
                      <a:r>
                        <a:rPr sz="2800" spc="-15" dirty="0">
                          <a:solidFill>
                            <a:srgbClr val="47BDA9"/>
                          </a:solidFill>
                          <a:cs typeface="+mn-lt"/>
                        </a:rPr>
                        <a:t>,vellore</a:t>
                      </a:r>
                      <a:endParaRPr sz="2800">
                        <a:cs typeface="+mn-lt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4360"/>
            <a:ext cx="38728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5" dirty="0"/>
              <a:t>Risks/</a:t>
            </a:r>
            <a:r>
              <a:rPr spc="-275" dirty="0"/>
              <a:t> </a:t>
            </a:r>
            <a:r>
              <a:rPr spc="-300" dirty="0"/>
              <a:t>Challenges</a:t>
            </a:r>
            <a:endParaRPr spc="-3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233422"/>
            <a:ext cx="5019675" cy="82105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47BDA9"/>
                </a:solidFill>
                <a:cs typeface="+mn-lt"/>
              </a:rPr>
              <a:t>Enabling </a:t>
            </a:r>
            <a:r>
              <a:rPr sz="2000" spc="-10" dirty="0">
                <a:solidFill>
                  <a:srgbClr val="47BDA9"/>
                </a:solidFill>
                <a:cs typeface="+mn-lt"/>
              </a:rPr>
              <a:t>users </a:t>
            </a:r>
            <a:r>
              <a:rPr sz="2000" spc="-15" dirty="0">
                <a:solidFill>
                  <a:srgbClr val="47BDA9"/>
                </a:solidFill>
                <a:cs typeface="+mn-lt"/>
              </a:rPr>
              <a:t>to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log </a:t>
            </a:r>
            <a:r>
              <a:rPr sz="2000" spc="-15" dirty="0">
                <a:solidFill>
                  <a:srgbClr val="47BDA9"/>
                </a:solidFill>
                <a:cs typeface="+mn-lt"/>
              </a:rPr>
              <a:t>symptoms </a:t>
            </a:r>
            <a:r>
              <a:rPr sz="2000" spc="-25" dirty="0">
                <a:solidFill>
                  <a:srgbClr val="47BDA9"/>
                </a:solidFill>
                <a:cs typeface="+mn-lt"/>
              </a:rPr>
              <a:t>daily.</a:t>
            </a:r>
            <a:endParaRPr sz="2000">
              <a:cs typeface="+mn-lt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47BDA9"/>
                </a:solidFill>
                <a:cs typeface="+mn-lt"/>
              </a:rPr>
              <a:t>Associating </a:t>
            </a:r>
            <a:r>
              <a:rPr sz="2000" spc="-15" dirty="0">
                <a:solidFill>
                  <a:srgbClr val="47BDA9"/>
                </a:solidFill>
                <a:cs typeface="+mn-lt"/>
              </a:rPr>
              <a:t>accurate </a:t>
            </a:r>
            <a:r>
              <a:rPr sz="2000" spc="-10" dirty="0">
                <a:solidFill>
                  <a:srgbClr val="47BDA9"/>
                </a:solidFill>
                <a:cs typeface="+mn-lt"/>
              </a:rPr>
              <a:t>risk-values </a:t>
            </a:r>
            <a:r>
              <a:rPr sz="2000" spc="-15" dirty="0">
                <a:solidFill>
                  <a:srgbClr val="47BDA9"/>
                </a:solidFill>
                <a:cs typeface="+mn-lt"/>
              </a:rPr>
              <a:t>to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each</a:t>
            </a:r>
            <a:r>
              <a:rPr sz="2000" spc="25" dirty="0">
                <a:solidFill>
                  <a:srgbClr val="47BDA9"/>
                </a:solidFill>
                <a:cs typeface="+mn-lt"/>
              </a:rPr>
              <a:t> </a:t>
            </a:r>
            <a:r>
              <a:rPr sz="2000" spc="-45" dirty="0">
                <a:solidFill>
                  <a:srgbClr val="47BDA9"/>
                </a:solidFill>
                <a:cs typeface="+mn-lt"/>
              </a:rPr>
              <a:t>factor.</a:t>
            </a:r>
            <a:endParaRPr sz="2000">
              <a:cs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597275"/>
            <a:ext cx="28822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5D2A85"/>
                </a:solidFill>
                <a:latin typeface="Arial" panose="020B0604020202020204"/>
                <a:cs typeface="Arial" panose="020B0604020202020204"/>
              </a:rPr>
              <a:t>References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787391"/>
            <a:ext cx="8848090" cy="12268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47BDA9"/>
                </a:solidFill>
                <a:cs typeface="+mn-lt"/>
              </a:rPr>
              <a:t>WHO-</a:t>
            </a:r>
            <a:r>
              <a:rPr sz="2000" b="1" spc="-10" dirty="0">
                <a:solidFill>
                  <a:srgbClr val="47BDA9"/>
                </a:solidFill>
                <a:cs typeface="+mn-lt"/>
              </a:rPr>
              <a:t> </a:t>
            </a:r>
            <a:r>
              <a:rPr sz="2000" i="1" spc="-10" dirty="0">
                <a:solidFill>
                  <a:srgbClr val="47BDA9"/>
                </a:solidFill>
                <a:cs typeface="+mn-lt"/>
              </a:rPr>
              <a:t>https://</a:t>
            </a:r>
            <a:r>
              <a:rPr sz="2000" i="1" spc="-10" dirty="0">
                <a:solidFill>
                  <a:srgbClr val="47BDA9"/>
                </a:solidFill>
                <a:cs typeface="+mn-lt"/>
                <a:hlinkClick r:id="rId1"/>
              </a:rPr>
              <a:t>www.who.int/emergencies/diseases/novel-coronavirus-2019</a:t>
            </a:r>
            <a:endParaRPr sz="2000">
              <a:cs typeface="+mn-lt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47BDA9"/>
                </a:solidFill>
                <a:cs typeface="+mn-lt"/>
              </a:rPr>
              <a:t>worldometer-</a:t>
            </a:r>
            <a:r>
              <a:rPr sz="2000" b="1" spc="110" dirty="0">
                <a:solidFill>
                  <a:srgbClr val="47BDA9"/>
                </a:solidFill>
                <a:cs typeface="+mn-lt"/>
              </a:rPr>
              <a:t> </a:t>
            </a:r>
            <a:r>
              <a:rPr sz="2000" i="1" spc="-15" dirty="0">
                <a:solidFill>
                  <a:srgbClr val="47BDA9"/>
                </a:solidFill>
                <a:cs typeface="+mn-lt"/>
              </a:rPr>
              <a:t>https://</a:t>
            </a:r>
            <a:r>
              <a:rPr sz="2000" i="1" spc="-15" dirty="0">
                <a:solidFill>
                  <a:srgbClr val="47BDA9"/>
                </a:solidFill>
                <a:cs typeface="+mn-lt"/>
                <a:hlinkClick r:id="rId2"/>
              </a:rPr>
              <a:t>www.worldometers.info/coronavirus/coronavirus-symptoms/</a:t>
            </a:r>
            <a:endParaRPr sz="2000">
              <a:cs typeface="+mn-lt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47BDA9"/>
                </a:solidFill>
                <a:cs typeface="+mn-lt"/>
              </a:rPr>
              <a:t>MOHFW-</a:t>
            </a:r>
            <a:r>
              <a:rPr sz="2000" b="1" spc="-15" dirty="0">
                <a:solidFill>
                  <a:srgbClr val="47BDA9"/>
                </a:solidFill>
                <a:cs typeface="+mn-lt"/>
              </a:rPr>
              <a:t> </a:t>
            </a:r>
            <a:r>
              <a:rPr sz="2000" i="1" spc="-20" dirty="0">
                <a:solidFill>
                  <a:srgbClr val="47BDA9"/>
                </a:solidFill>
                <a:cs typeface="+mn-lt"/>
              </a:rPr>
              <a:t>https://</a:t>
            </a:r>
            <a:r>
              <a:rPr sz="2000" i="1" spc="-20" dirty="0">
                <a:solidFill>
                  <a:srgbClr val="47BDA9"/>
                </a:solidFill>
                <a:cs typeface="+mn-lt"/>
                <a:hlinkClick r:id="rId3"/>
              </a:rPr>
              <a:t>www.mohfw.gov.in/</a:t>
            </a:r>
            <a:endParaRPr sz="2000">
              <a:cs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54609"/>
            <a:ext cx="2033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About</a:t>
            </a:r>
            <a:r>
              <a:rPr spc="-305" dirty="0"/>
              <a:t> </a:t>
            </a:r>
            <a:r>
              <a:rPr spc="-330" dirty="0"/>
              <a:t>us</a:t>
            </a:r>
            <a:endParaRPr spc="-33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2881"/>
            <a:ext cx="9765665" cy="25723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-40" dirty="0">
                <a:solidFill>
                  <a:srgbClr val="47BDA9"/>
                </a:solidFill>
                <a:latin typeface="+mn-lt"/>
                <a:cs typeface="+mn-lt"/>
              </a:rPr>
              <a:t>We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all </a:t>
            </a:r>
            <a:r>
              <a:rPr sz="2000" spc="-20" dirty="0">
                <a:solidFill>
                  <a:srgbClr val="47BDA9"/>
                </a:solidFill>
                <a:latin typeface="+mn-lt"/>
                <a:cs typeface="+mn-lt"/>
              </a:rPr>
              <a:t>have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completed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our </a:t>
            </a:r>
            <a:r>
              <a:rPr sz="2000" spc="-15" dirty="0">
                <a:solidFill>
                  <a:srgbClr val="47BDA9"/>
                </a:solidFill>
                <a:latin typeface="+mn-lt"/>
                <a:cs typeface="+mn-lt"/>
              </a:rPr>
              <a:t>Btech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from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VIT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university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in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computer</a:t>
            </a:r>
            <a:r>
              <a:rPr sz="2000" spc="60" dirty="0">
                <a:solidFill>
                  <a:srgbClr val="47BDA9"/>
                </a:solidFill>
                <a:latin typeface="+mn-lt"/>
                <a:cs typeface="+mn-lt"/>
              </a:rPr>
              <a:t>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science.</a:t>
            </a:r>
            <a:endParaRPr sz="2000">
              <a:latin typeface="+mn-lt"/>
              <a:cs typeface="+mn-lt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solidFill>
                  <a:srgbClr val="47BDA9"/>
                </a:solidFill>
                <a:latin typeface="+mn-lt"/>
                <a:cs typeface="+mn-lt"/>
              </a:rPr>
              <a:t>Young </a:t>
            </a:r>
            <a:r>
              <a:rPr sz="2000" spc="-20" dirty="0">
                <a:solidFill>
                  <a:srgbClr val="47BDA9"/>
                </a:solidFill>
                <a:latin typeface="+mn-lt"/>
                <a:cs typeface="+mn-lt"/>
              </a:rPr>
              <a:t>Technological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enthusiasts strive </a:t>
            </a:r>
            <a:r>
              <a:rPr sz="2000" spc="-15" dirty="0">
                <a:solidFill>
                  <a:srgbClr val="47BDA9"/>
                </a:solidFill>
                <a:latin typeface="+mn-lt"/>
                <a:cs typeface="+mn-lt"/>
              </a:rPr>
              <a:t>to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bring </a:t>
            </a:r>
            <a:r>
              <a:rPr sz="2000" dirty="0">
                <a:solidFill>
                  <a:srgbClr val="47BDA9"/>
                </a:solidFill>
                <a:latin typeface="+mn-lt"/>
                <a:cs typeface="+mn-lt"/>
              </a:rPr>
              <a:t>a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change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and </a:t>
            </a:r>
            <a:r>
              <a:rPr sz="2000" dirty="0">
                <a:solidFill>
                  <a:srgbClr val="47BDA9"/>
                </a:solidFill>
                <a:latin typeface="+mn-lt"/>
                <a:cs typeface="+mn-lt"/>
              </a:rPr>
              <a:t>do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our part in the time of</a:t>
            </a:r>
            <a:r>
              <a:rPr sz="2000" spc="155" dirty="0">
                <a:solidFill>
                  <a:srgbClr val="47BDA9"/>
                </a:solidFill>
                <a:latin typeface="+mn-lt"/>
                <a:cs typeface="+mn-lt"/>
              </a:rPr>
              <a:t>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crisis.</a:t>
            </a:r>
            <a:endParaRPr sz="2000">
              <a:latin typeface="+mn-lt"/>
              <a:cs typeface="+mn-lt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47BDA9"/>
                </a:solidFill>
                <a:latin typeface="+mn-lt"/>
                <a:cs typeface="+mn-lt"/>
              </a:rPr>
              <a:t>Motivated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by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the challenges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we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all </a:t>
            </a:r>
            <a:r>
              <a:rPr sz="2000" spc="-15" dirty="0">
                <a:solidFill>
                  <a:srgbClr val="47BDA9"/>
                </a:solidFill>
                <a:latin typeface="+mn-lt"/>
                <a:cs typeface="+mn-lt"/>
              </a:rPr>
              <a:t>gathered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in </a:t>
            </a:r>
            <a:r>
              <a:rPr sz="2000" dirty="0">
                <a:solidFill>
                  <a:srgbClr val="47BDA9"/>
                </a:solidFill>
                <a:latin typeface="+mn-lt"/>
                <a:cs typeface="+mn-lt"/>
              </a:rPr>
              <a:t>a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team </a:t>
            </a:r>
            <a:r>
              <a:rPr sz="2000" spc="-20" dirty="0">
                <a:solidFill>
                  <a:srgbClr val="47BDA9"/>
                </a:solidFill>
                <a:latin typeface="+mn-lt"/>
                <a:cs typeface="+mn-lt"/>
              </a:rPr>
              <a:t>for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the </a:t>
            </a:r>
            <a:r>
              <a:rPr sz="2000" spc="-15" dirty="0">
                <a:solidFill>
                  <a:srgbClr val="47BDA9"/>
                </a:solidFill>
                <a:latin typeface="+mn-lt"/>
                <a:cs typeface="+mn-lt"/>
              </a:rPr>
              <a:t>first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time </a:t>
            </a:r>
            <a:r>
              <a:rPr sz="2000" spc="-20" dirty="0">
                <a:solidFill>
                  <a:srgbClr val="47BDA9"/>
                </a:solidFill>
                <a:latin typeface="+mn-lt"/>
                <a:cs typeface="+mn-lt"/>
              </a:rPr>
              <a:t>for </a:t>
            </a:r>
            <a:r>
              <a:rPr sz="2000" dirty="0">
                <a:solidFill>
                  <a:srgbClr val="47BDA9"/>
                </a:solidFill>
                <a:latin typeface="+mn-lt"/>
                <a:cs typeface="+mn-lt"/>
              </a:rPr>
              <a:t>a</a:t>
            </a:r>
            <a:r>
              <a:rPr sz="2000" spc="90" dirty="0">
                <a:solidFill>
                  <a:srgbClr val="47BDA9"/>
                </a:solidFill>
                <a:latin typeface="+mn-lt"/>
                <a:cs typeface="+mn-lt"/>
              </a:rPr>
              <a:t>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hackathon.</a:t>
            </a:r>
            <a:endParaRPr sz="2000">
              <a:latin typeface="+mn-lt"/>
              <a:cs typeface="+mn-lt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Our </a:t>
            </a:r>
            <a:r>
              <a:rPr sz="2000" spc="-15" dirty="0">
                <a:solidFill>
                  <a:srgbClr val="47BDA9"/>
                </a:solidFill>
                <a:latin typeface="+mn-lt"/>
                <a:cs typeface="+mn-lt"/>
              </a:rPr>
              <a:t>linkedIn</a:t>
            </a:r>
            <a:r>
              <a:rPr sz="2000" spc="-20" dirty="0">
                <a:solidFill>
                  <a:srgbClr val="47BDA9"/>
                </a:solidFill>
                <a:latin typeface="+mn-lt"/>
                <a:cs typeface="+mn-lt"/>
              </a:rPr>
              <a:t>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profiles-</a:t>
            </a:r>
            <a:endParaRPr sz="2000">
              <a:latin typeface="+mn-lt"/>
              <a:cs typeface="+mn-lt"/>
            </a:endParaRPr>
          </a:p>
          <a:p>
            <a:pPr marL="984250" lvl="1" indent="-514350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z="1800" spc="-10" dirty="0">
                <a:solidFill>
                  <a:srgbClr val="47BDA9"/>
                </a:solidFill>
                <a:latin typeface="+mn-lt"/>
                <a:cs typeface="+mn-lt"/>
              </a:rPr>
              <a:t>https://</a:t>
            </a:r>
            <a:r>
              <a:rPr sz="1800" spc="-10" dirty="0">
                <a:solidFill>
                  <a:srgbClr val="47BDA9"/>
                </a:solidFill>
                <a:latin typeface="+mn-lt"/>
                <a:cs typeface="+mn-lt"/>
                <a:hlinkClick r:id="rId1"/>
              </a:rPr>
              <a:t>www.linkedin.com/in/abhinav-kumar-81491b1a0</a:t>
            </a:r>
            <a:endParaRPr sz="1800">
              <a:latin typeface="+mn-lt"/>
              <a:cs typeface="+mn-lt"/>
            </a:endParaRPr>
          </a:p>
          <a:p>
            <a:pPr marL="984250" lvl="1" indent="-514350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z="1800" spc="-10" dirty="0">
                <a:solidFill>
                  <a:srgbClr val="47BDA9"/>
                </a:solidFill>
                <a:latin typeface="+mn-lt"/>
                <a:cs typeface="+mn-lt"/>
              </a:rPr>
              <a:t>https://</a:t>
            </a:r>
            <a:r>
              <a:rPr sz="1800" spc="-10" dirty="0">
                <a:solidFill>
                  <a:srgbClr val="47BDA9"/>
                </a:solidFill>
                <a:latin typeface="+mn-lt"/>
                <a:cs typeface="+mn-lt"/>
                <a:hlinkClick r:id="rId2"/>
              </a:rPr>
              <a:t>www.linkedin.com/in/siddharth-shah-957a111a9</a:t>
            </a:r>
            <a:endParaRPr sz="1800">
              <a:latin typeface="+mn-lt"/>
              <a:cs typeface="+mn-lt"/>
            </a:endParaRPr>
          </a:p>
          <a:p>
            <a:pPr marL="984250" lvl="1" indent="-514350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z="1800" spc="-10" dirty="0">
                <a:solidFill>
                  <a:srgbClr val="47BDA9"/>
                </a:solidFill>
                <a:latin typeface="+mn-lt"/>
                <a:cs typeface="+mn-lt"/>
              </a:rPr>
              <a:t>https://</a:t>
            </a:r>
            <a:r>
              <a:rPr sz="1800" spc="-10" dirty="0">
                <a:solidFill>
                  <a:srgbClr val="47BDA9"/>
                </a:solidFill>
                <a:latin typeface="+mn-lt"/>
                <a:cs typeface="+mn-lt"/>
                <a:hlinkClick r:id="rId3"/>
              </a:rPr>
              <a:t>www.linkedin.com/in/tirush-k-dixit-a72b4a18a</a:t>
            </a:r>
            <a:endParaRPr sz="1800">
              <a:latin typeface="+mn-lt"/>
              <a:cs typeface="+mn-l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5" name="object 5"/>
            <p:cNvSpPr/>
            <p:nvPr/>
          </p:nvSpPr>
          <p:spPr>
            <a:xfrm>
              <a:off x="8570061" y="4221175"/>
              <a:ext cx="2652674" cy="23426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7" y="642619"/>
            <a:ext cx="2356485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pc="-225" dirty="0"/>
              <a:t>Problem  </a:t>
            </a:r>
            <a:r>
              <a:rPr spc="-944" dirty="0"/>
              <a:t>S</a:t>
            </a:r>
            <a:r>
              <a:rPr spc="160" dirty="0"/>
              <a:t>t</a:t>
            </a:r>
            <a:r>
              <a:rPr spc="-420" dirty="0"/>
              <a:t>a</a:t>
            </a:r>
            <a:r>
              <a:rPr spc="180" dirty="0"/>
              <a:t>t</a:t>
            </a:r>
            <a:r>
              <a:rPr spc="-275" dirty="0"/>
              <a:t>e</a:t>
            </a:r>
            <a:r>
              <a:rPr spc="-185" dirty="0"/>
              <a:t>m</a:t>
            </a:r>
            <a:r>
              <a:rPr spc="-275" dirty="0"/>
              <a:t>e</a:t>
            </a:r>
            <a:r>
              <a:rPr spc="-204" dirty="0"/>
              <a:t>n</a:t>
            </a:r>
            <a:r>
              <a:rPr spc="225" dirty="0"/>
              <a:t>t</a:t>
            </a:r>
            <a:endParaRPr spc="225" dirty="0"/>
          </a:p>
        </p:txBody>
      </p:sp>
      <p:sp>
        <p:nvSpPr>
          <p:cNvPr id="3" name="object 3"/>
          <p:cNvSpPr txBox="1"/>
          <p:nvPr/>
        </p:nvSpPr>
        <p:spPr>
          <a:xfrm>
            <a:off x="5929985" y="942619"/>
            <a:ext cx="3086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60" dirty="0">
                <a:solidFill>
                  <a:srgbClr val="5D2A85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4400" spc="-300" dirty="0">
                <a:solidFill>
                  <a:srgbClr val="5D2A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spc="-215" dirty="0">
                <a:solidFill>
                  <a:srgbClr val="5D2A85"/>
                </a:solidFill>
                <a:latin typeface="Arial" panose="020B0604020202020204"/>
                <a:cs typeface="Arial" panose="020B0604020202020204"/>
              </a:rPr>
              <a:t>Flow-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227" y="2355976"/>
            <a:ext cx="4876800" cy="30416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219075" algn="r">
              <a:lnSpc>
                <a:spcPct val="100000"/>
              </a:lnSpc>
              <a:spcBef>
                <a:spcPts val="860"/>
              </a:spcBef>
            </a:pPr>
            <a:r>
              <a:rPr sz="2000" b="1" dirty="0">
                <a:solidFill>
                  <a:srgbClr val="47BDA9"/>
                </a:solidFill>
                <a:cs typeface="+mn-lt"/>
              </a:rPr>
              <a:t>-</a:t>
            </a:r>
            <a:endParaRPr sz="2000">
              <a:cs typeface="+mn-lt"/>
            </a:endParaRPr>
          </a:p>
          <a:p>
            <a:pPr algn="just">
              <a:lnSpc>
                <a:spcPts val="2160"/>
              </a:lnSpc>
              <a:spcBef>
                <a:spcPts val="1030"/>
              </a:spcBef>
            </a:pPr>
            <a:r>
              <a:rPr sz="2000" dirty="0">
                <a:solidFill>
                  <a:srgbClr val="47BDA9"/>
                </a:solidFill>
                <a:cs typeface="+mn-lt"/>
              </a:rPr>
              <a:t>A </a:t>
            </a:r>
            <a:r>
              <a:rPr sz="2000" spc="90" dirty="0">
                <a:solidFill>
                  <a:srgbClr val="47BDA9"/>
                </a:solidFill>
                <a:cs typeface="+mn-lt"/>
              </a:rPr>
              <a:t>module </a:t>
            </a:r>
            <a:r>
              <a:rPr sz="2000" spc="40" dirty="0">
                <a:solidFill>
                  <a:srgbClr val="47BDA9"/>
                </a:solidFill>
                <a:cs typeface="+mn-lt"/>
              </a:rPr>
              <a:t>to </a:t>
            </a:r>
            <a:r>
              <a:rPr sz="2000" spc="85" dirty="0">
                <a:solidFill>
                  <a:srgbClr val="47BDA9"/>
                </a:solidFill>
                <a:cs typeface="+mn-lt"/>
              </a:rPr>
              <a:t>log, </a:t>
            </a:r>
            <a:r>
              <a:rPr sz="2000" spc="80" dirty="0">
                <a:solidFill>
                  <a:srgbClr val="47BDA9"/>
                </a:solidFill>
                <a:cs typeface="+mn-lt"/>
              </a:rPr>
              <a:t>track </a:t>
            </a:r>
            <a:r>
              <a:rPr sz="2000" spc="75" dirty="0">
                <a:solidFill>
                  <a:srgbClr val="47BDA9"/>
                </a:solidFill>
                <a:cs typeface="+mn-lt"/>
              </a:rPr>
              <a:t>and </a:t>
            </a:r>
            <a:r>
              <a:rPr sz="2000" spc="80" dirty="0">
                <a:solidFill>
                  <a:srgbClr val="47BDA9"/>
                </a:solidFill>
                <a:cs typeface="+mn-lt"/>
              </a:rPr>
              <a:t>share </a:t>
            </a:r>
            <a:r>
              <a:rPr sz="2000" spc="75" dirty="0">
                <a:solidFill>
                  <a:srgbClr val="47BDA9"/>
                </a:solidFill>
                <a:cs typeface="+mn-lt"/>
              </a:rPr>
              <a:t>the </a:t>
            </a:r>
            <a:r>
              <a:rPr sz="2000" spc="85" dirty="0">
                <a:solidFill>
                  <a:srgbClr val="47BDA9"/>
                </a:solidFill>
                <a:cs typeface="+mn-lt"/>
              </a:rPr>
              <a:t>daily  </a:t>
            </a:r>
            <a:r>
              <a:rPr sz="2000" spc="25" dirty="0">
                <a:solidFill>
                  <a:srgbClr val="47BDA9"/>
                </a:solidFill>
                <a:cs typeface="+mn-lt"/>
              </a:rPr>
              <a:t>symptoms </a:t>
            </a:r>
            <a:r>
              <a:rPr sz="2000" spc="20" dirty="0">
                <a:solidFill>
                  <a:srgbClr val="47BDA9"/>
                </a:solidFill>
                <a:cs typeface="+mn-lt"/>
              </a:rPr>
              <a:t>of </a:t>
            </a:r>
            <a:r>
              <a:rPr sz="2000" dirty="0">
                <a:solidFill>
                  <a:srgbClr val="47BDA9"/>
                </a:solidFill>
                <a:cs typeface="+mn-lt"/>
              </a:rPr>
              <a:t>a </a:t>
            </a:r>
            <a:r>
              <a:rPr sz="2000" spc="25" dirty="0">
                <a:solidFill>
                  <a:srgbClr val="47BDA9"/>
                </a:solidFill>
                <a:cs typeface="+mn-lt"/>
              </a:rPr>
              <a:t>corona </a:t>
            </a:r>
            <a:r>
              <a:rPr sz="2000" spc="30" dirty="0">
                <a:solidFill>
                  <a:srgbClr val="47BDA9"/>
                </a:solidFill>
                <a:cs typeface="+mn-lt"/>
              </a:rPr>
              <a:t>patient </a:t>
            </a:r>
            <a:r>
              <a:rPr sz="2000" spc="20" dirty="0">
                <a:solidFill>
                  <a:srgbClr val="47BDA9"/>
                </a:solidFill>
                <a:cs typeface="+mn-lt"/>
              </a:rPr>
              <a:t>or </a:t>
            </a:r>
            <a:r>
              <a:rPr sz="2000" dirty="0">
                <a:solidFill>
                  <a:srgbClr val="47BDA9"/>
                </a:solidFill>
                <a:cs typeface="+mn-lt"/>
              </a:rPr>
              <a:t>a </a:t>
            </a:r>
            <a:r>
              <a:rPr sz="2000" spc="35" dirty="0">
                <a:solidFill>
                  <a:srgbClr val="47BDA9"/>
                </a:solidFill>
                <a:cs typeface="+mn-lt"/>
              </a:rPr>
              <a:t>suspected  </a:t>
            </a:r>
            <a:r>
              <a:rPr sz="2000" spc="-15" dirty="0">
                <a:solidFill>
                  <a:srgbClr val="47BDA9"/>
                </a:solidFill>
                <a:cs typeface="+mn-lt"/>
              </a:rPr>
              <a:t>corona </a:t>
            </a:r>
            <a:r>
              <a:rPr sz="2000" spc="-10" dirty="0">
                <a:solidFill>
                  <a:srgbClr val="47BDA9"/>
                </a:solidFill>
                <a:cs typeface="+mn-lt"/>
              </a:rPr>
              <a:t>patient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during the </a:t>
            </a:r>
            <a:r>
              <a:rPr sz="2000" spc="-10" dirty="0">
                <a:solidFill>
                  <a:srgbClr val="47BDA9"/>
                </a:solidFill>
                <a:cs typeface="+mn-lt"/>
              </a:rPr>
              <a:t>quarantine.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The user  </a:t>
            </a:r>
            <a:r>
              <a:rPr sz="2000" spc="25" dirty="0">
                <a:solidFill>
                  <a:srgbClr val="47BDA9"/>
                </a:solidFill>
                <a:cs typeface="+mn-lt"/>
              </a:rPr>
              <a:t>can </a:t>
            </a:r>
            <a:r>
              <a:rPr sz="2000" spc="35" dirty="0">
                <a:solidFill>
                  <a:srgbClr val="47BDA9"/>
                </a:solidFill>
                <a:cs typeface="+mn-lt"/>
              </a:rPr>
              <a:t>log </a:t>
            </a:r>
            <a:r>
              <a:rPr sz="2000" spc="25" dirty="0">
                <a:solidFill>
                  <a:srgbClr val="47BDA9"/>
                </a:solidFill>
                <a:cs typeface="+mn-lt"/>
              </a:rPr>
              <a:t>in </a:t>
            </a:r>
            <a:r>
              <a:rPr sz="2000" spc="35" dirty="0">
                <a:solidFill>
                  <a:srgbClr val="47BDA9"/>
                </a:solidFill>
                <a:cs typeface="+mn-lt"/>
              </a:rPr>
              <a:t>his </a:t>
            </a:r>
            <a:r>
              <a:rPr sz="2000" spc="40" dirty="0">
                <a:solidFill>
                  <a:srgbClr val="47BDA9"/>
                </a:solidFill>
                <a:cs typeface="+mn-lt"/>
              </a:rPr>
              <a:t>symptoms </a:t>
            </a:r>
            <a:r>
              <a:rPr sz="2000" spc="45" dirty="0">
                <a:solidFill>
                  <a:srgbClr val="47BDA9"/>
                </a:solidFill>
                <a:cs typeface="+mn-lt"/>
              </a:rPr>
              <a:t>daily </a:t>
            </a:r>
            <a:r>
              <a:rPr sz="2000" spc="35" dirty="0">
                <a:solidFill>
                  <a:srgbClr val="47BDA9"/>
                </a:solidFill>
                <a:cs typeface="+mn-lt"/>
              </a:rPr>
              <a:t>and </a:t>
            </a:r>
            <a:r>
              <a:rPr sz="2000" spc="25" dirty="0">
                <a:solidFill>
                  <a:srgbClr val="47BDA9"/>
                </a:solidFill>
                <a:cs typeface="+mn-lt"/>
              </a:rPr>
              <a:t>if </a:t>
            </a:r>
            <a:r>
              <a:rPr sz="2000" spc="35" dirty="0">
                <a:solidFill>
                  <a:srgbClr val="47BDA9"/>
                </a:solidFill>
                <a:cs typeface="+mn-lt"/>
              </a:rPr>
              <a:t>the they  are </a:t>
            </a:r>
            <a:r>
              <a:rPr sz="2000" spc="50" dirty="0">
                <a:solidFill>
                  <a:srgbClr val="47BDA9"/>
                </a:solidFill>
                <a:cs typeface="+mn-lt"/>
              </a:rPr>
              <a:t>worsening </a:t>
            </a:r>
            <a:r>
              <a:rPr sz="2000" spc="30" dirty="0">
                <a:solidFill>
                  <a:srgbClr val="47BDA9"/>
                </a:solidFill>
                <a:cs typeface="+mn-lt"/>
              </a:rPr>
              <a:t>or </a:t>
            </a:r>
            <a:r>
              <a:rPr sz="2000" spc="40" dirty="0">
                <a:solidFill>
                  <a:srgbClr val="47BDA9"/>
                </a:solidFill>
                <a:cs typeface="+mn-lt"/>
              </a:rPr>
              <a:t>more </a:t>
            </a:r>
            <a:r>
              <a:rPr sz="2000" spc="50" dirty="0">
                <a:solidFill>
                  <a:srgbClr val="47BDA9"/>
                </a:solidFill>
                <a:cs typeface="+mn-lt"/>
              </a:rPr>
              <a:t>symptoms </a:t>
            </a:r>
            <a:r>
              <a:rPr sz="2000" spc="30" dirty="0">
                <a:solidFill>
                  <a:srgbClr val="47BDA9"/>
                </a:solidFill>
                <a:cs typeface="+mn-lt"/>
              </a:rPr>
              <a:t>of </a:t>
            </a:r>
            <a:r>
              <a:rPr sz="2000" spc="50" dirty="0">
                <a:solidFill>
                  <a:srgbClr val="47BDA9"/>
                </a:solidFill>
                <a:cs typeface="+mn-lt"/>
              </a:rPr>
              <a:t>Corona 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are </a:t>
            </a:r>
            <a:r>
              <a:rPr sz="2000" spc="5" dirty="0">
                <a:solidFill>
                  <a:srgbClr val="47BDA9"/>
                </a:solidFill>
                <a:cs typeface="+mn-lt"/>
              </a:rPr>
              <a:t>showing up, it </a:t>
            </a:r>
            <a:r>
              <a:rPr sz="2000" spc="10" dirty="0">
                <a:solidFill>
                  <a:srgbClr val="47BDA9"/>
                </a:solidFill>
                <a:cs typeface="+mn-lt"/>
              </a:rPr>
              <a:t>will be </a:t>
            </a:r>
            <a:r>
              <a:rPr sz="2000" spc="5" dirty="0">
                <a:solidFill>
                  <a:srgbClr val="47BDA9"/>
                </a:solidFill>
                <a:cs typeface="+mn-lt"/>
              </a:rPr>
              <a:t>escalated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to </a:t>
            </a:r>
            <a:r>
              <a:rPr sz="2000" spc="10" dirty="0">
                <a:solidFill>
                  <a:srgbClr val="47BDA9"/>
                </a:solidFill>
                <a:cs typeface="+mn-lt"/>
              </a:rPr>
              <a:t>the </a:t>
            </a:r>
            <a:r>
              <a:rPr sz="2000" dirty="0">
                <a:solidFill>
                  <a:srgbClr val="47BDA9"/>
                </a:solidFill>
                <a:cs typeface="+mn-lt"/>
              </a:rPr>
              <a:t>care  </a:t>
            </a:r>
            <a:r>
              <a:rPr sz="2000" spc="-35" dirty="0">
                <a:solidFill>
                  <a:srgbClr val="47BDA9"/>
                </a:solidFill>
                <a:cs typeface="+mn-lt"/>
              </a:rPr>
              <a:t>provider.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User will </a:t>
            </a:r>
            <a:r>
              <a:rPr sz="2000" dirty="0">
                <a:solidFill>
                  <a:srgbClr val="47BDA9"/>
                </a:solidFill>
                <a:cs typeface="+mn-lt"/>
              </a:rPr>
              <a:t>be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able </a:t>
            </a:r>
            <a:r>
              <a:rPr sz="2000" spc="-15" dirty="0">
                <a:solidFill>
                  <a:srgbClr val="47BDA9"/>
                </a:solidFill>
                <a:cs typeface="+mn-lt"/>
              </a:rPr>
              <a:t>to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view his </a:t>
            </a:r>
            <a:r>
              <a:rPr sz="2000" spc="-15" dirty="0">
                <a:solidFill>
                  <a:srgbClr val="47BDA9"/>
                </a:solidFill>
                <a:cs typeface="+mn-lt"/>
              </a:rPr>
              <a:t>symptom  </a:t>
            </a:r>
            <a:r>
              <a:rPr sz="2000" spc="50" dirty="0">
                <a:solidFill>
                  <a:srgbClr val="47BDA9"/>
                </a:solidFill>
                <a:cs typeface="+mn-lt"/>
              </a:rPr>
              <a:t>progression trends </a:t>
            </a:r>
            <a:r>
              <a:rPr sz="2000" spc="45" dirty="0">
                <a:solidFill>
                  <a:srgbClr val="47BDA9"/>
                </a:solidFill>
                <a:cs typeface="+mn-lt"/>
              </a:rPr>
              <a:t>and share the </a:t>
            </a:r>
            <a:r>
              <a:rPr sz="2000" spc="50" dirty="0">
                <a:solidFill>
                  <a:srgbClr val="47BDA9"/>
                </a:solidFill>
                <a:cs typeface="+mn-lt"/>
              </a:rPr>
              <a:t>same with  </a:t>
            </a:r>
            <a:r>
              <a:rPr sz="2000" spc="-35" dirty="0">
                <a:solidFill>
                  <a:srgbClr val="47BDA9"/>
                </a:solidFill>
                <a:cs typeface="+mn-lt"/>
              </a:rPr>
              <a:t>doctor.</a:t>
            </a:r>
            <a:endParaRPr sz="2000">
              <a:cs typeface="+mn-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8273" y="2523235"/>
            <a:ext cx="4614075" cy="2732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1365" y="6066790"/>
            <a:ext cx="885444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cs typeface="+mn-lt"/>
              </a:rPr>
              <a:t>Process </a:t>
            </a:r>
            <a:r>
              <a:rPr sz="1800" spc="-5" dirty="0">
                <a:cs typeface="+mn-lt"/>
              </a:rPr>
              <a:t>flow link </a:t>
            </a:r>
            <a:r>
              <a:rPr sz="1800" dirty="0">
                <a:cs typeface="+mn-lt"/>
              </a:rPr>
              <a:t>-</a:t>
            </a:r>
            <a:r>
              <a:rPr sz="1800" spc="150" dirty="0">
                <a:cs typeface="+mn-lt"/>
              </a:rPr>
              <a:t> </a:t>
            </a:r>
            <a:r>
              <a:rPr sz="1800" spc="-10" dirty="0">
                <a:solidFill>
                  <a:srgbClr val="47BDA9"/>
                </a:solidFill>
                <a:cs typeface="+mn-lt"/>
              </a:rPr>
              <a:t>https://drive.google.com/open?id=1HcM88-g4j6ePtMKwQ1LAvkjyBG4Mo-xx</a:t>
            </a:r>
            <a:endParaRPr sz="1800">
              <a:cs typeface="+mn-l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8" name="object 8"/>
            <p:cNvSpPr/>
            <p:nvPr/>
          </p:nvSpPr>
          <p:spPr>
            <a:xfrm>
              <a:off x="6082283" y="2054351"/>
              <a:ext cx="5897880" cy="36118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4360"/>
            <a:ext cx="5219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30" dirty="0"/>
              <a:t>Tech </a:t>
            </a:r>
            <a:r>
              <a:rPr spc="-310" dirty="0"/>
              <a:t>Stack- </a:t>
            </a:r>
            <a:r>
              <a:rPr spc="-190" dirty="0"/>
              <a:t>Mean</a:t>
            </a:r>
            <a:r>
              <a:rPr spc="-15" dirty="0"/>
              <a:t> </a:t>
            </a:r>
            <a:r>
              <a:rPr spc="-270" dirty="0"/>
              <a:t>stack</a:t>
            </a:r>
            <a:endParaRPr spc="-270" dirty="0"/>
          </a:p>
        </p:txBody>
      </p:sp>
      <p:sp>
        <p:nvSpPr>
          <p:cNvPr id="3" name="object 3"/>
          <p:cNvSpPr/>
          <p:nvPr/>
        </p:nvSpPr>
        <p:spPr>
          <a:xfrm>
            <a:off x="974852" y="1678813"/>
            <a:ext cx="10346677" cy="43708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3752" y="2186863"/>
            <a:ext cx="67310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C000"/>
                </a:solidFill>
                <a:latin typeface="Carlito"/>
                <a:cs typeface="Carlito"/>
              </a:rPr>
              <a:t>FRONTEND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5063" y="1714360"/>
            <a:ext cx="24974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</a:tabLst>
            </a:pPr>
            <a:r>
              <a:rPr sz="4200" spc="-210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4200" spc="-285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spc="-844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JS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4552" y="3236607"/>
            <a:ext cx="57150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4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00" spc="-114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100" spc="-204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100" spc="-18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100" spc="-19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100" spc="-9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100" spc="-12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D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5063" y="2764104"/>
            <a:ext cx="199961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</a:tabLst>
            </a:pPr>
            <a:r>
              <a:rPr sz="4200" spc="-235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4200" spc="-300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spc="-844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JS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7711" y="4202531"/>
            <a:ext cx="8058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marR="5080" indent="-114935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C000"/>
                </a:solidFill>
                <a:latin typeface="Carlito"/>
                <a:cs typeface="Carlito"/>
              </a:rPr>
              <a:t>Cloud</a:t>
            </a:r>
            <a:r>
              <a:rPr sz="1100" b="1" spc="-60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1100" b="1" spc="-5" dirty="0">
                <a:solidFill>
                  <a:srgbClr val="FFC000"/>
                </a:solidFill>
                <a:latin typeface="Carlito"/>
                <a:cs typeface="Carlito"/>
              </a:rPr>
              <a:t>Service  Providers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5063" y="3813835"/>
            <a:ext cx="5327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</a:tabLst>
            </a:pPr>
            <a:r>
              <a:rPr sz="4200" spc="-204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Heruko </a:t>
            </a:r>
            <a:r>
              <a:rPr sz="4200" spc="-10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4200" spc="-290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200" spc="-140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deployment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1536" y="5336082"/>
            <a:ext cx="5575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2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100" spc="-9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100" spc="5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100" spc="-9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100" spc="-14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100" spc="-9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100" spc="-125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100" spc="-70" dirty="0">
                <a:solidFill>
                  <a:srgbClr val="FFC000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5063" y="4863579"/>
            <a:ext cx="24549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</a:tabLst>
            </a:pPr>
            <a:r>
              <a:rPr sz="4200" spc="45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4200" spc="-155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200" spc="-160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4200" spc="-370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4200" spc="-155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4200" spc="-484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4200" spc="-555" dirty="0">
                <a:solidFill>
                  <a:srgbClr val="47BDA9"/>
                </a:solidFill>
                <a:latin typeface="Arial" panose="020B0604020202020204"/>
                <a:cs typeface="Arial" panose="020B0604020202020204"/>
              </a:rPr>
              <a:t>B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4360"/>
            <a:ext cx="2988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Our</a:t>
            </a:r>
            <a:r>
              <a:rPr spc="-285" dirty="0"/>
              <a:t> </a:t>
            </a:r>
            <a:r>
              <a:rPr spc="-114" dirty="0"/>
              <a:t>solution-</a:t>
            </a:r>
            <a:endParaRPr spc="-114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683702"/>
            <a:ext cx="10197465" cy="39992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-40" dirty="0">
                <a:solidFill>
                  <a:srgbClr val="47BDA9"/>
                </a:solidFill>
                <a:latin typeface="+mn-lt"/>
                <a:cs typeface="+mn-lt"/>
              </a:rPr>
              <a:t>We </a:t>
            </a:r>
            <a:r>
              <a:rPr sz="2000" spc="-15" dirty="0">
                <a:solidFill>
                  <a:srgbClr val="47BDA9"/>
                </a:solidFill>
                <a:latin typeface="+mn-lt"/>
                <a:cs typeface="+mn-lt"/>
              </a:rPr>
              <a:t>were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able </a:t>
            </a:r>
            <a:r>
              <a:rPr sz="2000" spc="-15" dirty="0">
                <a:solidFill>
                  <a:srgbClr val="47BDA9"/>
                </a:solidFill>
                <a:latin typeface="+mn-lt"/>
                <a:cs typeface="+mn-lt"/>
              </a:rPr>
              <a:t>to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derive </a:t>
            </a:r>
            <a:r>
              <a:rPr sz="2000" dirty="0">
                <a:solidFill>
                  <a:srgbClr val="47BDA9"/>
                </a:solidFill>
                <a:latin typeface="+mn-lt"/>
                <a:cs typeface="+mn-lt"/>
              </a:rPr>
              <a:t>a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new algorithm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that significantly produces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the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result </a:t>
            </a:r>
            <a:r>
              <a:rPr sz="2000" spc="-15" dirty="0">
                <a:solidFill>
                  <a:srgbClr val="47BDA9"/>
                </a:solidFill>
                <a:latin typeface="+mn-lt"/>
                <a:cs typeface="+mn-lt"/>
              </a:rPr>
              <a:t>at </a:t>
            </a:r>
            <a:r>
              <a:rPr sz="2000" dirty="0">
                <a:solidFill>
                  <a:srgbClr val="47BDA9"/>
                </a:solidFill>
                <a:latin typeface="+mn-lt"/>
                <a:cs typeface="+mn-lt"/>
              </a:rPr>
              <a:t>a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good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precision  </a:t>
            </a:r>
            <a:r>
              <a:rPr sz="2000" spc="-25" dirty="0">
                <a:solidFill>
                  <a:srgbClr val="47BDA9"/>
                </a:solidFill>
                <a:latin typeface="+mn-lt"/>
                <a:cs typeface="+mn-lt"/>
              </a:rPr>
              <a:t>rate.</a:t>
            </a:r>
            <a:endParaRPr sz="2000">
              <a:latin typeface="+mn-lt"/>
              <a:cs typeface="+mn-lt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Generic method </a:t>
            </a:r>
            <a:r>
              <a:rPr sz="2000" spc="-15" dirty="0">
                <a:solidFill>
                  <a:srgbClr val="47BDA9"/>
                </a:solidFill>
                <a:latin typeface="+mn-lt"/>
                <a:cs typeface="+mn-lt"/>
              </a:rPr>
              <a:t>to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calculate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risk based </a:t>
            </a:r>
            <a:r>
              <a:rPr sz="2000" dirty="0">
                <a:solidFill>
                  <a:srgbClr val="47BDA9"/>
                </a:solidFill>
                <a:latin typeface="+mn-lt"/>
                <a:cs typeface="+mn-lt"/>
              </a:rPr>
              <a:t>on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multiple</a:t>
            </a:r>
            <a:r>
              <a:rPr sz="2000" spc="-15" dirty="0">
                <a:solidFill>
                  <a:srgbClr val="47BDA9"/>
                </a:solidFill>
                <a:latin typeface="+mn-lt"/>
                <a:cs typeface="+mn-lt"/>
              </a:rPr>
              <a:t> factors:</a:t>
            </a:r>
            <a:endParaRPr sz="2000">
              <a:latin typeface="+mn-lt"/>
              <a:cs typeface="+mn-lt"/>
            </a:endParaRPr>
          </a:p>
          <a:p>
            <a:pPr marL="984250" lvl="1" indent="-5143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z="1700" spc="-20" dirty="0">
                <a:solidFill>
                  <a:srgbClr val="47BDA9"/>
                </a:solidFill>
                <a:latin typeface="+mn-lt"/>
                <a:cs typeface="+mn-lt"/>
              </a:rPr>
              <a:t>Type </a:t>
            </a:r>
            <a:r>
              <a:rPr sz="1700" dirty="0">
                <a:solidFill>
                  <a:srgbClr val="47BDA9"/>
                </a:solidFill>
                <a:latin typeface="+mn-lt"/>
                <a:cs typeface="+mn-lt"/>
              </a:rPr>
              <a:t>of </a:t>
            </a:r>
            <a:r>
              <a:rPr sz="1700" spc="-5" dirty="0">
                <a:solidFill>
                  <a:srgbClr val="47BDA9"/>
                </a:solidFill>
                <a:latin typeface="+mn-lt"/>
                <a:cs typeface="+mn-lt"/>
              </a:rPr>
              <a:t>symptom </a:t>
            </a:r>
            <a:r>
              <a:rPr sz="1700" dirty="0">
                <a:solidFill>
                  <a:srgbClr val="47BDA9"/>
                </a:solidFill>
                <a:latin typeface="+mn-lt"/>
                <a:cs typeface="+mn-lt"/>
              </a:rPr>
              <a:t>(serious, common and</a:t>
            </a:r>
            <a:r>
              <a:rPr sz="1700" spc="-10" dirty="0">
                <a:solidFill>
                  <a:srgbClr val="47BDA9"/>
                </a:solidFill>
                <a:latin typeface="+mn-lt"/>
                <a:cs typeface="+mn-lt"/>
              </a:rPr>
              <a:t> </a:t>
            </a:r>
            <a:r>
              <a:rPr sz="1700" spc="-15" dirty="0">
                <a:solidFill>
                  <a:srgbClr val="47BDA9"/>
                </a:solidFill>
                <a:latin typeface="+mn-lt"/>
                <a:cs typeface="+mn-lt"/>
              </a:rPr>
              <a:t>rare)</a:t>
            </a:r>
            <a:endParaRPr sz="1700">
              <a:latin typeface="+mn-lt"/>
              <a:cs typeface="+mn-lt"/>
            </a:endParaRPr>
          </a:p>
          <a:p>
            <a:pPr marL="984250" lvl="1" indent="-51435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z="1700" spc="-5" dirty="0">
                <a:solidFill>
                  <a:srgbClr val="47BDA9"/>
                </a:solidFill>
                <a:latin typeface="+mn-lt"/>
                <a:cs typeface="+mn-lt"/>
              </a:rPr>
              <a:t>Intensity</a:t>
            </a:r>
            <a:endParaRPr sz="1700">
              <a:latin typeface="+mn-lt"/>
              <a:cs typeface="+mn-lt"/>
            </a:endParaRPr>
          </a:p>
          <a:p>
            <a:pPr marL="984250" lvl="1" indent="-51435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z="1700" dirty="0">
                <a:solidFill>
                  <a:srgbClr val="47BDA9"/>
                </a:solidFill>
                <a:latin typeface="+mn-lt"/>
                <a:cs typeface="+mn-lt"/>
              </a:rPr>
              <a:t>Number of</a:t>
            </a:r>
            <a:r>
              <a:rPr sz="1700" spc="-15" dirty="0">
                <a:solidFill>
                  <a:srgbClr val="47BDA9"/>
                </a:solidFill>
                <a:latin typeface="+mn-lt"/>
                <a:cs typeface="+mn-lt"/>
              </a:rPr>
              <a:t> days</a:t>
            </a:r>
            <a:endParaRPr sz="1700">
              <a:latin typeface="+mn-lt"/>
              <a:cs typeface="+mn-lt"/>
            </a:endParaRPr>
          </a:p>
          <a:p>
            <a:pPr marL="984250" lvl="1" indent="-51435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z="1700" spc="-5" dirty="0">
                <a:solidFill>
                  <a:srgbClr val="47BDA9"/>
                </a:solidFill>
                <a:latin typeface="+mn-lt"/>
                <a:cs typeface="+mn-lt"/>
              </a:rPr>
              <a:t>Age</a:t>
            </a:r>
            <a:r>
              <a:rPr sz="1700" spc="-10" dirty="0">
                <a:solidFill>
                  <a:srgbClr val="47BDA9"/>
                </a:solidFill>
                <a:latin typeface="+mn-lt"/>
                <a:cs typeface="+mn-lt"/>
              </a:rPr>
              <a:t> </a:t>
            </a:r>
            <a:r>
              <a:rPr sz="1700" spc="-5" dirty="0">
                <a:solidFill>
                  <a:srgbClr val="47BDA9"/>
                </a:solidFill>
                <a:latin typeface="+mn-lt"/>
                <a:cs typeface="+mn-lt"/>
              </a:rPr>
              <a:t>group</a:t>
            </a:r>
            <a:endParaRPr sz="1700">
              <a:latin typeface="+mn-lt"/>
              <a:cs typeface="+mn-lt"/>
            </a:endParaRPr>
          </a:p>
          <a:p>
            <a:pPr marL="984250" lvl="1" indent="-51435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983615" algn="l"/>
                <a:tab pos="984250" algn="l"/>
              </a:tabLst>
            </a:pPr>
            <a:r>
              <a:rPr sz="1700" spc="-5" dirty="0">
                <a:solidFill>
                  <a:srgbClr val="47BDA9"/>
                </a:solidFill>
                <a:latin typeface="+mn-lt"/>
                <a:cs typeface="+mn-lt"/>
              </a:rPr>
              <a:t>Medical</a:t>
            </a:r>
            <a:r>
              <a:rPr sz="1700" spc="-10" dirty="0">
                <a:solidFill>
                  <a:srgbClr val="47BDA9"/>
                </a:solidFill>
                <a:latin typeface="+mn-lt"/>
                <a:cs typeface="+mn-lt"/>
              </a:rPr>
              <a:t> </a:t>
            </a:r>
            <a:r>
              <a:rPr sz="1700" dirty="0">
                <a:solidFill>
                  <a:srgbClr val="47BDA9"/>
                </a:solidFill>
                <a:latin typeface="+mn-lt"/>
                <a:cs typeface="+mn-lt"/>
              </a:rPr>
              <a:t>Conditions</a:t>
            </a:r>
            <a:endParaRPr sz="1700">
              <a:latin typeface="+mn-lt"/>
              <a:cs typeface="+mn-lt"/>
            </a:endParaRPr>
          </a:p>
          <a:p>
            <a:pPr marL="527050" marR="60960" indent="-514350">
              <a:lnSpc>
                <a:spcPts val="2160"/>
              </a:lnSpc>
              <a:spcBef>
                <a:spcPts val="1020"/>
              </a:spcBef>
              <a:buFont typeface="Arial" panose="020B0604020202020204"/>
              <a:buChar char="•"/>
              <a:tabLst>
                <a:tab pos="526415" algn="l"/>
                <a:tab pos="527050" algn="l"/>
              </a:tabLst>
            </a:pP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Flexible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solution </a:t>
            </a:r>
            <a:r>
              <a:rPr sz="2000" spc="-15" dirty="0">
                <a:solidFill>
                  <a:srgbClr val="47BDA9"/>
                </a:solidFill>
                <a:latin typeface="+mn-lt"/>
                <a:cs typeface="+mn-lt"/>
              </a:rPr>
              <a:t>to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accommodate future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enhancements </a:t>
            </a:r>
            <a:r>
              <a:rPr sz="2000" dirty="0">
                <a:solidFill>
                  <a:srgbClr val="47BDA9"/>
                </a:solidFill>
                <a:latin typeface="+mn-lt"/>
                <a:cs typeface="+mn-lt"/>
              </a:rPr>
              <a:t>.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Risk-values associated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with </a:t>
            </a:r>
            <a:r>
              <a:rPr sz="2000" spc="-20" dirty="0">
                <a:solidFill>
                  <a:srgbClr val="47BDA9"/>
                </a:solidFill>
                <a:latin typeface="+mn-lt"/>
                <a:cs typeface="+mn-lt"/>
              </a:rPr>
              <a:t>factors 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can </a:t>
            </a:r>
            <a:r>
              <a:rPr sz="2000" dirty="0">
                <a:solidFill>
                  <a:srgbClr val="47BDA9"/>
                </a:solidFill>
                <a:latin typeface="+mn-lt"/>
                <a:cs typeface="+mn-lt"/>
              </a:rPr>
              <a:t>be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easily changed based </a:t>
            </a:r>
            <a:r>
              <a:rPr sz="2000" dirty="0">
                <a:solidFill>
                  <a:srgbClr val="47BDA9"/>
                </a:solidFill>
                <a:latin typeface="+mn-lt"/>
                <a:cs typeface="+mn-lt"/>
              </a:rPr>
              <a:t>on </a:t>
            </a:r>
            <a:r>
              <a:rPr sz="2000" spc="-15" dirty="0">
                <a:solidFill>
                  <a:srgbClr val="47BDA9"/>
                </a:solidFill>
                <a:latin typeface="+mn-lt"/>
                <a:cs typeface="+mn-lt"/>
              </a:rPr>
              <a:t>data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and</a:t>
            </a:r>
            <a:r>
              <a:rPr sz="2000" spc="-30" dirty="0">
                <a:solidFill>
                  <a:srgbClr val="47BDA9"/>
                </a:solidFill>
                <a:latin typeface="+mn-lt"/>
                <a:cs typeface="+mn-lt"/>
              </a:rPr>
              <a:t>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feedback.</a:t>
            </a:r>
            <a:endParaRPr sz="2000">
              <a:latin typeface="+mn-lt"/>
              <a:cs typeface="+mn-lt"/>
            </a:endParaRPr>
          </a:p>
          <a:p>
            <a:pPr marL="527050" indent="-514350">
              <a:lnSpc>
                <a:spcPct val="100000"/>
              </a:lnSpc>
              <a:spcBef>
                <a:spcPts val="730"/>
              </a:spcBef>
              <a:buFont typeface="Arial" panose="020B0604020202020204"/>
              <a:buChar char="•"/>
              <a:tabLst>
                <a:tab pos="526415" algn="l"/>
                <a:tab pos="527050" algn="l"/>
              </a:tabLst>
            </a:pP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Detailed report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of </a:t>
            </a:r>
            <a:r>
              <a:rPr sz="2000" spc="-15" dirty="0">
                <a:solidFill>
                  <a:srgbClr val="47BDA9"/>
                </a:solidFill>
                <a:latin typeface="+mn-lt"/>
                <a:cs typeface="+mn-lt"/>
              </a:rPr>
              <a:t>symptoms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and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risks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including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graphs.</a:t>
            </a:r>
            <a:endParaRPr sz="2000">
              <a:latin typeface="+mn-lt"/>
              <a:cs typeface="+mn-lt"/>
            </a:endParaRPr>
          </a:p>
          <a:p>
            <a:pPr marL="527050" indent="-514350">
              <a:lnSpc>
                <a:spcPct val="100000"/>
              </a:lnSpc>
              <a:spcBef>
                <a:spcPts val="760"/>
              </a:spcBef>
              <a:buFont typeface="Arial" panose="020B0604020202020204"/>
              <a:buChar char="•"/>
              <a:tabLst>
                <a:tab pos="526415" algn="l"/>
                <a:tab pos="527050" algn="l"/>
              </a:tabLst>
            </a:pPr>
            <a:r>
              <a:rPr sz="2000" spc="-40" dirty="0">
                <a:solidFill>
                  <a:srgbClr val="47BDA9"/>
                </a:solidFill>
                <a:latin typeface="+mn-lt"/>
                <a:cs typeface="+mn-lt"/>
              </a:rPr>
              <a:t>We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use our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custom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designed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flowchart,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risk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values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and risk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scale </a:t>
            </a:r>
            <a:r>
              <a:rPr sz="2000" spc="-15" dirty="0">
                <a:solidFill>
                  <a:srgbClr val="47BDA9"/>
                </a:solidFill>
                <a:latin typeface="+mn-lt"/>
                <a:cs typeface="+mn-lt"/>
              </a:rPr>
              <a:t>to track </a:t>
            </a:r>
            <a:r>
              <a:rPr sz="2000" spc="-5" dirty="0">
                <a:solidFill>
                  <a:srgbClr val="47BDA9"/>
                </a:solidFill>
                <a:latin typeface="+mn-lt"/>
                <a:cs typeface="+mn-lt"/>
              </a:rPr>
              <a:t>user</a:t>
            </a:r>
            <a:r>
              <a:rPr sz="2000" spc="120" dirty="0">
                <a:solidFill>
                  <a:srgbClr val="47BDA9"/>
                </a:solidFill>
                <a:latin typeface="+mn-lt"/>
                <a:cs typeface="+mn-lt"/>
              </a:rPr>
              <a:t> </a:t>
            </a:r>
            <a:r>
              <a:rPr sz="2000" spc="-10" dirty="0">
                <a:solidFill>
                  <a:srgbClr val="47BDA9"/>
                </a:solidFill>
                <a:latin typeface="+mn-lt"/>
                <a:cs typeface="+mn-lt"/>
              </a:rPr>
              <a:t>symptoms.</a:t>
            </a:r>
            <a:endParaRPr sz="2000">
              <a:latin typeface="+mn-lt"/>
              <a:cs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4360"/>
            <a:ext cx="4071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0" dirty="0"/>
              <a:t>Tracker</a:t>
            </a:r>
            <a:r>
              <a:rPr spc="-285" dirty="0"/>
              <a:t> </a:t>
            </a:r>
            <a:r>
              <a:rPr spc="-95" dirty="0"/>
              <a:t>flowchart-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6233159" y="594360"/>
            <a:ext cx="4831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0" dirty="0">
                <a:solidFill>
                  <a:srgbClr val="5D2A85"/>
                </a:solidFill>
                <a:latin typeface="Arial" panose="020B0604020202020204"/>
                <a:cs typeface="Arial" panose="020B0604020202020204"/>
              </a:rPr>
              <a:t>Risk </a:t>
            </a:r>
            <a:r>
              <a:rPr sz="4400" spc="-275" dirty="0">
                <a:solidFill>
                  <a:srgbClr val="5D2A85"/>
                </a:solidFill>
                <a:latin typeface="Arial" panose="020B0604020202020204"/>
                <a:cs typeface="Arial" panose="020B0604020202020204"/>
              </a:rPr>
              <a:t>values </a:t>
            </a:r>
            <a:r>
              <a:rPr sz="4400" spc="-235" dirty="0">
                <a:solidFill>
                  <a:srgbClr val="5D2A8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4400" spc="-40" dirty="0">
                <a:solidFill>
                  <a:srgbClr val="5D2A8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spc="-275" dirty="0">
                <a:solidFill>
                  <a:srgbClr val="5D2A85"/>
                </a:solidFill>
                <a:latin typeface="Arial" panose="020B0604020202020204"/>
                <a:cs typeface="Arial" panose="020B0604020202020204"/>
              </a:rPr>
              <a:t>scale-</a:t>
            </a:r>
            <a:endParaRPr sz="4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054351"/>
            <a:ext cx="5181600" cy="23469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72200" y="2054351"/>
            <a:ext cx="5138368" cy="3068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8714" y="5701261"/>
            <a:ext cx="2046532" cy="186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81250" y="5626100"/>
            <a:ext cx="7538720" cy="770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37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7BDA9"/>
                </a:solidFill>
                <a:cs typeface="+mn-lt"/>
              </a:rPr>
              <a:t>https://drive.google.com/open?id=1sq-XFQIeAxjzrelPmlS4FVUS4wsQ4dhV</a:t>
            </a:r>
            <a:endParaRPr sz="1800">
              <a:cs typeface="+mn-l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cs typeface="+mn-lt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47BDA9"/>
                </a:solidFill>
                <a:cs typeface="+mn-lt"/>
              </a:rPr>
              <a:t>https://drive.google.com/open?id=1df2TaCdWEPmoQdBT9KI_RNjRws55_-Ts</a:t>
            </a:r>
            <a:endParaRPr sz="1800">
              <a:cs typeface="+mn-l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9" name="object 9"/>
            <p:cNvSpPr/>
            <p:nvPr/>
          </p:nvSpPr>
          <p:spPr>
            <a:xfrm>
              <a:off x="940769" y="6186778"/>
              <a:ext cx="1413454" cy="1859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4360"/>
            <a:ext cx="6929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Future </a:t>
            </a:r>
            <a:r>
              <a:rPr spc="-220" dirty="0"/>
              <a:t>possible</a:t>
            </a:r>
            <a:r>
              <a:rPr spc="-275" dirty="0"/>
              <a:t> </a:t>
            </a:r>
            <a:r>
              <a:rPr spc="-225" dirty="0"/>
              <a:t>enhancements</a:t>
            </a:r>
            <a:endParaRPr spc="-2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29180"/>
            <a:ext cx="10010140" cy="26479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367030">
              <a:lnSpc>
                <a:spcPts val="2160"/>
              </a:lnSpc>
              <a:spcBef>
                <a:spcPts val="375"/>
              </a:spcBef>
              <a:buSzPct val="95000"/>
              <a:buFont typeface="Arial" panose="020B0604020202020204"/>
              <a:buChar char="•"/>
              <a:tabLst>
                <a:tab pos="102870" algn="l"/>
              </a:tabLst>
            </a:pPr>
            <a:r>
              <a:rPr sz="2000" spc="-10" dirty="0">
                <a:solidFill>
                  <a:srgbClr val="47BDA9"/>
                </a:solidFill>
                <a:cs typeface="+mn-lt"/>
              </a:rPr>
              <a:t>After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accumulation of </a:t>
            </a:r>
            <a:r>
              <a:rPr sz="2000" spc="-10" dirty="0">
                <a:solidFill>
                  <a:srgbClr val="47BDA9"/>
                </a:solidFill>
                <a:cs typeface="+mn-lt"/>
              </a:rPr>
              <a:t>sufficient </a:t>
            </a:r>
            <a:r>
              <a:rPr sz="2000" spc="-15" dirty="0">
                <a:solidFill>
                  <a:srgbClr val="47BDA9"/>
                </a:solidFill>
                <a:cs typeface="+mn-lt"/>
              </a:rPr>
              <a:t>data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and </a:t>
            </a:r>
            <a:r>
              <a:rPr sz="2000" spc="-10" dirty="0">
                <a:solidFill>
                  <a:srgbClr val="47BDA9"/>
                </a:solidFill>
                <a:cs typeface="+mn-lt"/>
              </a:rPr>
              <a:t>feedback, we can adjust risk-values associated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with  </a:t>
            </a:r>
            <a:r>
              <a:rPr sz="2000" spc="-20" dirty="0">
                <a:solidFill>
                  <a:srgbClr val="47BDA9"/>
                </a:solidFill>
                <a:cs typeface="+mn-lt"/>
              </a:rPr>
              <a:t>different factors </a:t>
            </a:r>
            <a:r>
              <a:rPr sz="2000" spc="-15" dirty="0">
                <a:solidFill>
                  <a:srgbClr val="47BDA9"/>
                </a:solidFill>
                <a:cs typeface="+mn-lt"/>
              </a:rPr>
              <a:t>to </a:t>
            </a:r>
            <a:r>
              <a:rPr sz="2000" spc="-10" dirty="0">
                <a:solidFill>
                  <a:srgbClr val="47BDA9"/>
                </a:solidFill>
                <a:cs typeface="+mn-lt"/>
              </a:rPr>
              <a:t>increase</a:t>
            </a:r>
            <a:r>
              <a:rPr sz="2000" spc="30" dirty="0">
                <a:solidFill>
                  <a:srgbClr val="47BDA9"/>
                </a:solidFill>
                <a:cs typeface="+mn-lt"/>
              </a:rPr>
              <a:t> </a:t>
            </a:r>
            <a:r>
              <a:rPr sz="2000" spc="-25" dirty="0">
                <a:solidFill>
                  <a:srgbClr val="47BDA9"/>
                </a:solidFill>
                <a:cs typeface="+mn-lt"/>
              </a:rPr>
              <a:t>accuracy.</a:t>
            </a:r>
            <a:endParaRPr sz="2000">
              <a:cs typeface="+mn-lt"/>
            </a:endParaRPr>
          </a:p>
          <a:p>
            <a:pPr marL="12700" marR="5080">
              <a:lnSpc>
                <a:spcPts val="2160"/>
              </a:lnSpc>
              <a:spcBef>
                <a:spcPts val="1000"/>
              </a:spcBef>
              <a:buSzPct val="95000"/>
              <a:buFont typeface="Arial" panose="020B0604020202020204"/>
              <a:buChar char="•"/>
              <a:tabLst>
                <a:tab pos="102870" algn="l"/>
              </a:tabLst>
            </a:pPr>
            <a:r>
              <a:rPr sz="2000" spc="-5" dirty="0">
                <a:solidFill>
                  <a:srgbClr val="47BDA9"/>
                </a:solidFill>
                <a:cs typeface="+mn-lt"/>
              </a:rPr>
              <a:t>Once </a:t>
            </a:r>
            <a:r>
              <a:rPr sz="2000" spc="-10" dirty="0">
                <a:solidFill>
                  <a:srgbClr val="47BDA9"/>
                </a:solidFill>
                <a:cs typeface="+mn-lt"/>
              </a:rPr>
              <a:t>we </a:t>
            </a:r>
            <a:r>
              <a:rPr sz="2000" spc="-20" dirty="0">
                <a:solidFill>
                  <a:srgbClr val="47BDA9"/>
                </a:solidFill>
                <a:cs typeface="+mn-lt"/>
              </a:rPr>
              <a:t>have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enough </a:t>
            </a:r>
            <a:r>
              <a:rPr sz="2000" spc="-15" dirty="0">
                <a:solidFill>
                  <a:srgbClr val="47BDA9"/>
                </a:solidFill>
                <a:cs typeface="+mn-lt"/>
              </a:rPr>
              <a:t>data </a:t>
            </a:r>
            <a:r>
              <a:rPr sz="2000" spc="-10" dirty="0">
                <a:solidFill>
                  <a:srgbClr val="47BDA9"/>
                </a:solidFill>
                <a:cs typeface="+mn-lt"/>
              </a:rPr>
              <a:t>accumulated, we can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use machine learning models </a:t>
            </a:r>
            <a:r>
              <a:rPr sz="2000" spc="-15" dirty="0">
                <a:solidFill>
                  <a:srgbClr val="47BDA9"/>
                </a:solidFill>
                <a:cs typeface="+mn-lt"/>
              </a:rPr>
              <a:t>to </a:t>
            </a:r>
            <a:r>
              <a:rPr sz="2000" spc="-10" dirty="0">
                <a:solidFill>
                  <a:srgbClr val="47BDA9"/>
                </a:solidFill>
                <a:cs typeface="+mn-lt"/>
              </a:rPr>
              <a:t>determine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the  risk </a:t>
            </a:r>
            <a:r>
              <a:rPr sz="2000" spc="-10" dirty="0">
                <a:solidFill>
                  <a:srgbClr val="47BDA9"/>
                </a:solidFill>
                <a:cs typeface="+mn-lt"/>
              </a:rPr>
              <a:t>values associated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with </a:t>
            </a:r>
            <a:r>
              <a:rPr sz="2000" spc="-20" dirty="0">
                <a:solidFill>
                  <a:srgbClr val="47BDA9"/>
                </a:solidFill>
                <a:cs typeface="+mn-lt"/>
              </a:rPr>
              <a:t>different</a:t>
            </a:r>
            <a:r>
              <a:rPr sz="2000" spc="-10" dirty="0">
                <a:solidFill>
                  <a:srgbClr val="47BDA9"/>
                </a:solidFill>
                <a:cs typeface="+mn-lt"/>
              </a:rPr>
              <a:t> </a:t>
            </a:r>
            <a:r>
              <a:rPr sz="2000" spc="-15" dirty="0">
                <a:solidFill>
                  <a:srgbClr val="47BDA9"/>
                </a:solidFill>
                <a:cs typeface="+mn-lt"/>
              </a:rPr>
              <a:t>factors.</a:t>
            </a:r>
            <a:endParaRPr sz="2000">
              <a:cs typeface="+mn-lt"/>
            </a:endParaRPr>
          </a:p>
          <a:p>
            <a:pPr marL="12700" marR="290830">
              <a:lnSpc>
                <a:spcPts val="2160"/>
              </a:lnSpc>
              <a:spcBef>
                <a:spcPts val="1000"/>
              </a:spcBef>
              <a:buSzPct val="95000"/>
              <a:buFont typeface="Arial" panose="020B0604020202020204"/>
              <a:buChar char="•"/>
              <a:tabLst>
                <a:tab pos="102870" algn="l"/>
              </a:tabLst>
            </a:pPr>
            <a:r>
              <a:rPr sz="2000" spc="-5" dirty="0">
                <a:solidFill>
                  <a:srgbClr val="47BDA9"/>
                </a:solidFill>
                <a:cs typeface="+mn-lt"/>
              </a:rPr>
              <a:t>In </a:t>
            </a:r>
            <a:r>
              <a:rPr sz="2000" spc="-15" dirty="0">
                <a:solidFill>
                  <a:srgbClr val="47BDA9"/>
                </a:solidFill>
                <a:cs typeface="+mn-lt"/>
              </a:rPr>
              <a:t>later </a:t>
            </a:r>
            <a:r>
              <a:rPr sz="2000" spc="-10" dirty="0">
                <a:solidFill>
                  <a:srgbClr val="47BDA9"/>
                </a:solidFill>
                <a:cs typeface="+mn-lt"/>
              </a:rPr>
              <a:t>versions, we can </a:t>
            </a:r>
            <a:r>
              <a:rPr sz="2000" spc="-20" dirty="0">
                <a:solidFill>
                  <a:srgbClr val="47BDA9"/>
                </a:solidFill>
                <a:cs typeface="+mn-lt"/>
              </a:rPr>
              <a:t>have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additional </a:t>
            </a:r>
            <a:r>
              <a:rPr sz="2000" spc="-15" dirty="0">
                <a:solidFill>
                  <a:srgbClr val="47BDA9"/>
                </a:solidFill>
                <a:cs typeface="+mn-lt"/>
              </a:rPr>
              <a:t>features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such as virtual </a:t>
            </a:r>
            <a:r>
              <a:rPr sz="2000" spc="-10" dirty="0">
                <a:solidFill>
                  <a:srgbClr val="47BDA9"/>
                </a:solidFill>
                <a:cs typeface="+mn-lt"/>
              </a:rPr>
              <a:t>doctors appointment, </a:t>
            </a:r>
            <a:r>
              <a:rPr sz="2000" spc="-15" dirty="0">
                <a:solidFill>
                  <a:srgbClr val="47BDA9"/>
                </a:solidFill>
                <a:cs typeface="+mn-lt"/>
              </a:rPr>
              <a:t>corona  symptoms </a:t>
            </a:r>
            <a:r>
              <a:rPr sz="2000" spc="-5" dirty="0">
                <a:solidFill>
                  <a:srgbClr val="47BDA9"/>
                </a:solidFill>
                <a:cs typeface="+mn-lt"/>
              </a:rPr>
              <a:t>chatbot.</a:t>
            </a:r>
            <a:endParaRPr sz="2000" spc="-5" dirty="0">
              <a:solidFill>
                <a:srgbClr val="47BDA9"/>
              </a:solidFill>
              <a:cs typeface="+mn-lt"/>
            </a:endParaRPr>
          </a:p>
          <a:p>
            <a:pPr marL="12700" marR="290830">
              <a:lnSpc>
                <a:spcPts val="2160"/>
              </a:lnSpc>
              <a:spcBef>
                <a:spcPts val="1000"/>
              </a:spcBef>
              <a:buSzPct val="95000"/>
              <a:buFont typeface="Arial" panose="020B0604020202020204"/>
              <a:buChar char="•"/>
              <a:tabLst>
                <a:tab pos="102870" algn="l"/>
              </a:tabLst>
            </a:pPr>
            <a:r>
              <a:rPr lang="en-IN" sz="2000" spc="-5" dirty="0">
                <a:solidFill>
                  <a:srgbClr val="47BDA9"/>
                </a:solidFill>
                <a:cs typeface="+mn-lt"/>
                <a:sym typeface="+mn-ea"/>
              </a:rPr>
              <a:t>W</a:t>
            </a:r>
            <a:r>
              <a:rPr sz="2000" spc="-5" dirty="0">
                <a:solidFill>
                  <a:srgbClr val="47BDA9"/>
                </a:solidFill>
                <a:cs typeface="+mn-lt"/>
                <a:sym typeface="+mn-ea"/>
              </a:rPr>
              <a:t>e can add ask user for recent travel details and map that against conainment zones list to add one more risk factor.</a:t>
            </a:r>
            <a:endParaRPr sz="2000" spc="-5" dirty="0">
              <a:solidFill>
                <a:srgbClr val="47BDA9"/>
              </a:solidFill>
              <a:cs typeface="+mn-lt"/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006" y="5206987"/>
            <a:ext cx="108331" cy="1074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8523" y="5466562"/>
            <a:ext cx="108331" cy="107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7" name="object 7"/>
            <p:cNvSpPr/>
            <p:nvPr/>
          </p:nvSpPr>
          <p:spPr>
            <a:xfrm>
              <a:off x="318325" y="5027354"/>
              <a:ext cx="876935" cy="1031240"/>
            </a:xfrm>
            <a:custGeom>
              <a:avLst/>
              <a:gdLst/>
              <a:ahLst/>
              <a:cxnLst/>
              <a:rect l="l" t="t" r="r" b="b"/>
              <a:pathLst>
                <a:path w="876935" h="1031239">
                  <a:moveTo>
                    <a:pt x="559676" y="1031243"/>
                  </a:moveTo>
                  <a:lnTo>
                    <a:pt x="152171" y="1031243"/>
                  </a:lnTo>
                  <a:lnTo>
                    <a:pt x="152171" y="707736"/>
                  </a:lnTo>
                  <a:lnTo>
                    <a:pt x="113286" y="673616"/>
                  </a:lnTo>
                  <a:lnTo>
                    <a:pt x="79704" y="635202"/>
                  </a:lnTo>
                  <a:lnTo>
                    <a:pt x="51672" y="593053"/>
                  </a:lnTo>
                  <a:lnTo>
                    <a:pt x="29437" y="547728"/>
                  </a:lnTo>
                  <a:lnTo>
                    <a:pt x="13248" y="499786"/>
                  </a:lnTo>
                  <a:lnTo>
                    <a:pt x="3353" y="449786"/>
                  </a:lnTo>
                  <a:lnTo>
                    <a:pt x="0" y="398288"/>
                  </a:lnTo>
                  <a:lnTo>
                    <a:pt x="1067" y="353533"/>
                  </a:lnTo>
                  <a:lnTo>
                    <a:pt x="7727" y="306245"/>
                  </a:lnTo>
                  <a:lnTo>
                    <a:pt x="19630" y="262181"/>
                  </a:lnTo>
                  <a:lnTo>
                    <a:pt x="36597" y="220011"/>
                  </a:lnTo>
                  <a:lnTo>
                    <a:pt x="58403" y="180177"/>
                  </a:lnTo>
                  <a:lnTo>
                    <a:pt x="84826" y="143121"/>
                  </a:lnTo>
                  <a:lnTo>
                    <a:pt x="115644" y="109284"/>
                  </a:lnTo>
                  <a:lnTo>
                    <a:pt x="150634" y="79109"/>
                  </a:lnTo>
                  <a:lnTo>
                    <a:pt x="189572" y="53038"/>
                  </a:lnTo>
                  <a:lnTo>
                    <a:pt x="231380" y="31823"/>
                  </a:lnTo>
                  <a:lnTo>
                    <a:pt x="274823" y="15911"/>
                  </a:lnTo>
                  <a:lnTo>
                    <a:pt x="319433" y="5303"/>
                  </a:lnTo>
                  <a:lnTo>
                    <a:pt x="364744" y="0"/>
                  </a:lnTo>
                  <a:lnTo>
                    <a:pt x="410289" y="0"/>
                  </a:lnTo>
                  <a:lnTo>
                    <a:pt x="455601" y="5303"/>
                  </a:lnTo>
                  <a:lnTo>
                    <a:pt x="500213" y="15911"/>
                  </a:lnTo>
                  <a:lnTo>
                    <a:pt x="543658" y="31823"/>
                  </a:lnTo>
                  <a:lnTo>
                    <a:pt x="585470" y="53038"/>
                  </a:lnTo>
                  <a:lnTo>
                    <a:pt x="624404" y="79444"/>
                  </a:lnTo>
                  <a:lnTo>
                    <a:pt x="624929" y="79899"/>
                  </a:lnTo>
                  <a:lnTo>
                    <a:pt x="408800" y="79899"/>
                  </a:lnTo>
                  <a:lnTo>
                    <a:pt x="393318" y="111865"/>
                  </a:lnTo>
                  <a:lnTo>
                    <a:pt x="331419" y="111865"/>
                  </a:lnTo>
                  <a:lnTo>
                    <a:pt x="305625" y="137443"/>
                  </a:lnTo>
                  <a:lnTo>
                    <a:pt x="315950" y="170679"/>
                  </a:lnTo>
                  <a:lnTo>
                    <a:pt x="312318" y="177414"/>
                  </a:lnTo>
                  <a:lnTo>
                    <a:pt x="309175" y="184268"/>
                  </a:lnTo>
                  <a:lnTo>
                    <a:pt x="306517" y="191360"/>
                  </a:lnTo>
                  <a:lnTo>
                    <a:pt x="304342" y="198809"/>
                  </a:lnTo>
                  <a:lnTo>
                    <a:pt x="272097" y="214163"/>
                  </a:lnTo>
                  <a:lnTo>
                    <a:pt x="272097" y="249965"/>
                  </a:lnTo>
                  <a:lnTo>
                    <a:pt x="304342" y="265306"/>
                  </a:lnTo>
                  <a:lnTo>
                    <a:pt x="306517" y="272761"/>
                  </a:lnTo>
                  <a:lnTo>
                    <a:pt x="309175" y="279853"/>
                  </a:lnTo>
                  <a:lnTo>
                    <a:pt x="312318" y="286704"/>
                  </a:lnTo>
                  <a:lnTo>
                    <a:pt x="315950" y="293437"/>
                  </a:lnTo>
                  <a:lnTo>
                    <a:pt x="304342" y="326685"/>
                  </a:lnTo>
                  <a:lnTo>
                    <a:pt x="315946" y="338192"/>
                  </a:lnTo>
                  <a:lnTo>
                    <a:pt x="246303" y="338192"/>
                  </a:lnTo>
                  <a:lnTo>
                    <a:pt x="230835" y="370157"/>
                  </a:lnTo>
                  <a:lnTo>
                    <a:pt x="168935" y="370157"/>
                  </a:lnTo>
                  <a:lnTo>
                    <a:pt x="143141" y="395735"/>
                  </a:lnTo>
                  <a:lnTo>
                    <a:pt x="154749" y="428984"/>
                  </a:lnTo>
                  <a:lnTo>
                    <a:pt x="151123" y="435717"/>
                  </a:lnTo>
                  <a:lnTo>
                    <a:pt x="147978" y="442568"/>
                  </a:lnTo>
                  <a:lnTo>
                    <a:pt x="145281" y="449786"/>
                  </a:lnTo>
                  <a:lnTo>
                    <a:pt x="143141" y="457114"/>
                  </a:lnTo>
                  <a:lnTo>
                    <a:pt x="110909" y="472456"/>
                  </a:lnTo>
                  <a:lnTo>
                    <a:pt x="110909" y="508257"/>
                  </a:lnTo>
                  <a:lnTo>
                    <a:pt x="143141" y="523599"/>
                  </a:lnTo>
                  <a:lnTo>
                    <a:pt x="145317" y="531056"/>
                  </a:lnTo>
                  <a:lnTo>
                    <a:pt x="147978" y="538151"/>
                  </a:lnTo>
                  <a:lnTo>
                    <a:pt x="151123" y="545007"/>
                  </a:lnTo>
                  <a:lnTo>
                    <a:pt x="154749" y="551742"/>
                  </a:lnTo>
                  <a:lnTo>
                    <a:pt x="143141" y="584978"/>
                  </a:lnTo>
                  <a:lnTo>
                    <a:pt x="168935" y="610556"/>
                  </a:lnTo>
                  <a:lnTo>
                    <a:pt x="226377" y="610556"/>
                  </a:lnTo>
                  <a:lnTo>
                    <a:pt x="230835" y="611838"/>
                  </a:lnTo>
                  <a:lnTo>
                    <a:pt x="246303" y="643804"/>
                  </a:lnTo>
                  <a:lnTo>
                    <a:pt x="841858" y="643804"/>
                  </a:lnTo>
                  <a:lnTo>
                    <a:pt x="831773" y="647640"/>
                  </a:lnTo>
                  <a:lnTo>
                    <a:pt x="775030" y="647640"/>
                  </a:lnTo>
                  <a:lnTo>
                    <a:pt x="775030" y="724360"/>
                  </a:lnTo>
                  <a:lnTo>
                    <a:pt x="772169" y="754469"/>
                  </a:lnTo>
                  <a:lnTo>
                    <a:pt x="750009" y="809410"/>
                  </a:lnTo>
                  <a:lnTo>
                    <a:pt x="708098" y="851908"/>
                  </a:lnTo>
                  <a:lnTo>
                    <a:pt x="653208" y="874765"/>
                  </a:lnTo>
                  <a:lnTo>
                    <a:pt x="622858" y="877802"/>
                  </a:lnTo>
                  <a:lnTo>
                    <a:pt x="559676" y="877802"/>
                  </a:lnTo>
                  <a:lnTo>
                    <a:pt x="559676" y="1031243"/>
                  </a:lnTo>
                  <a:close/>
                </a:path>
                <a:path w="876935" h="1031239">
                  <a:moveTo>
                    <a:pt x="488746" y="122088"/>
                  </a:moveTo>
                  <a:lnTo>
                    <a:pt x="481956" y="118497"/>
                  </a:lnTo>
                  <a:lnTo>
                    <a:pt x="475046" y="115383"/>
                  </a:lnTo>
                  <a:lnTo>
                    <a:pt x="467894" y="112744"/>
                  </a:lnTo>
                  <a:lnTo>
                    <a:pt x="460375" y="110582"/>
                  </a:lnTo>
                  <a:lnTo>
                    <a:pt x="444906" y="79899"/>
                  </a:lnTo>
                  <a:lnTo>
                    <a:pt x="624929" y="79899"/>
                  </a:lnTo>
                  <a:lnTo>
                    <a:pt x="659391" y="109796"/>
                  </a:lnTo>
                  <a:lnTo>
                    <a:pt x="660106" y="110582"/>
                  </a:lnTo>
                  <a:lnTo>
                    <a:pt x="522274" y="110582"/>
                  </a:lnTo>
                  <a:lnTo>
                    <a:pt x="488746" y="122088"/>
                  </a:lnTo>
                  <a:close/>
                </a:path>
                <a:path w="876935" h="1031239">
                  <a:moveTo>
                    <a:pt x="773961" y="353533"/>
                  </a:moveTo>
                  <a:lnTo>
                    <a:pt x="520992" y="353533"/>
                  </a:lnTo>
                  <a:lnTo>
                    <a:pt x="546773" y="327968"/>
                  </a:lnTo>
                  <a:lnTo>
                    <a:pt x="535178" y="294719"/>
                  </a:lnTo>
                  <a:lnTo>
                    <a:pt x="539004" y="287984"/>
                  </a:lnTo>
                  <a:lnTo>
                    <a:pt x="542590" y="281130"/>
                  </a:lnTo>
                  <a:lnTo>
                    <a:pt x="545691" y="274038"/>
                  </a:lnTo>
                  <a:lnTo>
                    <a:pt x="548068" y="266589"/>
                  </a:lnTo>
                  <a:lnTo>
                    <a:pt x="580313" y="251247"/>
                  </a:lnTo>
                  <a:lnTo>
                    <a:pt x="580313" y="212881"/>
                  </a:lnTo>
                  <a:lnTo>
                    <a:pt x="548068" y="197539"/>
                  </a:lnTo>
                  <a:lnTo>
                    <a:pt x="545892" y="190084"/>
                  </a:lnTo>
                  <a:lnTo>
                    <a:pt x="543231" y="182993"/>
                  </a:lnTo>
                  <a:lnTo>
                    <a:pt x="540087" y="176142"/>
                  </a:lnTo>
                  <a:lnTo>
                    <a:pt x="536460" y="169409"/>
                  </a:lnTo>
                  <a:lnTo>
                    <a:pt x="548068" y="136160"/>
                  </a:lnTo>
                  <a:lnTo>
                    <a:pt x="522274" y="110582"/>
                  </a:lnTo>
                  <a:lnTo>
                    <a:pt x="660106" y="110582"/>
                  </a:lnTo>
                  <a:lnTo>
                    <a:pt x="690207" y="143685"/>
                  </a:lnTo>
                  <a:lnTo>
                    <a:pt x="716629" y="180699"/>
                  </a:lnTo>
                  <a:lnTo>
                    <a:pt x="738434" y="220429"/>
                  </a:lnTo>
                  <a:lnTo>
                    <a:pt x="755399" y="262463"/>
                  </a:lnTo>
                  <a:lnTo>
                    <a:pt x="767302" y="306392"/>
                  </a:lnTo>
                  <a:lnTo>
                    <a:pt x="773858" y="351378"/>
                  </a:lnTo>
                  <a:lnTo>
                    <a:pt x="773961" y="353533"/>
                  </a:lnTo>
                  <a:close/>
                </a:path>
                <a:path w="876935" h="1031239">
                  <a:moveTo>
                    <a:pt x="364947" y="123371"/>
                  </a:moveTo>
                  <a:lnTo>
                    <a:pt x="331419" y="111865"/>
                  </a:lnTo>
                  <a:lnTo>
                    <a:pt x="393318" y="111865"/>
                  </a:lnTo>
                  <a:lnTo>
                    <a:pt x="385805" y="114020"/>
                  </a:lnTo>
                  <a:lnTo>
                    <a:pt x="378652" y="116656"/>
                  </a:lnTo>
                  <a:lnTo>
                    <a:pt x="371739" y="119773"/>
                  </a:lnTo>
                  <a:lnTo>
                    <a:pt x="364947" y="123371"/>
                  </a:lnTo>
                  <a:close/>
                </a:path>
                <a:path w="876935" h="1031239">
                  <a:moveTo>
                    <a:pt x="327545" y="381664"/>
                  </a:moveTo>
                  <a:lnTo>
                    <a:pt x="320760" y="378073"/>
                  </a:lnTo>
                  <a:lnTo>
                    <a:pt x="313851" y="374958"/>
                  </a:lnTo>
                  <a:lnTo>
                    <a:pt x="306700" y="372320"/>
                  </a:lnTo>
                  <a:lnTo>
                    <a:pt x="299186" y="370157"/>
                  </a:lnTo>
                  <a:lnTo>
                    <a:pt x="283705" y="338192"/>
                  </a:lnTo>
                  <a:lnTo>
                    <a:pt x="315946" y="338192"/>
                  </a:lnTo>
                  <a:lnTo>
                    <a:pt x="330136" y="352263"/>
                  </a:lnTo>
                  <a:lnTo>
                    <a:pt x="392036" y="352263"/>
                  </a:lnTo>
                  <a:lnTo>
                    <a:pt x="400695" y="370157"/>
                  </a:lnTo>
                  <a:lnTo>
                    <a:pt x="361086" y="370157"/>
                  </a:lnTo>
                  <a:lnTo>
                    <a:pt x="327545" y="381664"/>
                  </a:lnTo>
                  <a:close/>
                </a:path>
                <a:path w="876935" h="1031239">
                  <a:moveTo>
                    <a:pt x="392036" y="352263"/>
                  </a:moveTo>
                  <a:lnTo>
                    <a:pt x="330136" y="352263"/>
                  </a:lnTo>
                  <a:lnTo>
                    <a:pt x="363664" y="340757"/>
                  </a:lnTo>
                  <a:lnTo>
                    <a:pt x="370449" y="344348"/>
                  </a:lnTo>
                  <a:lnTo>
                    <a:pt x="377359" y="347463"/>
                  </a:lnTo>
                  <a:lnTo>
                    <a:pt x="384515" y="350101"/>
                  </a:lnTo>
                  <a:lnTo>
                    <a:pt x="392036" y="352263"/>
                  </a:lnTo>
                  <a:close/>
                </a:path>
                <a:path w="876935" h="1031239">
                  <a:moveTo>
                    <a:pt x="774694" y="384229"/>
                  </a:moveTo>
                  <a:lnTo>
                    <a:pt x="443610" y="384229"/>
                  </a:lnTo>
                  <a:lnTo>
                    <a:pt x="459092" y="353533"/>
                  </a:lnTo>
                  <a:lnTo>
                    <a:pt x="466606" y="351378"/>
                  </a:lnTo>
                  <a:lnTo>
                    <a:pt x="473759" y="348742"/>
                  </a:lnTo>
                  <a:lnTo>
                    <a:pt x="480671" y="345625"/>
                  </a:lnTo>
                  <a:lnTo>
                    <a:pt x="487464" y="342027"/>
                  </a:lnTo>
                  <a:lnTo>
                    <a:pt x="520992" y="353533"/>
                  </a:lnTo>
                  <a:lnTo>
                    <a:pt x="773961" y="353533"/>
                  </a:lnTo>
                  <a:lnTo>
                    <a:pt x="774694" y="384229"/>
                  </a:lnTo>
                  <a:close/>
                </a:path>
                <a:path w="876935" h="1031239">
                  <a:moveTo>
                    <a:pt x="202463" y="381664"/>
                  </a:moveTo>
                  <a:lnTo>
                    <a:pt x="168935" y="370157"/>
                  </a:lnTo>
                  <a:lnTo>
                    <a:pt x="230835" y="370157"/>
                  </a:lnTo>
                  <a:lnTo>
                    <a:pt x="223321" y="372320"/>
                  </a:lnTo>
                  <a:lnTo>
                    <a:pt x="216168" y="374958"/>
                  </a:lnTo>
                  <a:lnTo>
                    <a:pt x="209255" y="378073"/>
                  </a:lnTo>
                  <a:lnTo>
                    <a:pt x="202463" y="381664"/>
                  </a:lnTo>
                  <a:close/>
                </a:path>
                <a:path w="876935" h="1031239">
                  <a:moveTo>
                    <a:pt x="873103" y="613108"/>
                  </a:moveTo>
                  <a:lnTo>
                    <a:pt x="358495" y="613108"/>
                  </a:lnTo>
                  <a:lnTo>
                    <a:pt x="384289" y="587543"/>
                  </a:lnTo>
                  <a:lnTo>
                    <a:pt x="373976" y="554295"/>
                  </a:lnTo>
                  <a:lnTo>
                    <a:pt x="377603" y="547560"/>
                  </a:lnTo>
                  <a:lnTo>
                    <a:pt x="380747" y="540706"/>
                  </a:lnTo>
                  <a:lnTo>
                    <a:pt x="383408" y="533614"/>
                  </a:lnTo>
                  <a:lnTo>
                    <a:pt x="385584" y="526164"/>
                  </a:lnTo>
                  <a:lnTo>
                    <a:pt x="417817" y="510823"/>
                  </a:lnTo>
                  <a:lnTo>
                    <a:pt x="419112" y="472456"/>
                  </a:lnTo>
                  <a:lnTo>
                    <a:pt x="386867" y="457114"/>
                  </a:lnTo>
                  <a:lnTo>
                    <a:pt x="384692" y="449660"/>
                  </a:lnTo>
                  <a:lnTo>
                    <a:pt x="382035" y="442568"/>
                  </a:lnTo>
                  <a:lnTo>
                    <a:pt x="378891" y="435717"/>
                  </a:lnTo>
                  <a:lnTo>
                    <a:pt x="375259" y="428984"/>
                  </a:lnTo>
                  <a:lnTo>
                    <a:pt x="386867" y="395735"/>
                  </a:lnTo>
                  <a:lnTo>
                    <a:pt x="361086" y="370157"/>
                  </a:lnTo>
                  <a:lnTo>
                    <a:pt x="400695" y="370157"/>
                  </a:lnTo>
                  <a:lnTo>
                    <a:pt x="407504" y="384229"/>
                  </a:lnTo>
                  <a:lnTo>
                    <a:pt x="774694" y="384229"/>
                  </a:lnTo>
                  <a:lnTo>
                    <a:pt x="774969" y="395735"/>
                  </a:lnTo>
                  <a:lnTo>
                    <a:pt x="775030" y="404689"/>
                  </a:lnTo>
                  <a:lnTo>
                    <a:pt x="864019" y="558130"/>
                  </a:lnTo>
                  <a:lnTo>
                    <a:pt x="876752" y="591535"/>
                  </a:lnTo>
                  <a:lnTo>
                    <a:pt x="873103" y="613108"/>
                  </a:lnTo>
                  <a:close/>
                </a:path>
                <a:path w="876935" h="1031239">
                  <a:moveTo>
                    <a:pt x="226377" y="610556"/>
                  </a:moveTo>
                  <a:lnTo>
                    <a:pt x="168935" y="610556"/>
                  </a:lnTo>
                  <a:lnTo>
                    <a:pt x="202463" y="600332"/>
                  </a:lnTo>
                  <a:lnTo>
                    <a:pt x="209255" y="603923"/>
                  </a:lnTo>
                  <a:lnTo>
                    <a:pt x="216168" y="607038"/>
                  </a:lnTo>
                  <a:lnTo>
                    <a:pt x="223321" y="609676"/>
                  </a:lnTo>
                  <a:lnTo>
                    <a:pt x="226377" y="610556"/>
                  </a:lnTo>
                  <a:close/>
                </a:path>
                <a:path w="876935" h="1031239">
                  <a:moveTo>
                    <a:pt x="841858" y="643804"/>
                  </a:moveTo>
                  <a:lnTo>
                    <a:pt x="282422" y="643804"/>
                  </a:lnTo>
                  <a:lnTo>
                    <a:pt x="296595" y="613108"/>
                  </a:lnTo>
                  <a:lnTo>
                    <a:pt x="304116" y="610953"/>
                  </a:lnTo>
                  <a:lnTo>
                    <a:pt x="311272" y="608317"/>
                  </a:lnTo>
                  <a:lnTo>
                    <a:pt x="318182" y="605200"/>
                  </a:lnTo>
                  <a:lnTo>
                    <a:pt x="324967" y="601602"/>
                  </a:lnTo>
                  <a:lnTo>
                    <a:pt x="358495" y="613108"/>
                  </a:lnTo>
                  <a:lnTo>
                    <a:pt x="873103" y="613108"/>
                  </a:lnTo>
                  <a:lnTo>
                    <a:pt x="872075" y="619187"/>
                  </a:lnTo>
                  <a:lnTo>
                    <a:pt x="855309" y="638688"/>
                  </a:lnTo>
                  <a:lnTo>
                    <a:pt x="841858" y="643804"/>
                  </a:lnTo>
                  <a:close/>
                </a:path>
              </a:pathLst>
            </a:custGeom>
            <a:solidFill>
              <a:srgbClr val="5D2A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4360"/>
            <a:ext cx="692912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75" dirty="0"/>
              <a:t>Challenges faced- </a:t>
            </a:r>
            <a:endParaRPr lang="en-IN"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29180"/>
            <a:ext cx="10010140" cy="15767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367030">
              <a:lnSpc>
                <a:spcPts val="2160"/>
              </a:lnSpc>
              <a:spcBef>
                <a:spcPts val="375"/>
              </a:spcBef>
              <a:buSzPct val="95000"/>
              <a:buFont typeface="Arial" panose="020B0604020202020204"/>
              <a:buChar char="•"/>
              <a:tabLst>
                <a:tab pos="102870" algn="l"/>
              </a:tabLst>
            </a:pPr>
            <a:r>
              <a:rPr lang="en-IN" sz="2000" spc="-10" dirty="0">
                <a:solidFill>
                  <a:srgbClr val="47BDA9"/>
                </a:solidFill>
                <a:cs typeface="+mn-lt"/>
              </a:rPr>
              <a:t>S</a:t>
            </a:r>
            <a:r>
              <a:rPr sz="2000" spc="-10" dirty="0">
                <a:solidFill>
                  <a:srgbClr val="47BDA9"/>
                </a:solidFill>
                <a:cs typeface="+mn-lt"/>
              </a:rPr>
              <a:t>ymptom log- what happens if the user logs data more than once during the same day.</a:t>
            </a:r>
            <a:endParaRPr sz="2000" spc="-10" dirty="0">
              <a:solidFill>
                <a:srgbClr val="47BDA9"/>
              </a:solidFill>
              <a:cs typeface="+mn-lt"/>
            </a:endParaRPr>
          </a:p>
          <a:p>
            <a:pPr marL="12700" marR="367030">
              <a:lnSpc>
                <a:spcPts val="2160"/>
              </a:lnSpc>
              <a:spcBef>
                <a:spcPts val="375"/>
              </a:spcBef>
              <a:buSzPct val="95000"/>
              <a:buFont typeface="Arial" panose="020B0604020202020204"/>
              <a:buChar char="•"/>
              <a:tabLst>
                <a:tab pos="102870" algn="l"/>
              </a:tabLst>
            </a:pPr>
            <a:r>
              <a:rPr sz="2000" spc="-5" dirty="0">
                <a:solidFill>
                  <a:srgbClr val="47BDA9"/>
                </a:solidFill>
                <a:cs typeface="+mn-lt"/>
                <a:sym typeface="+mn-ea"/>
              </a:rPr>
              <a:t>s</a:t>
            </a:r>
            <a:r>
              <a:rPr lang="en-IN" sz="2000" spc="-5" dirty="0">
                <a:solidFill>
                  <a:srgbClr val="47BDA9"/>
                </a:solidFill>
                <a:cs typeface="+mn-lt"/>
                <a:sym typeface="+mn-ea"/>
              </a:rPr>
              <a:t>S</a:t>
            </a:r>
            <a:r>
              <a:rPr sz="2000" spc="-5" dirty="0">
                <a:solidFill>
                  <a:srgbClr val="47BDA9"/>
                </a:solidFill>
                <a:cs typeface="+mn-lt"/>
                <a:sym typeface="+mn-ea"/>
              </a:rPr>
              <a:t>ymptom log- what if user do not log symptoms daily or skips the log for a day.</a:t>
            </a:r>
            <a:endParaRPr sz="2000" spc="-5" dirty="0">
              <a:solidFill>
                <a:srgbClr val="47BDA9"/>
              </a:solidFill>
              <a:cs typeface="+mn-lt"/>
              <a:sym typeface="+mn-ea"/>
            </a:endParaRPr>
          </a:p>
          <a:p>
            <a:pPr marL="12700" marR="367030">
              <a:lnSpc>
                <a:spcPts val="2160"/>
              </a:lnSpc>
              <a:spcBef>
                <a:spcPts val="375"/>
              </a:spcBef>
              <a:buSzPct val="95000"/>
              <a:buFont typeface="Arial" panose="020B0604020202020204"/>
              <a:buChar char="•"/>
              <a:tabLst>
                <a:tab pos="102870" algn="l"/>
              </a:tabLst>
            </a:pPr>
            <a:r>
              <a:rPr lang="en-IN" sz="2000" spc="-5" dirty="0">
                <a:solidFill>
                  <a:srgbClr val="47BDA9"/>
                </a:solidFill>
                <a:cs typeface="+mn-lt"/>
                <a:sym typeface="+mn-ea"/>
              </a:rPr>
              <a:t>S</a:t>
            </a:r>
            <a:r>
              <a:rPr sz="2000" spc="-5" dirty="0">
                <a:solidFill>
                  <a:srgbClr val="47BDA9"/>
                </a:solidFill>
                <a:cs typeface="+mn-lt"/>
                <a:sym typeface="+mn-ea"/>
              </a:rPr>
              <a:t>aving days data- what if user says he do not have fever but then comes back and updates that he has fever.</a:t>
            </a:r>
            <a:endParaRPr sz="2000" spc="-5" dirty="0">
              <a:solidFill>
                <a:srgbClr val="47BDA9"/>
              </a:solidFill>
              <a:cs typeface="+mn-lt"/>
              <a:sym typeface="+mn-ea"/>
            </a:endParaRPr>
          </a:p>
          <a:p>
            <a:pPr marL="12700" marR="367030">
              <a:lnSpc>
                <a:spcPts val="2160"/>
              </a:lnSpc>
              <a:spcBef>
                <a:spcPts val="375"/>
              </a:spcBef>
              <a:buSzPct val="95000"/>
              <a:buFont typeface="Arial" panose="020B0604020202020204"/>
              <a:buChar char="•"/>
              <a:tabLst>
                <a:tab pos="102870" algn="l"/>
              </a:tabLst>
            </a:pPr>
            <a:r>
              <a:rPr lang="en-IN" sz="2000" spc="-5" dirty="0">
                <a:solidFill>
                  <a:srgbClr val="47BDA9"/>
                </a:solidFill>
                <a:cs typeface="+mn-lt"/>
                <a:sym typeface="+mn-ea"/>
              </a:rPr>
              <a:t>G</a:t>
            </a:r>
            <a:r>
              <a:rPr sz="2000" spc="-5" dirty="0">
                <a:solidFill>
                  <a:srgbClr val="47BDA9"/>
                </a:solidFill>
                <a:cs typeface="+mn-lt"/>
                <a:sym typeface="+mn-ea"/>
              </a:rPr>
              <a:t>eneralising the solution so as to accomodate any new factors.</a:t>
            </a:r>
            <a:endParaRPr sz="2000" spc="-5" dirty="0">
              <a:solidFill>
                <a:srgbClr val="47BDA9"/>
              </a:solidFill>
              <a:cs typeface="+mn-lt"/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006" y="5206987"/>
            <a:ext cx="108331" cy="1074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8523" y="5466562"/>
            <a:ext cx="108331" cy="107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7" name="object 7"/>
            <p:cNvSpPr/>
            <p:nvPr/>
          </p:nvSpPr>
          <p:spPr>
            <a:xfrm>
              <a:off x="318325" y="5027354"/>
              <a:ext cx="876935" cy="1031240"/>
            </a:xfrm>
            <a:custGeom>
              <a:avLst/>
              <a:gdLst/>
              <a:ahLst/>
              <a:cxnLst/>
              <a:rect l="l" t="t" r="r" b="b"/>
              <a:pathLst>
                <a:path w="876935" h="1031239">
                  <a:moveTo>
                    <a:pt x="559676" y="1031243"/>
                  </a:moveTo>
                  <a:lnTo>
                    <a:pt x="152171" y="1031243"/>
                  </a:lnTo>
                  <a:lnTo>
                    <a:pt x="152171" y="707736"/>
                  </a:lnTo>
                  <a:lnTo>
                    <a:pt x="113286" y="673616"/>
                  </a:lnTo>
                  <a:lnTo>
                    <a:pt x="79704" y="635202"/>
                  </a:lnTo>
                  <a:lnTo>
                    <a:pt x="51672" y="593053"/>
                  </a:lnTo>
                  <a:lnTo>
                    <a:pt x="29437" y="547728"/>
                  </a:lnTo>
                  <a:lnTo>
                    <a:pt x="13248" y="499786"/>
                  </a:lnTo>
                  <a:lnTo>
                    <a:pt x="3353" y="449786"/>
                  </a:lnTo>
                  <a:lnTo>
                    <a:pt x="0" y="398288"/>
                  </a:lnTo>
                  <a:lnTo>
                    <a:pt x="1067" y="353533"/>
                  </a:lnTo>
                  <a:lnTo>
                    <a:pt x="7727" y="306245"/>
                  </a:lnTo>
                  <a:lnTo>
                    <a:pt x="19630" y="262181"/>
                  </a:lnTo>
                  <a:lnTo>
                    <a:pt x="36597" y="220011"/>
                  </a:lnTo>
                  <a:lnTo>
                    <a:pt x="58403" y="180177"/>
                  </a:lnTo>
                  <a:lnTo>
                    <a:pt x="84826" y="143121"/>
                  </a:lnTo>
                  <a:lnTo>
                    <a:pt x="115644" y="109284"/>
                  </a:lnTo>
                  <a:lnTo>
                    <a:pt x="150634" y="79109"/>
                  </a:lnTo>
                  <a:lnTo>
                    <a:pt x="189572" y="53038"/>
                  </a:lnTo>
                  <a:lnTo>
                    <a:pt x="231380" y="31823"/>
                  </a:lnTo>
                  <a:lnTo>
                    <a:pt x="274823" y="15911"/>
                  </a:lnTo>
                  <a:lnTo>
                    <a:pt x="319433" y="5303"/>
                  </a:lnTo>
                  <a:lnTo>
                    <a:pt x="364744" y="0"/>
                  </a:lnTo>
                  <a:lnTo>
                    <a:pt x="410289" y="0"/>
                  </a:lnTo>
                  <a:lnTo>
                    <a:pt x="455601" y="5303"/>
                  </a:lnTo>
                  <a:lnTo>
                    <a:pt x="500213" y="15911"/>
                  </a:lnTo>
                  <a:lnTo>
                    <a:pt x="543658" y="31823"/>
                  </a:lnTo>
                  <a:lnTo>
                    <a:pt x="585470" y="53038"/>
                  </a:lnTo>
                  <a:lnTo>
                    <a:pt x="624404" y="79444"/>
                  </a:lnTo>
                  <a:lnTo>
                    <a:pt x="624929" y="79899"/>
                  </a:lnTo>
                  <a:lnTo>
                    <a:pt x="408800" y="79899"/>
                  </a:lnTo>
                  <a:lnTo>
                    <a:pt x="393318" y="111865"/>
                  </a:lnTo>
                  <a:lnTo>
                    <a:pt x="331419" y="111865"/>
                  </a:lnTo>
                  <a:lnTo>
                    <a:pt x="305625" y="137443"/>
                  </a:lnTo>
                  <a:lnTo>
                    <a:pt x="315950" y="170679"/>
                  </a:lnTo>
                  <a:lnTo>
                    <a:pt x="312318" y="177414"/>
                  </a:lnTo>
                  <a:lnTo>
                    <a:pt x="309175" y="184268"/>
                  </a:lnTo>
                  <a:lnTo>
                    <a:pt x="306517" y="191360"/>
                  </a:lnTo>
                  <a:lnTo>
                    <a:pt x="304342" y="198809"/>
                  </a:lnTo>
                  <a:lnTo>
                    <a:pt x="272097" y="214163"/>
                  </a:lnTo>
                  <a:lnTo>
                    <a:pt x="272097" y="249965"/>
                  </a:lnTo>
                  <a:lnTo>
                    <a:pt x="304342" y="265306"/>
                  </a:lnTo>
                  <a:lnTo>
                    <a:pt x="306517" y="272761"/>
                  </a:lnTo>
                  <a:lnTo>
                    <a:pt x="309175" y="279853"/>
                  </a:lnTo>
                  <a:lnTo>
                    <a:pt x="312318" y="286704"/>
                  </a:lnTo>
                  <a:lnTo>
                    <a:pt x="315950" y="293437"/>
                  </a:lnTo>
                  <a:lnTo>
                    <a:pt x="304342" y="326685"/>
                  </a:lnTo>
                  <a:lnTo>
                    <a:pt x="315946" y="338192"/>
                  </a:lnTo>
                  <a:lnTo>
                    <a:pt x="246303" y="338192"/>
                  </a:lnTo>
                  <a:lnTo>
                    <a:pt x="230835" y="370157"/>
                  </a:lnTo>
                  <a:lnTo>
                    <a:pt x="168935" y="370157"/>
                  </a:lnTo>
                  <a:lnTo>
                    <a:pt x="143141" y="395735"/>
                  </a:lnTo>
                  <a:lnTo>
                    <a:pt x="154749" y="428984"/>
                  </a:lnTo>
                  <a:lnTo>
                    <a:pt x="151123" y="435717"/>
                  </a:lnTo>
                  <a:lnTo>
                    <a:pt x="147978" y="442568"/>
                  </a:lnTo>
                  <a:lnTo>
                    <a:pt x="145281" y="449786"/>
                  </a:lnTo>
                  <a:lnTo>
                    <a:pt x="143141" y="457114"/>
                  </a:lnTo>
                  <a:lnTo>
                    <a:pt x="110909" y="472456"/>
                  </a:lnTo>
                  <a:lnTo>
                    <a:pt x="110909" y="508257"/>
                  </a:lnTo>
                  <a:lnTo>
                    <a:pt x="143141" y="523599"/>
                  </a:lnTo>
                  <a:lnTo>
                    <a:pt x="145317" y="531056"/>
                  </a:lnTo>
                  <a:lnTo>
                    <a:pt x="147978" y="538151"/>
                  </a:lnTo>
                  <a:lnTo>
                    <a:pt x="151123" y="545007"/>
                  </a:lnTo>
                  <a:lnTo>
                    <a:pt x="154749" y="551742"/>
                  </a:lnTo>
                  <a:lnTo>
                    <a:pt x="143141" y="584978"/>
                  </a:lnTo>
                  <a:lnTo>
                    <a:pt x="168935" y="610556"/>
                  </a:lnTo>
                  <a:lnTo>
                    <a:pt x="226377" y="610556"/>
                  </a:lnTo>
                  <a:lnTo>
                    <a:pt x="230835" y="611838"/>
                  </a:lnTo>
                  <a:lnTo>
                    <a:pt x="246303" y="643804"/>
                  </a:lnTo>
                  <a:lnTo>
                    <a:pt x="841858" y="643804"/>
                  </a:lnTo>
                  <a:lnTo>
                    <a:pt x="831773" y="647640"/>
                  </a:lnTo>
                  <a:lnTo>
                    <a:pt x="775030" y="647640"/>
                  </a:lnTo>
                  <a:lnTo>
                    <a:pt x="775030" y="724360"/>
                  </a:lnTo>
                  <a:lnTo>
                    <a:pt x="772169" y="754469"/>
                  </a:lnTo>
                  <a:lnTo>
                    <a:pt x="750009" y="809410"/>
                  </a:lnTo>
                  <a:lnTo>
                    <a:pt x="708098" y="851908"/>
                  </a:lnTo>
                  <a:lnTo>
                    <a:pt x="653208" y="874765"/>
                  </a:lnTo>
                  <a:lnTo>
                    <a:pt x="622858" y="877802"/>
                  </a:lnTo>
                  <a:lnTo>
                    <a:pt x="559676" y="877802"/>
                  </a:lnTo>
                  <a:lnTo>
                    <a:pt x="559676" y="1031243"/>
                  </a:lnTo>
                  <a:close/>
                </a:path>
                <a:path w="876935" h="1031239">
                  <a:moveTo>
                    <a:pt x="488746" y="122088"/>
                  </a:moveTo>
                  <a:lnTo>
                    <a:pt x="481956" y="118497"/>
                  </a:lnTo>
                  <a:lnTo>
                    <a:pt x="475046" y="115383"/>
                  </a:lnTo>
                  <a:lnTo>
                    <a:pt x="467894" y="112744"/>
                  </a:lnTo>
                  <a:lnTo>
                    <a:pt x="460375" y="110582"/>
                  </a:lnTo>
                  <a:lnTo>
                    <a:pt x="444906" y="79899"/>
                  </a:lnTo>
                  <a:lnTo>
                    <a:pt x="624929" y="79899"/>
                  </a:lnTo>
                  <a:lnTo>
                    <a:pt x="659391" y="109796"/>
                  </a:lnTo>
                  <a:lnTo>
                    <a:pt x="660106" y="110582"/>
                  </a:lnTo>
                  <a:lnTo>
                    <a:pt x="522274" y="110582"/>
                  </a:lnTo>
                  <a:lnTo>
                    <a:pt x="488746" y="122088"/>
                  </a:lnTo>
                  <a:close/>
                </a:path>
                <a:path w="876935" h="1031239">
                  <a:moveTo>
                    <a:pt x="773961" y="353533"/>
                  </a:moveTo>
                  <a:lnTo>
                    <a:pt x="520992" y="353533"/>
                  </a:lnTo>
                  <a:lnTo>
                    <a:pt x="546773" y="327968"/>
                  </a:lnTo>
                  <a:lnTo>
                    <a:pt x="535178" y="294719"/>
                  </a:lnTo>
                  <a:lnTo>
                    <a:pt x="539004" y="287984"/>
                  </a:lnTo>
                  <a:lnTo>
                    <a:pt x="542590" y="281130"/>
                  </a:lnTo>
                  <a:lnTo>
                    <a:pt x="545691" y="274038"/>
                  </a:lnTo>
                  <a:lnTo>
                    <a:pt x="548068" y="266589"/>
                  </a:lnTo>
                  <a:lnTo>
                    <a:pt x="580313" y="251247"/>
                  </a:lnTo>
                  <a:lnTo>
                    <a:pt x="580313" y="212881"/>
                  </a:lnTo>
                  <a:lnTo>
                    <a:pt x="548068" y="197539"/>
                  </a:lnTo>
                  <a:lnTo>
                    <a:pt x="545892" y="190084"/>
                  </a:lnTo>
                  <a:lnTo>
                    <a:pt x="543231" y="182993"/>
                  </a:lnTo>
                  <a:lnTo>
                    <a:pt x="540087" y="176142"/>
                  </a:lnTo>
                  <a:lnTo>
                    <a:pt x="536460" y="169409"/>
                  </a:lnTo>
                  <a:lnTo>
                    <a:pt x="548068" y="136160"/>
                  </a:lnTo>
                  <a:lnTo>
                    <a:pt x="522274" y="110582"/>
                  </a:lnTo>
                  <a:lnTo>
                    <a:pt x="660106" y="110582"/>
                  </a:lnTo>
                  <a:lnTo>
                    <a:pt x="690207" y="143685"/>
                  </a:lnTo>
                  <a:lnTo>
                    <a:pt x="716629" y="180699"/>
                  </a:lnTo>
                  <a:lnTo>
                    <a:pt x="738434" y="220429"/>
                  </a:lnTo>
                  <a:lnTo>
                    <a:pt x="755399" y="262463"/>
                  </a:lnTo>
                  <a:lnTo>
                    <a:pt x="767302" y="306392"/>
                  </a:lnTo>
                  <a:lnTo>
                    <a:pt x="773858" y="351378"/>
                  </a:lnTo>
                  <a:lnTo>
                    <a:pt x="773961" y="353533"/>
                  </a:lnTo>
                  <a:close/>
                </a:path>
                <a:path w="876935" h="1031239">
                  <a:moveTo>
                    <a:pt x="364947" y="123371"/>
                  </a:moveTo>
                  <a:lnTo>
                    <a:pt x="331419" y="111865"/>
                  </a:lnTo>
                  <a:lnTo>
                    <a:pt x="393318" y="111865"/>
                  </a:lnTo>
                  <a:lnTo>
                    <a:pt x="385805" y="114020"/>
                  </a:lnTo>
                  <a:lnTo>
                    <a:pt x="378652" y="116656"/>
                  </a:lnTo>
                  <a:lnTo>
                    <a:pt x="371739" y="119773"/>
                  </a:lnTo>
                  <a:lnTo>
                    <a:pt x="364947" y="123371"/>
                  </a:lnTo>
                  <a:close/>
                </a:path>
                <a:path w="876935" h="1031239">
                  <a:moveTo>
                    <a:pt x="327545" y="381664"/>
                  </a:moveTo>
                  <a:lnTo>
                    <a:pt x="320760" y="378073"/>
                  </a:lnTo>
                  <a:lnTo>
                    <a:pt x="313851" y="374958"/>
                  </a:lnTo>
                  <a:lnTo>
                    <a:pt x="306700" y="372320"/>
                  </a:lnTo>
                  <a:lnTo>
                    <a:pt x="299186" y="370157"/>
                  </a:lnTo>
                  <a:lnTo>
                    <a:pt x="283705" y="338192"/>
                  </a:lnTo>
                  <a:lnTo>
                    <a:pt x="315946" y="338192"/>
                  </a:lnTo>
                  <a:lnTo>
                    <a:pt x="330136" y="352263"/>
                  </a:lnTo>
                  <a:lnTo>
                    <a:pt x="392036" y="352263"/>
                  </a:lnTo>
                  <a:lnTo>
                    <a:pt x="400695" y="370157"/>
                  </a:lnTo>
                  <a:lnTo>
                    <a:pt x="361086" y="370157"/>
                  </a:lnTo>
                  <a:lnTo>
                    <a:pt x="327545" y="381664"/>
                  </a:lnTo>
                  <a:close/>
                </a:path>
                <a:path w="876935" h="1031239">
                  <a:moveTo>
                    <a:pt x="392036" y="352263"/>
                  </a:moveTo>
                  <a:lnTo>
                    <a:pt x="330136" y="352263"/>
                  </a:lnTo>
                  <a:lnTo>
                    <a:pt x="363664" y="340757"/>
                  </a:lnTo>
                  <a:lnTo>
                    <a:pt x="370449" y="344348"/>
                  </a:lnTo>
                  <a:lnTo>
                    <a:pt x="377359" y="347463"/>
                  </a:lnTo>
                  <a:lnTo>
                    <a:pt x="384515" y="350101"/>
                  </a:lnTo>
                  <a:lnTo>
                    <a:pt x="392036" y="352263"/>
                  </a:lnTo>
                  <a:close/>
                </a:path>
                <a:path w="876935" h="1031239">
                  <a:moveTo>
                    <a:pt x="774694" y="384229"/>
                  </a:moveTo>
                  <a:lnTo>
                    <a:pt x="443610" y="384229"/>
                  </a:lnTo>
                  <a:lnTo>
                    <a:pt x="459092" y="353533"/>
                  </a:lnTo>
                  <a:lnTo>
                    <a:pt x="466606" y="351378"/>
                  </a:lnTo>
                  <a:lnTo>
                    <a:pt x="473759" y="348742"/>
                  </a:lnTo>
                  <a:lnTo>
                    <a:pt x="480671" y="345625"/>
                  </a:lnTo>
                  <a:lnTo>
                    <a:pt x="487464" y="342027"/>
                  </a:lnTo>
                  <a:lnTo>
                    <a:pt x="520992" y="353533"/>
                  </a:lnTo>
                  <a:lnTo>
                    <a:pt x="773961" y="353533"/>
                  </a:lnTo>
                  <a:lnTo>
                    <a:pt x="774694" y="384229"/>
                  </a:lnTo>
                  <a:close/>
                </a:path>
                <a:path w="876935" h="1031239">
                  <a:moveTo>
                    <a:pt x="202463" y="381664"/>
                  </a:moveTo>
                  <a:lnTo>
                    <a:pt x="168935" y="370157"/>
                  </a:lnTo>
                  <a:lnTo>
                    <a:pt x="230835" y="370157"/>
                  </a:lnTo>
                  <a:lnTo>
                    <a:pt x="223321" y="372320"/>
                  </a:lnTo>
                  <a:lnTo>
                    <a:pt x="216168" y="374958"/>
                  </a:lnTo>
                  <a:lnTo>
                    <a:pt x="209255" y="378073"/>
                  </a:lnTo>
                  <a:lnTo>
                    <a:pt x="202463" y="381664"/>
                  </a:lnTo>
                  <a:close/>
                </a:path>
                <a:path w="876935" h="1031239">
                  <a:moveTo>
                    <a:pt x="873103" y="613108"/>
                  </a:moveTo>
                  <a:lnTo>
                    <a:pt x="358495" y="613108"/>
                  </a:lnTo>
                  <a:lnTo>
                    <a:pt x="384289" y="587543"/>
                  </a:lnTo>
                  <a:lnTo>
                    <a:pt x="373976" y="554295"/>
                  </a:lnTo>
                  <a:lnTo>
                    <a:pt x="377603" y="547560"/>
                  </a:lnTo>
                  <a:lnTo>
                    <a:pt x="380747" y="540706"/>
                  </a:lnTo>
                  <a:lnTo>
                    <a:pt x="383408" y="533614"/>
                  </a:lnTo>
                  <a:lnTo>
                    <a:pt x="385584" y="526164"/>
                  </a:lnTo>
                  <a:lnTo>
                    <a:pt x="417817" y="510823"/>
                  </a:lnTo>
                  <a:lnTo>
                    <a:pt x="419112" y="472456"/>
                  </a:lnTo>
                  <a:lnTo>
                    <a:pt x="386867" y="457114"/>
                  </a:lnTo>
                  <a:lnTo>
                    <a:pt x="384692" y="449660"/>
                  </a:lnTo>
                  <a:lnTo>
                    <a:pt x="382035" y="442568"/>
                  </a:lnTo>
                  <a:lnTo>
                    <a:pt x="378891" y="435717"/>
                  </a:lnTo>
                  <a:lnTo>
                    <a:pt x="375259" y="428984"/>
                  </a:lnTo>
                  <a:lnTo>
                    <a:pt x="386867" y="395735"/>
                  </a:lnTo>
                  <a:lnTo>
                    <a:pt x="361086" y="370157"/>
                  </a:lnTo>
                  <a:lnTo>
                    <a:pt x="400695" y="370157"/>
                  </a:lnTo>
                  <a:lnTo>
                    <a:pt x="407504" y="384229"/>
                  </a:lnTo>
                  <a:lnTo>
                    <a:pt x="774694" y="384229"/>
                  </a:lnTo>
                  <a:lnTo>
                    <a:pt x="774969" y="395735"/>
                  </a:lnTo>
                  <a:lnTo>
                    <a:pt x="775030" y="404689"/>
                  </a:lnTo>
                  <a:lnTo>
                    <a:pt x="864019" y="558130"/>
                  </a:lnTo>
                  <a:lnTo>
                    <a:pt x="876752" y="591535"/>
                  </a:lnTo>
                  <a:lnTo>
                    <a:pt x="873103" y="613108"/>
                  </a:lnTo>
                  <a:close/>
                </a:path>
                <a:path w="876935" h="1031239">
                  <a:moveTo>
                    <a:pt x="226377" y="610556"/>
                  </a:moveTo>
                  <a:lnTo>
                    <a:pt x="168935" y="610556"/>
                  </a:lnTo>
                  <a:lnTo>
                    <a:pt x="202463" y="600332"/>
                  </a:lnTo>
                  <a:lnTo>
                    <a:pt x="209255" y="603923"/>
                  </a:lnTo>
                  <a:lnTo>
                    <a:pt x="216168" y="607038"/>
                  </a:lnTo>
                  <a:lnTo>
                    <a:pt x="223321" y="609676"/>
                  </a:lnTo>
                  <a:lnTo>
                    <a:pt x="226377" y="610556"/>
                  </a:lnTo>
                  <a:close/>
                </a:path>
                <a:path w="876935" h="1031239">
                  <a:moveTo>
                    <a:pt x="841858" y="643804"/>
                  </a:moveTo>
                  <a:lnTo>
                    <a:pt x="282422" y="643804"/>
                  </a:lnTo>
                  <a:lnTo>
                    <a:pt x="296595" y="613108"/>
                  </a:lnTo>
                  <a:lnTo>
                    <a:pt x="304116" y="610953"/>
                  </a:lnTo>
                  <a:lnTo>
                    <a:pt x="311272" y="608317"/>
                  </a:lnTo>
                  <a:lnTo>
                    <a:pt x="318182" y="605200"/>
                  </a:lnTo>
                  <a:lnTo>
                    <a:pt x="324967" y="601602"/>
                  </a:lnTo>
                  <a:lnTo>
                    <a:pt x="358495" y="613108"/>
                  </a:lnTo>
                  <a:lnTo>
                    <a:pt x="873103" y="613108"/>
                  </a:lnTo>
                  <a:lnTo>
                    <a:pt x="872075" y="619187"/>
                  </a:lnTo>
                  <a:lnTo>
                    <a:pt x="855309" y="638688"/>
                  </a:lnTo>
                  <a:lnTo>
                    <a:pt x="841858" y="643804"/>
                  </a:lnTo>
                  <a:close/>
                </a:path>
              </a:pathLst>
            </a:custGeom>
            <a:solidFill>
              <a:srgbClr val="5D2A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4360"/>
            <a:ext cx="692912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75" dirty="0"/>
              <a:t>Differentiating factors- </a:t>
            </a:r>
            <a:endParaRPr lang="en-IN"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29180"/>
            <a:ext cx="10010140" cy="18535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367030">
              <a:lnSpc>
                <a:spcPts val="2160"/>
              </a:lnSpc>
              <a:spcBef>
                <a:spcPts val="375"/>
              </a:spcBef>
              <a:buSzPct val="95000"/>
              <a:buFont typeface="Arial" panose="020B0604020202020204"/>
              <a:buChar char="•"/>
              <a:tabLst>
                <a:tab pos="102870" algn="l"/>
              </a:tabLst>
            </a:pPr>
            <a:r>
              <a:rPr lang="en-IN" sz="2000" spc="-10" dirty="0">
                <a:solidFill>
                  <a:srgbClr val="47BDA9"/>
                </a:solidFill>
                <a:cs typeface="+mn-lt"/>
              </a:rPr>
              <a:t>We track complete history of user and not just one time check(like many other corona tracker).</a:t>
            </a:r>
            <a:endParaRPr lang="en-IN" sz="2000" spc="-10" dirty="0">
              <a:solidFill>
                <a:srgbClr val="47BDA9"/>
              </a:solidFill>
              <a:cs typeface="+mn-lt"/>
            </a:endParaRPr>
          </a:p>
          <a:p>
            <a:pPr marL="12700" marR="367030">
              <a:lnSpc>
                <a:spcPts val="2160"/>
              </a:lnSpc>
              <a:spcBef>
                <a:spcPts val="375"/>
              </a:spcBef>
              <a:buSzPct val="95000"/>
              <a:buFont typeface="Arial" panose="020B0604020202020204"/>
              <a:buChar char="•"/>
              <a:tabLst>
                <a:tab pos="102870" algn="l"/>
              </a:tabLst>
            </a:pPr>
            <a:r>
              <a:rPr lang="en-IN" sz="2000" spc="-5" dirty="0">
                <a:solidFill>
                  <a:srgbClr val="47BDA9"/>
                </a:solidFill>
                <a:cs typeface="+mn-lt"/>
                <a:sym typeface="+mn-ea"/>
              </a:rPr>
              <a:t>D</a:t>
            </a:r>
            <a:r>
              <a:rPr sz="2000" spc="-5" dirty="0">
                <a:solidFill>
                  <a:srgbClr val="47BDA9"/>
                </a:solidFill>
                <a:cs typeface="+mn-lt"/>
                <a:sym typeface="+mn-ea"/>
              </a:rPr>
              <a:t>etailed info related to users medical history and symptom data is provided on the profile section.</a:t>
            </a:r>
            <a:endParaRPr sz="2000" spc="-5" dirty="0">
              <a:solidFill>
                <a:srgbClr val="47BDA9"/>
              </a:solidFill>
              <a:cs typeface="+mn-lt"/>
              <a:sym typeface="+mn-ea"/>
            </a:endParaRPr>
          </a:p>
          <a:p>
            <a:pPr marL="12700" marR="367030">
              <a:lnSpc>
                <a:spcPts val="2160"/>
              </a:lnSpc>
              <a:spcBef>
                <a:spcPts val="375"/>
              </a:spcBef>
              <a:buSzPct val="95000"/>
              <a:buFont typeface="Arial" panose="020B0604020202020204"/>
              <a:buChar char="•"/>
              <a:tabLst>
                <a:tab pos="102870" algn="l"/>
              </a:tabLst>
            </a:pPr>
            <a:r>
              <a:rPr lang="en-IN" sz="2000" spc="-5" dirty="0">
                <a:solidFill>
                  <a:srgbClr val="47BDA9"/>
                </a:solidFill>
                <a:cs typeface="+mn-lt"/>
                <a:sym typeface="+mn-ea"/>
              </a:rPr>
              <a:t>W</a:t>
            </a:r>
            <a:r>
              <a:rPr sz="2000" spc="-5" dirty="0">
                <a:solidFill>
                  <a:srgbClr val="47BDA9"/>
                </a:solidFill>
                <a:cs typeface="+mn-lt"/>
                <a:sym typeface="+mn-ea"/>
              </a:rPr>
              <a:t>e provide user with complete guidelines about whatever actions need to be taken.</a:t>
            </a:r>
            <a:endParaRPr sz="2000" spc="-5" dirty="0">
              <a:solidFill>
                <a:srgbClr val="47BDA9"/>
              </a:solidFill>
              <a:cs typeface="+mn-lt"/>
              <a:sym typeface="+mn-ea"/>
            </a:endParaRPr>
          </a:p>
          <a:p>
            <a:pPr marL="12700" marR="367030">
              <a:lnSpc>
                <a:spcPts val="2160"/>
              </a:lnSpc>
              <a:spcBef>
                <a:spcPts val="375"/>
              </a:spcBef>
              <a:buSzPct val="95000"/>
              <a:buFont typeface="Arial" panose="020B0604020202020204"/>
              <a:buChar char="•"/>
              <a:tabLst>
                <a:tab pos="102870" algn="l"/>
              </a:tabLst>
            </a:pPr>
            <a:r>
              <a:rPr lang="en-IN" sz="2000" spc="-5" dirty="0">
                <a:solidFill>
                  <a:srgbClr val="47BDA9"/>
                </a:solidFill>
                <a:cs typeface="+mn-lt"/>
                <a:sym typeface="+mn-ea"/>
              </a:rPr>
              <a:t>O</a:t>
            </a:r>
            <a:r>
              <a:rPr sz="2000" spc="-5" dirty="0">
                <a:solidFill>
                  <a:srgbClr val="47BDA9"/>
                </a:solidFill>
                <a:cs typeface="+mn-lt"/>
                <a:sym typeface="+mn-ea"/>
              </a:rPr>
              <a:t>ur solution can easily accomodate any changes in groud rules for existing factors for addition of a new factor.</a:t>
            </a:r>
            <a:endParaRPr sz="2000" spc="-5" dirty="0">
              <a:solidFill>
                <a:srgbClr val="47BDA9"/>
              </a:solidFill>
              <a:cs typeface="+mn-lt"/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006" y="5206987"/>
            <a:ext cx="108331" cy="1074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8523" y="5466562"/>
            <a:ext cx="108331" cy="107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7" name="object 7"/>
            <p:cNvSpPr/>
            <p:nvPr/>
          </p:nvSpPr>
          <p:spPr>
            <a:xfrm>
              <a:off x="318325" y="5027354"/>
              <a:ext cx="876935" cy="1031240"/>
            </a:xfrm>
            <a:custGeom>
              <a:avLst/>
              <a:gdLst/>
              <a:ahLst/>
              <a:cxnLst/>
              <a:rect l="l" t="t" r="r" b="b"/>
              <a:pathLst>
                <a:path w="876935" h="1031239">
                  <a:moveTo>
                    <a:pt x="559676" y="1031243"/>
                  </a:moveTo>
                  <a:lnTo>
                    <a:pt x="152171" y="1031243"/>
                  </a:lnTo>
                  <a:lnTo>
                    <a:pt x="152171" y="707736"/>
                  </a:lnTo>
                  <a:lnTo>
                    <a:pt x="113286" y="673616"/>
                  </a:lnTo>
                  <a:lnTo>
                    <a:pt x="79704" y="635202"/>
                  </a:lnTo>
                  <a:lnTo>
                    <a:pt x="51672" y="593053"/>
                  </a:lnTo>
                  <a:lnTo>
                    <a:pt x="29437" y="547728"/>
                  </a:lnTo>
                  <a:lnTo>
                    <a:pt x="13248" y="499786"/>
                  </a:lnTo>
                  <a:lnTo>
                    <a:pt x="3353" y="449786"/>
                  </a:lnTo>
                  <a:lnTo>
                    <a:pt x="0" y="398288"/>
                  </a:lnTo>
                  <a:lnTo>
                    <a:pt x="1067" y="353533"/>
                  </a:lnTo>
                  <a:lnTo>
                    <a:pt x="7727" y="306245"/>
                  </a:lnTo>
                  <a:lnTo>
                    <a:pt x="19630" y="262181"/>
                  </a:lnTo>
                  <a:lnTo>
                    <a:pt x="36597" y="220011"/>
                  </a:lnTo>
                  <a:lnTo>
                    <a:pt x="58403" y="180177"/>
                  </a:lnTo>
                  <a:lnTo>
                    <a:pt x="84826" y="143121"/>
                  </a:lnTo>
                  <a:lnTo>
                    <a:pt x="115644" y="109284"/>
                  </a:lnTo>
                  <a:lnTo>
                    <a:pt x="150634" y="79109"/>
                  </a:lnTo>
                  <a:lnTo>
                    <a:pt x="189572" y="53038"/>
                  </a:lnTo>
                  <a:lnTo>
                    <a:pt x="231380" y="31823"/>
                  </a:lnTo>
                  <a:lnTo>
                    <a:pt x="274823" y="15911"/>
                  </a:lnTo>
                  <a:lnTo>
                    <a:pt x="319433" y="5303"/>
                  </a:lnTo>
                  <a:lnTo>
                    <a:pt x="364744" y="0"/>
                  </a:lnTo>
                  <a:lnTo>
                    <a:pt x="410289" y="0"/>
                  </a:lnTo>
                  <a:lnTo>
                    <a:pt x="455601" y="5303"/>
                  </a:lnTo>
                  <a:lnTo>
                    <a:pt x="500213" y="15911"/>
                  </a:lnTo>
                  <a:lnTo>
                    <a:pt x="543658" y="31823"/>
                  </a:lnTo>
                  <a:lnTo>
                    <a:pt x="585470" y="53038"/>
                  </a:lnTo>
                  <a:lnTo>
                    <a:pt x="624404" y="79444"/>
                  </a:lnTo>
                  <a:lnTo>
                    <a:pt x="624929" y="79899"/>
                  </a:lnTo>
                  <a:lnTo>
                    <a:pt x="408800" y="79899"/>
                  </a:lnTo>
                  <a:lnTo>
                    <a:pt x="393318" y="111865"/>
                  </a:lnTo>
                  <a:lnTo>
                    <a:pt x="331419" y="111865"/>
                  </a:lnTo>
                  <a:lnTo>
                    <a:pt x="305625" y="137443"/>
                  </a:lnTo>
                  <a:lnTo>
                    <a:pt x="315950" y="170679"/>
                  </a:lnTo>
                  <a:lnTo>
                    <a:pt x="312318" y="177414"/>
                  </a:lnTo>
                  <a:lnTo>
                    <a:pt x="309175" y="184268"/>
                  </a:lnTo>
                  <a:lnTo>
                    <a:pt x="306517" y="191360"/>
                  </a:lnTo>
                  <a:lnTo>
                    <a:pt x="304342" y="198809"/>
                  </a:lnTo>
                  <a:lnTo>
                    <a:pt x="272097" y="214163"/>
                  </a:lnTo>
                  <a:lnTo>
                    <a:pt x="272097" y="249965"/>
                  </a:lnTo>
                  <a:lnTo>
                    <a:pt x="304342" y="265306"/>
                  </a:lnTo>
                  <a:lnTo>
                    <a:pt x="306517" y="272761"/>
                  </a:lnTo>
                  <a:lnTo>
                    <a:pt x="309175" y="279853"/>
                  </a:lnTo>
                  <a:lnTo>
                    <a:pt x="312318" y="286704"/>
                  </a:lnTo>
                  <a:lnTo>
                    <a:pt x="315950" y="293437"/>
                  </a:lnTo>
                  <a:lnTo>
                    <a:pt x="304342" y="326685"/>
                  </a:lnTo>
                  <a:lnTo>
                    <a:pt x="315946" y="338192"/>
                  </a:lnTo>
                  <a:lnTo>
                    <a:pt x="246303" y="338192"/>
                  </a:lnTo>
                  <a:lnTo>
                    <a:pt x="230835" y="370157"/>
                  </a:lnTo>
                  <a:lnTo>
                    <a:pt x="168935" y="370157"/>
                  </a:lnTo>
                  <a:lnTo>
                    <a:pt x="143141" y="395735"/>
                  </a:lnTo>
                  <a:lnTo>
                    <a:pt x="154749" y="428984"/>
                  </a:lnTo>
                  <a:lnTo>
                    <a:pt x="151123" y="435717"/>
                  </a:lnTo>
                  <a:lnTo>
                    <a:pt x="147978" y="442568"/>
                  </a:lnTo>
                  <a:lnTo>
                    <a:pt x="145281" y="449786"/>
                  </a:lnTo>
                  <a:lnTo>
                    <a:pt x="143141" y="457114"/>
                  </a:lnTo>
                  <a:lnTo>
                    <a:pt x="110909" y="472456"/>
                  </a:lnTo>
                  <a:lnTo>
                    <a:pt x="110909" y="508257"/>
                  </a:lnTo>
                  <a:lnTo>
                    <a:pt x="143141" y="523599"/>
                  </a:lnTo>
                  <a:lnTo>
                    <a:pt x="145317" y="531056"/>
                  </a:lnTo>
                  <a:lnTo>
                    <a:pt x="147978" y="538151"/>
                  </a:lnTo>
                  <a:lnTo>
                    <a:pt x="151123" y="545007"/>
                  </a:lnTo>
                  <a:lnTo>
                    <a:pt x="154749" y="551742"/>
                  </a:lnTo>
                  <a:lnTo>
                    <a:pt x="143141" y="584978"/>
                  </a:lnTo>
                  <a:lnTo>
                    <a:pt x="168935" y="610556"/>
                  </a:lnTo>
                  <a:lnTo>
                    <a:pt x="226377" y="610556"/>
                  </a:lnTo>
                  <a:lnTo>
                    <a:pt x="230835" y="611838"/>
                  </a:lnTo>
                  <a:lnTo>
                    <a:pt x="246303" y="643804"/>
                  </a:lnTo>
                  <a:lnTo>
                    <a:pt x="841858" y="643804"/>
                  </a:lnTo>
                  <a:lnTo>
                    <a:pt x="831773" y="647640"/>
                  </a:lnTo>
                  <a:lnTo>
                    <a:pt x="775030" y="647640"/>
                  </a:lnTo>
                  <a:lnTo>
                    <a:pt x="775030" y="724360"/>
                  </a:lnTo>
                  <a:lnTo>
                    <a:pt x="772169" y="754469"/>
                  </a:lnTo>
                  <a:lnTo>
                    <a:pt x="750009" y="809410"/>
                  </a:lnTo>
                  <a:lnTo>
                    <a:pt x="708098" y="851908"/>
                  </a:lnTo>
                  <a:lnTo>
                    <a:pt x="653208" y="874765"/>
                  </a:lnTo>
                  <a:lnTo>
                    <a:pt x="622858" y="877802"/>
                  </a:lnTo>
                  <a:lnTo>
                    <a:pt x="559676" y="877802"/>
                  </a:lnTo>
                  <a:lnTo>
                    <a:pt x="559676" y="1031243"/>
                  </a:lnTo>
                  <a:close/>
                </a:path>
                <a:path w="876935" h="1031239">
                  <a:moveTo>
                    <a:pt x="488746" y="122088"/>
                  </a:moveTo>
                  <a:lnTo>
                    <a:pt x="481956" y="118497"/>
                  </a:lnTo>
                  <a:lnTo>
                    <a:pt x="475046" y="115383"/>
                  </a:lnTo>
                  <a:lnTo>
                    <a:pt x="467894" y="112744"/>
                  </a:lnTo>
                  <a:lnTo>
                    <a:pt x="460375" y="110582"/>
                  </a:lnTo>
                  <a:lnTo>
                    <a:pt x="444906" y="79899"/>
                  </a:lnTo>
                  <a:lnTo>
                    <a:pt x="624929" y="79899"/>
                  </a:lnTo>
                  <a:lnTo>
                    <a:pt x="659391" y="109796"/>
                  </a:lnTo>
                  <a:lnTo>
                    <a:pt x="660106" y="110582"/>
                  </a:lnTo>
                  <a:lnTo>
                    <a:pt x="522274" y="110582"/>
                  </a:lnTo>
                  <a:lnTo>
                    <a:pt x="488746" y="122088"/>
                  </a:lnTo>
                  <a:close/>
                </a:path>
                <a:path w="876935" h="1031239">
                  <a:moveTo>
                    <a:pt x="773961" y="353533"/>
                  </a:moveTo>
                  <a:lnTo>
                    <a:pt x="520992" y="353533"/>
                  </a:lnTo>
                  <a:lnTo>
                    <a:pt x="546773" y="327968"/>
                  </a:lnTo>
                  <a:lnTo>
                    <a:pt x="535178" y="294719"/>
                  </a:lnTo>
                  <a:lnTo>
                    <a:pt x="539004" y="287984"/>
                  </a:lnTo>
                  <a:lnTo>
                    <a:pt x="542590" y="281130"/>
                  </a:lnTo>
                  <a:lnTo>
                    <a:pt x="545691" y="274038"/>
                  </a:lnTo>
                  <a:lnTo>
                    <a:pt x="548068" y="266589"/>
                  </a:lnTo>
                  <a:lnTo>
                    <a:pt x="580313" y="251247"/>
                  </a:lnTo>
                  <a:lnTo>
                    <a:pt x="580313" y="212881"/>
                  </a:lnTo>
                  <a:lnTo>
                    <a:pt x="548068" y="197539"/>
                  </a:lnTo>
                  <a:lnTo>
                    <a:pt x="545892" y="190084"/>
                  </a:lnTo>
                  <a:lnTo>
                    <a:pt x="543231" y="182993"/>
                  </a:lnTo>
                  <a:lnTo>
                    <a:pt x="540087" y="176142"/>
                  </a:lnTo>
                  <a:lnTo>
                    <a:pt x="536460" y="169409"/>
                  </a:lnTo>
                  <a:lnTo>
                    <a:pt x="548068" y="136160"/>
                  </a:lnTo>
                  <a:lnTo>
                    <a:pt x="522274" y="110582"/>
                  </a:lnTo>
                  <a:lnTo>
                    <a:pt x="660106" y="110582"/>
                  </a:lnTo>
                  <a:lnTo>
                    <a:pt x="690207" y="143685"/>
                  </a:lnTo>
                  <a:lnTo>
                    <a:pt x="716629" y="180699"/>
                  </a:lnTo>
                  <a:lnTo>
                    <a:pt x="738434" y="220429"/>
                  </a:lnTo>
                  <a:lnTo>
                    <a:pt x="755399" y="262463"/>
                  </a:lnTo>
                  <a:lnTo>
                    <a:pt x="767302" y="306392"/>
                  </a:lnTo>
                  <a:lnTo>
                    <a:pt x="773858" y="351378"/>
                  </a:lnTo>
                  <a:lnTo>
                    <a:pt x="773961" y="353533"/>
                  </a:lnTo>
                  <a:close/>
                </a:path>
                <a:path w="876935" h="1031239">
                  <a:moveTo>
                    <a:pt x="364947" y="123371"/>
                  </a:moveTo>
                  <a:lnTo>
                    <a:pt x="331419" y="111865"/>
                  </a:lnTo>
                  <a:lnTo>
                    <a:pt x="393318" y="111865"/>
                  </a:lnTo>
                  <a:lnTo>
                    <a:pt x="385805" y="114020"/>
                  </a:lnTo>
                  <a:lnTo>
                    <a:pt x="378652" y="116656"/>
                  </a:lnTo>
                  <a:lnTo>
                    <a:pt x="371739" y="119773"/>
                  </a:lnTo>
                  <a:lnTo>
                    <a:pt x="364947" y="123371"/>
                  </a:lnTo>
                  <a:close/>
                </a:path>
                <a:path w="876935" h="1031239">
                  <a:moveTo>
                    <a:pt x="327545" y="381664"/>
                  </a:moveTo>
                  <a:lnTo>
                    <a:pt x="320760" y="378073"/>
                  </a:lnTo>
                  <a:lnTo>
                    <a:pt x="313851" y="374958"/>
                  </a:lnTo>
                  <a:lnTo>
                    <a:pt x="306700" y="372320"/>
                  </a:lnTo>
                  <a:lnTo>
                    <a:pt x="299186" y="370157"/>
                  </a:lnTo>
                  <a:lnTo>
                    <a:pt x="283705" y="338192"/>
                  </a:lnTo>
                  <a:lnTo>
                    <a:pt x="315946" y="338192"/>
                  </a:lnTo>
                  <a:lnTo>
                    <a:pt x="330136" y="352263"/>
                  </a:lnTo>
                  <a:lnTo>
                    <a:pt x="392036" y="352263"/>
                  </a:lnTo>
                  <a:lnTo>
                    <a:pt x="400695" y="370157"/>
                  </a:lnTo>
                  <a:lnTo>
                    <a:pt x="361086" y="370157"/>
                  </a:lnTo>
                  <a:lnTo>
                    <a:pt x="327545" y="381664"/>
                  </a:lnTo>
                  <a:close/>
                </a:path>
                <a:path w="876935" h="1031239">
                  <a:moveTo>
                    <a:pt x="392036" y="352263"/>
                  </a:moveTo>
                  <a:lnTo>
                    <a:pt x="330136" y="352263"/>
                  </a:lnTo>
                  <a:lnTo>
                    <a:pt x="363664" y="340757"/>
                  </a:lnTo>
                  <a:lnTo>
                    <a:pt x="370449" y="344348"/>
                  </a:lnTo>
                  <a:lnTo>
                    <a:pt x="377359" y="347463"/>
                  </a:lnTo>
                  <a:lnTo>
                    <a:pt x="384515" y="350101"/>
                  </a:lnTo>
                  <a:lnTo>
                    <a:pt x="392036" y="352263"/>
                  </a:lnTo>
                  <a:close/>
                </a:path>
                <a:path w="876935" h="1031239">
                  <a:moveTo>
                    <a:pt x="774694" y="384229"/>
                  </a:moveTo>
                  <a:lnTo>
                    <a:pt x="443610" y="384229"/>
                  </a:lnTo>
                  <a:lnTo>
                    <a:pt x="459092" y="353533"/>
                  </a:lnTo>
                  <a:lnTo>
                    <a:pt x="466606" y="351378"/>
                  </a:lnTo>
                  <a:lnTo>
                    <a:pt x="473759" y="348742"/>
                  </a:lnTo>
                  <a:lnTo>
                    <a:pt x="480671" y="345625"/>
                  </a:lnTo>
                  <a:lnTo>
                    <a:pt x="487464" y="342027"/>
                  </a:lnTo>
                  <a:lnTo>
                    <a:pt x="520992" y="353533"/>
                  </a:lnTo>
                  <a:lnTo>
                    <a:pt x="773961" y="353533"/>
                  </a:lnTo>
                  <a:lnTo>
                    <a:pt x="774694" y="384229"/>
                  </a:lnTo>
                  <a:close/>
                </a:path>
                <a:path w="876935" h="1031239">
                  <a:moveTo>
                    <a:pt x="202463" y="381664"/>
                  </a:moveTo>
                  <a:lnTo>
                    <a:pt x="168935" y="370157"/>
                  </a:lnTo>
                  <a:lnTo>
                    <a:pt x="230835" y="370157"/>
                  </a:lnTo>
                  <a:lnTo>
                    <a:pt x="223321" y="372320"/>
                  </a:lnTo>
                  <a:lnTo>
                    <a:pt x="216168" y="374958"/>
                  </a:lnTo>
                  <a:lnTo>
                    <a:pt x="209255" y="378073"/>
                  </a:lnTo>
                  <a:lnTo>
                    <a:pt x="202463" y="381664"/>
                  </a:lnTo>
                  <a:close/>
                </a:path>
                <a:path w="876935" h="1031239">
                  <a:moveTo>
                    <a:pt x="873103" y="613108"/>
                  </a:moveTo>
                  <a:lnTo>
                    <a:pt x="358495" y="613108"/>
                  </a:lnTo>
                  <a:lnTo>
                    <a:pt x="384289" y="587543"/>
                  </a:lnTo>
                  <a:lnTo>
                    <a:pt x="373976" y="554295"/>
                  </a:lnTo>
                  <a:lnTo>
                    <a:pt x="377603" y="547560"/>
                  </a:lnTo>
                  <a:lnTo>
                    <a:pt x="380747" y="540706"/>
                  </a:lnTo>
                  <a:lnTo>
                    <a:pt x="383408" y="533614"/>
                  </a:lnTo>
                  <a:lnTo>
                    <a:pt x="385584" y="526164"/>
                  </a:lnTo>
                  <a:lnTo>
                    <a:pt x="417817" y="510823"/>
                  </a:lnTo>
                  <a:lnTo>
                    <a:pt x="419112" y="472456"/>
                  </a:lnTo>
                  <a:lnTo>
                    <a:pt x="386867" y="457114"/>
                  </a:lnTo>
                  <a:lnTo>
                    <a:pt x="384692" y="449660"/>
                  </a:lnTo>
                  <a:lnTo>
                    <a:pt x="382035" y="442568"/>
                  </a:lnTo>
                  <a:lnTo>
                    <a:pt x="378891" y="435717"/>
                  </a:lnTo>
                  <a:lnTo>
                    <a:pt x="375259" y="428984"/>
                  </a:lnTo>
                  <a:lnTo>
                    <a:pt x="386867" y="395735"/>
                  </a:lnTo>
                  <a:lnTo>
                    <a:pt x="361086" y="370157"/>
                  </a:lnTo>
                  <a:lnTo>
                    <a:pt x="400695" y="370157"/>
                  </a:lnTo>
                  <a:lnTo>
                    <a:pt x="407504" y="384229"/>
                  </a:lnTo>
                  <a:lnTo>
                    <a:pt x="774694" y="384229"/>
                  </a:lnTo>
                  <a:lnTo>
                    <a:pt x="774969" y="395735"/>
                  </a:lnTo>
                  <a:lnTo>
                    <a:pt x="775030" y="404689"/>
                  </a:lnTo>
                  <a:lnTo>
                    <a:pt x="864019" y="558130"/>
                  </a:lnTo>
                  <a:lnTo>
                    <a:pt x="876752" y="591535"/>
                  </a:lnTo>
                  <a:lnTo>
                    <a:pt x="873103" y="613108"/>
                  </a:lnTo>
                  <a:close/>
                </a:path>
                <a:path w="876935" h="1031239">
                  <a:moveTo>
                    <a:pt x="226377" y="610556"/>
                  </a:moveTo>
                  <a:lnTo>
                    <a:pt x="168935" y="610556"/>
                  </a:lnTo>
                  <a:lnTo>
                    <a:pt x="202463" y="600332"/>
                  </a:lnTo>
                  <a:lnTo>
                    <a:pt x="209255" y="603923"/>
                  </a:lnTo>
                  <a:lnTo>
                    <a:pt x="216168" y="607038"/>
                  </a:lnTo>
                  <a:lnTo>
                    <a:pt x="223321" y="609676"/>
                  </a:lnTo>
                  <a:lnTo>
                    <a:pt x="226377" y="610556"/>
                  </a:lnTo>
                  <a:close/>
                </a:path>
                <a:path w="876935" h="1031239">
                  <a:moveTo>
                    <a:pt x="841858" y="643804"/>
                  </a:moveTo>
                  <a:lnTo>
                    <a:pt x="282422" y="643804"/>
                  </a:lnTo>
                  <a:lnTo>
                    <a:pt x="296595" y="613108"/>
                  </a:lnTo>
                  <a:lnTo>
                    <a:pt x="304116" y="610953"/>
                  </a:lnTo>
                  <a:lnTo>
                    <a:pt x="311272" y="608317"/>
                  </a:lnTo>
                  <a:lnTo>
                    <a:pt x="318182" y="605200"/>
                  </a:lnTo>
                  <a:lnTo>
                    <a:pt x="324967" y="601602"/>
                  </a:lnTo>
                  <a:lnTo>
                    <a:pt x="358495" y="613108"/>
                  </a:lnTo>
                  <a:lnTo>
                    <a:pt x="873103" y="613108"/>
                  </a:lnTo>
                  <a:lnTo>
                    <a:pt x="872075" y="619187"/>
                  </a:lnTo>
                  <a:lnTo>
                    <a:pt x="855309" y="638688"/>
                  </a:lnTo>
                  <a:lnTo>
                    <a:pt x="841858" y="643804"/>
                  </a:lnTo>
                  <a:close/>
                </a:path>
              </a:pathLst>
            </a:custGeom>
            <a:solidFill>
              <a:srgbClr val="5D2A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7BD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3483</Words>
  <Application>WPS Presentation</Application>
  <PresentationFormat>On-screen Show (4:3)</PresentationFormat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Carlito</vt:lpstr>
      <vt:lpstr>Segoe Print</vt:lpstr>
      <vt:lpstr>Calibri</vt:lpstr>
      <vt:lpstr>Microsoft YaHei</vt:lpstr>
      <vt:lpstr>Arial Unicode MS</vt:lpstr>
      <vt:lpstr>Office Theme</vt:lpstr>
      <vt:lpstr>THE LEGION</vt:lpstr>
      <vt:lpstr>About us</vt:lpstr>
      <vt:lpstr>Problem  Statement</vt:lpstr>
      <vt:lpstr>Tech Stack- Mean stack</vt:lpstr>
      <vt:lpstr>Our solution-</vt:lpstr>
      <vt:lpstr>Tracker flowchart-</vt:lpstr>
      <vt:lpstr>Future possible enhancements</vt:lpstr>
      <vt:lpstr>Future possible enhancements</vt:lpstr>
      <vt:lpstr>Challenges faced- </vt:lpstr>
      <vt:lpstr>Risks/ 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LEGION</dc:title>
  <dc:creator/>
  <cp:lastModifiedBy>Sid Shah</cp:lastModifiedBy>
  <cp:revision>3</cp:revision>
  <dcterms:created xsi:type="dcterms:W3CDTF">2020-06-13T07:08:42Z</dcterms:created>
  <dcterms:modified xsi:type="dcterms:W3CDTF">2020-06-13T07:12:38Z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2020-05-23T00:00:00Z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2020-06-13T00:00:00Z</vt:filetime>
  </property>
  <property fmtid="{D5CDD505-2E9C-101B-9397-08002B2CF9AE}" pid="5" name="KSOProductBuildVer">
    <vt:lpwstr>1033-11.2.0.9396</vt:lpwstr>
  </property>
</Properties>
</file>