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 id="2147483661" r:id="rId3"/>
  </p:sldMasterIdLst>
  <p:sldIdLst>
    <p:sldId id="256" r:id="rId4"/>
    <p:sldId id="315" r:id="rId5"/>
    <p:sldId id="316" r:id="rId6"/>
    <p:sldId id="317" r:id="rId7"/>
    <p:sldId id="313" r:id="rId8"/>
    <p:sldId id="318" r:id="rId9"/>
    <p:sldId id="319" r:id="rId10"/>
    <p:sldId id="320"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73"/>
  </p:normalViewPr>
  <p:slideViewPr>
    <p:cSldViewPr snapToGrid="0">
      <p:cViewPr varScale="1">
        <p:scale>
          <a:sx n="129" d="100"/>
          <a:sy n="129"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C19E6-B294-83E7-4728-DCA999F2240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E3F8EC5-0DFE-79AA-6C41-F609F6D91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D85F05A-5DBF-A153-B5DF-F2552FA1FE5F}"/>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70D4C215-E7D9-D1CF-BDFC-CF37E26959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3DE5291-47B2-D009-A24B-E29E4A336302}"/>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34199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FB80F-9EF6-AABC-0FD9-6788A38A1B7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0166EF-DA8A-E86A-7BD5-68809201B1D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D43C33C-FB7F-5452-9665-9066312A2168}"/>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E133C431-2EA5-C952-65AE-2B47ABBEFD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64C68CD-BE6A-3F4C-DD1C-C269DCB0BA77}"/>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2855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79E325-4DE6-9AF6-3056-295FECBFE5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1F60810-B4FD-7068-5C23-23C99737569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8FDC263-C876-8012-0E55-27D0C75F859C}"/>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077A5134-C0C8-0C1D-6C71-FDF4F8869BE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0361DD-20D8-5E20-FA89-484E2A1BBBB3}"/>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334815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‹Nº›</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‹Nº›</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12918-B251-0E41-BB89-98954867B89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A2CE495-2CF6-F152-E71C-294EF213A1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AC549A-CA2A-61FB-9B70-3B5F22E5E903}"/>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C8D3A24E-3918-EC28-ED7E-7025621CE8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FFC4A8-4DD8-BFA1-D906-2F136A60B4C1}"/>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285918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‹Nº›</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EDD72-C4C9-7D8A-4F3D-B57B467C70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4C90A5-237F-B76A-8492-CE0BA31929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5CBFD4E-039D-3273-FD59-23244DE2EF32}"/>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29DAB0DD-D60F-A325-8AD6-CC69BB6285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6DD194-6917-84F3-1C7D-9D0E838F26C1}"/>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048521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15687-1F78-1821-5EEB-03091EDD69A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84EC88-3568-7AC5-39B1-DECC9CA871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B0221CB-A4FD-B793-86F9-F4E092DDFD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B18165D-E204-8AE8-EFD4-92FE087DB819}"/>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F954E906-6BEE-5661-620B-0F5C51D497B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EBF4C8C-8B3F-66C6-CA39-A89E36FBBDB7}"/>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57320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782B0-CBA0-6A0A-A545-FEC75EACF3A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324F10-CD3F-8D10-27F9-9D8DA5D6A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254E84-8F40-EAE5-2A5D-8257693A2DC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209BEAE-F9D7-6823-C94D-522684D2BA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6B768A-4150-A949-600A-6AC83973477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C60B882-F779-2019-9516-769929ED669B}"/>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8" name="Marcador de pie de página 7">
            <a:extLst>
              <a:ext uri="{FF2B5EF4-FFF2-40B4-BE49-F238E27FC236}">
                <a16:creationId xmlns:a16="http://schemas.microsoft.com/office/drawing/2014/main" id="{E82A8792-17FD-1C23-59A3-B71C6CFD8B7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4CCB1F4-A5ED-FF94-70F5-453AFF6D55C2}"/>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64191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ACDBA-A974-F140-58DE-68A99082BB8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68DBAD6-8495-41F6-603F-BAD04B5E8C04}"/>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4" name="Marcador de pie de página 3">
            <a:extLst>
              <a:ext uri="{FF2B5EF4-FFF2-40B4-BE49-F238E27FC236}">
                <a16:creationId xmlns:a16="http://schemas.microsoft.com/office/drawing/2014/main" id="{A7E67B86-FAA8-296F-2EFE-329C2DD23BF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14FD74B-0C9F-39FD-E4AE-509848D92ABE}"/>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40663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30DE81-EAD1-4E0C-6E3D-203249C4E682}"/>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3" name="Marcador de pie de página 2">
            <a:extLst>
              <a:ext uri="{FF2B5EF4-FFF2-40B4-BE49-F238E27FC236}">
                <a16:creationId xmlns:a16="http://schemas.microsoft.com/office/drawing/2014/main" id="{2456C2D7-9381-6D1E-EC52-480DE25FAFD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E17B0E4-B6E2-CF88-DA77-F133A54F649C}"/>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1318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6C40E-D02A-E9A1-4FA9-58F0AA8B81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01D4DD5-8002-E7E3-2DF3-76BBE420F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E90FD13-0CE4-83D8-9CC4-F36672A29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469E3F-C7FA-4F86-23C0-B515B56DBE78}"/>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9B04DF11-ECA3-EBD0-4AB0-9B0289C44B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976A594-8A36-78A6-07A3-954CA287BACB}"/>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628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80868-5A8A-1FC2-08BC-26460C4837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D3F8FED-9DAE-5496-3CB5-DFF450CEF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791A254-BC94-EDC5-09FB-9D1D0913C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D4D58F-6960-68A0-5F78-5228D7772490}"/>
              </a:ext>
            </a:extLst>
          </p:cNvPr>
          <p:cNvSpPr>
            <a:spLocks noGrp="1"/>
          </p:cNvSpPr>
          <p:nvPr>
            <p:ph type="dt" sz="half" idx="10"/>
          </p:nvPr>
        </p:nvSpPr>
        <p:spPr/>
        <p:txBody>
          <a:bodyPr/>
          <a:lstStyle/>
          <a:p>
            <a:fld id="{9A119C28-AD8B-D849-9731-BEF98BD3B726}" type="datetimeFigureOut">
              <a:rPr lang="es-ES" smtClean="0"/>
              <a:t>18/6/24</a:t>
            </a:fld>
            <a:endParaRPr lang="es-ES"/>
          </a:p>
        </p:txBody>
      </p:sp>
      <p:sp>
        <p:nvSpPr>
          <p:cNvPr id="6" name="Marcador de pie de página 5">
            <a:extLst>
              <a:ext uri="{FF2B5EF4-FFF2-40B4-BE49-F238E27FC236}">
                <a16:creationId xmlns:a16="http://schemas.microsoft.com/office/drawing/2014/main" id="{B07BEFD3-A4B7-3459-4707-E687AD70BA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3B671FB-3BBF-7D47-4FEC-0A5A74F94085}"/>
              </a:ext>
            </a:extLst>
          </p:cNvPr>
          <p:cNvSpPr>
            <a:spLocks noGrp="1"/>
          </p:cNvSpPr>
          <p:nvPr>
            <p:ph type="sldNum" sz="quarter" idx="12"/>
          </p:nvPr>
        </p:nvSpPr>
        <p:spPr/>
        <p:txBody>
          <a:bodyPr/>
          <a:lstStyle/>
          <a:p>
            <a:fld id="{6E0B9E5C-B5F1-DC49-BC3E-B1F97E6E52FA}" type="slidenum">
              <a:rPr lang="es-ES" smtClean="0"/>
              <a:t>‹Nº›</a:t>
            </a:fld>
            <a:endParaRPr lang="es-ES"/>
          </a:p>
        </p:txBody>
      </p:sp>
    </p:spTree>
    <p:extLst>
      <p:ext uri="{BB962C8B-B14F-4D97-AF65-F5344CB8AC3E}">
        <p14:creationId xmlns:p14="http://schemas.microsoft.com/office/powerpoint/2010/main" val="291966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47489D-95ED-B599-B24E-757AB9E08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15B3201-3C75-9773-8C2A-F443034C7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DEA236-125E-D7C8-6674-2CE039E30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119C28-AD8B-D849-9731-BEF98BD3B726}" type="datetimeFigureOut">
              <a:rPr lang="es-ES" smtClean="0"/>
              <a:t>18/6/24</a:t>
            </a:fld>
            <a:endParaRPr lang="es-ES"/>
          </a:p>
        </p:txBody>
      </p:sp>
      <p:sp>
        <p:nvSpPr>
          <p:cNvPr id="5" name="Marcador de pie de página 4">
            <a:extLst>
              <a:ext uri="{FF2B5EF4-FFF2-40B4-BE49-F238E27FC236}">
                <a16:creationId xmlns:a16="http://schemas.microsoft.com/office/drawing/2014/main" id="{97D6348F-D8F5-DD31-7D2F-A99017E56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16E2F427-2D4D-CBB6-A129-544A297BA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0B9E5C-B5F1-DC49-BC3E-B1F97E6E52FA}" type="slidenum">
              <a:rPr lang="es-ES" smtClean="0"/>
              <a:t>‹Nº›</a:t>
            </a:fld>
            <a:endParaRPr lang="es-ES"/>
          </a:p>
        </p:txBody>
      </p:sp>
    </p:spTree>
    <p:extLst>
      <p:ext uri="{BB962C8B-B14F-4D97-AF65-F5344CB8AC3E}">
        <p14:creationId xmlns:p14="http://schemas.microsoft.com/office/powerpoint/2010/main" val="397010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‹Nº›</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6/18/24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‹Nº›</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hyperlink" Target="https://hackiochallengedatascience.streamlit.app/CustomerSegmentationChallenge"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atavizproject.com/" TargetMode="External"/><Relationship Id="rId2" Type="http://schemas.openxmlformats.org/officeDocument/2006/relationships/hyperlink" Target="https://www.data-to-viz.co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D4C52-7EFA-3D2B-CD49-53C62A5CCC69}"/>
              </a:ext>
            </a:extLst>
          </p:cNvPr>
          <p:cNvSpPr>
            <a:spLocks noGrp="1"/>
          </p:cNvSpPr>
          <p:nvPr>
            <p:ph type="ctrTitle"/>
          </p:nvPr>
        </p:nvSpPr>
        <p:spPr/>
        <p:txBody>
          <a:bodyPr/>
          <a:lstStyle/>
          <a:p>
            <a:r>
              <a:rPr lang="es-ES" dirty="0"/>
              <a:t>Introducción a la Ciencia de Datos </a:t>
            </a:r>
          </a:p>
        </p:txBody>
      </p:sp>
      <p:sp>
        <p:nvSpPr>
          <p:cNvPr id="3" name="Subtítulo 2">
            <a:extLst>
              <a:ext uri="{FF2B5EF4-FFF2-40B4-BE49-F238E27FC236}">
                <a16:creationId xmlns:a16="http://schemas.microsoft.com/office/drawing/2014/main" id="{AFF9D835-5E2F-F002-6179-B58D52718DD5}"/>
              </a:ext>
            </a:extLst>
          </p:cNvPr>
          <p:cNvSpPr>
            <a:spLocks noGrp="1"/>
          </p:cNvSpPr>
          <p:nvPr>
            <p:ph type="subTitle" idx="1"/>
          </p:nvPr>
        </p:nvSpPr>
        <p:spPr/>
        <p:txBody>
          <a:bodyPr/>
          <a:lstStyle/>
          <a:p>
            <a:r>
              <a:rPr lang="es-ES" dirty="0"/>
              <a:t>Conceptos básicos, flujo de trabajo y ejemplo práctico con K-</a:t>
            </a:r>
            <a:r>
              <a:rPr lang="es-ES" dirty="0" err="1"/>
              <a:t>means</a:t>
            </a:r>
            <a:endParaRPr lang="es-ES" dirty="0"/>
          </a:p>
        </p:txBody>
      </p:sp>
    </p:spTree>
    <p:extLst>
      <p:ext uri="{BB962C8B-B14F-4D97-AF65-F5344CB8AC3E}">
        <p14:creationId xmlns:p14="http://schemas.microsoft.com/office/powerpoint/2010/main" val="3320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498A9-4DA2-5C74-A9F9-3585F62AEF4B}"/>
              </a:ext>
            </a:extLst>
          </p:cNvPr>
          <p:cNvSpPr>
            <a:spLocks noGrp="1"/>
          </p:cNvSpPr>
          <p:nvPr>
            <p:ph type="title"/>
          </p:nvPr>
        </p:nvSpPr>
        <p:spPr/>
        <p:txBody>
          <a:bodyPr/>
          <a:lstStyle/>
          <a:p>
            <a:r>
              <a:rPr lang="es-ES"/>
              <a:t>Definición y Alcance</a:t>
            </a:r>
          </a:p>
        </p:txBody>
      </p:sp>
      <p:sp>
        <p:nvSpPr>
          <p:cNvPr id="3" name="Marcador de número de diapositiva 2">
            <a:extLst>
              <a:ext uri="{FF2B5EF4-FFF2-40B4-BE49-F238E27FC236}">
                <a16:creationId xmlns:a16="http://schemas.microsoft.com/office/drawing/2014/main" id="{1E744849-4CCD-8926-64D7-A6A7B90BB468}"/>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Marcador de texto 3">
            <a:extLst>
              <a:ext uri="{FF2B5EF4-FFF2-40B4-BE49-F238E27FC236}">
                <a16:creationId xmlns:a16="http://schemas.microsoft.com/office/drawing/2014/main" id="{F1A01DE4-E9D0-BE84-44F6-9C010A67EF79}"/>
              </a:ext>
            </a:extLst>
          </p:cNvPr>
          <p:cNvSpPr>
            <a:spLocks noGrp="1"/>
          </p:cNvSpPr>
          <p:nvPr>
            <p:ph type="body" sz="quarter" idx="13"/>
          </p:nvPr>
        </p:nvSpPr>
        <p:spPr/>
        <p:txBody>
          <a:bodyPr/>
          <a:lstStyle/>
          <a:p>
            <a:r>
              <a:rPr lang="es-ES"/>
              <a:t>La ciencia de datos es la disciplina que utiliza métodos científicos, procesos, algoritmos y sistemas para extraer conocimiento y patrones significativos a partir de datos estructurados y no estructurados.</a:t>
            </a:r>
          </a:p>
        </p:txBody>
      </p:sp>
      <p:sp>
        <p:nvSpPr>
          <p:cNvPr id="5" name="Marcador de texto 4">
            <a:extLst>
              <a:ext uri="{FF2B5EF4-FFF2-40B4-BE49-F238E27FC236}">
                <a16:creationId xmlns:a16="http://schemas.microsoft.com/office/drawing/2014/main" id="{2A172865-ED9F-2D67-C84A-3143B735D500}"/>
              </a:ext>
            </a:extLst>
          </p:cNvPr>
          <p:cNvSpPr>
            <a:spLocks noGrp="1"/>
          </p:cNvSpPr>
          <p:nvPr>
            <p:ph type="body" sz="quarter" idx="14"/>
          </p:nvPr>
        </p:nvSpPr>
        <p:spPr/>
        <p:txBody>
          <a:bodyPr/>
          <a:lstStyle/>
          <a:p>
            <a:r>
              <a:rPr lang="es-ES"/>
              <a:t>Definición</a:t>
            </a:r>
          </a:p>
        </p:txBody>
      </p:sp>
      <p:sp>
        <p:nvSpPr>
          <p:cNvPr id="6" name="Marcador de texto 5">
            <a:extLst>
              <a:ext uri="{FF2B5EF4-FFF2-40B4-BE49-F238E27FC236}">
                <a16:creationId xmlns:a16="http://schemas.microsoft.com/office/drawing/2014/main" id="{B2DF9E0A-7849-00D3-C171-1944FF7A4A88}"/>
              </a:ext>
            </a:extLst>
          </p:cNvPr>
          <p:cNvSpPr>
            <a:spLocks noGrp="1"/>
          </p:cNvSpPr>
          <p:nvPr>
            <p:ph type="body" sz="quarter" idx="15"/>
          </p:nvPr>
        </p:nvSpPr>
        <p:spPr/>
        <p:txBody>
          <a:bodyPr/>
          <a:lstStyle/>
          <a:p>
            <a:r>
              <a:rPr lang="es-ES"/>
              <a:t>Alcance</a:t>
            </a:r>
          </a:p>
        </p:txBody>
      </p:sp>
      <p:sp>
        <p:nvSpPr>
          <p:cNvPr id="7" name="Marcador de texto 6">
            <a:extLst>
              <a:ext uri="{FF2B5EF4-FFF2-40B4-BE49-F238E27FC236}">
                <a16:creationId xmlns:a16="http://schemas.microsoft.com/office/drawing/2014/main" id="{F045D481-D738-EC58-1369-7FD56C54881F}"/>
              </a:ext>
            </a:extLst>
          </p:cNvPr>
          <p:cNvSpPr>
            <a:spLocks noGrp="1"/>
          </p:cNvSpPr>
          <p:nvPr>
            <p:ph type="body" sz="quarter" idx="16"/>
          </p:nvPr>
        </p:nvSpPr>
        <p:spPr/>
        <p:txBody>
          <a:bodyPr/>
          <a:lstStyle/>
          <a:p>
            <a:r>
              <a:rPr lang="es-ES"/>
              <a:t>Importancia</a:t>
            </a:r>
          </a:p>
        </p:txBody>
      </p:sp>
      <p:sp>
        <p:nvSpPr>
          <p:cNvPr id="8" name="Marcador de texto 7">
            <a:extLst>
              <a:ext uri="{FF2B5EF4-FFF2-40B4-BE49-F238E27FC236}">
                <a16:creationId xmlns:a16="http://schemas.microsoft.com/office/drawing/2014/main" id="{60749157-9120-F9A3-C8E4-06D6CDB9ECA6}"/>
              </a:ext>
            </a:extLst>
          </p:cNvPr>
          <p:cNvSpPr>
            <a:spLocks noGrp="1"/>
          </p:cNvSpPr>
          <p:nvPr>
            <p:ph type="body" sz="quarter" idx="17"/>
          </p:nvPr>
        </p:nvSpPr>
        <p:spPr/>
        <p:txBody>
          <a:bodyPr/>
          <a:lstStyle/>
          <a:p>
            <a:r>
              <a:rPr lang="es-ES"/>
              <a:t>El alcance de la ciencia de datos abarca análisis estadístico, aprendizaje automático, visualización de datos, minería de datos, Big Data y otras técnicas para comprender y analizar datos complejos.</a:t>
            </a:r>
          </a:p>
        </p:txBody>
      </p:sp>
      <p:sp>
        <p:nvSpPr>
          <p:cNvPr id="9" name="Marcador de texto 8">
            <a:extLst>
              <a:ext uri="{FF2B5EF4-FFF2-40B4-BE49-F238E27FC236}">
                <a16:creationId xmlns:a16="http://schemas.microsoft.com/office/drawing/2014/main" id="{5CF918FF-1BA4-3CCB-3E4E-BB2344FE776F}"/>
              </a:ext>
            </a:extLst>
          </p:cNvPr>
          <p:cNvSpPr>
            <a:spLocks noGrp="1"/>
          </p:cNvSpPr>
          <p:nvPr>
            <p:ph type="body" sz="quarter" idx="18"/>
          </p:nvPr>
        </p:nvSpPr>
        <p:spPr/>
        <p:txBody>
          <a:bodyPr/>
          <a:lstStyle/>
          <a:p>
            <a:r>
              <a:rPr lang="es-ES"/>
              <a:t>La ciencia de datos es crucial en la toma de decisiones empresariales, la predicción de tendencias, la optimización de procesos y la mejora de la eficiencia operativa en diversas industrias.</a:t>
            </a:r>
          </a:p>
        </p:txBody>
      </p:sp>
    </p:spTree>
    <p:extLst>
      <p:ext uri="{BB962C8B-B14F-4D97-AF65-F5344CB8AC3E}">
        <p14:creationId xmlns:p14="http://schemas.microsoft.com/office/powerpoint/2010/main" val="24632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519C6-A6F2-41DB-EBA5-6D87884763C2}"/>
              </a:ext>
            </a:extLst>
          </p:cNvPr>
          <p:cNvSpPr>
            <a:spLocks noGrp="1"/>
          </p:cNvSpPr>
          <p:nvPr>
            <p:ph type="title"/>
          </p:nvPr>
        </p:nvSpPr>
        <p:spPr/>
        <p:txBody>
          <a:bodyPr/>
          <a:lstStyle/>
          <a:p>
            <a:r>
              <a:rPr lang="es-ES"/>
              <a:t>Aplicaciones</a:t>
            </a:r>
          </a:p>
        </p:txBody>
      </p:sp>
      <p:sp>
        <p:nvSpPr>
          <p:cNvPr id="3" name="Marcador de número de diapositiva 2">
            <a:extLst>
              <a:ext uri="{FF2B5EF4-FFF2-40B4-BE49-F238E27FC236}">
                <a16:creationId xmlns:a16="http://schemas.microsoft.com/office/drawing/2014/main" id="{D19EE119-4BCB-66EC-5965-29C6491A4078}"/>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4" name="Marcador de texto 3">
            <a:extLst>
              <a:ext uri="{FF2B5EF4-FFF2-40B4-BE49-F238E27FC236}">
                <a16:creationId xmlns:a16="http://schemas.microsoft.com/office/drawing/2014/main" id="{A6DFFE12-8228-463C-E424-148260613F3C}"/>
              </a:ext>
            </a:extLst>
          </p:cNvPr>
          <p:cNvSpPr>
            <a:spLocks noGrp="1"/>
          </p:cNvSpPr>
          <p:nvPr>
            <p:ph type="body" sz="quarter" idx="13"/>
          </p:nvPr>
        </p:nvSpPr>
        <p:spPr>
          <a:xfrm>
            <a:off x="592281" y="3429000"/>
            <a:ext cx="11134674" cy="2380243"/>
          </a:xfrm>
        </p:spPr>
        <p:txBody>
          <a:bodyPr/>
          <a:lstStyle/>
          <a:p>
            <a:r>
              <a:rPr lang="es-ES" dirty="0"/>
              <a:t>La ciencia de datos se aplica en la personalización de experiencias de usuario, la detección de fraudes, la optimización de campañas publicitarias, la medicina predictiva, la ciencia climática y muchos otros campos.</a:t>
            </a:r>
          </a:p>
        </p:txBody>
      </p:sp>
    </p:spTree>
    <p:extLst>
      <p:ext uri="{BB962C8B-B14F-4D97-AF65-F5344CB8AC3E}">
        <p14:creationId xmlns:p14="http://schemas.microsoft.com/office/powerpoint/2010/main" val="77704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519C6-A6F2-41DB-EBA5-6D87884763C2}"/>
              </a:ext>
            </a:extLst>
          </p:cNvPr>
          <p:cNvSpPr>
            <a:spLocks noGrp="1"/>
          </p:cNvSpPr>
          <p:nvPr>
            <p:ph type="title"/>
          </p:nvPr>
        </p:nvSpPr>
        <p:spPr>
          <a:xfrm>
            <a:off x="466725" y="688289"/>
            <a:ext cx="10887075" cy="2138039"/>
          </a:xfrm>
        </p:spPr>
        <p:txBody>
          <a:bodyPr/>
          <a:lstStyle/>
          <a:p>
            <a:r>
              <a:rPr lang="es-ES" sz="2800" dirty="0"/>
              <a:t>El reto: </a:t>
            </a:r>
            <a:r>
              <a:rPr lang="es-ES" sz="2800" b="1" dirty="0"/>
              <a:t>Segmentación Basada en el Comportamiento de Reclamaciones</a:t>
            </a:r>
            <a:br>
              <a:rPr lang="es-ES" sz="2800" b="1" dirty="0"/>
            </a:br>
            <a:endParaRPr lang="es-ES" sz="2800" dirty="0"/>
          </a:p>
        </p:txBody>
      </p:sp>
      <p:sp>
        <p:nvSpPr>
          <p:cNvPr id="3" name="Marcador de número de diapositiva 2">
            <a:extLst>
              <a:ext uri="{FF2B5EF4-FFF2-40B4-BE49-F238E27FC236}">
                <a16:creationId xmlns:a16="http://schemas.microsoft.com/office/drawing/2014/main" id="{D19EE119-4BCB-66EC-5965-29C6491A4078}"/>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9" name="Marcador de texto 8">
            <a:extLst>
              <a:ext uri="{FF2B5EF4-FFF2-40B4-BE49-F238E27FC236}">
                <a16:creationId xmlns:a16="http://schemas.microsoft.com/office/drawing/2014/main" id="{4D032E57-3063-1176-13CA-20361F83A06E}"/>
              </a:ext>
            </a:extLst>
          </p:cNvPr>
          <p:cNvSpPr>
            <a:spLocks noGrp="1"/>
          </p:cNvSpPr>
          <p:nvPr>
            <p:ph type="body" sz="quarter" idx="13"/>
          </p:nvPr>
        </p:nvSpPr>
        <p:spPr>
          <a:xfrm>
            <a:off x="466725" y="1898584"/>
            <a:ext cx="10887075" cy="2346158"/>
          </a:xfrm>
        </p:spPr>
        <p:txBody>
          <a:bodyPr>
            <a:normAutofit lnSpcReduction="10000"/>
          </a:bodyPr>
          <a:lstStyle/>
          <a:p>
            <a:r>
              <a:rPr lang="es-ES" dirty="0"/>
              <a:t>Agrupar a los clientes en base a su historial de reclamaciones para identificar patrones de riesgo y mejorar la gestión de reclamaciones. Para esto tendréis que seguir los siguientes pasos: </a:t>
            </a:r>
          </a:p>
          <a:p>
            <a:endParaRPr lang="es-ES" dirty="0"/>
          </a:p>
          <a:p>
            <a:r>
              <a:rPr lang="es-ES" dirty="0"/>
              <a:t>1- Decidir que columnas de todas las que tenemos son importantes para resolver el problema. Justificar porque seleccionasteis esas columnas. </a:t>
            </a:r>
          </a:p>
          <a:p>
            <a:r>
              <a:rPr lang="es-ES" dirty="0"/>
              <a:t>2- Estandarizar las variables para hacerlas comparables.</a:t>
            </a:r>
          </a:p>
          <a:p>
            <a:r>
              <a:rPr lang="es-ES" dirty="0"/>
              <a:t>3- Aplicar el modelo de clustering a través de la página web compartida con vosotros. El link lo tenéis </a:t>
            </a:r>
            <a:r>
              <a:rPr lang="es-ES" dirty="0">
                <a:hlinkClick r:id="rId2"/>
              </a:rPr>
              <a:t>aquí</a:t>
            </a:r>
            <a:r>
              <a:rPr lang="es-ES" dirty="0"/>
              <a:t>. </a:t>
            </a:r>
          </a:p>
          <a:p>
            <a:r>
              <a:rPr lang="es-ES" dirty="0"/>
              <a:t>4- Interpretación de Clústeres</a:t>
            </a:r>
          </a:p>
        </p:txBody>
      </p:sp>
    </p:spTree>
    <p:extLst>
      <p:ext uri="{BB962C8B-B14F-4D97-AF65-F5344CB8AC3E}">
        <p14:creationId xmlns:p14="http://schemas.microsoft.com/office/powerpoint/2010/main" val="387175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83671-A120-FC22-4255-4E7D668163C7}"/>
              </a:ext>
            </a:extLst>
          </p:cNvPr>
          <p:cNvSpPr>
            <a:spLocks noGrp="1"/>
          </p:cNvSpPr>
          <p:nvPr>
            <p:ph type="title"/>
          </p:nvPr>
        </p:nvSpPr>
        <p:spPr/>
        <p:txBody>
          <a:bodyPr/>
          <a:lstStyle/>
          <a:p>
            <a:r>
              <a:rPr lang="es-ES"/>
              <a:t>¿Qué es el Clustering?</a:t>
            </a:r>
          </a:p>
        </p:txBody>
      </p:sp>
      <p:sp>
        <p:nvSpPr>
          <p:cNvPr id="3" name="Marcador de número de diapositiva 2">
            <a:extLst>
              <a:ext uri="{FF2B5EF4-FFF2-40B4-BE49-F238E27FC236}">
                <a16:creationId xmlns:a16="http://schemas.microsoft.com/office/drawing/2014/main" id="{3FFFE567-859F-C97F-E11C-F0F70DCD5BA9}"/>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4" name="Marcador de texto 3">
            <a:extLst>
              <a:ext uri="{FF2B5EF4-FFF2-40B4-BE49-F238E27FC236}">
                <a16:creationId xmlns:a16="http://schemas.microsoft.com/office/drawing/2014/main" id="{AF82CA02-5421-B031-BA3F-8F696FA3B5A0}"/>
              </a:ext>
            </a:extLst>
          </p:cNvPr>
          <p:cNvSpPr>
            <a:spLocks noGrp="1"/>
          </p:cNvSpPr>
          <p:nvPr>
            <p:ph type="body" sz="quarter" idx="13"/>
          </p:nvPr>
        </p:nvSpPr>
        <p:spPr/>
        <p:txBody>
          <a:bodyPr/>
          <a:lstStyle/>
          <a:p>
            <a:r>
              <a:rPr lang="es-ES"/>
              <a:t>El clustering, o agrupamiento, es una técnica de análisis de datos que busca clasificar un conjunto de datos en subgrupos o 'clusters' que compartan características similares entre sí, en base a la distancia entre ellos en un espacio multidimensional.</a:t>
            </a:r>
          </a:p>
        </p:txBody>
      </p:sp>
      <p:sp>
        <p:nvSpPr>
          <p:cNvPr id="5" name="Marcador de texto 4">
            <a:extLst>
              <a:ext uri="{FF2B5EF4-FFF2-40B4-BE49-F238E27FC236}">
                <a16:creationId xmlns:a16="http://schemas.microsoft.com/office/drawing/2014/main" id="{FFF94CE5-D8C4-E75A-F803-65A1D75893F5}"/>
              </a:ext>
            </a:extLst>
          </p:cNvPr>
          <p:cNvSpPr>
            <a:spLocks noGrp="1"/>
          </p:cNvSpPr>
          <p:nvPr>
            <p:ph type="body" sz="quarter" idx="14"/>
          </p:nvPr>
        </p:nvSpPr>
        <p:spPr/>
        <p:txBody>
          <a:bodyPr/>
          <a:lstStyle/>
          <a:p>
            <a:r>
              <a:rPr lang="es-ES"/>
              <a:t>Concepto</a:t>
            </a:r>
          </a:p>
        </p:txBody>
      </p:sp>
      <p:sp>
        <p:nvSpPr>
          <p:cNvPr id="6" name="Marcador de texto 5">
            <a:extLst>
              <a:ext uri="{FF2B5EF4-FFF2-40B4-BE49-F238E27FC236}">
                <a16:creationId xmlns:a16="http://schemas.microsoft.com/office/drawing/2014/main" id="{0C000E38-3025-61F6-9051-12E36F0C92FC}"/>
              </a:ext>
            </a:extLst>
          </p:cNvPr>
          <p:cNvSpPr>
            <a:spLocks noGrp="1"/>
          </p:cNvSpPr>
          <p:nvPr>
            <p:ph type="body" sz="quarter" idx="15"/>
          </p:nvPr>
        </p:nvSpPr>
        <p:spPr/>
        <p:txBody>
          <a:bodyPr/>
          <a:lstStyle/>
          <a:p>
            <a:r>
              <a:rPr lang="es-ES"/>
              <a:t>Importancia en el análisis de datos</a:t>
            </a:r>
          </a:p>
        </p:txBody>
      </p:sp>
      <p:sp>
        <p:nvSpPr>
          <p:cNvPr id="7" name="Marcador de texto 6">
            <a:extLst>
              <a:ext uri="{FF2B5EF4-FFF2-40B4-BE49-F238E27FC236}">
                <a16:creationId xmlns:a16="http://schemas.microsoft.com/office/drawing/2014/main" id="{FC6E22F6-9603-57DA-D49F-D410199F24E8}"/>
              </a:ext>
            </a:extLst>
          </p:cNvPr>
          <p:cNvSpPr>
            <a:spLocks noGrp="1"/>
          </p:cNvSpPr>
          <p:nvPr>
            <p:ph type="body" sz="quarter" idx="16"/>
          </p:nvPr>
        </p:nvSpPr>
        <p:spPr/>
        <p:txBody>
          <a:bodyPr/>
          <a:lstStyle/>
          <a:p>
            <a:r>
              <a:rPr lang="es-ES"/>
              <a:t>Aplicaciones</a:t>
            </a:r>
          </a:p>
        </p:txBody>
      </p:sp>
      <p:sp>
        <p:nvSpPr>
          <p:cNvPr id="8" name="Marcador de texto 7">
            <a:extLst>
              <a:ext uri="{FF2B5EF4-FFF2-40B4-BE49-F238E27FC236}">
                <a16:creationId xmlns:a16="http://schemas.microsoft.com/office/drawing/2014/main" id="{4E9FF637-3B1D-B177-4EE4-8152D7817BB1}"/>
              </a:ext>
            </a:extLst>
          </p:cNvPr>
          <p:cNvSpPr>
            <a:spLocks noGrp="1"/>
          </p:cNvSpPr>
          <p:nvPr>
            <p:ph type="body" sz="quarter" idx="17"/>
          </p:nvPr>
        </p:nvSpPr>
        <p:spPr/>
        <p:txBody>
          <a:bodyPr/>
          <a:lstStyle/>
          <a:p>
            <a:r>
              <a:rPr lang="es-ES"/>
              <a:t>El clustering es fundamental en el análisis de datos, ya que permite identificar patrones, tendencias o grupos específicos dentro de los datos, lo que facilita la toma de decisiones estratégicas y la segmentación de mercados, entre otros usos.</a:t>
            </a:r>
          </a:p>
        </p:txBody>
      </p:sp>
      <p:sp>
        <p:nvSpPr>
          <p:cNvPr id="9" name="Marcador de texto 8">
            <a:extLst>
              <a:ext uri="{FF2B5EF4-FFF2-40B4-BE49-F238E27FC236}">
                <a16:creationId xmlns:a16="http://schemas.microsoft.com/office/drawing/2014/main" id="{66A2201C-5813-0017-100B-46866CE5BEAE}"/>
              </a:ext>
            </a:extLst>
          </p:cNvPr>
          <p:cNvSpPr>
            <a:spLocks noGrp="1"/>
          </p:cNvSpPr>
          <p:nvPr>
            <p:ph type="body" sz="quarter" idx="18"/>
          </p:nvPr>
        </p:nvSpPr>
        <p:spPr/>
        <p:txBody>
          <a:bodyPr/>
          <a:lstStyle/>
          <a:p>
            <a:r>
              <a:rPr lang="es-ES"/>
              <a:t>El clustering se utiliza en diversas áreas, como marketing, bioinformática, reconocimiento de patrones, entre otras, para comprender la estructura subyacente de los datos y descubrir información útil.</a:t>
            </a:r>
          </a:p>
        </p:txBody>
      </p:sp>
    </p:spTree>
    <p:extLst>
      <p:ext uri="{BB962C8B-B14F-4D97-AF65-F5344CB8AC3E}">
        <p14:creationId xmlns:p14="http://schemas.microsoft.com/office/powerpoint/2010/main" val="189100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DA2E6-C933-7510-58F7-98C542050788}"/>
              </a:ext>
            </a:extLst>
          </p:cNvPr>
          <p:cNvSpPr>
            <a:spLocks noGrp="1"/>
          </p:cNvSpPr>
          <p:nvPr>
            <p:ph type="title"/>
          </p:nvPr>
        </p:nvSpPr>
        <p:spPr/>
        <p:txBody>
          <a:bodyPr/>
          <a:lstStyle/>
          <a:p>
            <a:r>
              <a:rPr lang="es-ES" dirty="0"/>
              <a:t>Definición de estandarización</a:t>
            </a:r>
          </a:p>
        </p:txBody>
      </p:sp>
      <p:sp>
        <p:nvSpPr>
          <p:cNvPr id="3" name="Marcador de número de diapositiva 2">
            <a:extLst>
              <a:ext uri="{FF2B5EF4-FFF2-40B4-BE49-F238E27FC236}">
                <a16:creationId xmlns:a16="http://schemas.microsoft.com/office/drawing/2014/main" id="{E89655EA-C71C-7149-9EE1-4130E441430E}"/>
              </a:ext>
            </a:extLst>
          </p:cNvPr>
          <p:cNvSpPr>
            <a:spLocks noGrp="1"/>
          </p:cNvSpPr>
          <p:nvPr>
            <p:ph type="sldNum" sz="quarter" idx="12"/>
          </p:nvPr>
        </p:nvSpPr>
        <p:spPr/>
        <p:txBody>
          <a:bodyPr/>
          <a:lstStyle/>
          <a:p>
            <a:fld id="{B4E73946-9152-2148-B286-BEF1B04A8193}" type="slidenum">
              <a:rPr lang="en-US" smtClean="0"/>
              <a:t>6</a:t>
            </a:fld>
            <a:endParaRPr lang="en-US"/>
          </a:p>
        </p:txBody>
      </p:sp>
      <p:sp>
        <p:nvSpPr>
          <p:cNvPr id="4" name="Marcador de texto 3">
            <a:extLst>
              <a:ext uri="{FF2B5EF4-FFF2-40B4-BE49-F238E27FC236}">
                <a16:creationId xmlns:a16="http://schemas.microsoft.com/office/drawing/2014/main" id="{926AE719-3403-4303-2F34-2C19AC090B95}"/>
              </a:ext>
            </a:extLst>
          </p:cNvPr>
          <p:cNvSpPr>
            <a:spLocks noGrp="1"/>
          </p:cNvSpPr>
          <p:nvPr>
            <p:ph type="body" sz="quarter" idx="13"/>
          </p:nvPr>
        </p:nvSpPr>
        <p:spPr>
          <a:xfrm>
            <a:off x="592281" y="3429000"/>
            <a:ext cx="11134674" cy="2380243"/>
          </a:xfrm>
        </p:spPr>
        <p:txBody>
          <a:bodyPr>
            <a:normAutofit fontScale="92500" lnSpcReduction="10000"/>
          </a:bodyPr>
          <a:lstStyle/>
          <a:p>
            <a:r>
              <a:rPr lang="es-ES" dirty="0"/>
              <a:t>La estandarización es un proceso que ajusta los datos para que tengan una media de cero y una desviación estándar de uno. Esto se logra restando la media y dividiendo por la desviación estándar. </a:t>
            </a:r>
          </a:p>
          <a:p>
            <a:endParaRPr lang="es-ES" dirty="0"/>
          </a:p>
          <a:p>
            <a:r>
              <a:rPr lang="es-ES" dirty="0"/>
              <a:t>Es decir, la estandarización transforma diferentes tipos de datos a una misma escala. Así, valores grandes y pequeños se comparan fácilmente. Como ajustar el volumen de la música para que todas las canciones suenen igual</a:t>
            </a:r>
          </a:p>
          <a:p>
            <a:endParaRPr lang="es-ES" dirty="0"/>
          </a:p>
          <a:p>
            <a:r>
              <a:rPr lang="es-ES" dirty="0"/>
              <a:t>En modelos de clustering, la estandarización es crucial para que las variables con diferentes escalas tengan un impacto equitativo en el resultado final. En modelos de clustering, la estandarización es esencial para asegurar que las variables con escalas distintas contribuyan de manera equitativa a la agrupación de datos. Utilizar datos sin estandarizar puede llevar a que la influencia de variables con escalas más grandes domine el proceso de agrupación, generando </a:t>
            </a:r>
            <a:r>
              <a:rPr lang="es-ES" dirty="0" err="1"/>
              <a:t>clusters</a:t>
            </a:r>
            <a:r>
              <a:rPr lang="es-ES" dirty="0"/>
              <a:t> sesgados e inexactos.</a:t>
            </a:r>
          </a:p>
          <a:p>
            <a:endParaRPr lang="es-ES" dirty="0"/>
          </a:p>
        </p:txBody>
      </p:sp>
    </p:spTree>
    <p:extLst>
      <p:ext uri="{BB962C8B-B14F-4D97-AF65-F5344CB8AC3E}">
        <p14:creationId xmlns:p14="http://schemas.microsoft.com/office/powerpoint/2010/main" val="65880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8D91E-B2AF-C746-E05B-CF823B9648ED}"/>
              </a:ext>
            </a:extLst>
          </p:cNvPr>
          <p:cNvSpPr>
            <a:spLocks noGrp="1"/>
          </p:cNvSpPr>
          <p:nvPr>
            <p:ph type="title"/>
          </p:nvPr>
        </p:nvSpPr>
        <p:spPr/>
        <p:txBody>
          <a:bodyPr/>
          <a:lstStyle/>
          <a:p>
            <a:r>
              <a:rPr lang="es-ES"/>
              <a:t>Fórmula de Estandarización</a:t>
            </a:r>
          </a:p>
        </p:txBody>
      </p:sp>
      <p:sp>
        <p:nvSpPr>
          <p:cNvPr id="3" name="Marcador de número de diapositiva 2">
            <a:extLst>
              <a:ext uri="{FF2B5EF4-FFF2-40B4-BE49-F238E27FC236}">
                <a16:creationId xmlns:a16="http://schemas.microsoft.com/office/drawing/2014/main" id="{62911FDF-2122-4A1D-F4D8-F06A6C613DB9}"/>
              </a:ext>
            </a:extLst>
          </p:cNvPr>
          <p:cNvSpPr>
            <a:spLocks noGrp="1"/>
          </p:cNvSpPr>
          <p:nvPr>
            <p:ph type="sldNum" sz="quarter" idx="12"/>
          </p:nvPr>
        </p:nvSpPr>
        <p:spPr/>
        <p:txBody>
          <a:bodyPr/>
          <a:lstStyle/>
          <a:p>
            <a:fld id="{B4E73946-9152-2148-B286-BEF1B04A8193}" type="slidenum">
              <a:rPr lang="en-US" smtClean="0"/>
              <a:t>7</a:t>
            </a:fld>
            <a:endParaRPr lang="en-US"/>
          </a:p>
        </p:txBody>
      </p:sp>
      <mc:AlternateContent xmlns:mc="http://schemas.openxmlformats.org/markup-compatibility/2006" xmlns:a14="http://schemas.microsoft.com/office/drawing/2010/main">
        <mc:Choice Requires="a14">
          <p:sp>
            <p:nvSpPr>
              <p:cNvPr id="11" name="Marcador de texto 10">
                <a:extLst>
                  <a:ext uri="{FF2B5EF4-FFF2-40B4-BE49-F238E27FC236}">
                    <a16:creationId xmlns:a16="http://schemas.microsoft.com/office/drawing/2014/main" id="{41309E1D-27E2-C942-FA3F-D280DBE00CDB}"/>
                  </a:ext>
                </a:extLst>
              </p:cNvPr>
              <p:cNvSpPr>
                <a:spLocks noGrp="1"/>
              </p:cNvSpPr>
              <p:nvPr>
                <p:ph type="body" sz="quarter" idx="13"/>
              </p:nvPr>
            </p:nvSpPr>
            <p:spPr>
              <a:xfrm>
                <a:off x="592282" y="3429000"/>
                <a:ext cx="11134673" cy="2380244"/>
              </a:xfrm>
            </p:spPr>
            <p:txBody>
              <a:bodyPr>
                <a:normAutofit/>
              </a:bodyPr>
              <a:lstStyle/>
              <a:p>
                <a:endParaRPr lang="es-ES" dirty="0"/>
              </a:p>
              <a:p>
                <a:r>
                  <a:rPr lang="es-ES" dirty="0"/>
                  <a:t>Donde:</a:t>
                </a:r>
              </a:p>
              <a:p>
                <a:r>
                  <a:rPr lang="es-ES" dirty="0"/>
                  <a:t>- </a:t>
                </a:r>
                <a:r>
                  <a:rPr lang="es-ES" sz="1600" i="1" dirty="0">
                    <a:latin typeface="Cambria Math" panose="02040503050406030204" pitchFamily="18" charset="0"/>
                    <a:ea typeface="Cambria Math" panose="02040503050406030204" pitchFamily="18" charset="0"/>
                  </a:rPr>
                  <a:t>Z</a:t>
                </a:r>
                <a:r>
                  <a:rPr lang="es-ES" i="1" dirty="0">
                    <a:latin typeface="Cambria Math" panose="02040503050406030204" pitchFamily="18" charset="0"/>
                    <a:ea typeface="Cambria Math" panose="02040503050406030204" pitchFamily="18" charset="0"/>
                  </a:rPr>
                  <a:t>: </a:t>
                </a:r>
                <a:r>
                  <a:rPr lang="es-ES" dirty="0"/>
                  <a:t> es el valor estandarizado.</a:t>
                </a:r>
              </a:p>
              <a:p>
                <a:r>
                  <a:rPr lang="es-ES" dirty="0"/>
                  <a:t>- </a:t>
                </a:r>
                <a14:m>
                  <m:oMath xmlns:m="http://schemas.openxmlformats.org/officeDocument/2006/math">
                    <m:r>
                      <a:rPr lang="es-ES" sz="1600" b="0" i="1" smtClean="0">
                        <a:latin typeface="Cambria Math" panose="02040503050406030204" pitchFamily="18" charset="0"/>
                      </a:rPr>
                      <m:t>𝑥</m:t>
                    </m:r>
                    <m:r>
                      <a:rPr lang="es-ES" sz="1600" b="0" i="1" smtClean="0">
                        <a:latin typeface="Cambria Math" panose="02040503050406030204" pitchFamily="18" charset="0"/>
                      </a:rPr>
                      <m:t> </m:t>
                    </m:r>
                  </m:oMath>
                </a14:m>
                <a:r>
                  <a:rPr lang="es-ES" dirty="0"/>
                  <a:t>: es el valor original del dato.</a:t>
                </a:r>
              </a:p>
              <a:p>
                <a:r>
                  <a:rPr lang="es-ES" dirty="0"/>
                  <a:t>- </a:t>
                </a:r>
                <a14:m>
                  <m:oMath xmlns:m="http://schemas.openxmlformats.org/officeDocument/2006/math">
                    <m:r>
                      <a:rPr lang="es-ES" sz="1600" b="0" i="1" smtClean="0">
                        <a:latin typeface="Cambria Math" panose="02040503050406030204" pitchFamily="18" charset="0"/>
                        <a:ea typeface="Cambria Math" panose="02040503050406030204" pitchFamily="18" charset="0"/>
                      </a:rPr>
                      <m:t>𝜇</m:t>
                    </m:r>
                    <m:r>
                      <a:rPr lang="es-ES" sz="1600" b="0" i="1" smtClean="0">
                        <a:latin typeface="Cambria Math" panose="02040503050406030204" pitchFamily="18" charset="0"/>
                        <a:ea typeface="Cambria Math" panose="02040503050406030204" pitchFamily="18" charset="0"/>
                      </a:rPr>
                      <m:t> </m:t>
                    </m:r>
                  </m:oMath>
                </a14:m>
                <a:r>
                  <a:rPr lang="es-ES" dirty="0"/>
                  <a:t>:es la media del conjunto de datos.</a:t>
                </a:r>
              </a:p>
              <a:p>
                <a:r>
                  <a:rPr lang="es-ES" dirty="0"/>
                  <a:t>- </a:t>
                </a:r>
                <a14:m>
                  <m:oMath xmlns:m="http://schemas.openxmlformats.org/officeDocument/2006/math">
                    <m:r>
                      <a:rPr lang="es-ES" sz="1600" i="1" smtClean="0">
                        <a:latin typeface="Cambria Math" panose="02040503050406030204" pitchFamily="18" charset="0"/>
                        <a:ea typeface="Cambria Math" panose="02040503050406030204" pitchFamily="18" charset="0"/>
                      </a:rPr>
                      <m:t>𝜎</m:t>
                    </m:r>
                    <m:r>
                      <a:rPr lang="es-ES" sz="1600" i="1" smtClean="0">
                        <a:latin typeface="Cambria Math" panose="02040503050406030204" pitchFamily="18" charset="0"/>
                        <a:ea typeface="Cambria Math" panose="02040503050406030204" pitchFamily="18" charset="0"/>
                      </a:rPr>
                      <m:t> </m:t>
                    </m:r>
                  </m:oMath>
                </a14:m>
                <a:r>
                  <a:rPr lang="es-ES" dirty="0"/>
                  <a:t>: es la desviación estándar del conjunto de datos.</a:t>
                </a:r>
              </a:p>
            </p:txBody>
          </p:sp>
        </mc:Choice>
        <mc:Fallback xmlns="">
          <p:sp>
            <p:nvSpPr>
              <p:cNvPr id="11" name="Marcador de texto 10">
                <a:extLst>
                  <a:ext uri="{FF2B5EF4-FFF2-40B4-BE49-F238E27FC236}">
                    <a16:creationId xmlns:a16="http://schemas.microsoft.com/office/drawing/2014/main" id="{41309E1D-27E2-C942-FA3F-D280DBE00CDB}"/>
                  </a:ext>
                </a:extLst>
              </p:cNvPr>
              <p:cNvSpPr>
                <a:spLocks noGrp="1" noRot="1" noChangeAspect="1" noMove="1" noResize="1" noEditPoints="1" noAdjustHandles="1" noChangeArrowheads="1" noChangeShapeType="1" noTextEdit="1"/>
              </p:cNvSpPr>
              <p:nvPr>
                <p:ph type="body" sz="quarter" idx="13"/>
              </p:nvPr>
            </p:nvSpPr>
            <p:spPr>
              <a:xfrm>
                <a:off x="592282" y="3429000"/>
                <a:ext cx="11134673" cy="2380244"/>
              </a:xfrm>
              <a:blipFill>
                <a:blip r:embed="rId2"/>
                <a:stretch>
                  <a:fillRect l="-22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82766D55-7F34-C63E-7B8D-06908E8D1920}"/>
                  </a:ext>
                </a:extLst>
              </p:cNvPr>
              <p:cNvSpPr txBox="1"/>
              <p:nvPr/>
            </p:nvSpPr>
            <p:spPr>
              <a:xfrm>
                <a:off x="708185" y="2569583"/>
                <a:ext cx="1348126" cy="658963"/>
              </a:xfrm>
              <a:prstGeom prst="rect">
                <a:avLst/>
              </a:prstGeom>
              <a:noFill/>
            </p:spPr>
            <p:txBody>
              <a:bodyPr wrap="none" lIns="0" tIns="0" rIns="0" bIns="0" rtlCol="0">
                <a:spAutoFit/>
              </a:bodyPr>
              <a:lstStyle/>
              <a:p>
                <a:r>
                  <a:rPr lang="es-ES" sz="3200" i="1" dirty="0">
                    <a:latin typeface="Cambria Math" panose="02040503050406030204" pitchFamily="18" charset="0"/>
                    <a:ea typeface="Cambria Math" panose="02040503050406030204" pitchFamily="18" charset="0"/>
                  </a:rPr>
                  <a:t>Z</a:t>
                </a:r>
                <a:r>
                  <a:rPr lang="es-ES" sz="3200" dirty="0"/>
                  <a:t> = </a:t>
                </a:r>
                <a14:m>
                  <m:oMath xmlns:m="http://schemas.openxmlformats.org/officeDocument/2006/math">
                    <m:f>
                      <m:fPr>
                        <m:ctrlPr>
                          <a:rPr lang="es-ES" sz="3200" i="1" smtClean="0">
                            <a:latin typeface="Cambria Math" panose="02040503050406030204" pitchFamily="18" charset="0"/>
                          </a:rPr>
                        </m:ctrlPr>
                      </m:fPr>
                      <m:num>
                        <m:r>
                          <a:rPr lang="es-ES" sz="3200" b="0" i="1" smtClean="0">
                            <a:latin typeface="Cambria Math" panose="02040503050406030204" pitchFamily="18" charset="0"/>
                          </a:rPr>
                          <m:t>𝑥</m:t>
                        </m:r>
                        <m:r>
                          <a:rPr lang="es-ES" sz="3200" b="0" i="1" smtClean="0">
                            <a:latin typeface="Cambria Math" panose="02040503050406030204" pitchFamily="18" charset="0"/>
                          </a:rPr>
                          <m:t> − </m:t>
                        </m:r>
                        <m:r>
                          <a:rPr lang="es-ES" sz="3200" b="0" i="1" smtClean="0">
                            <a:latin typeface="Cambria Math" panose="02040503050406030204" pitchFamily="18" charset="0"/>
                            <a:ea typeface="Cambria Math" panose="02040503050406030204" pitchFamily="18" charset="0"/>
                          </a:rPr>
                          <m:t>𝜇</m:t>
                        </m:r>
                      </m:num>
                      <m:den>
                        <m:r>
                          <a:rPr lang="es-ES" sz="3200" i="1" smtClean="0">
                            <a:latin typeface="Cambria Math" panose="02040503050406030204" pitchFamily="18" charset="0"/>
                            <a:ea typeface="Cambria Math" panose="02040503050406030204" pitchFamily="18" charset="0"/>
                          </a:rPr>
                          <m:t>𝜎</m:t>
                        </m:r>
                      </m:den>
                    </m:f>
                  </m:oMath>
                </a14:m>
                <a:endParaRPr lang="es-ES" sz="3200" dirty="0"/>
              </a:p>
            </p:txBody>
          </p:sp>
        </mc:Choice>
        <mc:Fallback xmlns="">
          <p:sp>
            <p:nvSpPr>
              <p:cNvPr id="18" name="CuadroTexto 17">
                <a:extLst>
                  <a:ext uri="{FF2B5EF4-FFF2-40B4-BE49-F238E27FC236}">
                    <a16:creationId xmlns:a16="http://schemas.microsoft.com/office/drawing/2014/main" id="{82766D55-7F34-C63E-7B8D-06908E8D1920}"/>
                  </a:ext>
                </a:extLst>
              </p:cNvPr>
              <p:cNvSpPr txBox="1">
                <a:spLocks noRot="1" noChangeAspect="1" noMove="1" noResize="1" noEditPoints="1" noAdjustHandles="1" noChangeArrowheads="1" noChangeShapeType="1" noTextEdit="1"/>
              </p:cNvSpPr>
              <p:nvPr/>
            </p:nvSpPr>
            <p:spPr>
              <a:xfrm>
                <a:off x="708185" y="2569583"/>
                <a:ext cx="1348126" cy="658963"/>
              </a:xfrm>
              <a:prstGeom prst="rect">
                <a:avLst/>
              </a:prstGeom>
              <a:blipFill>
                <a:blip r:embed="rId3"/>
                <a:stretch>
                  <a:fillRect l="-17757" t="-15094" r="-6542" b="-20755"/>
                </a:stretch>
              </a:blipFill>
            </p:spPr>
            <p:txBody>
              <a:bodyPr/>
              <a:lstStyle/>
              <a:p>
                <a:r>
                  <a:rPr lang="es-ES">
                    <a:noFill/>
                  </a:rPr>
                  <a:t> </a:t>
                </a:r>
              </a:p>
            </p:txBody>
          </p:sp>
        </mc:Fallback>
      </mc:AlternateContent>
    </p:spTree>
    <p:extLst>
      <p:ext uri="{BB962C8B-B14F-4D97-AF65-F5344CB8AC3E}">
        <p14:creationId xmlns:p14="http://schemas.microsoft.com/office/powerpoint/2010/main" val="428859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8D91E-B2AF-C746-E05B-CF823B9648ED}"/>
              </a:ext>
            </a:extLst>
          </p:cNvPr>
          <p:cNvSpPr>
            <a:spLocks noGrp="1"/>
          </p:cNvSpPr>
          <p:nvPr>
            <p:ph type="title"/>
          </p:nvPr>
        </p:nvSpPr>
        <p:spPr>
          <a:xfrm>
            <a:off x="466725" y="685804"/>
            <a:ext cx="11134673" cy="2069086"/>
          </a:xfrm>
        </p:spPr>
        <p:txBody>
          <a:bodyPr/>
          <a:lstStyle/>
          <a:p>
            <a:r>
              <a:rPr lang="es-ES" dirty="0"/>
              <a:t>Ideas para las visualizaciones</a:t>
            </a:r>
            <a:br>
              <a:rPr lang="es-ES" dirty="0"/>
            </a:br>
            <a:r>
              <a:rPr lang="es-ES" sz="2000" dirty="0"/>
              <a:t>(podéis usar la plataforma que queráis, </a:t>
            </a:r>
            <a:r>
              <a:rPr lang="es-ES" sz="2000" dirty="0" err="1"/>
              <a:t>Power</a:t>
            </a:r>
            <a:r>
              <a:rPr lang="es-ES" sz="2000" dirty="0"/>
              <a:t> BI, Excel, </a:t>
            </a:r>
            <a:r>
              <a:rPr lang="es-ES" sz="2000" dirty="0" err="1"/>
              <a:t>Looker</a:t>
            </a:r>
            <a:r>
              <a:rPr lang="es-ES" sz="2000" dirty="0"/>
              <a:t>, Google </a:t>
            </a:r>
            <a:r>
              <a:rPr lang="es-ES" sz="2000" dirty="0" err="1"/>
              <a:t>Sheets</a:t>
            </a:r>
            <a:r>
              <a:rPr lang="es-ES" sz="2000" dirty="0"/>
              <a:t>, </a:t>
            </a:r>
            <a:r>
              <a:rPr lang="es-ES" sz="2000" dirty="0" err="1"/>
              <a:t>etc</a:t>
            </a:r>
            <a:r>
              <a:rPr lang="es-ES" sz="2000" dirty="0"/>
              <a:t>)</a:t>
            </a:r>
            <a:endParaRPr lang="es-ES" dirty="0"/>
          </a:p>
        </p:txBody>
      </p:sp>
      <p:sp>
        <p:nvSpPr>
          <p:cNvPr id="3" name="Marcador de número de diapositiva 2">
            <a:extLst>
              <a:ext uri="{FF2B5EF4-FFF2-40B4-BE49-F238E27FC236}">
                <a16:creationId xmlns:a16="http://schemas.microsoft.com/office/drawing/2014/main" id="{62911FDF-2122-4A1D-F4D8-F06A6C613DB9}"/>
              </a:ext>
            </a:extLst>
          </p:cNvPr>
          <p:cNvSpPr>
            <a:spLocks noGrp="1"/>
          </p:cNvSpPr>
          <p:nvPr>
            <p:ph type="sldNum" sz="quarter" idx="12"/>
          </p:nvPr>
        </p:nvSpPr>
        <p:spPr/>
        <p:txBody>
          <a:bodyPr/>
          <a:lstStyle/>
          <a:p>
            <a:fld id="{B4E73946-9152-2148-B286-BEF1B04A8193}" type="slidenum">
              <a:rPr lang="en-US" smtClean="0"/>
              <a:t>8</a:t>
            </a:fld>
            <a:endParaRPr lang="en-US"/>
          </a:p>
        </p:txBody>
      </p:sp>
      <p:sp>
        <p:nvSpPr>
          <p:cNvPr id="11" name="Marcador de texto 10">
            <a:extLst>
              <a:ext uri="{FF2B5EF4-FFF2-40B4-BE49-F238E27FC236}">
                <a16:creationId xmlns:a16="http://schemas.microsoft.com/office/drawing/2014/main" id="{41309E1D-27E2-C942-FA3F-D280DBE00CDB}"/>
              </a:ext>
            </a:extLst>
          </p:cNvPr>
          <p:cNvSpPr>
            <a:spLocks noGrp="1"/>
          </p:cNvSpPr>
          <p:nvPr>
            <p:ph type="body" sz="quarter" idx="13"/>
          </p:nvPr>
        </p:nvSpPr>
        <p:spPr>
          <a:xfrm>
            <a:off x="592282" y="2226365"/>
            <a:ext cx="11134673" cy="3582879"/>
          </a:xfrm>
        </p:spPr>
        <p:txBody>
          <a:bodyPr>
            <a:normAutofit/>
          </a:bodyPr>
          <a:lstStyle/>
          <a:p>
            <a:endParaRPr lang="es-ES" dirty="0"/>
          </a:p>
          <a:p>
            <a:r>
              <a:rPr lang="es-ES" dirty="0"/>
              <a:t>- Gráfico de Barras para Cobertura: Comparar la distribución de tipos de cobertura (básica, extendida, premium) entre clústeres.</a:t>
            </a:r>
          </a:p>
          <a:p>
            <a:r>
              <a:rPr lang="es-ES" dirty="0"/>
              <a:t>- Histograma de Meses Desde la Última Reclamación: Mostrar cómo se distribuyen los clientes en cada clúster según el tiempo desde su última reclamación.</a:t>
            </a:r>
          </a:p>
          <a:p>
            <a:r>
              <a:rPr lang="es-ES" dirty="0"/>
              <a:t>- Gráfico de Barras para Número de Quejas Abiertas: Comparar la frecuencia de diferentes números de quejas abiertas entre clústeres.</a:t>
            </a:r>
          </a:p>
          <a:p>
            <a:pPr marL="285750" indent="-285750">
              <a:buFontTx/>
              <a:buChar char="-"/>
            </a:pPr>
            <a:r>
              <a:rPr lang="es-ES" dirty="0"/>
              <a:t>Gráfico de Dispersión Total </a:t>
            </a:r>
            <a:r>
              <a:rPr lang="es-ES" dirty="0" err="1"/>
              <a:t>Claim</a:t>
            </a:r>
            <a:r>
              <a:rPr lang="es-ES" dirty="0"/>
              <a:t> </a:t>
            </a:r>
            <a:r>
              <a:rPr lang="es-ES" dirty="0" err="1"/>
              <a:t>Amount</a:t>
            </a:r>
            <a:r>
              <a:rPr lang="es-ES" dirty="0"/>
              <a:t> vs. </a:t>
            </a:r>
            <a:r>
              <a:rPr lang="es-ES" dirty="0" err="1"/>
              <a:t>Months</a:t>
            </a:r>
            <a:r>
              <a:rPr lang="es-ES" dirty="0"/>
              <a:t> </a:t>
            </a:r>
            <a:r>
              <a:rPr lang="es-ES" dirty="0" err="1"/>
              <a:t>Since</a:t>
            </a:r>
            <a:r>
              <a:rPr lang="es-ES" dirty="0"/>
              <a:t> </a:t>
            </a:r>
            <a:r>
              <a:rPr lang="es-ES" dirty="0" err="1"/>
              <a:t>Last</a:t>
            </a:r>
            <a:r>
              <a:rPr lang="es-ES" dirty="0"/>
              <a:t> </a:t>
            </a:r>
            <a:r>
              <a:rPr lang="es-ES" dirty="0" err="1"/>
              <a:t>Claim</a:t>
            </a:r>
            <a:r>
              <a:rPr lang="es-ES" dirty="0"/>
              <a:t>: Ver la relación entre el monto total reclamado y los meses desde la última reclamación en cada clúster.</a:t>
            </a:r>
          </a:p>
          <a:p>
            <a:pPr marL="285750" indent="-285750">
              <a:buFontTx/>
              <a:buChar char="-"/>
            </a:pPr>
            <a:endParaRPr lang="es-ES" dirty="0"/>
          </a:p>
          <a:p>
            <a:r>
              <a:rPr lang="es-ES" dirty="0"/>
              <a:t>Algunos recursos interesantes para saber que tipo de grafico usar :</a:t>
            </a:r>
          </a:p>
          <a:p>
            <a:pPr marL="285750" indent="-285750">
              <a:buFontTx/>
              <a:buChar char="-"/>
            </a:pPr>
            <a:r>
              <a:rPr lang="es-ES" dirty="0"/>
              <a:t>Data </a:t>
            </a:r>
            <a:r>
              <a:rPr lang="es-ES" dirty="0" err="1"/>
              <a:t>to</a:t>
            </a:r>
            <a:r>
              <a:rPr lang="es-ES" dirty="0"/>
              <a:t> </a:t>
            </a:r>
            <a:r>
              <a:rPr lang="es-ES" dirty="0" err="1"/>
              <a:t>Viz</a:t>
            </a:r>
            <a:r>
              <a:rPr lang="es-ES" dirty="0"/>
              <a:t>: </a:t>
            </a:r>
            <a:r>
              <a:rPr lang="es-ES" dirty="0">
                <a:hlinkClick r:id="rId2"/>
              </a:rPr>
              <a:t>https://www.data-to-viz.com/</a:t>
            </a:r>
            <a:endParaRPr lang="es-ES" dirty="0"/>
          </a:p>
          <a:p>
            <a:pPr marL="285750" indent="-285750">
              <a:buFontTx/>
              <a:buChar char="-"/>
            </a:pPr>
            <a:r>
              <a:rPr lang="es-ES" dirty="0"/>
              <a:t>Data </a:t>
            </a:r>
            <a:r>
              <a:rPr lang="es-ES" dirty="0" err="1"/>
              <a:t>Viz</a:t>
            </a:r>
            <a:r>
              <a:rPr lang="es-ES" dirty="0"/>
              <a:t> Project: </a:t>
            </a:r>
            <a:r>
              <a:rPr lang="es-ES" dirty="0">
                <a:hlinkClick r:id="rId3"/>
              </a:rPr>
              <a:t>https://datavizproject.com/</a:t>
            </a:r>
            <a:endParaRPr lang="es-ES" dirty="0"/>
          </a:p>
          <a:p>
            <a:pPr marL="285750" indent="-285750">
              <a:buFontTx/>
              <a:buChar char="-"/>
            </a:pPr>
            <a:endParaRPr lang="es-ES" dirty="0"/>
          </a:p>
        </p:txBody>
      </p:sp>
    </p:spTree>
    <p:extLst>
      <p:ext uri="{BB962C8B-B14F-4D97-AF65-F5344CB8AC3E}">
        <p14:creationId xmlns:p14="http://schemas.microsoft.com/office/powerpoint/2010/main" val="253476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54F45B-CCE5-A94A-8584-B7F2420B9ED4}">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790</TotalTime>
  <Words>769</Words>
  <Application>Microsoft Macintosh PowerPoint</Application>
  <PresentationFormat>Panorámica</PresentationFormat>
  <Paragraphs>56</Paragraphs>
  <Slides>8</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8</vt:i4>
      </vt:variant>
    </vt:vector>
  </HeadingPairs>
  <TitlesOfParts>
    <vt:vector size="18" baseType="lpstr">
      <vt:lpstr>Aptos</vt:lpstr>
      <vt:lpstr>Aptos Display</vt:lpstr>
      <vt:lpstr>Arial</vt:lpstr>
      <vt:lpstr>Calibri</vt:lpstr>
      <vt:lpstr>Calibri Light</vt:lpstr>
      <vt:lpstr>Cambria Math</vt:lpstr>
      <vt:lpstr>Poppins</vt:lpstr>
      <vt:lpstr>Tema de Office</vt:lpstr>
      <vt:lpstr>Midnight</vt:lpstr>
      <vt:lpstr>Terra</vt:lpstr>
      <vt:lpstr>Introducción a la Ciencia de Datos </vt:lpstr>
      <vt:lpstr>Definición y Alcance</vt:lpstr>
      <vt:lpstr>Aplicaciones</vt:lpstr>
      <vt:lpstr>El reto: Segmentación Basada en el Comportamiento de Reclamaciones </vt:lpstr>
      <vt:lpstr>¿Qué es el Clustering?</vt:lpstr>
      <vt:lpstr>Definición de estandarización</vt:lpstr>
      <vt:lpstr>Fórmula de Estandarización</vt:lpstr>
      <vt:lpstr>Ideas para las visualizaciones (podéis usar la plataforma que queráis, Power BI, Excel, Looker, Google Sheets, etc)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 Garcia</dc:creator>
  <cp:lastModifiedBy>Ana Garcia</cp:lastModifiedBy>
  <cp:revision>2</cp:revision>
  <dcterms:created xsi:type="dcterms:W3CDTF">2024-06-18T08:18:01Z</dcterms:created>
  <dcterms:modified xsi:type="dcterms:W3CDTF">2024-06-19T08:12:38Z</dcterms:modified>
</cp:coreProperties>
</file>