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6" r:id="rId4"/>
    <p:sldId id="257" r:id="rId5"/>
    <p:sldId id="259" r:id="rId6"/>
    <p:sldId id="258" r:id="rId7"/>
    <p:sldId id="262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673"/>
  </p:normalViewPr>
  <p:slideViewPr>
    <p:cSldViewPr snapToGrid="0">
      <p:cViewPr varScale="1">
        <p:scale>
          <a:sx n="129" d="100"/>
          <a:sy n="12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E1F1-6997-69AC-1E7C-E362CF318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4ED01-CEDD-F90D-3A44-F8216A9BD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947C4-643A-CEFF-0BCC-57590BE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E9D39-9CC6-D495-B0C0-6619A886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E82B3-DFD7-EE16-3F4B-D87BE0CD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1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4B09-13C2-F300-6CC6-8DA0D7D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63B13-DEB5-6298-3DC9-C329B1DA3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BAC51-0786-EB4A-C448-932DD7A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F50DA-EE47-1D38-4545-85148E34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CCA2A-B867-7290-37AF-D5A6431F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F20A81-DD4A-0239-F60D-32005AC7F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02FDCD-5D0E-179D-9C56-1562C361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2B3E7-CA52-188F-E051-402157B9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ED718-F7CF-B5B1-D51E-8DFF753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3CF0D-8117-7981-F530-23DD8279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5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E2E-F231-19E8-884D-E05DF7D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CA4F-20D0-19BD-8A3A-5805B897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C1FC0-9A87-9B1E-BA52-6A7FF4EF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25629-A7DF-CA74-914F-43D41D8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A270D-0B8A-79BD-236F-DCD0947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50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CBE5-FC5F-36FF-DCEB-E3C3EA0E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1A079-4DF5-5BEC-F0F4-923467C0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4B363-AD7E-1A26-11B2-8CE1618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9F941-E153-9188-8E3C-7D180DD1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C2769-C2D0-5156-7DD1-86888D56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6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02CA9-CC2E-8270-5EF2-D9605D0D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40D5C-FD5B-5F16-C60C-26F4787EA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67CAC-B5D5-2302-9870-DDE4BD0D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D63870-6F76-CF7C-0285-465F201B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9F951-02BC-D6AD-199F-95B5A8E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1FA50C-C595-EF5A-E24F-E26D0DA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889F9-E5D1-9701-FCBD-FF769F47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5D65D-8B0A-CB11-77F1-055A848A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A23F19-CA19-237F-2F83-9724848D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E19389-A49E-8550-072E-4F964113D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092F22-F6CA-58FF-41B3-CE751ADC4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20188A-8CED-431F-915D-E83E5A4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894A9C-EB98-979B-7FB2-6B58938F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2443BE-4CEB-E46A-7E48-A015D602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0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10AF4-9208-C72C-6128-F5979F4E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C5DDB-E462-5BB2-75BF-FABFC3AB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D7ADB4-4C29-8A19-1863-924518D5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0F9EB-28FC-CC6D-7E97-D72A84CE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640907-1C43-07B8-DDA6-420C49B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3469C-C7ED-ECD9-6D0C-28E9830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0E97E-957D-9785-4841-FC1BC331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50A8-2B99-DDA2-7416-03EB5ED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7B5B0-C7D0-0AEA-B731-7CF51E3B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A5A2C-9FE0-4AC9-EF18-53E6675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566683-A3BC-5740-6414-6F828DA0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51908A-D8EB-0D59-C8DF-8D971B3B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27AD2-274C-BE15-901D-591311C7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9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2F3F-2904-319F-13F1-6F283B8E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BF741C-19FD-00CC-CE02-8F0CF5F5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B8C7F3-253B-D2DA-438C-7C04C65B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00023-86A6-3426-E71E-F071710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E5EDA-2BB2-B598-7498-990803A0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9843-CD0B-085C-4A50-2A3BA17C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0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374C90-D524-B34E-728C-A5B1EDBC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D8F1A-5DCB-6E43-23BA-393C60D1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32795-DDBA-BAF4-094C-2ADD52C3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98DCD-9095-FE42-AD33-D033EDD53EC3}" type="datetimeFigureOut">
              <a:rPr lang="es-ES" smtClean="0"/>
              <a:t>27/6/24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9B8D3-76C2-8103-EF6F-D95B395C2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2FD05-0191-F096-F5D0-DD55F310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84CE743-6B26-12C0-4A6E-795C7E76E725}"/>
              </a:ext>
            </a:extLst>
          </p:cNvPr>
          <p:cNvGrpSpPr/>
          <p:nvPr/>
        </p:nvGrpSpPr>
        <p:grpSpPr>
          <a:xfrm>
            <a:off x="467139" y="795131"/>
            <a:ext cx="10933043" cy="4224130"/>
            <a:chOff x="467139" y="795131"/>
            <a:chExt cx="10933043" cy="422413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467139" y="795131"/>
              <a:ext cx="10933043" cy="4224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610789" y="1862737"/>
              <a:ext cx="102427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6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string = </a:t>
              </a:r>
              <a:r>
                <a:rPr lang="es-ES" sz="6600" dirty="0">
                  <a:solidFill>
                    <a:srgbClr val="FFC000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“HOLA”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820579" y="2970733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6899079" y="2970733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377077" y="2970733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7359180" y="2970733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3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>
              <a:cxnSpLocks/>
            </p:cNvCxnSpPr>
            <p:nvPr/>
          </p:nvCxnSpPr>
          <p:spPr>
            <a:xfrm>
              <a:off x="5935773" y="3535705"/>
              <a:ext cx="182884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4031515" y="3566483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4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FA0B8D15-78B7-CC0A-CD48-C48F2F4894D2}"/>
              </a:ext>
            </a:extLst>
          </p:cNvPr>
          <p:cNvGrpSpPr/>
          <p:nvPr/>
        </p:nvGrpSpPr>
        <p:grpSpPr>
          <a:xfrm>
            <a:off x="103517" y="707366"/>
            <a:ext cx="12088483" cy="5572664"/>
            <a:chOff x="103517" y="707366"/>
            <a:chExt cx="12088483" cy="5572664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697F2C3-8978-ED64-0E32-AEA55AB5CD99}"/>
                </a:ext>
              </a:extLst>
            </p:cNvPr>
            <p:cNvSpPr/>
            <p:nvPr/>
          </p:nvSpPr>
          <p:spPr>
            <a:xfrm>
              <a:off x="103517" y="707366"/>
              <a:ext cx="12088483" cy="5572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6FED28A4-BB2A-1B41-BF8F-A763AD7EE29C}"/>
                </a:ext>
              </a:extLst>
            </p:cNvPr>
            <p:cNvGrpSpPr/>
            <p:nvPr/>
          </p:nvGrpSpPr>
          <p:grpSpPr>
            <a:xfrm>
              <a:off x="357995" y="1004540"/>
              <a:ext cx="11762118" cy="4910091"/>
              <a:chOff x="357995" y="1004540"/>
              <a:chExt cx="11762118" cy="4910091"/>
            </a:xfrm>
          </p:grpSpPr>
          <p:sp>
            <p:nvSpPr>
              <p:cNvPr id="36" name="Flecha abajo 35">
                <a:extLst>
                  <a:ext uri="{FF2B5EF4-FFF2-40B4-BE49-F238E27FC236}">
                    <a16:creationId xmlns:a16="http://schemas.microsoft.com/office/drawing/2014/main" id="{2462C9EC-BBB6-912D-6FDD-4593933A77C4}"/>
                  </a:ext>
                </a:extLst>
              </p:cNvPr>
              <p:cNvSpPr/>
              <p:nvPr/>
            </p:nvSpPr>
            <p:spPr>
              <a:xfrm>
                <a:off x="5609325" y="2191109"/>
                <a:ext cx="1138687" cy="642668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37" name="Flecha abajo 36">
                <a:extLst>
                  <a:ext uri="{FF2B5EF4-FFF2-40B4-BE49-F238E27FC236}">
                    <a16:creationId xmlns:a16="http://schemas.microsoft.com/office/drawing/2014/main" id="{A5399141-39DD-0BED-63DD-72412EC7E9CC}"/>
                  </a:ext>
                </a:extLst>
              </p:cNvPr>
              <p:cNvSpPr/>
              <p:nvPr/>
            </p:nvSpPr>
            <p:spPr>
              <a:xfrm>
                <a:off x="5609325" y="4341300"/>
                <a:ext cx="1138687" cy="642668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610E2C8-9435-24A3-C055-21EBB5B2FE9A}"/>
                  </a:ext>
                </a:extLst>
              </p:cNvPr>
              <p:cNvSpPr txBox="1"/>
              <p:nvPr/>
            </p:nvSpPr>
            <p:spPr>
              <a:xfrm>
                <a:off x="357995" y="3059668"/>
                <a:ext cx="11583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Imaginemos que queremos convertir todas las palabras de una lista a mayúscula si la palabra tiene más de 4 caracteres y en minúscula si tiene menos de 4 caracteres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013E3E01-D5AA-E3DF-4517-21A48A28BC39}"/>
                  </a:ext>
                </a:extLst>
              </p:cNvPr>
              <p:cNvGrpSpPr/>
              <p:nvPr/>
            </p:nvGrpSpPr>
            <p:grpSpPr>
              <a:xfrm>
                <a:off x="357995" y="1004540"/>
                <a:ext cx="11762118" cy="707886"/>
                <a:chOff x="357995" y="1004540"/>
                <a:chExt cx="11762118" cy="707886"/>
              </a:xfrm>
            </p:grpSpPr>
            <p:grpSp>
              <p:nvGrpSpPr>
                <p:cNvPr id="30" name="Grupo 29">
                  <a:extLst>
                    <a:ext uri="{FF2B5EF4-FFF2-40B4-BE49-F238E27FC236}">
                      <a16:creationId xmlns:a16="http://schemas.microsoft.com/office/drawing/2014/main" id="{F359BCE0-19BD-5786-7324-C31D3F80115B}"/>
                    </a:ext>
                  </a:extLst>
                </p:cNvPr>
                <p:cNvGrpSpPr/>
                <p:nvPr/>
              </p:nvGrpSpPr>
              <p:grpSpPr>
                <a:xfrm>
                  <a:off x="357995" y="1004540"/>
                  <a:ext cx="11762118" cy="707886"/>
                  <a:chOff x="205595" y="2266872"/>
                  <a:chExt cx="11762118" cy="707886"/>
                </a:xfrm>
              </p:grpSpPr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7CEE851D-9350-BD2D-FF91-574FB10480C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95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4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[</a:t>
                    </a:r>
                  </a:p>
                </p:txBody>
              </p:sp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589F276B-358E-56C0-76D7-77F946B8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0513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s-ES"/>
                    </a:defPPr>
                    <a:lvl1pPr>
                      <a:defRPr sz="4000"/>
                    </a:lvl1pPr>
                  </a:lstStyle>
                  <a:p>
                    <a:r>
                      <a:rPr lang="es-ES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]</a:t>
                    </a:r>
                  </a:p>
                </p:txBody>
              </p:sp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ACEA0A6D-34BD-326B-2C47-9AF0AFD8063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768" y="2417244"/>
                    <a:ext cx="2240806" cy="40011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condición if</a:t>
                    </a:r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FEA34C0A-BAB6-5919-5C9B-A05C31319DD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9084" y="2414367"/>
                    <a:ext cx="1722418" cy="400110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iterable</a:t>
                    </a:r>
                  </a:p>
                </p:txBody>
              </p:sp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D8BC4B20-4EC4-C075-96E7-1CB2FAB96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209" y="2417244"/>
                    <a:ext cx="1138687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else</a:t>
                    </a:r>
                  </a:p>
                </p:txBody>
              </p:sp>
            </p:grpSp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082B85F6-B580-7B53-1F65-99B9A9DCDCCC}"/>
                    </a:ext>
                  </a:extLst>
                </p:cNvPr>
                <p:cNvSpPr txBox="1"/>
                <p:nvPr/>
              </p:nvSpPr>
              <p:spPr>
                <a:xfrm>
                  <a:off x="7320931" y="1152035"/>
                  <a:ext cx="2426918" cy="40011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resultado else</a:t>
                  </a:r>
                </a:p>
              </p:txBody>
            </p:sp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B5C5624F-E52F-5DA3-28C0-FB697298D513}"/>
                    </a:ext>
                  </a:extLst>
                </p:cNvPr>
                <p:cNvSpPr txBox="1"/>
                <p:nvPr/>
              </p:nvSpPr>
              <p:spPr>
                <a:xfrm>
                  <a:off x="941949" y="1158812"/>
                  <a:ext cx="2612134" cy="4001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resultado else</a:t>
                  </a:r>
                </a:p>
              </p:txBody>
            </p: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91CBBF0D-DFB1-A3AA-DC9F-5782DE953328}"/>
                  </a:ext>
                </a:extLst>
              </p:cNvPr>
              <p:cNvGrpSpPr/>
              <p:nvPr/>
            </p:nvGrpSpPr>
            <p:grpSpPr>
              <a:xfrm>
                <a:off x="357995" y="5206745"/>
                <a:ext cx="11762118" cy="707886"/>
                <a:chOff x="357995" y="1004540"/>
                <a:chExt cx="11762118" cy="707886"/>
              </a:xfrm>
            </p:grpSpPr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6A397B6F-A22C-BB57-09D0-AF842FB345D0}"/>
                    </a:ext>
                  </a:extLst>
                </p:cNvPr>
                <p:cNvGrpSpPr/>
                <p:nvPr/>
              </p:nvGrpSpPr>
              <p:grpSpPr>
                <a:xfrm>
                  <a:off x="357995" y="1004540"/>
                  <a:ext cx="11762118" cy="707886"/>
                  <a:chOff x="205595" y="2266872"/>
                  <a:chExt cx="11762118" cy="707886"/>
                </a:xfrm>
              </p:grpSpPr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511E9479-C8D9-256F-CE47-A213C3E7F51B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95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4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[</a:t>
                    </a:r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950D69C-906C-7725-FEEE-E5D7D1C9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0513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s-ES"/>
                    </a:defPPr>
                    <a:lvl1pPr>
                      <a:defRPr sz="4000"/>
                    </a:lvl1pPr>
                  </a:lstStyle>
                  <a:p>
                    <a:r>
                      <a:rPr lang="es-ES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]</a:t>
                    </a:r>
                  </a:p>
                </p:txBody>
              </p:sp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598B8E5C-1ADA-4FEF-70F6-53B46BA7D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8094" y="2421144"/>
                    <a:ext cx="2240806" cy="40011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if len(i) &gt; 4</a:t>
                    </a:r>
                  </a:p>
                </p:txBody>
              </p:sp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849A0B7-606E-2BF3-981D-9B7C225B85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90994" y="2409754"/>
                    <a:ext cx="2812223" cy="400110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for i in mi_lista</a:t>
                    </a:r>
                  </a:p>
                </p:txBody>
              </p:sp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27BF002C-CE0E-3AD9-33BD-A85C41085BD8}"/>
                      </a:ext>
                    </a:extLst>
                  </p:cNvPr>
                  <p:cNvSpPr txBox="1"/>
                  <p:nvPr/>
                </p:nvSpPr>
                <p:spPr>
                  <a:xfrm>
                    <a:off x="4899135" y="2421144"/>
                    <a:ext cx="1138687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else</a:t>
                    </a:r>
                  </a:p>
                </p:txBody>
              </p:sp>
            </p:grp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25C91C7-F048-F768-37E8-AE3FF4304FA0}"/>
                    </a:ext>
                  </a:extLst>
                </p:cNvPr>
                <p:cNvSpPr txBox="1"/>
                <p:nvPr/>
              </p:nvSpPr>
              <p:spPr>
                <a:xfrm>
                  <a:off x="6253349" y="1147422"/>
                  <a:ext cx="2426918" cy="40011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i.lower() else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3754DB6-3DE0-E90E-A95C-E5E38820585B}"/>
                    </a:ext>
                  </a:extLst>
                </p:cNvPr>
                <p:cNvSpPr txBox="1"/>
                <p:nvPr/>
              </p:nvSpPr>
              <p:spPr>
                <a:xfrm>
                  <a:off x="941949" y="1158812"/>
                  <a:ext cx="1788310" cy="4001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i.upper()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22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FA0B8D15-78B7-CC0A-CD48-C48F2F4894D2}"/>
              </a:ext>
            </a:extLst>
          </p:cNvPr>
          <p:cNvGrpSpPr/>
          <p:nvPr/>
        </p:nvGrpSpPr>
        <p:grpSpPr>
          <a:xfrm>
            <a:off x="103517" y="707366"/>
            <a:ext cx="12088483" cy="5572664"/>
            <a:chOff x="103517" y="707366"/>
            <a:chExt cx="12088483" cy="5572664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697F2C3-8978-ED64-0E32-AEA55AB5CD99}"/>
                </a:ext>
              </a:extLst>
            </p:cNvPr>
            <p:cNvSpPr/>
            <p:nvPr/>
          </p:nvSpPr>
          <p:spPr>
            <a:xfrm>
              <a:off x="103517" y="707366"/>
              <a:ext cx="12088483" cy="5572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6FED28A4-BB2A-1B41-BF8F-A763AD7EE29C}"/>
                </a:ext>
              </a:extLst>
            </p:cNvPr>
            <p:cNvGrpSpPr/>
            <p:nvPr/>
          </p:nvGrpSpPr>
          <p:grpSpPr>
            <a:xfrm>
              <a:off x="357995" y="1004540"/>
              <a:ext cx="11762118" cy="4910091"/>
              <a:chOff x="357995" y="1004540"/>
              <a:chExt cx="11762118" cy="4910091"/>
            </a:xfrm>
          </p:grpSpPr>
          <p:sp>
            <p:nvSpPr>
              <p:cNvPr id="36" name="Flecha abajo 35">
                <a:extLst>
                  <a:ext uri="{FF2B5EF4-FFF2-40B4-BE49-F238E27FC236}">
                    <a16:creationId xmlns:a16="http://schemas.microsoft.com/office/drawing/2014/main" id="{2462C9EC-BBB6-912D-6FDD-4593933A77C4}"/>
                  </a:ext>
                </a:extLst>
              </p:cNvPr>
              <p:cNvSpPr/>
              <p:nvPr/>
            </p:nvSpPr>
            <p:spPr>
              <a:xfrm>
                <a:off x="5609325" y="2191109"/>
                <a:ext cx="1138687" cy="642668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37" name="Flecha abajo 36">
                <a:extLst>
                  <a:ext uri="{FF2B5EF4-FFF2-40B4-BE49-F238E27FC236}">
                    <a16:creationId xmlns:a16="http://schemas.microsoft.com/office/drawing/2014/main" id="{A5399141-39DD-0BED-63DD-72412EC7E9CC}"/>
                  </a:ext>
                </a:extLst>
              </p:cNvPr>
              <p:cNvSpPr/>
              <p:nvPr/>
            </p:nvSpPr>
            <p:spPr>
              <a:xfrm>
                <a:off x="5609325" y="4341300"/>
                <a:ext cx="1138687" cy="642668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610E2C8-9435-24A3-C055-21EBB5B2FE9A}"/>
                  </a:ext>
                </a:extLst>
              </p:cNvPr>
              <p:cNvSpPr txBox="1"/>
              <p:nvPr/>
            </p:nvSpPr>
            <p:spPr>
              <a:xfrm>
                <a:off x="357995" y="3059668"/>
                <a:ext cx="11583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Imaginemos que queremos convertir todas las palabras de una lista a mayúscula si la palabra tiene más de 4 caracteres y en minúscula si tiene menos de 4 caracteres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013E3E01-D5AA-E3DF-4517-21A48A28BC39}"/>
                  </a:ext>
                </a:extLst>
              </p:cNvPr>
              <p:cNvGrpSpPr/>
              <p:nvPr/>
            </p:nvGrpSpPr>
            <p:grpSpPr>
              <a:xfrm>
                <a:off x="357995" y="1004540"/>
                <a:ext cx="11762118" cy="707886"/>
                <a:chOff x="357995" y="1004540"/>
                <a:chExt cx="11762118" cy="707886"/>
              </a:xfrm>
            </p:grpSpPr>
            <p:grpSp>
              <p:nvGrpSpPr>
                <p:cNvPr id="30" name="Grupo 29">
                  <a:extLst>
                    <a:ext uri="{FF2B5EF4-FFF2-40B4-BE49-F238E27FC236}">
                      <a16:creationId xmlns:a16="http://schemas.microsoft.com/office/drawing/2014/main" id="{F359BCE0-19BD-5786-7324-C31D3F80115B}"/>
                    </a:ext>
                  </a:extLst>
                </p:cNvPr>
                <p:cNvGrpSpPr/>
                <p:nvPr/>
              </p:nvGrpSpPr>
              <p:grpSpPr>
                <a:xfrm>
                  <a:off x="357995" y="1004540"/>
                  <a:ext cx="11762118" cy="707886"/>
                  <a:chOff x="205595" y="2266872"/>
                  <a:chExt cx="11762118" cy="707886"/>
                </a:xfrm>
              </p:grpSpPr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7CEE851D-9350-BD2D-FF91-574FB10480C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95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4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[</a:t>
                    </a:r>
                  </a:p>
                </p:txBody>
              </p:sp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589F276B-358E-56C0-76D7-77F946B8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0513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s-ES"/>
                    </a:defPPr>
                    <a:lvl1pPr>
                      <a:defRPr sz="4000"/>
                    </a:lvl1pPr>
                  </a:lstStyle>
                  <a:p>
                    <a:r>
                      <a:rPr lang="es-ES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]</a:t>
                    </a:r>
                  </a:p>
                </p:txBody>
              </p:sp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ACEA0A6D-34BD-326B-2C47-9AF0AFD8063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768" y="2417244"/>
                    <a:ext cx="2240806" cy="40011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condición if</a:t>
                    </a:r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FEA34C0A-BAB6-5919-5C9B-A05C31319DD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9084" y="2414367"/>
                    <a:ext cx="1722418" cy="400110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iterable</a:t>
                    </a:r>
                  </a:p>
                </p:txBody>
              </p:sp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D8BC4B20-4EC4-C075-96E7-1CB2FAB96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209" y="2417244"/>
                    <a:ext cx="1138687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else</a:t>
                    </a:r>
                  </a:p>
                </p:txBody>
              </p:sp>
            </p:grpSp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082B85F6-B580-7B53-1F65-99B9A9DCDCCC}"/>
                    </a:ext>
                  </a:extLst>
                </p:cNvPr>
                <p:cNvSpPr txBox="1"/>
                <p:nvPr/>
              </p:nvSpPr>
              <p:spPr>
                <a:xfrm>
                  <a:off x="7320931" y="1152035"/>
                  <a:ext cx="2426918" cy="40011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resultado else</a:t>
                  </a:r>
                </a:p>
              </p:txBody>
            </p:sp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B5C5624F-E52F-5DA3-28C0-FB697298D513}"/>
                    </a:ext>
                  </a:extLst>
                </p:cNvPr>
                <p:cNvSpPr txBox="1"/>
                <p:nvPr/>
              </p:nvSpPr>
              <p:spPr>
                <a:xfrm>
                  <a:off x="941949" y="1158812"/>
                  <a:ext cx="2612134" cy="4001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resultado else</a:t>
                  </a:r>
                </a:p>
              </p:txBody>
            </p: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91CBBF0D-DFB1-A3AA-DC9F-5782DE953328}"/>
                  </a:ext>
                </a:extLst>
              </p:cNvPr>
              <p:cNvGrpSpPr/>
              <p:nvPr/>
            </p:nvGrpSpPr>
            <p:grpSpPr>
              <a:xfrm>
                <a:off x="357995" y="5206745"/>
                <a:ext cx="11762118" cy="707886"/>
                <a:chOff x="357995" y="1004540"/>
                <a:chExt cx="11762118" cy="707886"/>
              </a:xfrm>
            </p:grpSpPr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6A397B6F-A22C-BB57-09D0-AF842FB345D0}"/>
                    </a:ext>
                  </a:extLst>
                </p:cNvPr>
                <p:cNvGrpSpPr/>
                <p:nvPr/>
              </p:nvGrpSpPr>
              <p:grpSpPr>
                <a:xfrm>
                  <a:off x="357995" y="1004540"/>
                  <a:ext cx="11762118" cy="707886"/>
                  <a:chOff x="205595" y="2266872"/>
                  <a:chExt cx="11762118" cy="707886"/>
                </a:xfrm>
              </p:grpSpPr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511E9479-C8D9-256F-CE47-A213C3E7F51B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95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4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[</a:t>
                    </a:r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950D69C-906C-7725-FEEE-E5D7D1C9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0513" y="2266872"/>
                    <a:ext cx="457200" cy="707886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s-ES"/>
                    </a:defPPr>
                    <a:lvl1pPr>
                      <a:defRPr sz="4000"/>
                    </a:lvl1pPr>
                  </a:lstStyle>
                  <a:p>
                    <a:r>
                      <a:rPr lang="es-ES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]</a:t>
                    </a:r>
                  </a:p>
                </p:txBody>
              </p:sp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598B8E5C-1ADA-4FEF-70F6-53B46BA7D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8094" y="2421144"/>
                    <a:ext cx="2240806" cy="40011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if len(i) &gt; 4</a:t>
                    </a:r>
                  </a:p>
                </p:txBody>
              </p:sp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849A0B7-606E-2BF3-981D-9B7C225B85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90994" y="2409754"/>
                    <a:ext cx="2812223" cy="400110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for i in mi_lista</a:t>
                    </a:r>
                  </a:p>
                </p:txBody>
              </p:sp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27BF002C-CE0E-3AD9-33BD-A85C41085BD8}"/>
                      </a:ext>
                    </a:extLst>
                  </p:cNvPr>
                  <p:cNvSpPr txBox="1"/>
                  <p:nvPr/>
                </p:nvSpPr>
                <p:spPr>
                  <a:xfrm>
                    <a:off x="4899135" y="2421144"/>
                    <a:ext cx="1138687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else</a:t>
                    </a:r>
                  </a:p>
                </p:txBody>
              </p:sp>
            </p:grp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25C91C7-F048-F768-37E8-AE3FF4304FA0}"/>
                    </a:ext>
                  </a:extLst>
                </p:cNvPr>
                <p:cNvSpPr txBox="1"/>
                <p:nvPr/>
              </p:nvSpPr>
              <p:spPr>
                <a:xfrm>
                  <a:off x="6253349" y="1147422"/>
                  <a:ext cx="2426918" cy="40011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i.lower() else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3754DB6-3DE0-E90E-A95C-E5E38820585B}"/>
                    </a:ext>
                  </a:extLst>
                </p:cNvPr>
                <p:cNvSpPr txBox="1"/>
                <p:nvPr/>
              </p:nvSpPr>
              <p:spPr>
                <a:xfrm>
                  <a:off x="941949" y="1158812"/>
                  <a:ext cx="1788310" cy="4001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i.upper()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9705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6F73B4C-C764-8A32-1224-F9EF78CB624C}"/>
              </a:ext>
            </a:extLst>
          </p:cNvPr>
          <p:cNvGrpSpPr/>
          <p:nvPr/>
        </p:nvGrpSpPr>
        <p:grpSpPr>
          <a:xfrm>
            <a:off x="2053087" y="1768415"/>
            <a:ext cx="9454551" cy="3631721"/>
            <a:chOff x="2053087" y="1768415"/>
            <a:chExt cx="9454551" cy="363172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1EF2D71-44BF-3673-8FA1-3C50FF0B6E2C}"/>
                </a:ext>
              </a:extLst>
            </p:cNvPr>
            <p:cNvSpPr/>
            <p:nvPr/>
          </p:nvSpPr>
          <p:spPr>
            <a:xfrm>
              <a:off x="2053087" y="1768415"/>
              <a:ext cx="9454551" cy="3631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7F77A59-8922-16B0-367C-A30521240B6E}"/>
                </a:ext>
              </a:extLst>
            </p:cNvPr>
            <p:cNvSpPr txBox="1"/>
            <p:nvPr/>
          </p:nvSpPr>
          <p:spPr>
            <a:xfrm>
              <a:off x="2182483" y="1871932"/>
              <a:ext cx="874718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5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def</a:t>
              </a: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</a:t>
              </a:r>
              <a:r>
                <a:rPr lang="es-ES" dirty="0">
                  <a:solidFill>
                    <a:schemeClr val="accent4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far_to_celsius </a:t>
              </a:r>
              <a:r>
                <a:rPr lang="es-ES" dirty="0">
                  <a:solidFill>
                    <a:srgbClr val="92D050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(temperatura):</a:t>
              </a:r>
            </a:p>
            <a:p>
              <a:r>
                <a:rPr lang="es-ES" sz="1600" dirty="0">
                  <a:solidFill>
                    <a:srgbClr val="92D050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	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"""</a:t>
              </a:r>
            </a:p>
            <a:p>
              <a:pPr lvl="2"/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Convierte una temperatura de Fahrenheit a Celsius.</a:t>
              </a:r>
            </a:p>
            <a:p>
              <a:pPr lvl="2"/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pPr lvl="2"/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Params:</a:t>
              </a:r>
            </a:p>
            <a:p>
              <a:pPr lvl="2"/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   temperatura (float): La temperatura en grados Fahrenheit.</a:t>
              </a:r>
            </a:p>
            <a:p>
              <a:pPr lvl="2"/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pPr lvl="2"/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Returns:</a:t>
              </a:r>
            </a:p>
            <a:p>
              <a:pPr lvl="2"/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   float: La temperatura convertida a grados Celsius.</a:t>
              </a:r>
            </a:p>
            <a:p>
              <a:pPr lvl="2"/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"""</a:t>
              </a:r>
            </a:p>
            <a:p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	</a:t>
              </a:r>
            </a:p>
            <a:p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	</a:t>
              </a:r>
              <a:r>
                <a:rPr lang="es-ES" dirty="0">
                  <a:solidFill>
                    <a:schemeClr val="accent5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return</a:t>
              </a: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((temperatura – 32) * (5/9))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21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46C24EC-ED51-9FDE-0485-3E854F8E0299}"/>
              </a:ext>
            </a:extLst>
          </p:cNvPr>
          <p:cNvGrpSpPr/>
          <p:nvPr/>
        </p:nvGrpSpPr>
        <p:grpSpPr>
          <a:xfrm>
            <a:off x="2053087" y="1768416"/>
            <a:ext cx="9454551" cy="1831406"/>
            <a:chOff x="2053087" y="1768416"/>
            <a:chExt cx="9454551" cy="183140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1EF2D71-44BF-3673-8FA1-3C50FF0B6E2C}"/>
                </a:ext>
              </a:extLst>
            </p:cNvPr>
            <p:cNvSpPr/>
            <p:nvPr/>
          </p:nvSpPr>
          <p:spPr>
            <a:xfrm>
              <a:off x="2053087" y="1768416"/>
              <a:ext cx="9454551" cy="1831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7F77A59-8922-16B0-367C-A30521240B6E}"/>
                </a:ext>
              </a:extLst>
            </p:cNvPr>
            <p:cNvSpPr txBox="1"/>
            <p:nvPr/>
          </p:nvSpPr>
          <p:spPr>
            <a:xfrm>
              <a:off x="2182483" y="1872178"/>
              <a:ext cx="8747184" cy="1727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5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def</a:t>
              </a: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 </a:t>
              </a:r>
              <a:r>
                <a:rPr lang="es-ES" dirty="0">
                  <a:solidFill>
                    <a:schemeClr val="accent4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recursiva </a:t>
              </a:r>
              <a:r>
                <a:rPr lang="es-ES" dirty="0">
                  <a:solidFill>
                    <a:srgbClr val="92D050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(temperatura):</a:t>
              </a:r>
            </a:p>
            <a:p>
              <a:r>
                <a:rPr lang="es-ES" sz="1600" dirty="0">
                  <a:solidFill>
                    <a:srgbClr val="92D050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	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. . . </a:t>
              </a:r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	</a:t>
              </a:r>
              <a:r>
                <a:rPr lang="es-ES" dirty="0">
                  <a:solidFill>
                    <a:schemeClr val="accent4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recursiva()</a:t>
              </a:r>
            </a:p>
            <a:p>
              <a:endParaRPr lang="es-ES" dirty="0">
                <a:solidFill>
                  <a:schemeClr val="accent4"/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# llamamos a la función</a:t>
              </a:r>
            </a:p>
            <a:p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recursiva()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0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84CE743-6B26-12C0-4A6E-795C7E76E725}"/>
              </a:ext>
            </a:extLst>
          </p:cNvPr>
          <p:cNvGrpSpPr/>
          <p:nvPr/>
        </p:nvGrpSpPr>
        <p:grpSpPr>
          <a:xfrm>
            <a:off x="467139" y="795131"/>
            <a:ext cx="10933043" cy="4224130"/>
            <a:chOff x="467139" y="795131"/>
            <a:chExt cx="10933043" cy="422413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467139" y="795131"/>
              <a:ext cx="10933043" cy="4224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610789" y="1862737"/>
              <a:ext cx="102427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6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string = </a:t>
              </a:r>
              <a:r>
                <a:rPr lang="es-ES" sz="6600" dirty="0">
                  <a:solidFill>
                    <a:srgbClr val="FFC000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“HOLA”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687664" y="2970733"/>
              <a:ext cx="49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6782519" y="2980565"/>
              <a:ext cx="522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280681" y="2970733"/>
              <a:ext cx="501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-3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7359180" y="2970733"/>
              <a:ext cx="522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-1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>
              <a:cxnSpLocks/>
            </p:cNvCxnSpPr>
            <p:nvPr/>
          </p:nvCxnSpPr>
          <p:spPr>
            <a:xfrm>
              <a:off x="5935773" y="3535705"/>
              <a:ext cx="182884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4031515" y="3566483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 negativos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97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lista_aleatoria = [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]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184475" y="3569515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3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9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lista_aleatoria = [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]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029199" y="3574847"/>
              <a:ext cx="500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-3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-1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11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tupla_aleatoria = (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029199" y="3574847"/>
              <a:ext cx="500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-3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-1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76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tupla_aleatoria = (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184475" y="3569515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3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7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ADB1C12F-B28E-926B-5A80-D2B9BEC2AF57}"/>
              </a:ext>
            </a:extLst>
          </p:cNvPr>
          <p:cNvGrpSpPr/>
          <p:nvPr/>
        </p:nvGrpSpPr>
        <p:grpSpPr>
          <a:xfrm>
            <a:off x="198408" y="370936"/>
            <a:ext cx="11921705" cy="5615796"/>
            <a:chOff x="198408" y="370936"/>
            <a:chExt cx="11921705" cy="5615796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96AFE606-893E-8C5D-907B-7FADF1A41DAB}"/>
                </a:ext>
              </a:extLst>
            </p:cNvPr>
            <p:cNvSpPr/>
            <p:nvPr/>
          </p:nvSpPr>
          <p:spPr>
            <a:xfrm>
              <a:off x="198408" y="370936"/>
              <a:ext cx="11921705" cy="561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F359BCE0-19BD-5786-7324-C31D3F80115B}"/>
                </a:ext>
              </a:extLst>
            </p:cNvPr>
            <p:cNvGrpSpPr/>
            <p:nvPr/>
          </p:nvGrpSpPr>
          <p:grpSpPr>
            <a:xfrm>
              <a:off x="357995" y="1049547"/>
              <a:ext cx="11583840" cy="707886"/>
              <a:chOff x="205595" y="2311879"/>
              <a:chExt cx="11583840" cy="707886"/>
            </a:xfrm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CEE851D-9350-BD2D-FF91-574FB10480C4}"/>
                  </a:ext>
                </a:extLst>
              </p:cNvPr>
              <p:cNvSpPr txBox="1"/>
              <p:nvPr/>
            </p:nvSpPr>
            <p:spPr>
              <a:xfrm>
                <a:off x="20559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[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89F276B-358E-56C0-76D7-77F946B844A2}"/>
                  </a:ext>
                </a:extLst>
              </p:cNvPr>
              <p:cNvSpPr txBox="1"/>
              <p:nvPr/>
            </p:nvSpPr>
            <p:spPr>
              <a:xfrm>
                <a:off x="1133223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>
                  <a:defRPr sz="4000"/>
                </a:lvl1pPr>
              </a:lstStyle>
              <a:p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]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CEA0A6D-34BD-326B-2C47-9AF0AFD8063D}"/>
                  </a:ext>
                </a:extLst>
              </p:cNvPr>
              <p:cNvSpPr txBox="1"/>
              <p:nvPr/>
            </p:nvSpPr>
            <p:spPr>
              <a:xfrm>
                <a:off x="736839" y="2441274"/>
                <a:ext cx="72023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que queremos añadir a la lista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EA34C0A-BAB6-5919-5C9B-A05C31319DDF}"/>
                  </a:ext>
                </a:extLst>
              </p:cNvPr>
              <p:cNvSpPr txBox="1"/>
              <p:nvPr/>
            </p:nvSpPr>
            <p:spPr>
              <a:xfrm>
                <a:off x="8051321" y="2441274"/>
                <a:ext cx="3099040" cy="40011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iterable</a:t>
                </a:r>
              </a:p>
            </p:txBody>
          </p:sp>
        </p:grpSp>
        <p:sp>
          <p:nvSpPr>
            <p:cNvPr id="36" name="Flecha abajo 35">
              <a:extLst>
                <a:ext uri="{FF2B5EF4-FFF2-40B4-BE49-F238E27FC236}">
                  <a16:creationId xmlns:a16="http://schemas.microsoft.com/office/drawing/2014/main" id="{2462C9EC-BBB6-912D-6FDD-4593933A77C4}"/>
                </a:ext>
              </a:extLst>
            </p:cNvPr>
            <p:cNvSpPr/>
            <p:nvPr/>
          </p:nvSpPr>
          <p:spPr>
            <a:xfrm>
              <a:off x="5609325" y="2191109"/>
              <a:ext cx="1138687" cy="642668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37" name="Flecha abajo 36">
              <a:extLst>
                <a:ext uri="{FF2B5EF4-FFF2-40B4-BE49-F238E27FC236}">
                  <a16:creationId xmlns:a16="http://schemas.microsoft.com/office/drawing/2014/main" id="{A5399141-39DD-0BED-63DD-72412EC7E9CC}"/>
                </a:ext>
              </a:extLst>
            </p:cNvPr>
            <p:cNvSpPr/>
            <p:nvPr/>
          </p:nvSpPr>
          <p:spPr>
            <a:xfrm>
              <a:off x="5609325" y="3784838"/>
              <a:ext cx="1138687" cy="642668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610E2C8-9435-24A3-C055-21EBB5B2FE9A}"/>
                </a:ext>
              </a:extLst>
            </p:cNvPr>
            <p:cNvSpPr txBox="1"/>
            <p:nvPr/>
          </p:nvSpPr>
          <p:spPr>
            <a:xfrm>
              <a:off x="357995" y="3059668"/>
              <a:ext cx="1158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Imaginemos que queremos convertir todas las palabras de una lista a mayúscula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5271C9A8-DC96-7DD7-8FDD-DA935D15C37F}"/>
                </a:ext>
              </a:extLst>
            </p:cNvPr>
            <p:cNvGrpSpPr/>
            <p:nvPr/>
          </p:nvGrpSpPr>
          <p:grpSpPr>
            <a:xfrm>
              <a:off x="357995" y="4971172"/>
              <a:ext cx="11583840" cy="707886"/>
              <a:chOff x="205595" y="2311879"/>
              <a:chExt cx="11583840" cy="707886"/>
            </a:xfrm>
          </p:grpSpPr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123BF67-4A86-7982-6C08-BF237FD36428}"/>
                  </a:ext>
                </a:extLst>
              </p:cNvPr>
              <p:cNvSpPr txBox="1"/>
              <p:nvPr/>
            </p:nvSpPr>
            <p:spPr>
              <a:xfrm>
                <a:off x="20559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[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A7000D90-1F3C-0234-37DF-4DA2E88B7538}"/>
                  </a:ext>
                </a:extLst>
              </p:cNvPr>
              <p:cNvSpPr txBox="1"/>
              <p:nvPr/>
            </p:nvSpPr>
            <p:spPr>
              <a:xfrm>
                <a:off x="1133223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>
                  <a:defRPr sz="4000"/>
                </a:lvl1pPr>
              </a:lstStyle>
              <a:p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]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3D9AC20-8F2B-58A3-5287-211091CE2B87}"/>
                  </a:ext>
                </a:extLst>
              </p:cNvPr>
              <p:cNvSpPr txBox="1"/>
              <p:nvPr/>
            </p:nvSpPr>
            <p:spPr>
              <a:xfrm>
                <a:off x="736838" y="2441274"/>
                <a:ext cx="5858773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i.upper()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786F229-C131-CDD3-4A14-7584BAAE6F0B}"/>
                  </a:ext>
                </a:extLst>
              </p:cNvPr>
              <p:cNvSpPr txBox="1"/>
              <p:nvPr/>
            </p:nvSpPr>
            <p:spPr>
              <a:xfrm>
                <a:off x="6731479" y="2441274"/>
                <a:ext cx="4418882" cy="40011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for i in nuestra_lista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0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9934746A-933A-5046-589E-50D993620F8E}"/>
              </a:ext>
            </a:extLst>
          </p:cNvPr>
          <p:cNvGrpSpPr/>
          <p:nvPr/>
        </p:nvGrpSpPr>
        <p:grpSpPr>
          <a:xfrm>
            <a:off x="1520687" y="569343"/>
            <a:ext cx="7055126" cy="4830793"/>
            <a:chOff x="1520687" y="569343"/>
            <a:chExt cx="7055126" cy="4830793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F63202-F034-6B1B-4905-199F773961FA}"/>
                </a:ext>
              </a:extLst>
            </p:cNvPr>
            <p:cNvSpPr/>
            <p:nvPr/>
          </p:nvSpPr>
          <p:spPr>
            <a:xfrm>
              <a:off x="1613140" y="569343"/>
              <a:ext cx="6814868" cy="4830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2579FC3-F1DB-7CE2-FECE-3554D953A18C}"/>
                </a:ext>
              </a:extLst>
            </p:cNvPr>
            <p:cNvSpPr/>
            <p:nvPr/>
          </p:nvSpPr>
          <p:spPr>
            <a:xfrm rot="2155145">
              <a:off x="1520687" y="1659835"/>
              <a:ext cx="4959626" cy="290222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EC70CA4-EDDB-8148-DFE1-7BABF2AFB56D}"/>
                </a:ext>
              </a:extLst>
            </p:cNvPr>
            <p:cNvSpPr/>
            <p:nvPr/>
          </p:nvSpPr>
          <p:spPr>
            <a:xfrm rot="19460147">
              <a:off x="3616187" y="1665008"/>
              <a:ext cx="4959626" cy="29022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CDED79B-149F-2E5F-AC95-C2A5432E4B72}"/>
                </a:ext>
              </a:extLst>
            </p:cNvPr>
            <p:cNvSpPr/>
            <p:nvPr/>
          </p:nvSpPr>
          <p:spPr>
            <a:xfrm>
              <a:off x="2007705" y="1441173"/>
              <a:ext cx="1992796" cy="1994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1E94869-4222-B74F-847A-C2A8AD8E3130}"/>
                </a:ext>
              </a:extLst>
            </p:cNvPr>
            <p:cNvSpPr/>
            <p:nvPr/>
          </p:nvSpPr>
          <p:spPr>
            <a:xfrm>
              <a:off x="6094784" y="1434600"/>
              <a:ext cx="1992796" cy="1994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D43B60C-FA5D-D2BB-DD59-37347A301CB0}"/>
                </a:ext>
              </a:extLst>
            </p:cNvPr>
            <p:cNvSpPr/>
            <p:nvPr/>
          </p:nvSpPr>
          <p:spPr>
            <a:xfrm>
              <a:off x="4406842" y="3240156"/>
              <a:ext cx="1281600" cy="12816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EF470E7-7A7A-6008-DF3D-866310F77C0F}"/>
                </a:ext>
              </a:extLst>
            </p:cNvPr>
            <p:cNvSpPr txBox="1"/>
            <p:nvPr/>
          </p:nvSpPr>
          <p:spPr>
            <a:xfrm>
              <a:off x="6288164" y="1609828"/>
              <a:ext cx="1568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u="sng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Leche</a:t>
              </a:r>
              <a:r>
                <a:rPr lang="es-ES" sz="1600" b="1" u="sng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 </a:t>
              </a:r>
              <a:r>
                <a:rPr lang="es-ES" sz="1200" b="1" u="sng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&gt; 50</a:t>
              </a:r>
              <a:endParaRPr lang="es-ES" sz="1600" b="1" u="sng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C1752B6-F13C-EDFC-9B41-14A4895807CD}"/>
                </a:ext>
              </a:extLst>
            </p:cNvPr>
            <p:cNvSpPr txBox="1"/>
            <p:nvPr/>
          </p:nvSpPr>
          <p:spPr>
            <a:xfrm>
              <a:off x="2219960" y="1671383"/>
              <a:ext cx="1568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>
                  <a:latin typeface="Geist Mono" pitchFamily="2" charset="77"/>
                  <a:ea typeface="Geist Mono" pitchFamily="2" charset="77"/>
                  <a:cs typeface="Geist Mono" pitchFamily="2" charset="77"/>
                </a:defRPr>
              </a:lvl1pPr>
            </a:lstStyle>
            <a:p>
              <a:r>
                <a:rPr lang="es-ES" b="1" u="sng" dirty="0"/>
                <a:t>Leche &lt; 50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BC6A849-E8C2-DD36-3F2E-90CB86841AA9}"/>
                </a:ext>
              </a:extLst>
            </p:cNvPr>
            <p:cNvSpPr txBox="1"/>
            <p:nvPr/>
          </p:nvSpPr>
          <p:spPr>
            <a:xfrm>
              <a:off x="4263499" y="3460264"/>
              <a:ext cx="1568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u="sng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Leche == 50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22671BE-62B7-61A0-AAEB-EC7813914B41}"/>
                </a:ext>
              </a:extLst>
            </p:cNvPr>
            <p:cNvSpPr txBox="1"/>
            <p:nvPr/>
          </p:nvSpPr>
          <p:spPr>
            <a:xfrm>
              <a:off x="6298057" y="2076593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78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F716E11-050B-A6DB-2756-FE7115371F67}"/>
                </a:ext>
              </a:extLst>
            </p:cNvPr>
            <p:cNvSpPr txBox="1"/>
            <p:nvPr/>
          </p:nvSpPr>
          <p:spPr>
            <a:xfrm>
              <a:off x="6708548" y="2413278"/>
              <a:ext cx="612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190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70ECAC8-6081-3286-9BB1-CE48F5052A04}"/>
                </a:ext>
              </a:extLst>
            </p:cNvPr>
            <p:cNvSpPr txBox="1"/>
            <p:nvPr/>
          </p:nvSpPr>
          <p:spPr>
            <a:xfrm>
              <a:off x="6731152" y="2833949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89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61574EA-0369-22A7-3D9D-A6EF357C70A1}"/>
                </a:ext>
              </a:extLst>
            </p:cNvPr>
            <p:cNvSpPr txBox="1"/>
            <p:nvPr/>
          </p:nvSpPr>
          <p:spPr>
            <a:xfrm>
              <a:off x="7370226" y="2513162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67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57197F2-3277-5BA7-0BF1-497C76776A8A}"/>
                </a:ext>
              </a:extLst>
            </p:cNvPr>
            <p:cNvSpPr txBox="1"/>
            <p:nvPr/>
          </p:nvSpPr>
          <p:spPr>
            <a:xfrm>
              <a:off x="7319315" y="2011275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51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821A51A-ABDD-CC8A-2737-EEB63EB6CFE5}"/>
                </a:ext>
              </a:extLst>
            </p:cNvPr>
            <p:cNvSpPr txBox="1"/>
            <p:nvPr/>
          </p:nvSpPr>
          <p:spPr>
            <a:xfrm>
              <a:off x="4518140" y="3818871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50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05940D1-B72E-3E58-18E7-8D77004C2505}"/>
                </a:ext>
              </a:extLst>
            </p:cNvPr>
            <p:cNvSpPr txBox="1"/>
            <p:nvPr/>
          </p:nvSpPr>
          <p:spPr>
            <a:xfrm>
              <a:off x="4951518" y="3912313"/>
              <a:ext cx="569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50.0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2F2C361-80FC-7A5C-5BBA-2921CBC088A6}"/>
                </a:ext>
              </a:extLst>
            </p:cNvPr>
            <p:cNvSpPr txBox="1"/>
            <p:nvPr/>
          </p:nvSpPr>
          <p:spPr>
            <a:xfrm>
              <a:off x="2213975" y="2136279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49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9984436-D1F8-9EB5-B69B-DAD14C38A722}"/>
                </a:ext>
              </a:extLst>
            </p:cNvPr>
            <p:cNvSpPr txBox="1"/>
            <p:nvPr/>
          </p:nvSpPr>
          <p:spPr>
            <a:xfrm>
              <a:off x="2695365" y="2359623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9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319A526-80E2-C556-C388-A9073402E0FD}"/>
                </a:ext>
              </a:extLst>
            </p:cNvPr>
            <p:cNvSpPr txBox="1"/>
            <p:nvPr/>
          </p:nvSpPr>
          <p:spPr>
            <a:xfrm>
              <a:off x="2556770" y="2785926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12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023CA5E5-4687-8D04-55C1-F493ABCFBE19}"/>
                </a:ext>
              </a:extLst>
            </p:cNvPr>
            <p:cNvSpPr txBox="1"/>
            <p:nvPr/>
          </p:nvSpPr>
          <p:spPr>
            <a:xfrm>
              <a:off x="3176762" y="2759703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32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1970FE6-FC51-8E8C-4653-EE75FE1981D7}"/>
                </a:ext>
              </a:extLst>
            </p:cNvPr>
            <p:cNvSpPr txBox="1"/>
            <p:nvPr/>
          </p:nvSpPr>
          <p:spPr>
            <a:xfrm>
              <a:off x="3187881" y="2137036"/>
              <a:ext cx="40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latin typeface="Geist Mono Bold" pitchFamily="2" charset="77"/>
                  <a:ea typeface="Geist Mono Bold" pitchFamily="2" charset="77"/>
                  <a:cs typeface="Geist Mono Bold" pitchFamily="2" charset="77"/>
                </a:defRPr>
              </a:lvl1pPr>
            </a:lstStyle>
            <a:p>
              <a:r>
                <a:rPr lang="es-ES" b="0" dirty="0"/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29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ADB1C12F-B28E-926B-5A80-D2B9BEC2AF57}"/>
              </a:ext>
            </a:extLst>
          </p:cNvPr>
          <p:cNvGrpSpPr/>
          <p:nvPr/>
        </p:nvGrpSpPr>
        <p:grpSpPr>
          <a:xfrm>
            <a:off x="198408" y="370936"/>
            <a:ext cx="11921705" cy="5615796"/>
            <a:chOff x="198408" y="370936"/>
            <a:chExt cx="11921705" cy="5615796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96AFE606-893E-8C5D-907B-7FADF1A41DAB}"/>
                </a:ext>
              </a:extLst>
            </p:cNvPr>
            <p:cNvSpPr/>
            <p:nvPr/>
          </p:nvSpPr>
          <p:spPr>
            <a:xfrm>
              <a:off x="198408" y="370936"/>
              <a:ext cx="11921705" cy="561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F359BCE0-19BD-5786-7324-C31D3F80115B}"/>
                </a:ext>
              </a:extLst>
            </p:cNvPr>
            <p:cNvGrpSpPr/>
            <p:nvPr/>
          </p:nvGrpSpPr>
          <p:grpSpPr>
            <a:xfrm>
              <a:off x="357995" y="1049547"/>
              <a:ext cx="11583840" cy="707886"/>
              <a:chOff x="205595" y="2311879"/>
              <a:chExt cx="11583840" cy="707886"/>
            </a:xfrm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CEE851D-9350-BD2D-FF91-574FB10480C4}"/>
                  </a:ext>
                </a:extLst>
              </p:cNvPr>
              <p:cNvSpPr txBox="1"/>
              <p:nvPr/>
            </p:nvSpPr>
            <p:spPr>
              <a:xfrm>
                <a:off x="20559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[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89F276B-358E-56C0-76D7-77F946B844A2}"/>
                  </a:ext>
                </a:extLst>
              </p:cNvPr>
              <p:cNvSpPr txBox="1"/>
              <p:nvPr/>
            </p:nvSpPr>
            <p:spPr>
              <a:xfrm>
                <a:off x="1133223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>
                  <a:defRPr sz="4000"/>
                </a:lvl1pPr>
              </a:lstStyle>
              <a:p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]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CEA0A6D-34BD-326B-2C47-9AF0AFD8063D}"/>
                  </a:ext>
                </a:extLst>
              </p:cNvPr>
              <p:cNvSpPr txBox="1"/>
              <p:nvPr/>
            </p:nvSpPr>
            <p:spPr>
              <a:xfrm>
                <a:off x="736839" y="2441274"/>
                <a:ext cx="5289430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que queremos añadir a la lista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EA34C0A-BAB6-5919-5C9B-A05C31319DDF}"/>
                  </a:ext>
                </a:extLst>
              </p:cNvPr>
              <p:cNvSpPr txBox="1"/>
              <p:nvPr/>
            </p:nvSpPr>
            <p:spPr>
              <a:xfrm>
                <a:off x="6100313" y="2441274"/>
                <a:ext cx="1532628" cy="40011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iterable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8BC4B20-4EC4-C075-96E7-1CB2FAB9632B}"/>
                  </a:ext>
                </a:extLst>
              </p:cNvPr>
              <p:cNvSpPr txBox="1"/>
              <p:nvPr/>
            </p:nvSpPr>
            <p:spPr>
              <a:xfrm>
                <a:off x="7706985" y="2441274"/>
                <a:ext cx="3551207" cy="40011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condición (opcional</a:t>
                </a:r>
              </a:p>
            </p:txBody>
          </p:sp>
        </p:grpSp>
        <p:sp>
          <p:nvSpPr>
            <p:cNvPr id="36" name="Flecha abajo 35">
              <a:extLst>
                <a:ext uri="{FF2B5EF4-FFF2-40B4-BE49-F238E27FC236}">
                  <a16:creationId xmlns:a16="http://schemas.microsoft.com/office/drawing/2014/main" id="{2462C9EC-BBB6-912D-6FDD-4593933A77C4}"/>
                </a:ext>
              </a:extLst>
            </p:cNvPr>
            <p:cNvSpPr/>
            <p:nvPr/>
          </p:nvSpPr>
          <p:spPr>
            <a:xfrm>
              <a:off x="5609325" y="2191109"/>
              <a:ext cx="1138687" cy="642668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37" name="Flecha abajo 36">
              <a:extLst>
                <a:ext uri="{FF2B5EF4-FFF2-40B4-BE49-F238E27FC236}">
                  <a16:creationId xmlns:a16="http://schemas.microsoft.com/office/drawing/2014/main" id="{A5399141-39DD-0BED-63DD-72412EC7E9CC}"/>
                </a:ext>
              </a:extLst>
            </p:cNvPr>
            <p:cNvSpPr/>
            <p:nvPr/>
          </p:nvSpPr>
          <p:spPr>
            <a:xfrm>
              <a:off x="5609325" y="3784838"/>
              <a:ext cx="1138687" cy="642668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610E2C8-9435-24A3-C055-21EBB5B2FE9A}"/>
                </a:ext>
              </a:extLst>
            </p:cNvPr>
            <p:cNvSpPr txBox="1"/>
            <p:nvPr/>
          </p:nvSpPr>
          <p:spPr>
            <a:xfrm>
              <a:off x="357995" y="3059668"/>
              <a:ext cx="11583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Imaginemos que queremos convertir todas las palabras de una lista a mayúscula si la palabra tiene más de 4 caracteres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5271C9A8-DC96-7DD7-8FDD-DA935D15C37F}"/>
                </a:ext>
              </a:extLst>
            </p:cNvPr>
            <p:cNvGrpSpPr/>
            <p:nvPr/>
          </p:nvGrpSpPr>
          <p:grpSpPr>
            <a:xfrm>
              <a:off x="357995" y="4971172"/>
              <a:ext cx="11583840" cy="707886"/>
              <a:chOff x="205595" y="2311879"/>
              <a:chExt cx="11583840" cy="707886"/>
            </a:xfrm>
          </p:grpSpPr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123BF67-4A86-7982-6C08-BF237FD36428}"/>
                  </a:ext>
                </a:extLst>
              </p:cNvPr>
              <p:cNvSpPr txBox="1"/>
              <p:nvPr/>
            </p:nvSpPr>
            <p:spPr>
              <a:xfrm>
                <a:off x="20559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[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A7000D90-1F3C-0234-37DF-4DA2E88B7538}"/>
                  </a:ext>
                </a:extLst>
              </p:cNvPr>
              <p:cNvSpPr txBox="1"/>
              <p:nvPr/>
            </p:nvSpPr>
            <p:spPr>
              <a:xfrm>
                <a:off x="11332235" y="2311879"/>
                <a:ext cx="457200" cy="70788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>
                  <a:defRPr sz="4000"/>
                </a:lvl1pPr>
              </a:lstStyle>
              <a:p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]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3D9AC20-8F2B-58A3-5287-211091CE2B87}"/>
                  </a:ext>
                </a:extLst>
              </p:cNvPr>
              <p:cNvSpPr txBox="1"/>
              <p:nvPr/>
            </p:nvSpPr>
            <p:spPr>
              <a:xfrm>
                <a:off x="736839" y="2441274"/>
                <a:ext cx="3216935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i.upper()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786F229-C131-CDD3-4A14-7584BAAE6F0B}"/>
                  </a:ext>
                </a:extLst>
              </p:cNvPr>
              <p:cNvSpPr txBox="1"/>
              <p:nvPr/>
            </p:nvSpPr>
            <p:spPr>
              <a:xfrm>
                <a:off x="4027818" y="2443630"/>
                <a:ext cx="4480701" cy="40011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for i in nuestra_lista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FFB3CB0-BBCB-14C0-E823-8C02BCE5C4A7}"/>
                  </a:ext>
                </a:extLst>
              </p:cNvPr>
              <p:cNvSpPr txBox="1"/>
              <p:nvPr/>
            </p:nvSpPr>
            <p:spPr>
              <a:xfrm>
                <a:off x="8582564" y="2441274"/>
                <a:ext cx="2675628" cy="40011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if len(i) &gt;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034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424</Words>
  <Application>Microsoft Macintosh PowerPoint</Application>
  <PresentationFormat>Panorámica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3</cp:revision>
  <dcterms:created xsi:type="dcterms:W3CDTF">2024-04-26T12:13:10Z</dcterms:created>
  <dcterms:modified xsi:type="dcterms:W3CDTF">2024-06-27T15:24:18Z</dcterms:modified>
</cp:coreProperties>
</file>