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1"/>
    <p:restoredTop sz="94694"/>
  </p:normalViewPr>
  <p:slideViewPr>
    <p:cSldViewPr snapToGrid="0">
      <p:cViewPr varScale="1">
        <p:scale>
          <a:sx n="121" d="100"/>
          <a:sy n="121" d="100"/>
        </p:scale>
        <p:origin x="66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A8CEA-B8B5-351A-5D2C-380CB6B37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6D002D-C141-E7AB-824D-45D7184A7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F4C57C-164F-D707-8259-89A02516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9F45-1140-E547-9EA9-F022BB9B0564}" type="datetimeFigureOut">
              <a:rPr lang="es-ES" smtClean="0"/>
              <a:t>29/5/24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360D4B-A926-003A-3F50-4E47F40F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A547B3-2988-B39C-6C4A-FA4BF48A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EB10-EA5F-8E4A-9A56-AFB5F53E3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989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7A152-F783-F1D2-5D5C-053AA452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667136-AB66-FBED-9038-4D53DB202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6B5837-8DE1-A5FF-6277-3FA512B9C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9F45-1140-E547-9EA9-F022BB9B0564}" type="datetimeFigureOut">
              <a:rPr lang="es-ES" smtClean="0"/>
              <a:t>29/5/24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3789C6-A702-1181-5BC4-368E3FBB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F35458-79AB-1D85-9E00-3A3B97C2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EB10-EA5F-8E4A-9A56-AFB5F53E3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62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DAF619-8F3D-D716-12B9-841C17354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1FE789-1CED-165A-A665-6CDE382E4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CB2AB5-F5FF-C566-50AC-FCEFD6F8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9F45-1140-E547-9EA9-F022BB9B0564}" type="datetimeFigureOut">
              <a:rPr lang="es-ES" smtClean="0"/>
              <a:t>29/5/24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101164-E43B-A3AC-8FEC-6108BF75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5B68EB-D606-09F5-EAD3-78B272AE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EB10-EA5F-8E4A-9A56-AFB5F53E3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557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096F3-5917-31F5-5278-44A18450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A106B1-C147-9C3C-FBE0-AFFE34651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8DEB33-8097-244F-C74A-0DF8E2D0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9F45-1140-E547-9EA9-F022BB9B0564}" type="datetimeFigureOut">
              <a:rPr lang="es-ES" smtClean="0"/>
              <a:t>29/5/24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4CB45E-5588-7996-AF2E-398D24B3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1B1FFC-85E4-9E73-00AD-38C8C00E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EB10-EA5F-8E4A-9A56-AFB5F53E3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9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E256C-717C-B450-9C4E-71BC76CB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B2AAA4-B832-1A0E-C26F-BEC042340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036CE9-9126-5883-2586-253C77E7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9F45-1140-E547-9EA9-F022BB9B0564}" type="datetimeFigureOut">
              <a:rPr lang="es-ES" smtClean="0"/>
              <a:t>29/5/24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E239FA-3047-3C80-E785-D51434DC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CA0F47-16E7-C3CF-8733-4AE38039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EB10-EA5F-8E4A-9A56-AFB5F53E3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62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65616-D559-266D-5C39-3E2F8ACC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CFD050-8C20-FCFB-F955-4968AF71C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50D175-B620-063F-6055-1DE725537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71AF96-0DCA-C27A-8D95-8C325D83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9F45-1140-E547-9EA9-F022BB9B0564}" type="datetimeFigureOut">
              <a:rPr lang="es-ES" smtClean="0"/>
              <a:t>29/5/24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F888AF-004E-DD0B-3606-3F3C1586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6FCB68-F5F6-DB16-E1FE-4122A50C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EB10-EA5F-8E4A-9A56-AFB5F53E3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472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A8C1-CB87-7DCE-AE6D-164E668A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AF79FC-4C0A-D56C-2EB0-514DB31B0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DF557B-DB5C-2446-EFE6-674EE1190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66E50D-7B41-311C-5E39-522CF83FF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DDDC07-58A1-8F03-5290-036FA2AAD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32A93CC-1A22-3711-CEEE-CCA4B1FC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9F45-1140-E547-9EA9-F022BB9B0564}" type="datetimeFigureOut">
              <a:rPr lang="es-ES" smtClean="0"/>
              <a:t>29/5/24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40ED95-1E4C-B260-2FF1-93CDA5D1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0A13D1-7B89-0ECE-C336-135069BC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EB10-EA5F-8E4A-9A56-AFB5F53E3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285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F85AC-1A02-846B-FA8A-C198F21D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5D55E7-265C-52AA-37AF-6D6C035A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9F45-1140-E547-9EA9-F022BB9B0564}" type="datetimeFigureOut">
              <a:rPr lang="es-ES" smtClean="0"/>
              <a:t>29/5/24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B14D42-6CE8-37B7-A74E-7F6848A6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4E9A0E2-0F4C-0305-4CF5-29487289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EB10-EA5F-8E4A-9A56-AFB5F53E3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53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70A67B-B671-1B18-6EE4-BE50FDD4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9F45-1140-E547-9EA9-F022BB9B0564}" type="datetimeFigureOut">
              <a:rPr lang="es-ES" smtClean="0"/>
              <a:t>29/5/24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1B79F2-93B8-F613-C84A-5404507A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7A9D2-62BB-4097-0514-D84F6702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EB10-EA5F-8E4A-9A56-AFB5F53E3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32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1A808-3BCF-26FB-617D-C9F18DC5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0EC2DC-7F55-A809-F626-04F7B6222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D61206-24C2-294D-B26F-7EC77942C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520C96-4348-0AC8-1135-871144F0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9F45-1140-E547-9EA9-F022BB9B0564}" type="datetimeFigureOut">
              <a:rPr lang="es-ES" smtClean="0"/>
              <a:t>29/5/24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BE9277-F660-1249-0097-00557FED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45552D-C9BB-BA8D-170B-D90825C5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EB10-EA5F-8E4A-9A56-AFB5F53E3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53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CF013-8969-B882-1D86-C91FCE614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A4ECF06-0175-33A3-4CA4-68A1D84B4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179E72-789E-BE3A-AF3E-8C079D6F4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C9F5DD-B1C8-E4EE-83C0-E6638902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9F45-1140-E547-9EA9-F022BB9B0564}" type="datetimeFigureOut">
              <a:rPr lang="es-ES" smtClean="0"/>
              <a:t>29/5/24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1859A3-5953-E1D3-D29B-A1D78EA4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EE1869-8DD5-9F9D-8173-505454DA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EB10-EA5F-8E4A-9A56-AFB5F53E3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877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D9B991-F6D6-F51E-5252-C37C3CA9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1F2FEE-0B2A-42F2-66D0-230DDD356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0F5F69-8679-E423-051D-DA18531A2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7E9F45-1140-E547-9EA9-F022BB9B0564}" type="datetimeFigureOut">
              <a:rPr lang="es-ES" smtClean="0"/>
              <a:t>29/5/24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EE65E7-8880-6460-34A6-E53A05BA3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268200-84F1-A7DC-A552-9FE06EA20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54EB10-EA5F-8E4A-9A56-AFB5F53E3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445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B44A5E95-F734-4837-50FF-2FEF0084AF35}"/>
              </a:ext>
            </a:extLst>
          </p:cNvPr>
          <p:cNvGrpSpPr/>
          <p:nvPr/>
        </p:nvGrpSpPr>
        <p:grpSpPr>
          <a:xfrm>
            <a:off x="0" y="-4515"/>
            <a:ext cx="12192000" cy="6862515"/>
            <a:chOff x="0" y="-4515"/>
            <a:chExt cx="12192000" cy="6862515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2CBB04CA-94CE-986C-4237-46688D5A94E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" name="Gráfico 4" descr="Base de datos con relleno sólido">
              <a:extLst>
                <a:ext uri="{FF2B5EF4-FFF2-40B4-BE49-F238E27FC236}">
                  <a16:creationId xmlns:a16="http://schemas.microsoft.com/office/drawing/2014/main" id="{382B036B-D330-9F3D-ED6C-02E425DAA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1865479"/>
              <a:ext cx="3600000" cy="3600000"/>
            </a:xfrm>
            <a:prstGeom prst="rect">
              <a:avLst/>
            </a:prstGeom>
          </p:spPr>
        </p:pic>
        <p:pic>
          <p:nvPicPr>
            <p:cNvPr id="7" name="Gráfico 6" descr="Engranajes con relleno sólido">
              <a:extLst>
                <a:ext uri="{FF2B5EF4-FFF2-40B4-BE49-F238E27FC236}">
                  <a16:creationId xmlns:a16="http://schemas.microsoft.com/office/drawing/2014/main" id="{BE1C6EDF-3D46-4435-035C-F1FF8DE51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6213" y="1865479"/>
              <a:ext cx="3600000" cy="3600000"/>
            </a:xfrm>
            <a:prstGeom prst="rect">
              <a:avLst/>
            </a:prstGeom>
          </p:spPr>
        </p:pic>
        <p:pic>
          <p:nvPicPr>
            <p:cNvPr id="9" name="Gráfico 8" descr="Informática en la nube con relleno sólido">
              <a:extLst>
                <a:ext uri="{FF2B5EF4-FFF2-40B4-BE49-F238E27FC236}">
                  <a16:creationId xmlns:a16="http://schemas.microsoft.com/office/drawing/2014/main" id="{B8A36767-852F-86D0-DB63-DC9E58AD8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12426" y="1865479"/>
              <a:ext cx="3600000" cy="3600000"/>
            </a:xfrm>
            <a:prstGeom prst="rect">
              <a:avLst/>
            </a:prstGeom>
          </p:spPr>
        </p:pic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A4FF567C-A0B7-37A7-8B2D-0AC368E2659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711462"/>
              <a:ext cx="977462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D7E77D47-4368-68A1-B466-94C3AB8B9D3F}"/>
                </a:ext>
              </a:extLst>
            </p:cNvPr>
            <p:cNvCxnSpPr>
              <a:cxnSpLocks/>
            </p:cNvCxnSpPr>
            <p:nvPr/>
          </p:nvCxnSpPr>
          <p:spPr>
            <a:xfrm>
              <a:off x="7267482" y="3711462"/>
              <a:ext cx="977462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A3BBF106-8E71-2E74-5B95-1E9C0783643C}"/>
                </a:ext>
              </a:extLst>
            </p:cNvPr>
            <p:cNvSpPr txBox="1"/>
            <p:nvPr/>
          </p:nvSpPr>
          <p:spPr>
            <a:xfrm>
              <a:off x="565034" y="1496147"/>
              <a:ext cx="24699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Extracción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9F8F4CF4-AEDB-012E-FA6D-778FC01F3DD1}"/>
                </a:ext>
              </a:extLst>
            </p:cNvPr>
            <p:cNvSpPr txBox="1"/>
            <p:nvPr/>
          </p:nvSpPr>
          <p:spPr>
            <a:xfrm>
              <a:off x="4959940" y="1465369"/>
              <a:ext cx="24699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Transformación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0E1C92BE-CD53-9C64-208D-2CE6C3A53F25}"/>
                </a:ext>
              </a:extLst>
            </p:cNvPr>
            <p:cNvSpPr txBox="1"/>
            <p:nvPr/>
          </p:nvSpPr>
          <p:spPr>
            <a:xfrm>
              <a:off x="9017247" y="1465369"/>
              <a:ext cx="24699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Carga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CFCAE816-762F-7EB3-18FC-B35513975BE5}"/>
                </a:ext>
              </a:extLst>
            </p:cNvPr>
            <p:cNvSpPr txBox="1"/>
            <p:nvPr/>
          </p:nvSpPr>
          <p:spPr>
            <a:xfrm>
              <a:off x="0" y="-4515"/>
              <a:ext cx="1219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000" b="1" dirty="0">
                  <a:solidFill>
                    <a:schemeClr val="bg1">
                      <a:lumMod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ETL </a:t>
              </a:r>
            </a:p>
            <a:p>
              <a:pPr algn="ctr"/>
              <a:r>
                <a:rPr lang="es-ES" sz="3200" b="1" dirty="0">
                  <a:solidFill>
                    <a:schemeClr val="bg1">
                      <a:lumMod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(Extract, Transform &amp; Load)</a:t>
              </a:r>
              <a:endParaRPr lang="es-ES" sz="4000" b="1" dirty="0">
                <a:solidFill>
                  <a:schemeClr val="bg1">
                    <a:lumMod val="50000"/>
                  </a:schemeClr>
                </a:solidFill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9D478FB1-F18A-9E3A-5C17-EFA96D83E838}"/>
                </a:ext>
              </a:extLst>
            </p:cNvPr>
            <p:cNvSpPr txBox="1"/>
            <p:nvPr/>
          </p:nvSpPr>
          <p:spPr>
            <a:xfrm>
              <a:off x="565034" y="5692907"/>
              <a:ext cx="2469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Recupera y verifica datos de diversas fuentes externas y bases</a:t>
              </a:r>
              <a:endPara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ist Mono" pitchFamily="2" charset="77"/>
                <a:ea typeface="Geist Mono" pitchFamily="2" charset="77"/>
                <a:cs typeface="Geist Mono" pitchFamily="2" charset="77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F4FC9BFA-1968-1E68-1085-C329D1E8869F}"/>
                </a:ext>
              </a:extLst>
            </p:cNvPr>
            <p:cNvSpPr txBox="1"/>
            <p:nvPr/>
          </p:nvSpPr>
          <p:spPr>
            <a:xfrm>
              <a:off x="4721247" y="5692907"/>
              <a:ext cx="2469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200" b="0" i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" pitchFamily="2" charset="77"/>
                  <a:ea typeface="Geist Mono" pitchFamily="2" charset="77"/>
                  <a:cs typeface="Geist Mono" pitchFamily="2" charset="77"/>
                </a:defRPr>
              </a:lvl1pPr>
            </a:lstStyle>
            <a:p>
              <a:r>
                <a:rPr lang="es-ES" dirty="0"/>
                <a:t>Procesa y organiza datos para hacerlos adecuados para análisis.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E8DF277A-E41C-62CE-6CF5-7124B5643BBB}"/>
                </a:ext>
              </a:extLst>
            </p:cNvPr>
            <p:cNvSpPr txBox="1"/>
            <p:nvPr/>
          </p:nvSpPr>
          <p:spPr>
            <a:xfrm>
              <a:off x="9017247" y="5508241"/>
              <a:ext cx="24699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200" b="0" i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" pitchFamily="2" charset="77"/>
                  <a:ea typeface="Geist Mono" pitchFamily="2" charset="77"/>
                  <a:cs typeface="Geist Mono" pitchFamily="2" charset="77"/>
                </a:defRPr>
              </a:lvl1pPr>
            </a:lstStyle>
            <a:p>
              <a:r>
                <a:rPr lang="es-ES" dirty="0"/>
                <a:t>Transfiere los datos transformados a un repositorio o base de datos.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691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51D78C64-D18A-B71B-AA2B-84696896C494}"/>
              </a:ext>
            </a:extLst>
          </p:cNvPr>
          <p:cNvGrpSpPr/>
          <p:nvPr/>
        </p:nvGrpSpPr>
        <p:grpSpPr>
          <a:xfrm>
            <a:off x="0" y="-4515"/>
            <a:ext cx="12192000" cy="6862515"/>
            <a:chOff x="0" y="-4515"/>
            <a:chExt cx="12192000" cy="6862515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BCD5164F-1B30-7100-FC0D-C8DA45AE450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" name="Gráfico 4" descr="Base de datos con relleno sólido">
              <a:extLst>
                <a:ext uri="{FF2B5EF4-FFF2-40B4-BE49-F238E27FC236}">
                  <a16:creationId xmlns:a16="http://schemas.microsoft.com/office/drawing/2014/main" id="{382B036B-D330-9F3D-ED6C-02E425DAA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1865479"/>
              <a:ext cx="3600000" cy="3600000"/>
            </a:xfrm>
            <a:prstGeom prst="rect">
              <a:avLst/>
            </a:prstGeom>
          </p:spPr>
        </p:pic>
        <p:pic>
          <p:nvPicPr>
            <p:cNvPr id="7" name="Gráfico 6" descr="Engranajes con relleno sólido">
              <a:extLst>
                <a:ext uri="{FF2B5EF4-FFF2-40B4-BE49-F238E27FC236}">
                  <a16:creationId xmlns:a16="http://schemas.microsoft.com/office/drawing/2014/main" id="{BE1C6EDF-3D46-4435-035C-F1FF8DE51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38605" y="1809509"/>
              <a:ext cx="3600000" cy="3600000"/>
            </a:xfrm>
            <a:prstGeom prst="rect">
              <a:avLst/>
            </a:prstGeom>
          </p:spPr>
        </p:pic>
        <p:pic>
          <p:nvPicPr>
            <p:cNvPr id="9" name="Gráfico 8" descr="Informática en la nube con relleno sólido">
              <a:extLst>
                <a:ext uri="{FF2B5EF4-FFF2-40B4-BE49-F238E27FC236}">
                  <a16:creationId xmlns:a16="http://schemas.microsoft.com/office/drawing/2014/main" id="{B8A36767-852F-86D0-DB63-DC9E58AD8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82453" y="1865479"/>
              <a:ext cx="3600000" cy="3600000"/>
            </a:xfrm>
            <a:prstGeom prst="rect">
              <a:avLst/>
            </a:prstGeom>
          </p:spPr>
        </p:pic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A4FF567C-A0B7-37A7-8B2D-0AC368E2659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711462"/>
              <a:ext cx="977462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D7E77D47-4368-68A1-B466-94C3AB8B9D3F}"/>
                </a:ext>
              </a:extLst>
            </p:cNvPr>
            <p:cNvCxnSpPr>
              <a:cxnSpLocks/>
            </p:cNvCxnSpPr>
            <p:nvPr/>
          </p:nvCxnSpPr>
          <p:spPr>
            <a:xfrm>
              <a:off x="8013715" y="3711462"/>
              <a:ext cx="977462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A3BBF106-8E71-2E74-5B95-1E9C0783643C}"/>
                </a:ext>
              </a:extLst>
            </p:cNvPr>
            <p:cNvSpPr txBox="1"/>
            <p:nvPr/>
          </p:nvSpPr>
          <p:spPr>
            <a:xfrm>
              <a:off x="565034" y="1460014"/>
              <a:ext cx="24699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Extracción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9F8F4CF4-AEDB-012E-FA6D-778FC01F3DD1}"/>
                </a:ext>
              </a:extLst>
            </p:cNvPr>
            <p:cNvSpPr txBox="1"/>
            <p:nvPr/>
          </p:nvSpPr>
          <p:spPr>
            <a:xfrm>
              <a:off x="9342332" y="1409399"/>
              <a:ext cx="24699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Transformación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0E1C92BE-CD53-9C64-208D-2CE6C3A53F25}"/>
                </a:ext>
              </a:extLst>
            </p:cNvPr>
            <p:cNvSpPr txBox="1"/>
            <p:nvPr/>
          </p:nvSpPr>
          <p:spPr>
            <a:xfrm>
              <a:off x="4861034" y="1427730"/>
              <a:ext cx="24699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Carga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CFCAE816-762F-7EB3-18FC-B35513975BE5}"/>
                </a:ext>
              </a:extLst>
            </p:cNvPr>
            <p:cNvSpPr txBox="1"/>
            <p:nvPr/>
          </p:nvSpPr>
          <p:spPr>
            <a:xfrm>
              <a:off x="0" y="-4515"/>
              <a:ext cx="1219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000" b="1" dirty="0">
                  <a:solidFill>
                    <a:schemeClr val="bg1">
                      <a:lumMod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ELT </a:t>
              </a:r>
            </a:p>
            <a:p>
              <a:pPr algn="ctr"/>
              <a:r>
                <a:rPr lang="es-ES" sz="3200" b="1" dirty="0">
                  <a:solidFill>
                    <a:schemeClr val="bg1">
                      <a:lumMod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(Extract, Load &amp; Transform)</a:t>
              </a:r>
              <a:endParaRPr lang="es-ES" sz="4000" b="1" dirty="0">
                <a:solidFill>
                  <a:schemeClr val="bg1">
                    <a:lumMod val="50000"/>
                  </a:schemeClr>
                </a:solidFill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9D478FB1-F18A-9E3A-5C17-EFA96D83E838}"/>
                </a:ext>
              </a:extLst>
            </p:cNvPr>
            <p:cNvSpPr txBox="1"/>
            <p:nvPr/>
          </p:nvSpPr>
          <p:spPr>
            <a:xfrm>
              <a:off x="565034" y="5807760"/>
              <a:ext cx="2469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Recupera y verifica datos de diversas fuentes externas y bases</a:t>
              </a:r>
              <a:endPara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ist Mono" pitchFamily="2" charset="77"/>
                <a:ea typeface="Geist Mono" pitchFamily="2" charset="77"/>
                <a:cs typeface="Geist Mono" pitchFamily="2" charset="77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F4FC9BFA-1968-1E68-1085-C329D1E8869F}"/>
                </a:ext>
              </a:extLst>
            </p:cNvPr>
            <p:cNvSpPr txBox="1"/>
            <p:nvPr/>
          </p:nvSpPr>
          <p:spPr>
            <a:xfrm>
              <a:off x="8877460" y="5623094"/>
              <a:ext cx="24699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200" b="0" i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" pitchFamily="2" charset="77"/>
                  <a:ea typeface="Geist Mono" pitchFamily="2" charset="77"/>
                  <a:cs typeface="Geist Mono" pitchFamily="2" charset="77"/>
                </a:defRPr>
              </a:lvl1pPr>
            </a:lstStyle>
            <a:p>
              <a:r>
                <a:rPr lang="es-ES" dirty="0"/>
                <a:t>Procesa y transforma en el sistema de almacenamiento los datos para hacerlos adecuados para análisis.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E8DF277A-E41C-62CE-6CF5-7124B5643BBB}"/>
                </a:ext>
              </a:extLst>
            </p:cNvPr>
            <p:cNvSpPr txBox="1"/>
            <p:nvPr/>
          </p:nvSpPr>
          <p:spPr>
            <a:xfrm>
              <a:off x="4797551" y="5807760"/>
              <a:ext cx="2469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200" b="0" i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" pitchFamily="2" charset="77"/>
                  <a:ea typeface="Geist Mono" pitchFamily="2" charset="77"/>
                  <a:cs typeface="Geist Mono" pitchFamily="2" charset="77"/>
                </a:defRPr>
              </a:lvl1pPr>
            </a:lstStyle>
            <a:p>
              <a:r>
                <a:rPr lang="es-ES" dirty="0"/>
                <a:t>Transfiere los datos a un repositorio o base de datos.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3515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91</Words>
  <Application>Microsoft Macintosh PowerPoint</Application>
  <PresentationFormat>Panorámica</PresentationFormat>
  <Paragraphs>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Geist Mono</vt:lpstr>
      <vt:lpstr>Geist Mono Bold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 Garcia</dc:creator>
  <cp:lastModifiedBy>Ana Garcia</cp:lastModifiedBy>
  <cp:revision>2</cp:revision>
  <dcterms:created xsi:type="dcterms:W3CDTF">2024-05-29T08:02:30Z</dcterms:created>
  <dcterms:modified xsi:type="dcterms:W3CDTF">2024-05-29T15:15:20Z</dcterms:modified>
</cp:coreProperties>
</file>