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6"/>
    <p:restoredTop sz="94737"/>
  </p:normalViewPr>
  <p:slideViewPr>
    <p:cSldViewPr snapToGrid="0">
      <p:cViewPr varScale="1">
        <p:scale>
          <a:sx n="129" d="100"/>
          <a:sy n="129"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F7558-876D-192C-F6A8-7CFEBFD1825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61397AE-3246-4166-EAF2-5E234B8FE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B0B5584-4C4C-8912-18EA-5DBF85CDD803}"/>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4E1C4337-A1EB-21F1-593C-DE6AB5C8C1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B84291B-286D-7B12-13E2-9681B2E006DA}"/>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41666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156CD-85A8-388D-88D7-0EF7E3A59DF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F7A786C-32BE-9A8E-841A-99BB2246FC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7D1792A-40B2-E6F5-7BD9-045793326680}"/>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CD55F579-375F-F447-04ED-2D4C35C2F66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3548535-0714-4A93-0A62-E20180EF2AAC}"/>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39377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3AB38B6-1C77-4A9F-3A20-7155B24BFF1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B761B10-CAED-7CAE-8070-A86CD021E0E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C9CD931-1172-3176-5BE3-3A5B17FD8969}"/>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B9E5C9B4-3E8F-C4BC-8035-E3C55AA121F2}"/>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A8A58E-A84B-0866-B904-4DD5ED500A63}"/>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347558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DDB82-A3CB-4EF7-24E1-BB9FF3A3CB0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7145088-114F-CAAA-A567-BE2B74688E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C21B8B-EF8E-3F1F-7344-AFA978ED9367}"/>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315EFAA3-51AE-8695-CDFD-63B9F09F6940}"/>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CD5ADDF-B4BE-468F-750C-FB18C77200E4}"/>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373061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58844-2901-3B36-55D9-70AD91CA63A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74A94F1-FADE-7370-FDAE-E1E3087592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38CF2B-697C-BF7F-3C5F-58F87B3C8532}"/>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14D84CA5-FE1D-1597-D15F-CA43FD5E5E4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B2BF200-DA15-A9BB-6C9F-1D925E8C2D98}"/>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1671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F5BE3-3541-582D-8026-500DC49EAA8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20068E-03C4-CCC6-05BF-B6AEBF087D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1656698-C8EF-B148-74FF-0126F68C286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63CFF9C-9E10-82D0-55D0-3B879E9F845A}"/>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6" name="Marcador de pie de página 5">
            <a:extLst>
              <a:ext uri="{FF2B5EF4-FFF2-40B4-BE49-F238E27FC236}">
                <a16:creationId xmlns:a16="http://schemas.microsoft.com/office/drawing/2014/main" id="{62AD5F79-2974-9DAC-7981-51F8DAB91491}"/>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CB69CEF-14B8-435F-A073-C0C614BAEDB3}"/>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84217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AD740-92A9-96DB-6F1B-17791A78F33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4A6B29-4CF5-B3BA-2804-62CCBA754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805CD9-4600-1570-FF18-13AAF52F431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EC13714-DBD7-A99B-0EDA-5902132B2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8EDC49-69E0-B1E2-FD77-81D756D381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A9A1404-6CD7-C5C3-DF5A-85CB2B1E73E5}"/>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8" name="Marcador de pie de página 7">
            <a:extLst>
              <a:ext uri="{FF2B5EF4-FFF2-40B4-BE49-F238E27FC236}">
                <a16:creationId xmlns:a16="http://schemas.microsoft.com/office/drawing/2014/main" id="{F1BA06BE-8F34-C658-C7B7-FA95BDD840CD}"/>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9BCAB7B1-7B81-F6A9-4983-6DEB739D518D}"/>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403674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BAAE3-FDE6-1A4A-E7D5-5CDFC7B2804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A5F5EFB-C86C-FD1A-CF0D-D0C1F5D55289}"/>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4" name="Marcador de pie de página 3">
            <a:extLst>
              <a:ext uri="{FF2B5EF4-FFF2-40B4-BE49-F238E27FC236}">
                <a16:creationId xmlns:a16="http://schemas.microsoft.com/office/drawing/2014/main" id="{3EF8C297-BFF0-769D-0E90-C84FB75E54B9}"/>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C6D65617-42C1-92AD-6A7B-D3176366E038}"/>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256370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F6D4BC-E8E4-B787-D897-483DE4737A70}"/>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3" name="Marcador de pie de página 2">
            <a:extLst>
              <a:ext uri="{FF2B5EF4-FFF2-40B4-BE49-F238E27FC236}">
                <a16:creationId xmlns:a16="http://schemas.microsoft.com/office/drawing/2014/main" id="{F7162652-E16E-05F6-9BEB-998D04CBEACF}"/>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18696016-63D4-F35B-1950-75F2170F4518}"/>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67653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799F4-1A74-E00D-0BB4-9B71CE1EE2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88BEDF9-78AB-92A8-DB20-22B4BC28F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09E841-4950-891E-D35E-01CF3CE97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C325BC-0BC8-CAFA-9650-D1B38D1B52AE}"/>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6" name="Marcador de pie de página 5">
            <a:extLst>
              <a:ext uri="{FF2B5EF4-FFF2-40B4-BE49-F238E27FC236}">
                <a16:creationId xmlns:a16="http://schemas.microsoft.com/office/drawing/2014/main" id="{3A30E38D-3ECE-D282-3F2E-B073B247E650}"/>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7F46B65-6763-8D12-E665-B189ED5303E7}"/>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19272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FB3B5-0E52-CA9D-D728-B6E843B70F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3F8C86B-65FE-331A-EBBB-903F480F4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E8BE9D31-F879-BBE6-18B4-55518E76D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31F217-6220-D0B0-A603-50C4FDFDAAFC}"/>
              </a:ext>
            </a:extLst>
          </p:cNvPr>
          <p:cNvSpPr>
            <a:spLocks noGrp="1"/>
          </p:cNvSpPr>
          <p:nvPr>
            <p:ph type="dt" sz="half" idx="10"/>
          </p:nvPr>
        </p:nvSpPr>
        <p:spPr/>
        <p:txBody>
          <a:bodyPr/>
          <a:lstStyle/>
          <a:p>
            <a:fld id="{ECC93CF6-D714-F742-B8F8-40E5DB92E388}" type="datetimeFigureOut">
              <a:rPr lang="es-ES" smtClean="0"/>
              <a:t>22/5/24</a:t>
            </a:fld>
            <a:endParaRPr lang="es-ES" dirty="0"/>
          </a:p>
        </p:txBody>
      </p:sp>
      <p:sp>
        <p:nvSpPr>
          <p:cNvPr id="6" name="Marcador de pie de página 5">
            <a:extLst>
              <a:ext uri="{FF2B5EF4-FFF2-40B4-BE49-F238E27FC236}">
                <a16:creationId xmlns:a16="http://schemas.microsoft.com/office/drawing/2014/main" id="{78DC435A-EF16-82B5-C713-DA0A9FE8FE8E}"/>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8D9770C-D61E-A868-E831-FE7D0224950B}"/>
              </a:ext>
            </a:extLst>
          </p:cNvPr>
          <p:cNvSpPr>
            <a:spLocks noGrp="1"/>
          </p:cNvSpPr>
          <p:nvPr>
            <p:ph type="sldNum" sz="quarter" idx="12"/>
          </p:nvPr>
        </p:nvSpPr>
        <p:spPr/>
        <p:txBody>
          <a:bodyPr/>
          <a:lstStyle/>
          <a:p>
            <a:fld id="{978E1142-675C-AB45-9719-12A99FEFE6F1}" type="slidenum">
              <a:rPr lang="es-ES" smtClean="0"/>
              <a:t>‹Nº›</a:t>
            </a:fld>
            <a:endParaRPr lang="es-ES" dirty="0"/>
          </a:p>
        </p:txBody>
      </p:sp>
    </p:spTree>
    <p:extLst>
      <p:ext uri="{BB962C8B-B14F-4D97-AF65-F5344CB8AC3E}">
        <p14:creationId xmlns:p14="http://schemas.microsoft.com/office/powerpoint/2010/main" val="104871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88A48D8-D394-96A1-A2E1-566283F67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EC67821-FB9B-F151-53C7-D7A259BEB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12D21F-3098-41F0-4B3E-497125349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93CF6-D714-F742-B8F8-40E5DB92E388}" type="datetimeFigureOut">
              <a:rPr lang="es-ES" smtClean="0"/>
              <a:t>22/5/24</a:t>
            </a:fld>
            <a:endParaRPr lang="es-ES" dirty="0"/>
          </a:p>
        </p:txBody>
      </p:sp>
      <p:sp>
        <p:nvSpPr>
          <p:cNvPr id="5" name="Marcador de pie de página 4">
            <a:extLst>
              <a:ext uri="{FF2B5EF4-FFF2-40B4-BE49-F238E27FC236}">
                <a16:creationId xmlns:a16="http://schemas.microsoft.com/office/drawing/2014/main" id="{4E0CC244-8774-2E43-FDDC-28CE436B7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C23A11C4-4D75-B142-A294-2B9D37CD8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8E1142-675C-AB45-9719-12A99FEFE6F1}" type="slidenum">
              <a:rPr lang="es-ES" smtClean="0"/>
              <a:t>‹Nº›</a:t>
            </a:fld>
            <a:endParaRPr lang="es-ES" dirty="0"/>
          </a:p>
        </p:txBody>
      </p:sp>
    </p:spTree>
    <p:extLst>
      <p:ext uri="{BB962C8B-B14F-4D97-AF65-F5344CB8AC3E}">
        <p14:creationId xmlns:p14="http://schemas.microsoft.com/office/powerpoint/2010/main" val="313346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F3ACEA95-7F1C-FE10-113D-B77D705CB364}"/>
              </a:ext>
            </a:extLst>
          </p:cNvPr>
          <p:cNvGrpSpPr/>
          <p:nvPr/>
        </p:nvGrpSpPr>
        <p:grpSpPr>
          <a:xfrm>
            <a:off x="977750" y="1960512"/>
            <a:ext cx="6095911" cy="3254158"/>
            <a:chOff x="209998" y="158221"/>
            <a:chExt cx="11099232" cy="5868766"/>
          </a:xfrm>
        </p:grpSpPr>
        <p:sp>
          <p:nvSpPr>
            <p:cNvPr id="27" name="Rectángulo 26">
              <a:extLst>
                <a:ext uri="{FF2B5EF4-FFF2-40B4-BE49-F238E27FC236}">
                  <a16:creationId xmlns:a16="http://schemas.microsoft.com/office/drawing/2014/main" id="{4B4EAF8A-8D15-8921-579D-0F44CC1BA062}"/>
                </a:ext>
              </a:extLst>
            </p:cNvPr>
            <p:cNvSpPr/>
            <p:nvPr/>
          </p:nvSpPr>
          <p:spPr>
            <a:xfrm>
              <a:off x="209998" y="195530"/>
              <a:ext cx="11099232" cy="58314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redondeado 3">
              <a:extLst>
                <a:ext uri="{FF2B5EF4-FFF2-40B4-BE49-F238E27FC236}">
                  <a16:creationId xmlns:a16="http://schemas.microsoft.com/office/drawing/2014/main" id="{2336A66B-CBBE-64B2-3D0F-E2BACE0419F2}"/>
                </a:ext>
              </a:extLst>
            </p:cNvPr>
            <p:cNvSpPr/>
            <p:nvPr/>
          </p:nvSpPr>
          <p:spPr>
            <a:xfrm>
              <a:off x="543989" y="849746"/>
              <a:ext cx="4054764" cy="37520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 name="Rectángulo redondeado 4">
              <a:extLst>
                <a:ext uri="{FF2B5EF4-FFF2-40B4-BE49-F238E27FC236}">
                  <a16:creationId xmlns:a16="http://schemas.microsoft.com/office/drawing/2014/main" id="{A710FD3E-48B4-0007-DF6B-240F69B32B41}"/>
                </a:ext>
              </a:extLst>
            </p:cNvPr>
            <p:cNvSpPr/>
            <p:nvPr/>
          </p:nvSpPr>
          <p:spPr>
            <a:xfrm>
              <a:off x="543989" y="1347202"/>
              <a:ext cx="4054764" cy="126660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 name="Rectángulo redondeado 5">
              <a:extLst>
                <a:ext uri="{FF2B5EF4-FFF2-40B4-BE49-F238E27FC236}">
                  <a16:creationId xmlns:a16="http://schemas.microsoft.com/office/drawing/2014/main" id="{48234BC2-5A3B-F4C6-BC9E-8AF76DF3F943}"/>
                </a:ext>
              </a:extLst>
            </p:cNvPr>
            <p:cNvSpPr/>
            <p:nvPr/>
          </p:nvSpPr>
          <p:spPr>
            <a:xfrm>
              <a:off x="543989" y="2736053"/>
              <a:ext cx="4054764" cy="375206"/>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7" name="Rectángulo redondeado 6">
              <a:extLst>
                <a:ext uri="{FF2B5EF4-FFF2-40B4-BE49-F238E27FC236}">
                  <a16:creationId xmlns:a16="http://schemas.microsoft.com/office/drawing/2014/main" id="{9ACBBA6C-CDE3-5A81-CD46-64238F1BAB38}"/>
                </a:ext>
              </a:extLst>
            </p:cNvPr>
            <p:cNvSpPr/>
            <p:nvPr/>
          </p:nvSpPr>
          <p:spPr>
            <a:xfrm>
              <a:off x="543989" y="3339949"/>
              <a:ext cx="2751304" cy="96463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8" name="Rectángulo redondeado 7">
              <a:extLst>
                <a:ext uri="{FF2B5EF4-FFF2-40B4-BE49-F238E27FC236}">
                  <a16:creationId xmlns:a16="http://schemas.microsoft.com/office/drawing/2014/main" id="{737CC421-4E12-A497-6E49-AEC341334914}"/>
                </a:ext>
              </a:extLst>
            </p:cNvPr>
            <p:cNvSpPr/>
            <p:nvPr/>
          </p:nvSpPr>
          <p:spPr>
            <a:xfrm>
              <a:off x="3379204" y="3345657"/>
              <a:ext cx="1219549" cy="95892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9" name="Rectángulo redondeado 8">
              <a:extLst>
                <a:ext uri="{FF2B5EF4-FFF2-40B4-BE49-F238E27FC236}">
                  <a16:creationId xmlns:a16="http://schemas.microsoft.com/office/drawing/2014/main" id="{ACC60615-AC4C-82A4-E9A0-C07FBC98761F}"/>
                </a:ext>
              </a:extLst>
            </p:cNvPr>
            <p:cNvSpPr/>
            <p:nvPr/>
          </p:nvSpPr>
          <p:spPr>
            <a:xfrm>
              <a:off x="543989" y="4398122"/>
              <a:ext cx="2751304" cy="96463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0" name="Rectángulo redondeado 9">
              <a:extLst>
                <a:ext uri="{FF2B5EF4-FFF2-40B4-BE49-F238E27FC236}">
                  <a16:creationId xmlns:a16="http://schemas.microsoft.com/office/drawing/2014/main" id="{F7682FCD-B18F-BC31-720A-12849A94CB22}"/>
                </a:ext>
              </a:extLst>
            </p:cNvPr>
            <p:cNvSpPr/>
            <p:nvPr/>
          </p:nvSpPr>
          <p:spPr>
            <a:xfrm>
              <a:off x="3379204" y="4403830"/>
              <a:ext cx="1219549" cy="95892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1" name="Elipse 10">
              <a:extLst>
                <a:ext uri="{FF2B5EF4-FFF2-40B4-BE49-F238E27FC236}">
                  <a16:creationId xmlns:a16="http://schemas.microsoft.com/office/drawing/2014/main" id="{5FEA2291-023A-521C-093A-AC17969DEAC7}"/>
                </a:ext>
              </a:extLst>
            </p:cNvPr>
            <p:cNvSpPr/>
            <p:nvPr/>
          </p:nvSpPr>
          <p:spPr>
            <a:xfrm>
              <a:off x="2407469" y="2769819"/>
              <a:ext cx="327804" cy="3076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12" name="Rectángulo redondeado 11">
              <a:extLst>
                <a:ext uri="{FF2B5EF4-FFF2-40B4-BE49-F238E27FC236}">
                  <a16:creationId xmlns:a16="http://schemas.microsoft.com/office/drawing/2014/main" id="{F63C9061-16C8-D9A2-7BD0-95EFF5CBDAA4}"/>
                </a:ext>
              </a:extLst>
            </p:cNvPr>
            <p:cNvSpPr/>
            <p:nvPr/>
          </p:nvSpPr>
          <p:spPr>
            <a:xfrm>
              <a:off x="6607572" y="849746"/>
              <a:ext cx="4054764" cy="37520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3" name="Rectángulo redondeado 12">
              <a:extLst>
                <a:ext uri="{FF2B5EF4-FFF2-40B4-BE49-F238E27FC236}">
                  <a16:creationId xmlns:a16="http://schemas.microsoft.com/office/drawing/2014/main" id="{1C24916B-0A87-2F8B-9246-E889A5AC499A}"/>
                </a:ext>
              </a:extLst>
            </p:cNvPr>
            <p:cNvSpPr/>
            <p:nvPr/>
          </p:nvSpPr>
          <p:spPr>
            <a:xfrm>
              <a:off x="6607572" y="1347202"/>
              <a:ext cx="4054764" cy="126660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4" name="Rectángulo redondeado 13">
              <a:extLst>
                <a:ext uri="{FF2B5EF4-FFF2-40B4-BE49-F238E27FC236}">
                  <a16:creationId xmlns:a16="http://schemas.microsoft.com/office/drawing/2014/main" id="{22679920-E59A-DCBC-959A-DAFA72F05318}"/>
                </a:ext>
              </a:extLst>
            </p:cNvPr>
            <p:cNvSpPr/>
            <p:nvPr/>
          </p:nvSpPr>
          <p:spPr>
            <a:xfrm>
              <a:off x="6607572" y="2736053"/>
              <a:ext cx="4054764" cy="375206"/>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5" name="Rectángulo redondeado 14">
              <a:extLst>
                <a:ext uri="{FF2B5EF4-FFF2-40B4-BE49-F238E27FC236}">
                  <a16:creationId xmlns:a16="http://schemas.microsoft.com/office/drawing/2014/main" id="{D14CC853-B183-F89B-A9CC-D5458AADDE65}"/>
                </a:ext>
              </a:extLst>
            </p:cNvPr>
            <p:cNvSpPr/>
            <p:nvPr/>
          </p:nvSpPr>
          <p:spPr>
            <a:xfrm>
              <a:off x="6607572" y="3339949"/>
              <a:ext cx="2751304" cy="96463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6" name="Rectángulo redondeado 15">
              <a:extLst>
                <a:ext uri="{FF2B5EF4-FFF2-40B4-BE49-F238E27FC236}">
                  <a16:creationId xmlns:a16="http://schemas.microsoft.com/office/drawing/2014/main" id="{392A6B37-3EC9-A4DB-7A13-120EC0234EC9}"/>
                </a:ext>
              </a:extLst>
            </p:cNvPr>
            <p:cNvSpPr/>
            <p:nvPr/>
          </p:nvSpPr>
          <p:spPr>
            <a:xfrm>
              <a:off x="9442787" y="3345657"/>
              <a:ext cx="1219549" cy="95892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7" name="Rectángulo redondeado 16">
              <a:extLst>
                <a:ext uri="{FF2B5EF4-FFF2-40B4-BE49-F238E27FC236}">
                  <a16:creationId xmlns:a16="http://schemas.microsoft.com/office/drawing/2014/main" id="{F49D970E-3F41-AAFF-9FF8-66BEEBA4A472}"/>
                </a:ext>
              </a:extLst>
            </p:cNvPr>
            <p:cNvSpPr/>
            <p:nvPr/>
          </p:nvSpPr>
          <p:spPr>
            <a:xfrm>
              <a:off x="6607572" y="4398122"/>
              <a:ext cx="2751304" cy="96463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8" name="Rectángulo redondeado 17">
              <a:extLst>
                <a:ext uri="{FF2B5EF4-FFF2-40B4-BE49-F238E27FC236}">
                  <a16:creationId xmlns:a16="http://schemas.microsoft.com/office/drawing/2014/main" id="{52A2E1DF-D8E1-42CC-E724-DA78B556EB76}"/>
                </a:ext>
              </a:extLst>
            </p:cNvPr>
            <p:cNvSpPr/>
            <p:nvPr/>
          </p:nvSpPr>
          <p:spPr>
            <a:xfrm>
              <a:off x="9442787" y="4403830"/>
              <a:ext cx="1219549" cy="95892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9" name="Elipse 18">
              <a:extLst>
                <a:ext uri="{FF2B5EF4-FFF2-40B4-BE49-F238E27FC236}">
                  <a16:creationId xmlns:a16="http://schemas.microsoft.com/office/drawing/2014/main" id="{872770CF-8086-21EA-21DD-206DA6B443AB}"/>
                </a:ext>
              </a:extLst>
            </p:cNvPr>
            <p:cNvSpPr/>
            <p:nvPr/>
          </p:nvSpPr>
          <p:spPr>
            <a:xfrm>
              <a:off x="8471052" y="2769819"/>
              <a:ext cx="327804" cy="3076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B</a:t>
              </a:r>
            </a:p>
          </p:txBody>
        </p:sp>
        <p:sp>
          <p:nvSpPr>
            <p:cNvPr id="20" name="CuadroTexto 19">
              <a:extLst>
                <a:ext uri="{FF2B5EF4-FFF2-40B4-BE49-F238E27FC236}">
                  <a16:creationId xmlns:a16="http://schemas.microsoft.com/office/drawing/2014/main" id="{8FF432F1-2990-84CC-F087-815065D06D2D}"/>
                </a:ext>
              </a:extLst>
            </p:cNvPr>
            <p:cNvSpPr txBox="1"/>
            <p:nvPr/>
          </p:nvSpPr>
          <p:spPr>
            <a:xfrm>
              <a:off x="543990" y="189341"/>
              <a:ext cx="4054764" cy="461664"/>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Control</a:t>
              </a:r>
            </a:p>
          </p:txBody>
        </p:sp>
        <p:sp>
          <p:nvSpPr>
            <p:cNvPr id="21" name="CuadroTexto 20">
              <a:extLst>
                <a:ext uri="{FF2B5EF4-FFF2-40B4-BE49-F238E27FC236}">
                  <a16:creationId xmlns:a16="http://schemas.microsoft.com/office/drawing/2014/main" id="{B80F2657-C341-448D-2598-D71775E77492}"/>
                </a:ext>
              </a:extLst>
            </p:cNvPr>
            <p:cNvSpPr txBox="1"/>
            <p:nvPr/>
          </p:nvSpPr>
          <p:spPr>
            <a:xfrm>
              <a:off x="6607571" y="158221"/>
              <a:ext cx="4054764" cy="461664"/>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Test</a:t>
              </a:r>
            </a:p>
          </p:txBody>
        </p:sp>
        <p:pic>
          <p:nvPicPr>
            <p:cNvPr id="25" name="Gráfico 24" descr="Adquisición con relleno sólido">
              <a:extLst>
                <a:ext uri="{FF2B5EF4-FFF2-40B4-BE49-F238E27FC236}">
                  <a16:creationId xmlns:a16="http://schemas.microsoft.com/office/drawing/2014/main" id="{B3B70745-4589-5980-CC43-BDC1078278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8583" y="2538910"/>
              <a:ext cx="914400" cy="914400"/>
            </a:xfrm>
            <a:prstGeom prst="rect">
              <a:avLst/>
            </a:prstGeom>
          </p:spPr>
        </p:pic>
        <p:sp>
          <p:nvSpPr>
            <p:cNvPr id="26" name="CuadroTexto 25">
              <a:extLst>
                <a:ext uri="{FF2B5EF4-FFF2-40B4-BE49-F238E27FC236}">
                  <a16:creationId xmlns:a16="http://schemas.microsoft.com/office/drawing/2014/main" id="{553F1069-D0D1-4873-83D0-BD9080212EC8}"/>
                </a:ext>
              </a:extLst>
            </p:cNvPr>
            <p:cNvSpPr txBox="1"/>
            <p:nvPr/>
          </p:nvSpPr>
          <p:spPr>
            <a:xfrm>
              <a:off x="4756642" y="3244333"/>
              <a:ext cx="1693044" cy="777090"/>
            </a:xfrm>
            <a:prstGeom prst="rect">
              <a:avLst/>
            </a:prstGeom>
            <a:noFill/>
          </p:spPr>
          <p:txBody>
            <a:bodyPr wrap="square" rtlCol="0">
              <a:spAutoFit/>
            </a:bodyPr>
            <a:lstStyle/>
            <a:p>
              <a:pPr algn="ctr"/>
              <a:r>
                <a:rPr lang="es-ES" sz="1050" dirty="0">
                  <a:latin typeface="Geist Mono" pitchFamily="2" charset="77"/>
                  <a:ea typeface="Geist Mono" pitchFamily="2" charset="77"/>
                  <a:cs typeface="Geist Mono" pitchFamily="2" charset="77"/>
                </a:rPr>
                <a:t>A/B Testing</a:t>
              </a:r>
            </a:p>
          </p:txBody>
        </p:sp>
      </p:grpSp>
    </p:spTree>
    <p:extLst>
      <p:ext uri="{BB962C8B-B14F-4D97-AF65-F5344CB8AC3E}">
        <p14:creationId xmlns:p14="http://schemas.microsoft.com/office/powerpoint/2010/main" val="266408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a:extLst>
              <a:ext uri="{FF2B5EF4-FFF2-40B4-BE49-F238E27FC236}">
                <a16:creationId xmlns:a16="http://schemas.microsoft.com/office/drawing/2014/main" id="{2D024B22-50DF-EFCA-D127-9837318840EA}"/>
              </a:ext>
            </a:extLst>
          </p:cNvPr>
          <p:cNvGrpSpPr/>
          <p:nvPr/>
        </p:nvGrpSpPr>
        <p:grpSpPr>
          <a:xfrm>
            <a:off x="0" y="1200727"/>
            <a:ext cx="12192000" cy="4045528"/>
            <a:chOff x="0" y="1200727"/>
            <a:chExt cx="12192000" cy="4045528"/>
          </a:xfrm>
        </p:grpSpPr>
        <p:sp>
          <p:nvSpPr>
            <p:cNvPr id="73" name="Rectángulo 72">
              <a:extLst>
                <a:ext uri="{FF2B5EF4-FFF2-40B4-BE49-F238E27FC236}">
                  <a16:creationId xmlns:a16="http://schemas.microsoft.com/office/drawing/2014/main" id="{636A4440-6ADD-0698-053D-D03569B7212D}"/>
                </a:ext>
              </a:extLst>
            </p:cNvPr>
            <p:cNvSpPr/>
            <p:nvPr/>
          </p:nvSpPr>
          <p:spPr>
            <a:xfrm>
              <a:off x="0" y="1200727"/>
              <a:ext cx="12192000" cy="4045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72" name="Grupo 71">
              <a:extLst>
                <a:ext uri="{FF2B5EF4-FFF2-40B4-BE49-F238E27FC236}">
                  <a16:creationId xmlns:a16="http://schemas.microsoft.com/office/drawing/2014/main" id="{B3BAAA25-6C7A-A0BE-0346-5BA179B7149E}"/>
                </a:ext>
              </a:extLst>
            </p:cNvPr>
            <p:cNvGrpSpPr/>
            <p:nvPr/>
          </p:nvGrpSpPr>
          <p:grpSpPr>
            <a:xfrm>
              <a:off x="48105" y="1690255"/>
              <a:ext cx="12095790" cy="3365824"/>
              <a:chOff x="48105" y="1690255"/>
              <a:chExt cx="12095790" cy="3365824"/>
            </a:xfrm>
          </p:grpSpPr>
          <p:sp>
            <p:nvSpPr>
              <p:cNvPr id="27" name="Rectángulo 26">
                <a:extLst>
                  <a:ext uri="{FF2B5EF4-FFF2-40B4-BE49-F238E27FC236}">
                    <a16:creationId xmlns:a16="http://schemas.microsoft.com/office/drawing/2014/main" id="{4B4EAF8A-8D15-8921-579D-0F44CC1BA062}"/>
                  </a:ext>
                </a:extLst>
              </p:cNvPr>
              <p:cNvSpPr/>
              <p:nvPr/>
            </p:nvSpPr>
            <p:spPr>
              <a:xfrm>
                <a:off x="48105" y="1822608"/>
                <a:ext cx="6095911" cy="32334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redondeado 3">
                <a:extLst>
                  <a:ext uri="{FF2B5EF4-FFF2-40B4-BE49-F238E27FC236}">
                    <a16:creationId xmlns:a16="http://schemas.microsoft.com/office/drawing/2014/main" id="{2336A66B-CBBE-64B2-3D0F-E2BACE0419F2}"/>
                  </a:ext>
                </a:extLst>
              </p:cNvPr>
              <p:cNvSpPr/>
              <p:nvPr/>
            </p:nvSpPr>
            <p:spPr>
              <a:xfrm>
                <a:off x="231539" y="2185363"/>
                <a:ext cx="2226954" cy="208047"/>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 name="Rectángulo redondeado 4">
                <a:extLst>
                  <a:ext uri="{FF2B5EF4-FFF2-40B4-BE49-F238E27FC236}">
                    <a16:creationId xmlns:a16="http://schemas.microsoft.com/office/drawing/2014/main" id="{A710FD3E-48B4-0007-DF6B-240F69B32B41}"/>
                  </a:ext>
                </a:extLst>
              </p:cNvPr>
              <p:cNvSpPr/>
              <p:nvPr/>
            </p:nvSpPr>
            <p:spPr>
              <a:xfrm>
                <a:off x="231539" y="2461196"/>
                <a:ext cx="2226954" cy="702315"/>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 name="Rectángulo redondeado 5">
                <a:extLst>
                  <a:ext uri="{FF2B5EF4-FFF2-40B4-BE49-F238E27FC236}">
                    <a16:creationId xmlns:a16="http://schemas.microsoft.com/office/drawing/2014/main" id="{48234BC2-5A3B-F4C6-BC9E-8AF76DF3F943}"/>
                  </a:ext>
                </a:extLst>
              </p:cNvPr>
              <p:cNvSpPr/>
              <p:nvPr/>
            </p:nvSpPr>
            <p:spPr>
              <a:xfrm>
                <a:off x="231539" y="3231297"/>
                <a:ext cx="2226954" cy="208047"/>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7" name="Rectángulo redondeado 6">
                <a:extLst>
                  <a:ext uri="{FF2B5EF4-FFF2-40B4-BE49-F238E27FC236}">
                    <a16:creationId xmlns:a16="http://schemas.microsoft.com/office/drawing/2014/main" id="{9ACBBA6C-CDE3-5A81-CD46-64238F1BAB38}"/>
                  </a:ext>
                </a:extLst>
              </p:cNvPr>
              <p:cNvSpPr/>
              <p:nvPr/>
            </p:nvSpPr>
            <p:spPr>
              <a:xfrm>
                <a:off x="231539" y="3566150"/>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8" name="Rectángulo redondeado 7">
                <a:extLst>
                  <a:ext uri="{FF2B5EF4-FFF2-40B4-BE49-F238E27FC236}">
                    <a16:creationId xmlns:a16="http://schemas.microsoft.com/office/drawing/2014/main" id="{737CC421-4E12-A497-6E49-AEC341334914}"/>
                  </a:ext>
                </a:extLst>
              </p:cNvPr>
              <p:cNvSpPr/>
              <p:nvPr/>
            </p:nvSpPr>
            <p:spPr>
              <a:xfrm>
                <a:off x="1788694" y="3569315"/>
                <a:ext cx="669800" cy="53171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9" name="Rectángulo redondeado 8">
                <a:extLst>
                  <a:ext uri="{FF2B5EF4-FFF2-40B4-BE49-F238E27FC236}">
                    <a16:creationId xmlns:a16="http://schemas.microsoft.com/office/drawing/2014/main" id="{ACC60615-AC4C-82A4-E9A0-C07FBC98761F}"/>
                  </a:ext>
                </a:extLst>
              </p:cNvPr>
              <p:cNvSpPr/>
              <p:nvPr/>
            </p:nvSpPr>
            <p:spPr>
              <a:xfrm>
                <a:off x="231539" y="4152894"/>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0" name="Rectángulo redondeado 9">
                <a:extLst>
                  <a:ext uri="{FF2B5EF4-FFF2-40B4-BE49-F238E27FC236}">
                    <a16:creationId xmlns:a16="http://schemas.microsoft.com/office/drawing/2014/main" id="{F7682FCD-B18F-BC31-720A-12849A94CB22}"/>
                  </a:ext>
                </a:extLst>
              </p:cNvPr>
              <p:cNvSpPr/>
              <p:nvPr/>
            </p:nvSpPr>
            <p:spPr>
              <a:xfrm>
                <a:off x="1788694" y="4156059"/>
                <a:ext cx="669800" cy="53171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1" name="Elipse 10">
                <a:extLst>
                  <a:ext uri="{FF2B5EF4-FFF2-40B4-BE49-F238E27FC236}">
                    <a16:creationId xmlns:a16="http://schemas.microsoft.com/office/drawing/2014/main" id="{5FEA2291-023A-521C-093A-AC17969DEAC7}"/>
                  </a:ext>
                </a:extLst>
              </p:cNvPr>
              <p:cNvSpPr/>
              <p:nvPr/>
            </p:nvSpPr>
            <p:spPr>
              <a:xfrm>
                <a:off x="1254998" y="3250020"/>
                <a:ext cx="180036" cy="1706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12" name="Rectángulo redondeado 11">
                <a:extLst>
                  <a:ext uri="{FF2B5EF4-FFF2-40B4-BE49-F238E27FC236}">
                    <a16:creationId xmlns:a16="http://schemas.microsoft.com/office/drawing/2014/main" id="{F63C9061-16C8-D9A2-7BD0-95EFF5CBDAA4}"/>
                  </a:ext>
                </a:extLst>
              </p:cNvPr>
              <p:cNvSpPr/>
              <p:nvPr/>
            </p:nvSpPr>
            <p:spPr>
              <a:xfrm>
                <a:off x="3561775" y="2185363"/>
                <a:ext cx="2226954" cy="208047"/>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3" name="Rectángulo redondeado 12">
                <a:extLst>
                  <a:ext uri="{FF2B5EF4-FFF2-40B4-BE49-F238E27FC236}">
                    <a16:creationId xmlns:a16="http://schemas.microsoft.com/office/drawing/2014/main" id="{1C24916B-0A87-2F8B-9246-E889A5AC499A}"/>
                  </a:ext>
                </a:extLst>
              </p:cNvPr>
              <p:cNvSpPr/>
              <p:nvPr/>
            </p:nvSpPr>
            <p:spPr>
              <a:xfrm>
                <a:off x="3561775" y="2461196"/>
                <a:ext cx="2226954" cy="702315"/>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4" name="Rectángulo redondeado 13">
                <a:extLst>
                  <a:ext uri="{FF2B5EF4-FFF2-40B4-BE49-F238E27FC236}">
                    <a16:creationId xmlns:a16="http://schemas.microsoft.com/office/drawing/2014/main" id="{22679920-E59A-DCBC-959A-DAFA72F05318}"/>
                  </a:ext>
                </a:extLst>
              </p:cNvPr>
              <p:cNvSpPr/>
              <p:nvPr/>
            </p:nvSpPr>
            <p:spPr>
              <a:xfrm>
                <a:off x="3561775" y="3231297"/>
                <a:ext cx="2226954" cy="208047"/>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5" name="Rectángulo redondeado 14">
                <a:extLst>
                  <a:ext uri="{FF2B5EF4-FFF2-40B4-BE49-F238E27FC236}">
                    <a16:creationId xmlns:a16="http://schemas.microsoft.com/office/drawing/2014/main" id="{D14CC853-B183-F89B-A9CC-D5458AADDE65}"/>
                  </a:ext>
                </a:extLst>
              </p:cNvPr>
              <p:cNvSpPr/>
              <p:nvPr/>
            </p:nvSpPr>
            <p:spPr>
              <a:xfrm>
                <a:off x="3561775" y="3566150"/>
                <a:ext cx="1511069" cy="534876"/>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6" name="Rectángulo redondeado 15">
                <a:extLst>
                  <a:ext uri="{FF2B5EF4-FFF2-40B4-BE49-F238E27FC236}">
                    <a16:creationId xmlns:a16="http://schemas.microsoft.com/office/drawing/2014/main" id="{392A6B37-3EC9-A4DB-7A13-120EC0234EC9}"/>
                  </a:ext>
                </a:extLst>
              </p:cNvPr>
              <p:cNvSpPr/>
              <p:nvPr/>
            </p:nvSpPr>
            <p:spPr>
              <a:xfrm>
                <a:off x="5118930" y="3569315"/>
                <a:ext cx="669800" cy="531711"/>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7" name="Rectángulo redondeado 16">
                <a:extLst>
                  <a:ext uri="{FF2B5EF4-FFF2-40B4-BE49-F238E27FC236}">
                    <a16:creationId xmlns:a16="http://schemas.microsoft.com/office/drawing/2014/main" id="{F49D970E-3F41-AAFF-9FF8-66BEEBA4A472}"/>
                  </a:ext>
                </a:extLst>
              </p:cNvPr>
              <p:cNvSpPr/>
              <p:nvPr/>
            </p:nvSpPr>
            <p:spPr>
              <a:xfrm>
                <a:off x="3561775" y="4152894"/>
                <a:ext cx="1511069" cy="534876"/>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8" name="Rectángulo redondeado 17">
                <a:extLst>
                  <a:ext uri="{FF2B5EF4-FFF2-40B4-BE49-F238E27FC236}">
                    <a16:creationId xmlns:a16="http://schemas.microsoft.com/office/drawing/2014/main" id="{52A2E1DF-D8E1-42CC-E724-DA78B556EB76}"/>
                  </a:ext>
                </a:extLst>
              </p:cNvPr>
              <p:cNvSpPr/>
              <p:nvPr/>
            </p:nvSpPr>
            <p:spPr>
              <a:xfrm>
                <a:off x="5118930" y="4156059"/>
                <a:ext cx="669800" cy="531711"/>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19" name="Elipse 18">
                <a:extLst>
                  <a:ext uri="{FF2B5EF4-FFF2-40B4-BE49-F238E27FC236}">
                    <a16:creationId xmlns:a16="http://schemas.microsoft.com/office/drawing/2014/main" id="{872770CF-8086-21EA-21DD-206DA6B443AB}"/>
                  </a:ext>
                </a:extLst>
              </p:cNvPr>
              <p:cNvSpPr/>
              <p:nvPr/>
            </p:nvSpPr>
            <p:spPr>
              <a:xfrm>
                <a:off x="4585234" y="3250020"/>
                <a:ext cx="180036" cy="1706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B</a:t>
                </a:r>
              </a:p>
            </p:txBody>
          </p:sp>
          <p:sp>
            <p:nvSpPr>
              <p:cNvPr id="20" name="CuadroTexto 19">
                <a:extLst>
                  <a:ext uri="{FF2B5EF4-FFF2-40B4-BE49-F238E27FC236}">
                    <a16:creationId xmlns:a16="http://schemas.microsoft.com/office/drawing/2014/main" id="{8FF432F1-2990-84CC-F087-815065D06D2D}"/>
                  </a:ext>
                </a:extLst>
              </p:cNvPr>
              <p:cNvSpPr txBox="1"/>
              <p:nvPr/>
            </p:nvSpPr>
            <p:spPr>
              <a:xfrm>
                <a:off x="231540" y="1819177"/>
                <a:ext cx="2226954" cy="461665"/>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Control</a:t>
                </a:r>
              </a:p>
            </p:txBody>
          </p:sp>
          <p:sp>
            <p:nvSpPr>
              <p:cNvPr id="21" name="CuadroTexto 20">
                <a:extLst>
                  <a:ext uri="{FF2B5EF4-FFF2-40B4-BE49-F238E27FC236}">
                    <a16:creationId xmlns:a16="http://schemas.microsoft.com/office/drawing/2014/main" id="{B80F2657-C341-448D-2598-D71775E77492}"/>
                  </a:ext>
                </a:extLst>
              </p:cNvPr>
              <p:cNvSpPr txBox="1"/>
              <p:nvPr/>
            </p:nvSpPr>
            <p:spPr>
              <a:xfrm>
                <a:off x="3561775" y="1801921"/>
                <a:ext cx="2226954" cy="461665"/>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Test</a:t>
                </a:r>
              </a:p>
            </p:txBody>
          </p:sp>
          <p:pic>
            <p:nvPicPr>
              <p:cNvPr id="25" name="Gráfico 24" descr="Adquisición con relleno sólido">
                <a:extLst>
                  <a:ext uri="{FF2B5EF4-FFF2-40B4-BE49-F238E27FC236}">
                    <a16:creationId xmlns:a16="http://schemas.microsoft.com/office/drawing/2014/main" id="{B3B70745-4589-5980-CC43-BDC1078278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6533" y="3121984"/>
                <a:ext cx="502206" cy="507023"/>
              </a:xfrm>
              <a:prstGeom prst="rect">
                <a:avLst/>
              </a:prstGeom>
            </p:spPr>
          </p:pic>
          <p:sp>
            <p:nvSpPr>
              <p:cNvPr id="26" name="CuadroTexto 25">
                <a:extLst>
                  <a:ext uri="{FF2B5EF4-FFF2-40B4-BE49-F238E27FC236}">
                    <a16:creationId xmlns:a16="http://schemas.microsoft.com/office/drawing/2014/main" id="{553F1069-D0D1-4873-83D0-BD9080212EC8}"/>
                  </a:ext>
                </a:extLst>
              </p:cNvPr>
              <p:cNvSpPr txBox="1"/>
              <p:nvPr/>
            </p:nvSpPr>
            <p:spPr>
              <a:xfrm>
                <a:off x="2545209" y="3513132"/>
                <a:ext cx="929852" cy="430887"/>
              </a:xfrm>
              <a:prstGeom prst="rect">
                <a:avLst/>
              </a:prstGeom>
              <a:noFill/>
            </p:spPr>
            <p:txBody>
              <a:bodyPr wrap="square" rtlCol="0">
                <a:spAutoFit/>
              </a:bodyPr>
              <a:lstStyle/>
              <a:p>
                <a:pPr algn="ctr"/>
                <a:r>
                  <a:rPr lang="es-ES" sz="1050" dirty="0">
                    <a:latin typeface="Geist Mono" pitchFamily="2" charset="77"/>
                    <a:ea typeface="Geist Mono" pitchFamily="2" charset="77"/>
                    <a:cs typeface="Geist Mono" pitchFamily="2" charset="77"/>
                  </a:rPr>
                  <a:t>A/B Testing</a:t>
                </a:r>
              </a:p>
            </p:txBody>
          </p:sp>
          <p:pic>
            <p:nvPicPr>
              <p:cNvPr id="3" name="Gráfico 2" descr="Pulgar hacia abajo con relleno sólido">
                <a:extLst>
                  <a:ext uri="{FF2B5EF4-FFF2-40B4-BE49-F238E27FC236}">
                    <a16:creationId xmlns:a16="http://schemas.microsoft.com/office/drawing/2014/main" id="{9C4D4FAC-67D3-9D00-C861-AEF5B7B38B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2192" y="3846416"/>
                <a:ext cx="430888" cy="430888"/>
              </a:xfrm>
              <a:prstGeom prst="rect">
                <a:avLst/>
              </a:prstGeom>
            </p:spPr>
          </p:pic>
          <p:sp>
            <p:nvSpPr>
              <p:cNvPr id="48" name="Rectángulo 47">
                <a:extLst>
                  <a:ext uri="{FF2B5EF4-FFF2-40B4-BE49-F238E27FC236}">
                    <a16:creationId xmlns:a16="http://schemas.microsoft.com/office/drawing/2014/main" id="{5C5777ED-AD64-6F83-2FD5-0C819B5BCAE8}"/>
                  </a:ext>
                </a:extLst>
              </p:cNvPr>
              <p:cNvSpPr/>
              <p:nvPr/>
            </p:nvSpPr>
            <p:spPr>
              <a:xfrm>
                <a:off x="6047984" y="1822608"/>
                <a:ext cx="6095911" cy="32334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Rectángulo redondeado 48">
                <a:extLst>
                  <a:ext uri="{FF2B5EF4-FFF2-40B4-BE49-F238E27FC236}">
                    <a16:creationId xmlns:a16="http://schemas.microsoft.com/office/drawing/2014/main" id="{1AB97518-17AE-E0A7-D49E-DB2D159320E5}"/>
                  </a:ext>
                </a:extLst>
              </p:cNvPr>
              <p:cNvSpPr/>
              <p:nvPr/>
            </p:nvSpPr>
            <p:spPr>
              <a:xfrm>
                <a:off x="6231418" y="2185363"/>
                <a:ext cx="2226954" cy="208047"/>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0" name="Rectángulo redondeado 49">
                <a:extLst>
                  <a:ext uri="{FF2B5EF4-FFF2-40B4-BE49-F238E27FC236}">
                    <a16:creationId xmlns:a16="http://schemas.microsoft.com/office/drawing/2014/main" id="{2FFC627E-1085-9EA7-5B7C-EA4AD979F2BB}"/>
                  </a:ext>
                </a:extLst>
              </p:cNvPr>
              <p:cNvSpPr/>
              <p:nvPr/>
            </p:nvSpPr>
            <p:spPr>
              <a:xfrm>
                <a:off x="6231418" y="2461196"/>
                <a:ext cx="2226954" cy="702315"/>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1" name="Rectángulo redondeado 50">
                <a:extLst>
                  <a:ext uri="{FF2B5EF4-FFF2-40B4-BE49-F238E27FC236}">
                    <a16:creationId xmlns:a16="http://schemas.microsoft.com/office/drawing/2014/main" id="{4157F992-4EFF-4045-11F2-EE94CF7EC774}"/>
                  </a:ext>
                </a:extLst>
              </p:cNvPr>
              <p:cNvSpPr/>
              <p:nvPr/>
            </p:nvSpPr>
            <p:spPr>
              <a:xfrm>
                <a:off x="6231418" y="3231297"/>
                <a:ext cx="2226954" cy="208047"/>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2" name="Rectángulo redondeado 51">
                <a:extLst>
                  <a:ext uri="{FF2B5EF4-FFF2-40B4-BE49-F238E27FC236}">
                    <a16:creationId xmlns:a16="http://schemas.microsoft.com/office/drawing/2014/main" id="{E534271B-02F3-EB60-9947-7790A0EE99EC}"/>
                  </a:ext>
                </a:extLst>
              </p:cNvPr>
              <p:cNvSpPr/>
              <p:nvPr/>
            </p:nvSpPr>
            <p:spPr>
              <a:xfrm>
                <a:off x="6231418" y="3566150"/>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3" name="Rectángulo redondeado 52">
                <a:extLst>
                  <a:ext uri="{FF2B5EF4-FFF2-40B4-BE49-F238E27FC236}">
                    <a16:creationId xmlns:a16="http://schemas.microsoft.com/office/drawing/2014/main" id="{28E544C8-548A-919D-AEAE-1173BC853354}"/>
                  </a:ext>
                </a:extLst>
              </p:cNvPr>
              <p:cNvSpPr/>
              <p:nvPr/>
            </p:nvSpPr>
            <p:spPr>
              <a:xfrm>
                <a:off x="7788573" y="3569315"/>
                <a:ext cx="669800" cy="53171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4" name="Rectángulo redondeado 53">
                <a:extLst>
                  <a:ext uri="{FF2B5EF4-FFF2-40B4-BE49-F238E27FC236}">
                    <a16:creationId xmlns:a16="http://schemas.microsoft.com/office/drawing/2014/main" id="{AC50A612-C2F1-9B89-77DE-054A137E6D36}"/>
                  </a:ext>
                </a:extLst>
              </p:cNvPr>
              <p:cNvSpPr/>
              <p:nvPr/>
            </p:nvSpPr>
            <p:spPr>
              <a:xfrm>
                <a:off x="6231418" y="4152894"/>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5" name="Rectángulo redondeado 54">
                <a:extLst>
                  <a:ext uri="{FF2B5EF4-FFF2-40B4-BE49-F238E27FC236}">
                    <a16:creationId xmlns:a16="http://schemas.microsoft.com/office/drawing/2014/main" id="{E25F1215-D716-894E-EFAF-CBD3E71EC84D}"/>
                  </a:ext>
                </a:extLst>
              </p:cNvPr>
              <p:cNvSpPr/>
              <p:nvPr/>
            </p:nvSpPr>
            <p:spPr>
              <a:xfrm>
                <a:off x="7788573" y="4156059"/>
                <a:ext cx="669800" cy="53171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6" name="Elipse 55">
                <a:extLst>
                  <a:ext uri="{FF2B5EF4-FFF2-40B4-BE49-F238E27FC236}">
                    <a16:creationId xmlns:a16="http://schemas.microsoft.com/office/drawing/2014/main" id="{FFB5362D-B7F7-ED04-4D7B-7AF65380E648}"/>
                  </a:ext>
                </a:extLst>
              </p:cNvPr>
              <p:cNvSpPr/>
              <p:nvPr/>
            </p:nvSpPr>
            <p:spPr>
              <a:xfrm>
                <a:off x="7254877" y="3250020"/>
                <a:ext cx="180036" cy="1706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57" name="Rectángulo redondeado 56">
                <a:extLst>
                  <a:ext uri="{FF2B5EF4-FFF2-40B4-BE49-F238E27FC236}">
                    <a16:creationId xmlns:a16="http://schemas.microsoft.com/office/drawing/2014/main" id="{E6FF5C15-A136-0F94-6E0B-167AD4183C50}"/>
                  </a:ext>
                </a:extLst>
              </p:cNvPr>
              <p:cNvSpPr/>
              <p:nvPr/>
            </p:nvSpPr>
            <p:spPr>
              <a:xfrm>
                <a:off x="9561654" y="2185363"/>
                <a:ext cx="2226954" cy="208047"/>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8" name="Rectángulo redondeado 57">
                <a:extLst>
                  <a:ext uri="{FF2B5EF4-FFF2-40B4-BE49-F238E27FC236}">
                    <a16:creationId xmlns:a16="http://schemas.microsoft.com/office/drawing/2014/main" id="{3570901D-0CC2-1A87-2619-46909EE7214C}"/>
                  </a:ext>
                </a:extLst>
              </p:cNvPr>
              <p:cNvSpPr/>
              <p:nvPr/>
            </p:nvSpPr>
            <p:spPr>
              <a:xfrm>
                <a:off x="9561654" y="2461196"/>
                <a:ext cx="2226954" cy="702315"/>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59" name="Rectángulo redondeado 58">
                <a:extLst>
                  <a:ext uri="{FF2B5EF4-FFF2-40B4-BE49-F238E27FC236}">
                    <a16:creationId xmlns:a16="http://schemas.microsoft.com/office/drawing/2014/main" id="{264D2807-A90D-D2AE-86E5-8BFD7DFBF191}"/>
                  </a:ext>
                </a:extLst>
              </p:cNvPr>
              <p:cNvSpPr/>
              <p:nvPr/>
            </p:nvSpPr>
            <p:spPr>
              <a:xfrm>
                <a:off x="9561654" y="3231297"/>
                <a:ext cx="2226954" cy="208047"/>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0" name="Rectángulo redondeado 59">
                <a:extLst>
                  <a:ext uri="{FF2B5EF4-FFF2-40B4-BE49-F238E27FC236}">
                    <a16:creationId xmlns:a16="http://schemas.microsoft.com/office/drawing/2014/main" id="{B6407D0F-956B-A9EC-EB58-7F1A844AE440}"/>
                  </a:ext>
                </a:extLst>
              </p:cNvPr>
              <p:cNvSpPr/>
              <p:nvPr/>
            </p:nvSpPr>
            <p:spPr>
              <a:xfrm>
                <a:off x="9561654" y="3566150"/>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1" name="Rectángulo redondeado 60">
                <a:extLst>
                  <a:ext uri="{FF2B5EF4-FFF2-40B4-BE49-F238E27FC236}">
                    <a16:creationId xmlns:a16="http://schemas.microsoft.com/office/drawing/2014/main" id="{6643AAD8-4F7C-0967-6926-AE9008FA00A9}"/>
                  </a:ext>
                </a:extLst>
              </p:cNvPr>
              <p:cNvSpPr/>
              <p:nvPr/>
            </p:nvSpPr>
            <p:spPr>
              <a:xfrm>
                <a:off x="11118809" y="3569315"/>
                <a:ext cx="669800" cy="531711"/>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2" name="Rectángulo redondeado 61">
                <a:extLst>
                  <a:ext uri="{FF2B5EF4-FFF2-40B4-BE49-F238E27FC236}">
                    <a16:creationId xmlns:a16="http://schemas.microsoft.com/office/drawing/2014/main" id="{9A59FA91-D2FB-C703-6403-11A82929A0E6}"/>
                  </a:ext>
                </a:extLst>
              </p:cNvPr>
              <p:cNvSpPr/>
              <p:nvPr/>
            </p:nvSpPr>
            <p:spPr>
              <a:xfrm>
                <a:off x="9561654" y="4152894"/>
                <a:ext cx="1511069" cy="53487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3" name="Rectángulo redondeado 62">
                <a:extLst>
                  <a:ext uri="{FF2B5EF4-FFF2-40B4-BE49-F238E27FC236}">
                    <a16:creationId xmlns:a16="http://schemas.microsoft.com/office/drawing/2014/main" id="{34F19F5F-EC70-88E0-2DE5-DD3C0BA06E9D}"/>
                  </a:ext>
                </a:extLst>
              </p:cNvPr>
              <p:cNvSpPr/>
              <p:nvPr/>
            </p:nvSpPr>
            <p:spPr>
              <a:xfrm>
                <a:off x="11118809" y="4156059"/>
                <a:ext cx="669800" cy="531711"/>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
            <p:nvSpPr>
              <p:cNvPr id="64" name="Elipse 63">
                <a:extLst>
                  <a:ext uri="{FF2B5EF4-FFF2-40B4-BE49-F238E27FC236}">
                    <a16:creationId xmlns:a16="http://schemas.microsoft.com/office/drawing/2014/main" id="{ED2D87CF-0436-748C-5BE4-81DFAC66652A}"/>
                  </a:ext>
                </a:extLst>
              </p:cNvPr>
              <p:cNvSpPr/>
              <p:nvPr/>
            </p:nvSpPr>
            <p:spPr>
              <a:xfrm>
                <a:off x="10585113" y="3250020"/>
                <a:ext cx="180036" cy="1706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B</a:t>
                </a:r>
              </a:p>
            </p:txBody>
          </p:sp>
          <p:sp>
            <p:nvSpPr>
              <p:cNvPr id="65" name="CuadroTexto 64">
                <a:extLst>
                  <a:ext uri="{FF2B5EF4-FFF2-40B4-BE49-F238E27FC236}">
                    <a16:creationId xmlns:a16="http://schemas.microsoft.com/office/drawing/2014/main" id="{54EF216A-FD0D-6B33-6F4A-F63BDAC0AC28}"/>
                  </a:ext>
                </a:extLst>
              </p:cNvPr>
              <p:cNvSpPr txBox="1"/>
              <p:nvPr/>
            </p:nvSpPr>
            <p:spPr>
              <a:xfrm>
                <a:off x="6231419" y="1819177"/>
                <a:ext cx="2226954" cy="461665"/>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Control</a:t>
                </a:r>
              </a:p>
            </p:txBody>
          </p:sp>
          <p:sp>
            <p:nvSpPr>
              <p:cNvPr id="66" name="CuadroTexto 65">
                <a:extLst>
                  <a:ext uri="{FF2B5EF4-FFF2-40B4-BE49-F238E27FC236}">
                    <a16:creationId xmlns:a16="http://schemas.microsoft.com/office/drawing/2014/main" id="{0DE8043A-1B9F-08E8-2524-84E1671AEA10}"/>
                  </a:ext>
                </a:extLst>
              </p:cNvPr>
              <p:cNvSpPr txBox="1"/>
              <p:nvPr/>
            </p:nvSpPr>
            <p:spPr>
              <a:xfrm>
                <a:off x="9561654" y="1801921"/>
                <a:ext cx="2226954" cy="461665"/>
              </a:xfrm>
              <a:prstGeom prst="rect">
                <a:avLst/>
              </a:prstGeom>
              <a:noFill/>
            </p:spPr>
            <p:txBody>
              <a:bodyPr wrap="square" rtlCol="0">
                <a:spAutoFit/>
              </a:bodyPr>
              <a:lstStyle/>
              <a:p>
                <a:pPr algn="ctr"/>
                <a:r>
                  <a:rPr lang="es-ES" sz="2400" b="1" dirty="0">
                    <a:latin typeface="Geist Mono Bold" pitchFamily="2" charset="77"/>
                    <a:ea typeface="Geist Mono Bold" pitchFamily="2" charset="77"/>
                    <a:cs typeface="Geist Mono Bold" pitchFamily="2" charset="77"/>
                  </a:rPr>
                  <a:t>Test</a:t>
                </a:r>
              </a:p>
            </p:txBody>
          </p:sp>
          <p:pic>
            <p:nvPicPr>
              <p:cNvPr id="67" name="Gráfico 66" descr="Adquisición con relleno sólido">
                <a:extLst>
                  <a:ext uri="{FF2B5EF4-FFF2-40B4-BE49-F238E27FC236}">
                    <a16:creationId xmlns:a16="http://schemas.microsoft.com/office/drawing/2014/main" id="{FA71E985-5A92-C301-DAFE-01AE3E4A3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6412" y="3121984"/>
                <a:ext cx="502206" cy="507023"/>
              </a:xfrm>
              <a:prstGeom prst="rect">
                <a:avLst/>
              </a:prstGeom>
            </p:spPr>
          </p:pic>
          <p:sp>
            <p:nvSpPr>
              <p:cNvPr id="68" name="CuadroTexto 67">
                <a:extLst>
                  <a:ext uri="{FF2B5EF4-FFF2-40B4-BE49-F238E27FC236}">
                    <a16:creationId xmlns:a16="http://schemas.microsoft.com/office/drawing/2014/main" id="{AFE383AC-E3CC-533C-29C1-04BE5F1D6A13}"/>
                  </a:ext>
                </a:extLst>
              </p:cNvPr>
              <p:cNvSpPr txBox="1"/>
              <p:nvPr/>
            </p:nvSpPr>
            <p:spPr>
              <a:xfrm>
                <a:off x="8545088" y="3513132"/>
                <a:ext cx="929852" cy="430887"/>
              </a:xfrm>
              <a:prstGeom prst="rect">
                <a:avLst/>
              </a:prstGeom>
              <a:noFill/>
            </p:spPr>
            <p:txBody>
              <a:bodyPr wrap="square" rtlCol="0">
                <a:spAutoFit/>
              </a:bodyPr>
              <a:lstStyle/>
              <a:p>
                <a:pPr algn="ctr"/>
                <a:r>
                  <a:rPr lang="es-ES" sz="1050" dirty="0">
                    <a:latin typeface="Geist Mono" pitchFamily="2" charset="77"/>
                    <a:ea typeface="Geist Mono" pitchFamily="2" charset="77"/>
                    <a:cs typeface="Geist Mono" pitchFamily="2" charset="77"/>
                  </a:rPr>
                  <a:t>A/B Testing</a:t>
                </a:r>
              </a:p>
            </p:txBody>
          </p:sp>
          <p:pic>
            <p:nvPicPr>
              <p:cNvPr id="69" name="Gráfico 68" descr="Pulgar hacia abajo con relleno sólido">
                <a:extLst>
                  <a:ext uri="{FF2B5EF4-FFF2-40B4-BE49-F238E27FC236}">
                    <a16:creationId xmlns:a16="http://schemas.microsoft.com/office/drawing/2014/main" id="{4371385C-1A61-6B23-5FDE-BF27B10608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2071" y="3846416"/>
                <a:ext cx="430888" cy="430888"/>
              </a:xfrm>
              <a:prstGeom prst="rect">
                <a:avLst/>
              </a:prstGeom>
            </p:spPr>
          </p:pic>
          <p:cxnSp>
            <p:nvCxnSpPr>
              <p:cNvPr id="71" name="Conector recto 70">
                <a:extLst>
                  <a:ext uri="{FF2B5EF4-FFF2-40B4-BE49-F238E27FC236}">
                    <a16:creationId xmlns:a16="http://schemas.microsoft.com/office/drawing/2014/main" id="{FBAFB8F0-518A-04EA-78FD-37AB4A716C56}"/>
                  </a:ext>
                </a:extLst>
              </p:cNvPr>
              <p:cNvCxnSpPr/>
              <p:nvPr/>
            </p:nvCxnSpPr>
            <p:spPr>
              <a:xfrm>
                <a:off x="6020276" y="1690255"/>
                <a:ext cx="0" cy="3365824"/>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62937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79168A2-2E95-FDF1-8A2E-A8F0239DCF43}"/>
              </a:ext>
            </a:extLst>
          </p:cNvPr>
          <p:cNvGraphicFramePr>
            <a:graphicFrameLocks noGrp="1"/>
          </p:cNvGraphicFramePr>
          <p:nvPr>
            <p:extLst>
              <p:ext uri="{D42A27DB-BD31-4B8C-83A1-F6EECF244321}">
                <p14:modId xmlns:p14="http://schemas.microsoft.com/office/powerpoint/2010/main" val="384426338"/>
              </p:ext>
            </p:extLst>
          </p:nvPr>
        </p:nvGraphicFramePr>
        <p:xfrm>
          <a:off x="2061714" y="1828800"/>
          <a:ext cx="7218390" cy="2712474"/>
        </p:xfrm>
        <a:graphic>
          <a:graphicData uri="http://schemas.openxmlformats.org/drawingml/2006/table">
            <a:tbl>
              <a:tblPr>
                <a:tableStyleId>{5C22544A-7EE6-4342-B048-85BDC9FD1C3A}</a:tableStyleId>
              </a:tblPr>
              <a:tblGrid>
                <a:gridCol w="2406130">
                  <a:extLst>
                    <a:ext uri="{9D8B030D-6E8A-4147-A177-3AD203B41FA5}">
                      <a16:colId xmlns:a16="http://schemas.microsoft.com/office/drawing/2014/main" val="1075382862"/>
                    </a:ext>
                  </a:extLst>
                </a:gridCol>
                <a:gridCol w="2406130">
                  <a:extLst>
                    <a:ext uri="{9D8B030D-6E8A-4147-A177-3AD203B41FA5}">
                      <a16:colId xmlns:a16="http://schemas.microsoft.com/office/drawing/2014/main" val="2856145564"/>
                    </a:ext>
                  </a:extLst>
                </a:gridCol>
                <a:gridCol w="2406130">
                  <a:extLst>
                    <a:ext uri="{9D8B030D-6E8A-4147-A177-3AD203B41FA5}">
                      <a16:colId xmlns:a16="http://schemas.microsoft.com/office/drawing/2014/main" val="2478631376"/>
                    </a:ext>
                  </a:extLst>
                </a:gridCol>
              </a:tblGrid>
              <a:tr h="904158">
                <a:tc>
                  <a:txBody>
                    <a:bodyPr/>
                    <a:lstStyle/>
                    <a:p>
                      <a:pPr algn="ctr"/>
                      <a:r>
                        <a:rPr lang="es-ES" sz="2400" b="1" dirty="0"/>
                        <a:t>H</a:t>
                      </a:r>
                      <a:r>
                        <a:rPr lang="es-ES" sz="2400" b="1" baseline="-25000" dirty="0"/>
                        <a:t>0</a:t>
                      </a:r>
                      <a:endParaRPr lang="es-E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s-ES" dirty="0"/>
                        <a:t>Aceptamos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Rechazamos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879531"/>
                  </a:ext>
                </a:extLst>
              </a:tr>
              <a:tr h="9041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Aceptamos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dirty="0"/>
                        <a:t>Decisión correcta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s-ES" dirty="0"/>
                        <a:t>Error de Tipo 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15242702"/>
                  </a:ext>
                </a:extLst>
              </a:tr>
              <a:tr h="9041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Rechazamos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dirty="0"/>
                        <a:t>Error de Tipo 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s-ES" dirty="0"/>
                        <a:t>Decisión correcta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22920220"/>
                  </a:ext>
                </a:extLst>
              </a:tr>
            </a:tbl>
          </a:graphicData>
        </a:graphic>
      </p:graphicFrame>
    </p:spTree>
    <p:extLst>
      <p:ext uri="{BB962C8B-B14F-4D97-AF65-F5344CB8AC3E}">
        <p14:creationId xmlns:p14="http://schemas.microsoft.com/office/powerpoint/2010/main" val="361711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0A25E4D-C1E0-BBD1-3FAB-E71A5ADE5209}"/>
              </a:ext>
            </a:extLst>
          </p:cNvPr>
          <p:cNvGraphicFramePr>
            <a:graphicFrameLocks noGrp="1"/>
          </p:cNvGraphicFramePr>
          <p:nvPr>
            <p:ph idx="1"/>
            <p:extLst>
              <p:ext uri="{D42A27DB-BD31-4B8C-83A1-F6EECF244321}">
                <p14:modId xmlns:p14="http://schemas.microsoft.com/office/powerpoint/2010/main" val="2720493023"/>
              </p:ext>
            </p:extLst>
          </p:nvPr>
        </p:nvGraphicFramePr>
        <p:xfrm>
          <a:off x="138023" y="652432"/>
          <a:ext cx="11887200" cy="5364480"/>
        </p:xfrm>
        <a:graphic>
          <a:graphicData uri="http://schemas.openxmlformats.org/drawingml/2006/table">
            <a:tbl>
              <a:tblPr firstRow="1">
                <a:tableStyleId>{91EBBBCC-DAD2-459C-BE2E-F6DE35CF9A28}</a:tableStyleId>
              </a:tblPr>
              <a:tblGrid>
                <a:gridCol w="2377440">
                  <a:extLst>
                    <a:ext uri="{9D8B030D-6E8A-4147-A177-3AD203B41FA5}">
                      <a16:colId xmlns:a16="http://schemas.microsoft.com/office/drawing/2014/main" val="1417250188"/>
                    </a:ext>
                  </a:extLst>
                </a:gridCol>
                <a:gridCol w="2377440">
                  <a:extLst>
                    <a:ext uri="{9D8B030D-6E8A-4147-A177-3AD203B41FA5}">
                      <a16:colId xmlns:a16="http://schemas.microsoft.com/office/drawing/2014/main" val="393863482"/>
                    </a:ext>
                  </a:extLst>
                </a:gridCol>
                <a:gridCol w="2377440">
                  <a:extLst>
                    <a:ext uri="{9D8B030D-6E8A-4147-A177-3AD203B41FA5}">
                      <a16:colId xmlns:a16="http://schemas.microsoft.com/office/drawing/2014/main" val="3856336415"/>
                    </a:ext>
                  </a:extLst>
                </a:gridCol>
                <a:gridCol w="2377440">
                  <a:extLst>
                    <a:ext uri="{9D8B030D-6E8A-4147-A177-3AD203B41FA5}">
                      <a16:colId xmlns:a16="http://schemas.microsoft.com/office/drawing/2014/main" val="1284552978"/>
                    </a:ext>
                  </a:extLst>
                </a:gridCol>
                <a:gridCol w="2377440">
                  <a:extLst>
                    <a:ext uri="{9D8B030D-6E8A-4147-A177-3AD203B41FA5}">
                      <a16:colId xmlns:a16="http://schemas.microsoft.com/office/drawing/2014/main" val="1405231236"/>
                    </a:ext>
                  </a:extLst>
                </a:gridCol>
              </a:tblGrid>
              <a:tr h="370840">
                <a:tc>
                  <a:txBody>
                    <a:bodyPr/>
                    <a:lstStyle/>
                    <a:p>
                      <a:pPr algn="ctr"/>
                      <a:endParaRPr lang="es-ES" sz="1400" dirty="0">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latin typeface="Geist Mono" pitchFamily="2" charset="77"/>
                          <a:ea typeface="Geist Mono" pitchFamily="2" charset="77"/>
                          <a:cs typeface="Geist Mono" pitchFamily="2" charset="77"/>
                        </a:rPr>
                        <a:t>Análisis de Varianza (ANOVA)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latin typeface="Geist Mono" pitchFamily="2" charset="77"/>
                          <a:ea typeface="Geist Mono" pitchFamily="2" charset="77"/>
                          <a:cs typeface="Geist Mono" pitchFamily="2" charset="77"/>
                        </a:rPr>
                        <a:t>t-Student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latin typeface="Geist Mono" pitchFamily="2" charset="77"/>
                          <a:ea typeface="Geist Mono" pitchFamily="2" charset="77"/>
                          <a:cs typeface="Geist Mono" pitchFamily="2" charset="77"/>
                        </a:rPr>
                        <a:t>t-Student Dependiente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latin typeface="Geist Mono" pitchFamily="2" charset="77"/>
                          <a:ea typeface="Geist Mono" pitchFamily="2" charset="77"/>
                          <a:cs typeface="Geist Mono" pitchFamily="2" charset="77"/>
                        </a:rPr>
                        <a:t>Z-test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665177"/>
                  </a:ext>
                </a:extLst>
              </a:tr>
              <a:tr h="370840">
                <a:tc>
                  <a:txBody>
                    <a:bodyPr/>
                    <a:lstStyle/>
                    <a:p>
                      <a:pPr algn="ctr"/>
                      <a:r>
                        <a:rPr lang="es-ES" sz="1200" b="1" dirty="0">
                          <a:latin typeface="Geist Mono Bold" pitchFamily="2" charset="77"/>
                          <a:ea typeface="Geist Mono Bold" pitchFamily="2" charset="77"/>
                          <a:cs typeface="Geist Mono Bold" pitchFamily="2" charset="77"/>
                        </a:rPr>
                        <a:t>Qué hace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Comparar MEDIAS de 2 o más grupos INDEPENDIENTES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Comparar MEDIAS entre 2 grupos INDEPENDIENTES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Comparar MEDIAS entre 2 grupos DEPENDIENTES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Comparar MEDIAS de proporciones de 2 grupos INDEPENDIENTES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555459"/>
                  </a:ext>
                </a:extLst>
              </a:tr>
              <a:tr h="370840">
                <a:tc>
                  <a:txBody>
                    <a:bodyPr/>
                    <a:lstStyle/>
                    <a:p>
                      <a:pPr algn="ctr"/>
                      <a:r>
                        <a:rPr lang="es-ES" sz="1200" b="1" dirty="0">
                          <a:latin typeface="Geist Mono Bold" pitchFamily="2" charset="77"/>
                          <a:ea typeface="Geist Mono Bold" pitchFamily="2" charset="77"/>
                          <a:cs typeface="Geist Mono Bold" pitchFamily="2" charset="77"/>
                        </a:rPr>
                        <a:t>Asunciones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Normalidad + Homocedasticidad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Normalidad + Homocedasticidad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Normalidad + Homocedasticidad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Ninguna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587786"/>
                  </a:ext>
                </a:extLst>
              </a:tr>
              <a:tr h="370840">
                <a:tc>
                  <a:txBody>
                    <a:bodyPr/>
                    <a:lstStyle/>
                    <a:p>
                      <a:pPr algn="ctr"/>
                      <a:r>
                        <a:rPr lang="es-ES" sz="1200" b="1" dirty="0">
                          <a:latin typeface="Geist Mono Bold" pitchFamily="2" charset="77"/>
                          <a:ea typeface="Geist Mono Bold" pitchFamily="2" charset="77"/>
                          <a:cs typeface="Geist Mono Bold" pitchFamily="2" charset="77"/>
                        </a:rPr>
                        <a:t>Ejemplo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b="0" i="0" kern="1200" dirty="0">
                          <a:solidFill>
                            <a:schemeClr val="dk1"/>
                          </a:solidFill>
                          <a:effectLst/>
                          <a:latin typeface="Geist Mono" pitchFamily="2" charset="77"/>
                          <a:ea typeface="Geist Mono" pitchFamily="2" charset="77"/>
                          <a:cs typeface="Geist Mono" pitchFamily="2" charset="77"/>
                        </a:rPr>
                        <a:t>En un estudio clínico sobre hipertensión, se compararon 3 tratamientos para reducir la presión arterial. Creamos 3 grupos de pacientes elegidos al azar. Al primer grupo de pacientes les damos la medicación, al segundo grupo no le damos medicación y al tercer grupo le damos una dosis intermedia de medicación. En este caso, tenemos 3 grupos y las personas que contribuyen en un grupo no lo hacen en otro. </a:t>
                      </a:r>
                      <a:endParaRPr lang="es-ES" sz="1200" dirty="0">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Seguimos con el estudio clínico, pero en este caso solo tenemos 2 grupos. El primer grupo recibe medicación y el segundo grupo no la recibe. En este caso, tenemos 2 grupos y las personas que contribuyen en un grupo no lo hacen en otro, es decir, los pacientes que están en un grupo no están en otro.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Seguimos con el estudio de comparar el efecto de la medicación de hipertensión en pacientes. </a:t>
                      </a:r>
                    </a:p>
                    <a:p>
                      <a:pPr algn="ctr"/>
                      <a:r>
                        <a:rPr lang="es-ES" sz="1200" dirty="0">
                          <a:latin typeface="Geist Mono" pitchFamily="2" charset="77"/>
                          <a:ea typeface="Geist Mono" pitchFamily="2" charset="77"/>
                          <a:cs typeface="Geist Mono" pitchFamily="2" charset="77"/>
                        </a:rPr>
                        <a:t>En este caso, cogemos a 30 pacientes le damos la medicación y medimos su tensión. </a:t>
                      </a:r>
                    </a:p>
                    <a:p>
                      <a:pPr algn="ctr"/>
                      <a:r>
                        <a:rPr lang="es-ES" sz="1200" dirty="0">
                          <a:latin typeface="Geist Mono" pitchFamily="2" charset="77"/>
                          <a:ea typeface="Geist Mono" pitchFamily="2" charset="77"/>
                          <a:cs typeface="Geist Mono" pitchFamily="2" charset="77"/>
                        </a:rPr>
                        <a:t>Dejamos pasar un mes sin darle medicación a los mismos pacientes y volvemos a medir su tensión. </a:t>
                      </a:r>
                    </a:p>
                    <a:p>
                      <a:pPr algn="ctr"/>
                      <a:r>
                        <a:rPr lang="es-ES" sz="1200" dirty="0">
                          <a:latin typeface="Geist Mono" pitchFamily="2" charset="77"/>
                          <a:ea typeface="Geist Mono" pitchFamily="2" charset="77"/>
                          <a:cs typeface="Geist Mono" pitchFamily="2" charset="77"/>
                        </a:rPr>
                        <a:t>En este tipo de aproximación los sujetos contribuyen en los dos grupos.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1200" dirty="0">
                          <a:solidFill>
                            <a:schemeClr val="dk1"/>
                          </a:solidFill>
                          <a:latin typeface="Geist Mono" pitchFamily="2" charset="77"/>
                          <a:ea typeface="Geist Mono" pitchFamily="2" charset="77"/>
                          <a:cs typeface="Geist Mono" pitchFamily="2" charset="77"/>
                        </a:rPr>
                        <a:t>Comparamos la tasa de conversión de un sitio web después de una actualización. En este caso, tenemos 2 grupos. En el primero tendremos los usuarios que acceden a la web sin modificar y en el segundo grupo tenemos a los usuarios que acceden a la web modificada. Aquí, los usuarios que están en un grupo no están en el otro, es decir, son independientes.</a:t>
                      </a:r>
                      <a:endParaRPr lang="es-ES" sz="1200" dirty="0">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399328"/>
                  </a:ext>
                </a:extLst>
              </a:tr>
            </a:tbl>
          </a:graphicData>
        </a:graphic>
      </p:graphicFrame>
    </p:spTree>
    <p:extLst>
      <p:ext uri="{BB962C8B-B14F-4D97-AF65-F5344CB8AC3E}">
        <p14:creationId xmlns:p14="http://schemas.microsoft.com/office/powerpoint/2010/main" val="135696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0A25E4D-C1E0-BBD1-3FAB-E71A5ADE5209}"/>
              </a:ext>
            </a:extLst>
          </p:cNvPr>
          <p:cNvGraphicFramePr>
            <a:graphicFrameLocks noGrp="1"/>
          </p:cNvGraphicFramePr>
          <p:nvPr>
            <p:ph idx="1"/>
            <p:extLst>
              <p:ext uri="{D42A27DB-BD31-4B8C-83A1-F6EECF244321}">
                <p14:modId xmlns:p14="http://schemas.microsoft.com/office/powerpoint/2010/main" val="561566554"/>
              </p:ext>
            </p:extLst>
          </p:nvPr>
        </p:nvGraphicFramePr>
        <p:xfrm>
          <a:off x="1181631" y="820420"/>
          <a:ext cx="9509760" cy="4765040"/>
        </p:xfrm>
        <a:graphic>
          <a:graphicData uri="http://schemas.openxmlformats.org/drawingml/2006/table">
            <a:tbl>
              <a:tblPr firstRow="1">
                <a:tableStyleId>{91EBBBCC-DAD2-459C-BE2E-F6DE35CF9A28}</a:tableStyleId>
              </a:tblPr>
              <a:tblGrid>
                <a:gridCol w="2377440">
                  <a:extLst>
                    <a:ext uri="{9D8B030D-6E8A-4147-A177-3AD203B41FA5}">
                      <a16:colId xmlns:a16="http://schemas.microsoft.com/office/drawing/2014/main" val="1417250188"/>
                    </a:ext>
                  </a:extLst>
                </a:gridCol>
                <a:gridCol w="2377440">
                  <a:extLst>
                    <a:ext uri="{9D8B030D-6E8A-4147-A177-3AD203B41FA5}">
                      <a16:colId xmlns:a16="http://schemas.microsoft.com/office/drawing/2014/main" val="393863482"/>
                    </a:ext>
                  </a:extLst>
                </a:gridCol>
                <a:gridCol w="2377440">
                  <a:extLst>
                    <a:ext uri="{9D8B030D-6E8A-4147-A177-3AD203B41FA5}">
                      <a16:colId xmlns:a16="http://schemas.microsoft.com/office/drawing/2014/main" val="3856336415"/>
                    </a:ext>
                  </a:extLst>
                </a:gridCol>
                <a:gridCol w="2377440">
                  <a:extLst>
                    <a:ext uri="{9D8B030D-6E8A-4147-A177-3AD203B41FA5}">
                      <a16:colId xmlns:a16="http://schemas.microsoft.com/office/drawing/2014/main" val="1284552978"/>
                    </a:ext>
                  </a:extLst>
                </a:gridCol>
              </a:tblGrid>
              <a:tr h="370840">
                <a:tc>
                  <a:txBody>
                    <a:bodyPr/>
                    <a:lstStyle/>
                    <a:p>
                      <a:pPr algn="ctr"/>
                      <a:endParaRPr lang="es-ES" sz="1400" dirty="0">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b="1" kern="1200" dirty="0">
                          <a:solidFill>
                            <a:schemeClr val="lt1"/>
                          </a:solidFill>
                          <a:latin typeface="Geist Mono Bold" pitchFamily="2" charset="77"/>
                          <a:ea typeface="Geist Mono Bold" pitchFamily="2" charset="77"/>
                          <a:cs typeface="Geist Mono Bold" pitchFamily="2" charset="77"/>
                        </a:rPr>
                        <a:t>Mann-Whitney</a:t>
                      </a:r>
                      <a:r>
                        <a:rPr lang="es-ES" sz="1800" b="1" kern="1200" dirty="0">
                          <a:solidFill>
                            <a:schemeClr val="lt1"/>
                          </a:solidFill>
                          <a:effectLst/>
                          <a:latin typeface="+mn-lt"/>
                          <a:ea typeface="+mn-ea"/>
                          <a:cs typeface="+mn-cs"/>
                        </a:rPr>
                        <a:t> </a:t>
                      </a:r>
                      <a:r>
                        <a:rPr lang="es-ES" sz="1400" b="1" kern="1200" dirty="0">
                          <a:solidFill>
                            <a:schemeClr val="lt1"/>
                          </a:solidFill>
                          <a:latin typeface="Geist Mono Bold" pitchFamily="2" charset="77"/>
                          <a:ea typeface="Geist Mono Bold" pitchFamily="2" charset="77"/>
                          <a:cs typeface="Geist Mono Bold" pitchFamily="2" charset="77"/>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400" dirty="0">
                          <a:latin typeface="Geist Mono" pitchFamily="2" charset="77"/>
                          <a:ea typeface="Geist Mono" pitchFamily="2" charset="77"/>
                          <a:cs typeface="Geist Mono" pitchFamily="2" charset="77"/>
                        </a:rPr>
                        <a:t>Wilcoxon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b="1" kern="1200" dirty="0">
                          <a:solidFill>
                            <a:schemeClr val="lt1"/>
                          </a:solidFill>
                          <a:latin typeface="Geist Mono Bold" pitchFamily="2" charset="77"/>
                          <a:ea typeface="Geist Mono Bold" pitchFamily="2" charset="77"/>
                          <a:cs typeface="Geist Mono Bold" pitchFamily="2" charset="77"/>
                        </a:rPr>
                        <a:t>Kruskal-Wallis</a:t>
                      </a:r>
                      <a:r>
                        <a:rPr lang="es-ES" sz="1800" b="1" kern="1200" dirty="0">
                          <a:solidFill>
                            <a:schemeClr val="lt1"/>
                          </a:solidFill>
                          <a:effectLst/>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665177"/>
                  </a:ext>
                </a:extLst>
              </a:tr>
              <a:tr h="370840">
                <a:tc>
                  <a:txBody>
                    <a:bodyPr/>
                    <a:lstStyle/>
                    <a:p>
                      <a:pPr algn="ctr"/>
                      <a:r>
                        <a:rPr lang="es-ES" sz="1200" b="1" dirty="0">
                          <a:latin typeface="Geist Mono Bold" pitchFamily="2" charset="77"/>
                          <a:ea typeface="Geist Mono Bold" pitchFamily="2" charset="77"/>
                          <a:cs typeface="Geist Mono Bold" pitchFamily="2" charset="77"/>
                        </a:rPr>
                        <a:t>Qué hace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ES" sz="1200" kern="1200" dirty="0">
                          <a:solidFill>
                            <a:schemeClr val="dk1"/>
                          </a:solidFill>
                          <a:latin typeface="Geist Mono" pitchFamily="2" charset="77"/>
                          <a:ea typeface="Geist Mono" pitchFamily="2" charset="77"/>
                          <a:cs typeface="Geist Mono" pitchFamily="2" charset="77"/>
                        </a:rPr>
                        <a:t>Comparar 2 grupos independientes. En los dos grupos NO TIENE porque haber el mismo número de valores.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1200" dirty="0">
                          <a:solidFill>
                            <a:schemeClr val="dk1"/>
                          </a:solidFill>
                          <a:latin typeface="Geist Mono" pitchFamily="2" charset="77"/>
                          <a:ea typeface="Geist Mono" pitchFamily="2" charset="77"/>
                          <a:cs typeface="Geist Mono" pitchFamily="2" charset="77"/>
                        </a:rPr>
                        <a:t>Compara dos muestras relacionadas cuando los datos no son normalmente distribuidos. En los grupos TIENE porque haber el mismo número de valores.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1200" dirty="0">
                          <a:solidFill>
                            <a:schemeClr val="dk1"/>
                          </a:solidFill>
                          <a:latin typeface="Geist Mono" pitchFamily="2" charset="77"/>
                          <a:ea typeface="Geist Mono" pitchFamily="2" charset="77"/>
                          <a:cs typeface="Geist Mono" pitchFamily="2" charset="77"/>
                        </a:rPr>
                        <a:t>Compara más de dos grupos independientes cuando los datos no son normalmente distribuidos. Los grupos no tienen por qué tener el mismo número de valores.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555459"/>
                  </a:ext>
                </a:extLst>
              </a:tr>
              <a:tr h="370840">
                <a:tc>
                  <a:txBody>
                    <a:bodyPr/>
                    <a:lstStyle/>
                    <a:p>
                      <a:pPr algn="ctr"/>
                      <a:r>
                        <a:rPr lang="es-ES" sz="1200" b="1">
                          <a:latin typeface="Geist Mono Bold" pitchFamily="2" charset="77"/>
                          <a:ea typeface="Geist Mono Bold" pitchFamily="2" charset="77"/>
                          <a:cs typeface="Geist Mono Bold" pitchFamily="2" charset="77"/>
                        </a:rPr>
                        <a:t>Limitaciones</a:t>
                      </a:r>
                      <a:endParaRPr lang="es-ES" sz="1200" b="1" dirty="0">
                        <a:latin typeface="Geist Mono Bold" pitchFamily="2" charset="77"/>
                        <a:ea typeface="Geist Mono Bold" pitchFamily="2" charset="77"/>
                        <a:cs typeface="Geist Mono Bold"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s-ES" sz="1200" kern="1200" dirty="0">
                        <a:solidFill>
                          <a:schemeClr val="dk1"/>
                        </a:solidFill>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200" kern="1200" dirty="0">
                        <a:solidFill>
                          <a:schemeClr val="dk1"/>
                        </a:solidFill>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ES" sz="1200" kern="1200" dirty="0">
                        <a:solidFill>
                          <a:schemeClr val="dk1"/>
                        </a:solidFill>
                        <a:latin typeface="Geist Mono" pitchFamily="2" charset="77"/>
                        <a:ea typeface="Geist Mono" pitchFamily="2" charset="77"/>
                        <a:cs typeface="Geist Mono" pitchFamily="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26399"/>
                  </a:ext>
                </a:extLst>
              </a:tr>
              <a:tr h="370840">
                <a:tc>
                  <a:txBody>
                    <a:bodyPr/>
                    <a:lstStyle/>
                    <a:p>
                      <a:pPr algn="ctr"/>
                      <a:r>
                        <a:rPr lang="es-ES" sz="1200" b="1" dirty="0">
                          <a:latin typeface="Geist Mono Bold" pitchFamily="2" charset="77"/>
                          <a:ea typeface="Geist Mono Bold" pitchFamily="2" charset="77"/>
                          <a:cs typeface="Geist Mono Bold" pitchFamily="2" charset="77"/>
                        </a:rPr>
                        <a:t>Ejemplo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1200" dirty="0">
                          <a:solidFill>
                            <a:schemeClr val="dk1"/>
                          </a:solidFill>
                          <a:latin typeface="Geist Mono" pitchFamily="2" charset="77"/>
                          <a:ea typeface="Geist Mono" pitchFamily="2" charset="77"/>
                          <a:cs typeface="Geist Mono" pitchFamily="2" charset="77"/>
                        </a:rPr>
                        <a:t>Queremos comparar las tasas de conversión de dos versiones diferentes de una página de inicio. Como las tasas de conversión no siguen una distribución normal. En este ejemplo, en el grupo control podríamos tener 30 usuarios y en el grupo test 40 usuarios.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Sería como la t-Student de los paramétricos. Seguimos con el caso de las tasas de conversión del ejemplo anterior. En este caso, debemos tener si o si el mismo número de usuarios en un grupo que en otro (30 y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dirty="0">
                          <a:latin typeface="Geist Mono" pitchFamily="2" charset="77"/>
                          <a:ea typeface="Geist Mono" pitchFamily="2" charset="77"/>
                          <a:cs typeface="Geist Mono" pitchFamily="2" charset="77"/>
                        </a:rPr>
                        <a:t>Seguimos con las tasas de conversión, pero en este caso, en vez de tener 2 grupos (test y control), tenemos 3 grupos.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399328"/>
                  </a:ext>
                </a:extLst>
              </a:tr>
            </a:tbl>
          </a:graphicData>
        </a:graphic>
      </p:graphicFrame>
    </p:spTree>
    <p:extLst>
      <p:ext uri="{BB962C8B-B14F-4D97-AF65-F5344CB8AC3E}">
        <p14:creationId xmlns:p14="http://schemas.microsoft.com/office/powerpoint/2010/main" val="16903211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18422</TotalTime>
  <Words>567</Words>
  <Application>Microsoft Macintosh PowerPoint</Application>
  <PresentationFormat>Panorámica</PresentationFormat>
  <Paragraphs>58</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Aptos</vt:lpstr>
      <vt:lpstr>Aptos Display</vt:lpstr>
      <vt:lpstr>Arial</vt:lpstr>
      <vt:lpstr>Geist Mono</vt:lpstr>
      <vt:lpstr>Geist Mono Bold</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Garcia</dc:creator>
  <cp:lastModifiedBy>Ana Garcia</cp:lastModifiedBy>
  <cp:revision>3</cp:revision>
  <dcterms:created xsi:type="dcterms:W3CDTF">2024-04-29T08:38:13Z</dcterms:created>
  <dcterms:modified xsi:type="dcterms:W3CDTF">2024-05-28T14:11:30Z</dcterms:modified>
</cp:coreProperties>
</file>