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35352-7070-415A-A660-54C8A83DD15B}" type="datetimeFigureOut">
              <a:rPr lang="en-IN" smtClean="0"/>
              <a:t>17-10-2020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551B6-977C-4947-B802-4CA6FBC640B2}" type="slidenum">
              <a:rPr lang="en-IN" smtClean="0"/>
              <a:t>‹#›</a:t>
            </a:fld>
            <a:endParaRPr lang="en-IN"/>
          </a:p>
        </p:txBody>
      </p:sp>
    </p:spTree>
    <p:extLst>
      <p:ext uri="{BB962C8B-B14F-4D97-AF65-F5344CB8AC3E}">
        <p14:creationId xmlns:p14="http://schemas.microsoft.com/office/powerpoint/2010/main" val="264484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6963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407834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57048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12520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A3097-203C-4E18-B8B0-3E63A72B3C08}"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49404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A3097-203C-4E18-B8B0-3E63A72B3C08}"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51293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A3097-203C-4E18-B8B0-3E63A72B3C08}" type="datetimeFigureOut">
              <a:rPr lang="en-IN" smtClean="0"/>
              <a:t>17-10-2020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92050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A3097-203C-4E18-B8B0-3E63A72B3C08}" type="datetimeFigureOut">
              <a:rPr lang="en-IN" smtClean="0"/>
              <a:t>17-10-2020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26564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A3097-203C-4E18-B8B0-3E63A72B3C08}" type="datetimeFigureOut">
              <a:rPr lang="en-IN" smtClean="0"/>
              <a:t>17-10-2020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62385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A3097-203C-4E18-B8B0-3E63A72B3C08}"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265667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A3097-203C-4E18-B8B0-3E63A72B3C08}"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49566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horzBrick">
          <a:fgClr>
            <a:srgbClr val="FFFF0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A3097-203C-4E18-B8B0-3E63A72B3C08}" type="datetimeFigureOut">
              <a:rPr lang="en-IN" smtClean="0"/>
              <a:t>17-10-2020</a:t>
            </a:fld>
            <a:endParaRPr lang="en-IN"/>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B14EF-02B8-4A07-9A95-E53D99E781CE}" type="slidenum">
              <a:rPr lang="en-IN" smtClean="0"/>
              <a:t>‹#›</a:t>
            </a:fld>
            <a:endParaRPr lang="en-IN"/>
          </a:p>
        </p:txBody>
      </p:sp>
    </p:spTree>
    <p:extLst>
      <p:ext uri="{BB962C8B-B14F-4D97-AF65-F5344CB8AC3E}">
        <p14:creationId xmlns:p14="http://schemas.microsoft.com/office/powerpoint/2010/main" val="407121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3F13-B9BB-4695-A548-9E0F3E619F78}"/>
              </a:ext>
            </a:extLst>
          </p:cNvPr>
          <p:cNvSpPr>
            <a:spLocks noGrp="1"/>
          </p:cNvSpPr>
          <p:nvPr>
            <p:ph type="title"/>
          </p:nvPr>
        </p:nvSpPr>
        <p:spPr/>
        <p:txBody>
          <a:bodyPr>
            <a:normAutofit/>
          </a:bodyPr>
          <a:lstStyle/>
          <a:p>
            <a:r>
              <a:rPr lang="en-IN" sz="6000" dirty="0">
                <a:latin typeface="Bahnschrift SemiCondensed" panose="020B0502040204020203" pitchFamily="34" charset="0"/>
              </a:rPr>
              <a:t>Hack and Chill</a:t>
            </a:r>
          </a:p>
        </p:txBody>
      </p:sp>
      <p:sp>
        <p:nvSpPr>
          <p:cNvPr id="3" name="Content Placeholder 2">
            <a:extLst>
              <a:ext uri="{FF2B5EF4-FFF2-40B4-BE49-F238E27FC236}">
                <a16:creationId xmlns:a16="http://schemas.microsoft.com/office/drawing/2014/main" id="{EB91D572-4345-4313-AEB9-D39D86C1D04A}"/>
              </a:ext>
            </a:extLst>
          </p:cNvPr>
          <p:cNvSpPr>
            <a:spLocks noGrp="1"/>
          </p:cNvSpPr>
          <p:nvPr>
            <p:ph idx="1"/>
          </p:nvPr>
        </p:nvSpPr>
        <p:spPr/>
        <p:txBody>
          <a:bodyPr>
            <a:normAutofit/>
          </a:bodyPr>
          <a:lstStyle/>
          <a:p>
            <a:pPr marL="0" indent="0">
              <a:buNone/>
            </a:pPr>
            <a:r>
              <a:rPr lang="en-IN" sz="3600" dirty="0">
                <a:latin typeface="Comic Sans MS" panose="030F0702030302020204" pitchFamily="66" charset="0"/>
              </a:rPr>
              <a:t>TEAM :- PROBLEM_SOLVERS</a:t>
            </a:r>
          </a:p>
          <a:p>
            <a:pPr marL="0" indent="0">
              <a:buNone/>
            </a:pPr>
            <a:r>
              <a:rPr lang="en-IN" sz="3600" dirty="0">
                <a:latin typeface="Comic Sans MS" panose="030F0702030302020204" pitchFamily="66" charset="0"/>
              </a:rPr>
              <a:t> </a:t>
            </a:r>
          </a:p>
          <a:p>
            <a:pPr marL="0" indent="0">
              <a:buNone/>
            </a:pPr>
            <a:r>
              <a:rPr lang="en-IN" sz="3600" dirty="0">
                <a:latin typeface="Comic Sans MS" panose="030F0702030302020204" pitchFamily="66" charset="0"/>
              </a:rPr>
              <a:t>IDEA :- Drowsiness Detection for phone and laptop</a:t>
            </a:r>
            <a:endParaRPr lang="en-IN" sz="3600" dirty="0"/>
          </a:p>
        </p:txBody>
      </p:sp>
    </p:spTree>
    <p:extLst>
      <p:ext uri="{BB962C8B-B14F-4D97-AF65-F5344CB8AC3E}">
        <p14:creationId xmlns:p14="http://schemas.microsoft.com/office/powerpoint/2010/main" val="286360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0868F-7732-4D2A-A3F9-AB1031963C0C}"/>
              </a:ext>
            </a:extLst>
          </p:cNvPr>
          <p:cNvSpPr txBox="1"/>
          <p:nvPr/>
        </p:nvSpPr>
        <p:spPr>
          <a:xfrm>
            <a:off x="1424866" y="2705725"/>
            <a:ext cx="6294267" cy="1446550"/>
          </a:xfrm>
          <a:prstGeom prst="rect">
            <a:avLst/>
          </a:prstGeom>
          <a:pattFill prst="pct5">
            <a:fgClr>
              <a:schemeClr val="accent2">
                <a:lumMod val="75000"/>
              </a:schemeClr>
            </a:fgClr>
            <a:bgClr>
              <a:schemeClr val="bg1"/>
            </a:bgClr>
          </a:pattFill>
        </p:spPr>
        <p:txBody>
          <a:bodyPr wrap="square" rtlCol="0">
            <a:spAutoFit/>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155712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46E36-3277-4F88-999D-872379F92EC5}"/>
              </a:ext>
            </a:extLst>
          </p:cNvPr>
          <p:cNvSpPr txBox="1"/>
          <p:nvPr/>
        </p:nvSpPr>
        <p:spPr>
          <a:xfrm>
            <a:off x="1444907" y="2078633"/>
            <a:ext cx="6254186" cy="2723823"/>
          </a:xfrm>
          <a:prstGeom prst="rect">
            <a:avLst/>
          </a:prstGeom>
          <a:noFill/>
        </p:spPr>
        <p:txBody>
          <a:bodyPr wrap="square" rtlCol="0">
            <a:spAutoFit/>
          </a:bodyPr>
          <a:lstStyle/>
          <a:p>
            <a:r>
              <a:rPr lang="en-IN" sz="3600" dirty="0">
                <a:latin typeface="Bahnschrift" panose="020B0502040204020203" pitchFamily="34" charset="0"/>
              </a:rPr>
              <a:t>PROBLEM_SOLVERS</a:t>
            </a:r>
          </a:p>
          <a:p>
            <a:endParaRPr lang="en-IN" sz="1350" dirty="0"/>
          </a:p>
          <a:p>
            <a:r>
              <a:rPr lang="en-IN" sz="3600" dirty="0">
                <a:latin typeface="Bahnschrift" panose="020B0502040204020203" pitchFamily="34" charset="0"/>
              </a:rPr>
              <a:t>MEMBER 1: Sabarnna Sen</a:t>
            </a:r>
          </a:p>
          <a:p>
            <a:r>
              <a:rPr lang="en-IN" sz="3600" dirty="0">
                <a:latin typeface="Bahnschrift" panose="020B0502040204020203" pitchFamily="34" charset="0"/>
              </a:rPr>
              <a:t>MEMBER 2: </a:t>
            </a:r>
            <a:r>
              <a:rPr lang="en-IN" sz="3600" dirty="0" err="1">
                <a:latin typeface="Bahnschrift" panose="020B0502040204020203" pitchFamily="34" charset="0"/>
              </a:rPr>
              <a:t>Dwaipayan</a:t>
            </a:r>
            <a:r>
              <a:rPr lang="en-IN" sz="3600" dirty="0">
                <a:latin typeface="Bahnschrift" panose="020B0502040204020203" pitchFamily="34" charset="0"/>
              </a:rPr>
              <a:t> Guha</a:t>
            </a:r>
          </a:p>
          <a:p>
            <a:r>
              <a:rPr lang="en-IN" sz="3600" dirty="0">
                <a:latin typeface="Bahnschrift" panose="020B0502040204020203" pitchFamily="34" charset="0"/>
              </a:rPr>
              <a:t>MEMBER 3: Anirban </a:t>
            </a:r>
            <a:r>
              <a:rPr lang="en-IN" sz="3600" dirty="0" err="1">
                <a:latin typeface="Bahnschrift" panose="020B0502040204020203" pitchFamily="34" charset="0"/>
              </a:rPr>
              <a:t>Saha</a:t>
            </a:r>
            <a:endParaRPr lang="en-IN" sz="3600" dirty="0">
              <a:latin typeface="Bahnschrift" panose="020B0502040204020203" pitchFamily="34" charset="0"/>
            </a:endParaRPr>
          </a:p>
          <a:p>
            <a:endParaRPr lang="en-IN" sz="1350" dirty="0"/>
          </a:p>
        </p:txBody>
      </p:sp>
    </p:spTree>
    <p:extLst>
      <p:ext uri="{BB962C8B-B14F-4D97-AF65-F5344CB8AC3E}">
        <p14:creationId xmlns:p14="http://schemas.microsoft.com/office/powerpoint/2010/main" val="28344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2AF5C-81B7-4DF0-87D2-D495244E3F54}"/>
              </a:ext>
            </a:extLst>
          </p:cNvPr>
          <p:cNvSpPr txBox="1"/>
          <p:nvPr/>
        </p:nvSpPr>
        <p:spPr>
          <a:xfrm>
            <a:off x="2840857" y="1236773"/>
            <a:ext cx="3462291"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INSPIRATION</a:t>
            </a:r>
          </a:p>
        </p:txBody>
      </p:sp>
      <p:sp>
        <p:nvSpPr>
          <p:cNvPr id="4" name="TextBox 3">
            <a:extLst>
              <a:ext uri="{FF2B5EF4-FFF2-40B4-BE49-F238E27FC236}">
                <a16:creationId xmlns:a16="http://schemas.microsoft.com/office/drawing/2014/main" id="{BC2A78F4-E16B-42F2-AD13-661E91A7D66F}"/>
              </a:ext>
            </a:extLst>
          </p:cNvPr>
          <p:cNvSpPr txBox="1"/>
          <p:nvPr/>
        </p:nvSpPr>
        <p:spPr>
          <a:xfrm>
            <a:off x="699117" y="2468547"/>
            <a:ext cx="8063144"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6D24ADF-E19D-49CE-9173-AE78FE06ADA6}"/>
              </a:ext>
            </a:extLst>
          </p:cNvPr>
          <p:cNvSpPr txBox="1"/>
          <p:nvPr/>
        </p:nvSpPr>
        <p:spPr>
          <a:xfrm>
            <a:off x="894428" y="2814798"/>
            <a:ext cx="7364027" cy="2354491"/>
          </a:xfrm>
          <a:prstGeom prst="rect">
            <a:avLst/>
          </a:prstGeom>
          <a:pattFill prst="pct5">
            <a:fgClr>
              <a:schemeClr val="accent2">
                <a:lumMod val="75000"/>
              </a:schemeClr>
            </a:fgClr>
            <a:bgClr>
              <a:schemeClr val="bg1"/>
            </a:bgClr>
          </a:pattFill>
        </p:spPr>
        <p:txBody>
          <a:bodyPr wrap="square" rtlCol="0">
            <a:spAutoFit/>
          </a:bodyPr>
          <a:lstStyle/>
          <a:p>
            <a:r>
              <a:rPr lang="en-IN" sz="2100" dirty="0">
                <a:latin typeface="Arial" panose="020B0604020202020204" pitchFamily="34" charset="0"/>
                <a:cs typeface="Arial" panose="020B0604020202020204" pitchFamily="34" charset="0"/>
              </a:rPr>
              <a:t>There has been many incidents with us when we are watching a film and suddenly we go to sleep, but the phone or laptop stays on and turns off only after the whole movie is finished thus it increases the wastage of battery.</a:t>
            </a:r>
          </a:p>
          <a:p>
            <a:r>
              <a:rPr lang="en-IN" sz="2100" dirty="0">
                <a:latin typeface="Arial" panose="020B0604020202020204" pitchFamily="34" charset="0"/>
                <a:cs typeface="Arial" panose="020B0604020202020204" pitchFamily="34" charset="0"/>
              </a:rPr>
              <a:t>To overcome thus wastage of battery we are making this model so that the phone or laptop screen turns off when we or eyes closes after a certain time limit.</a:t>
            </a:r>
          </a:p>
        </p:txBody>
      </p:sp>
    </p:spTree>
    <p:extLst>
      <p:ext uri="{BB962C8B-B14F-4D97-AF65-F5344CB8AC3E}">
        <p14:creationId xmlns:p14="http://schemas.microsoft.com/office/powerpoint/2010/main" val="35495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D8112-A299-435D-B830-329E78C36114}"/>
              </a:ext>
            </a:extLst>
          </p:cNvPr>
          <p:cNvSpPr txBox="1"/>
          <p:nvPr/>
        </p:nvSpPr>
        <p:spPr>
          <a:xfrm>
            <a:off x="2954045" y="1183507"/>
            <a:ext cx="3235910"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TECH STACK</a:t>
            </a:r>
          </a:p>
        </p:txBody>
      </p:sp>
      <p:sp>
        <p:nvSpPr>
          <p:cNvPr id="6" name="TextBox 5">
            <a:extLst>
              <a:ext uri="{FF2B5EF4-FFF2-40B4-BE49-F238E27FC236}">
                <a16:creationId xmlns:a16="http://schemas.microsoft.com/office/drawing/2014/main" id="{0FB51C61-4E2E-4A4B-8FBA-CB0FE4AD95D8}"/>
              </a:ext>
            </a:extLst>
          </p:cNvPr>
          <p:cNvSpPr txBox="1"/>
          <p:nvPr/>
        </p:nvSpPr>
        <p:spPr>
          <a:xfrm>
            <a:off x="785676" y="2655711"/>
            <a:ext cx="7357369" cy="1569660"/>
          </a:xfrm>
          <a:prstGeom prst="rect">
            <a:avLst/>
          </a:prstGeom>
          <a:pattFill prst="pct5">
            <a:fgClr>
              <a:schemeClr val="accent2">
                <a:lumMod val="75000"/>
              </a:schemeClr>
            </a:fgClr>
            <a:bgClr>
              <a:schemeClr val="bg1"/>
            </a:bgClr>
          </a:pattFill>
        </p:spPr>
        <p:txBody>
          <a:bodyPr wrap="square" rtlCol="0">
            <a:spAutoFit/>
          </a:bodyPr>
          <a:lstStyle/>
          <a:p>
            <a:pPr marL="385763" indent="-385763">
              <a:buAutoNum type="arabicParenR"/>
            </a:pPr>
            <a:r>
              <a:rPr lang="en-IN" sz="2400" dirty="0">
                <a:latin typeface="Mongolian Baiti" panose="03000500000000000000" pitchFamily="66" charset="0"/>
                <a:cs typeface="Mongolian Baiti" panose="03000500000000000000" pitchFamily="66" charset="0"/>
              </a:rPr>
              <a:t>Python</a:t>
            </a:r>
          </a:p>
          <a:p>
            <a:pPr marL="385763" indent="-385763">
              <a:buAutoNum type="arabicParenR"/>
            </a:pPr>
            <a:r>
              <a:rPr lang="en-IN" sz="2400" dirty="0">
                <a:latin typeface="Mongolian Baiti" panose="03000500000000000000" pitchFamily="66" charset="0"/>
                <a:cs typeface="Mongolian Baiti" panose="03000500000000000000" pitchFamily="66" charset="0"/>
              </a:rPr>
              <a:t>OpenCV</a:t>
            </a:r>
          </a:p>
          <a:p>
            <a:pPr marL="385763" indent="-385763">
              <a:buAutoNum type="arabicParenR"/>
            </a:pPr>
            <a:r>
              <a:rPr lang="en-IN" sz="2400" dirty="0">
                <a:latin typeface="Mongolian Baiti" panose="03000500000000000000" pitchFamily="66" charset="0"/>
                <a:cs typeface="Mongolian Baiti" panose="03000500000000000000" pitchFamily="66" charset="0"/>
              </a:rPr>
              <a:t>Android</a:t>
            </a:r>
          </a:p>
          <a:p>
            <a:pPr marL="385763" indent="-385763">
              <a:buAutoNum type="arabicParenR"/>
            </a:pPr>
            <a:r>
              <a:rPr lang="en-IN" sz="2400" dirty="0" err="1">
                <a:latin typeface="Mongolian Baiti" panose="03000500000000000000" pitchFamily="66" charset="0"/>
                <a:cs typeface="Mongolian Baiti" panose="03000500000000000000" pitchFamily="66" charset="0"/>
              </a:rPr>
              <a:t>Dlib</a:t>
            </a:r>
            <a:endParaRPr lang="en-IN" sz="24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8155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6AF6D-573A-49DC-98DF-E9605EFA4305}"/>
              </a:ext>
            </a:extLst>
          </p:cNvPr>
          <p:cNvSpPr txBox="1"/>
          <p:nvPr/>
        </p:nvSpPr>
        <p:spPr>
          <a:xfrm>
            <a:off x="2341488" y="1323330"/>
            <a:ext cx="4461029"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IMPLEMENTATION</a:t>
            </a:r>
          </a:p>
        </p:txBody>
      </p:sp>
      <p:sp>
        <p:nvSpPr>
          <p:cNvPr id="3" name="TextBox 2">
            <a:extLst>
              <a:ext uri="{FF2B5EF4-FFF2-40B4-BE49-F238E27FC236}">
                <a16:creationId xmlns:a16="http://schemas.microsoft.com/office/drawing/2014/main" id="{05C1F162-E9CD-4651-839D-34E50237CB75}"/>
              </a:ext>
            </a:extLst>
          </p:cNvPr>
          <p:cNvSpPr txBox="1"/>
          <p:nvPr/>
        </p:nvSpPr>
        <p:spPr>
          <a:xfrm>
            <a:off x="186431" y="2654980"/>
            <a:ext cx="8882108" cy="2885405"/>
          </a:xfrm>
          <a:prstGeom prst="rect">
            <a:avLst/>
          </a:prstGeom>
          <a:pattFill prst="pct5">
            <a:fgClr>
              <a:schemeClr val="accent2">
                <a:lumMod val="75000"/>
              </a:schemeClr>
            </a:fgClr>
            <a:bgClr>
              <a:schemeClr val="bg1"/>
            </a:bgClr>
          </a:pattFill>
        </p:spPr>
        <p:txBody>
          <a:bodyPr wrap="square" rtlCol="0">
            <a:spAutoFit/>
          </a:bodyPr>
          <a:lstStyle/>
          <a:p>
            <a:pPr marL="257175" indent="-257175">
              <a:buAutoNum type="arabicParenR"/>
            </a:pPr>
            <a:r>
              <a:rPr lang="en-US" sz="2100" dirty="0">
                <a:latin typeface="Arial" panose="020B0604020202020204" pitchFamily="34" charset="0"/>
                <a:cs typeface="Arial" panose="020B0604020202020204" pitchFamily="34" charset="0"/>
              </a:rPr>
              <a:t>Determine </a:t>
            </a:r>
            <a:r>
              <a:rPr lang="en-US" sz="2100" i="1" dirty="0">
                <a:latin typeface="Arial" panose="020B0604020202020204" pitchFamily="34" charset="0"/>
                <a:cs typeface="Arial" panose="020B0604020202020204" pitchFamily="34" charset="0"/>
              </a:rPr>
              <a:t>how long</a:t>
            </a:r>
            <a:r>
              <a:rPr lang="en-US" sz="2100" dirty="0">
                <a:latin typeface="Arial" panose="020B0604020202020204" pitchFamily="34" charset="0"/>
                <a:cs typeface="Arial" panose="020B0604020202020204" pitchFamily="34" charset="0"/>
              </a:rPr>
              <a:t> a given person’s eyes have been closed for. If there eyes have been closed for a certain amount of time, then we will assume that the person has fallen asleep.</a:t>
            </a:r>
          </a:p>
          <a:p>
            <a:endParaRPr lang="en-US" sz="2100" dirty="0">
              <a:latin typeface="Arial" panose="020B0604020202020204" pitchFamily="34" charset="0"/>
              <a:cs typeface="Arial" panose="020B0604020202020204" pitchFamily="34" charset="0"/>
            </a:endParaRPr>
          </a:p>
          <a:p>
            <a:pPr marL="257175" indent="-257175">
              <a:buAutoNum type="arabicParenR" startAt="2"/>
            </a:pPr>
            <a:r>
              <a:rPr lang="en-US" sz="2100" dirty="0">
                <a:latin typeface="Arial" panose="020B0604020202020204" pitchFamily="34" charset="0"/>
                <a:cs typeface="Arial" panose="020B0604020202020204" pitchFamily="34" charset="0"/>
              </a:rPr>
              <a:t>If the person has fallen asleep then after a certain time which can be set by the user, the phone or the laptop screen will</a:t>
            </a:r>
          </a:p>
          <a:p>
            <a:r>
              <a:rPr lang="en-US" sz="2100" dirty="0">
                <a:latin typeface="Arial" panose="020B0604020202020204" pitchFamily="34" charset="0"/>
                <a:cs typeface="Arial" panose="020B0604020202020204" pitchFamily="34" charset="0"/>
              </a:rPr>
              <a:t>       be turned off thus saving the battery of the phone or laptop.</a:t>
            </a:r>
          </a:p>
          <a:p>
            <a:r>
              <a:rPr lang="en-US" sz="1350" dirty="0"/>
              <a:t>    </a:t>
            </a:r>
          </a:p>
          <a:p>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7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AB0861-2131-4B10-8947-4F6D4263232D}"/>
              </a:ext>
            </a:extLst>
          </p:cNvPr>
          <p:cNvSpPr>
            <a:spLocks noGrp="1"/>
          </p:cNvSpPr>
          <p:nvPr>
            <p:ph type="title"/>
          </p:nvPr>
        </p:nvSpPr>
        <p:spPr>
          <a:xfrm>
            <a:off x="628650" y="1222217"/>
            <a:ext cx="7886700" cy="4441736"/>
          </a:xfrm>
          <a:pattFill prst="pct5">
            <a:fgClr>
              <a:schemeClr val="accent2">
                <a:lumMod val="75000"/>
              </a:schemeClr>
            </a:fgClr>
            <a:bgClr>
              <a:schemeClr val="bg1"/>
            </a:bgClr>
          </a:pattFill>
        </p:spPr>
        <p:txBody>
          <a:bodyPr>
            <a:normAutofit/>
          </a:bodyPr>
          <a:lstStyle/>
          <a:p>
            <a:r>
              <a:rPr lang="en-US" sz="2100" dirty="0">
                <a:latin typeface="Arial" panose="020B0604020202020204" pitchFamily="34" charset="0"/>
                <a:cs typeface="Arial" panose="020B0604020202020204" pitchFamily="34" charset="0"/>
              </a:rPr>
              <a:t>4) In the first part, we will show how we are going to setup the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camera in the phone or laptop such that it could detect the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face.</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5) Apply facial landmark localization and monitor the eyes.</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6) We will then demonstrate how we can implement our   </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drowsiness detection model using OpenCV, </a:t>
            </a:r>
            <a:r>
              <a:rPr lang="en-US" sz="2100" dirty="0" err="1">
                <a:latin typeface="Arial" panose="020B0604020202020204" pitchFamily="34" charset="0"/>
                <a:cs typeface="Arial" panose="020B0604020202020204" pitchFamily="34" charset="0"/>
              </a:rPr>
              <a:t>dlib</a:t>
            </a:r>
            <a:r>
              <a:rPr lang="en-US" sz="2100" dirty="0">
                <a:latin typeface="Arial" panose="020B0604020202020204" pitchFamily="34" charset="0"/>
                <a:cs typeface="Arial" panose="020B0604020202020204" pitchFamily="34" charset="0"/>
              </a:rPr>
              <a:t>, and Python.</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7) We will have to develop different models for android device    </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and for the laptop.</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47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1D954-DC3D-40BE-B7ED-7EB3B18DE63C}"/>
              </a:ext>
            </a:extLst>
          </p:cNvPr>
          <p:cNvSpPr txBox="1"/>
          <p:nvPr/>
        </p:nvSpPr>
        <p:spPr>
          <a:xfrm>
            <a:off x="314048" y="1616966"/>
            <a:ext cx="8515904" cy="3647152"/>
          </a:xfrm>
          <a:prstGeom prst="rect">
            <a:avLst/>
          </a:prstGeom>
          <a:pattFill prst="pct5">
            <a:fgClr>
              <a:schemeClr val="accent2">
                <a:lumMod val="75000"/>
              </a:schemeClr>
            </a:fgClr>
            <a:bgClr>
              <a:schemeClr val="bg1"/>
            </a:bgClr>
          </a:pattFill>
        </p:spPr>
        <p:txBody>
          <a:bodyPr wrap="square" rtlCol="0">
            <a:spAutoFit/>
          </a:bodyPr>
          <a:lstStyle/>
          <a:p>
            <a:r>
              <a:rPr lang="en-US" sz="2100" dirty="0">
                <a:latin typeface="Arial" panose="020B0604020202020204" pitchFamily="34" charset="0"/>
                <a:cs typeface="Arial" panose="020B0604020202020204" pitchFamily="34" charset="0"/>
              </a:rPr>
              <a:t>8) While implementing the model for android phone then we have to</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check the landscape and portrait mode of the device and we need  </a:t>
            </a:r>
          </a:p>
          <a:p>
            <a:r>
              <a:rPr lang="en-US" sz="2100" dirty="0">
                <a:latin typeface="Arial" panose="020B0604020202020204" pitchFamily="34" charset="0"/>
                <a:cs typeface="Arial" panose="020B0604020202020204" pitchFamily="34" charset="0"/>
              </a:rPr>
              <a:t>    to make an application which will run in the background.          </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9) While implementing the model for the laptop then the program will</a:t>
            </a:r>
          </a:p>
          <a:p>
            <a:r>
              <a:rPr lang="en-US" sz="2100" dirty="0">
                <a:latin typeface="Arial" panose="020B0604020202020204" pitchFamily="34" charset="0"/>
                <a:cs typeface="Arial" panose="020B0604020202020204" pitchFamily="34" charset="0"/>
              </a:rPr>
              <a:t>     run in the background and no app is required.</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10) We will require permission to run in the background of the device </a:t>
            </a:r>
          </a:p>
          <a:p>
            <a:r>
              <a:rPr lang="en-US" sz="2100" dirty="0">
                <a:latin typeface="Arial" panose="020B0604020202020204" pitchFamily="34" charset="0"/>
                <a:cs typeface="Arial" panose="020B0604020202020204" pitchFamily="34" charset="0"/>
              </a:rPr>
              <a:t>      and the permission to access the front camera.</a:t>
            </a:r>
          </a:p>
          <a:p>
            <a:endParaRPr lang="en-US" sz="2100" dirty="0">
              <a:latin typeface="Arial" panose="020B0604020202020204" pitchFamily="34" charset="0"/>
              <a:cs typeface="Arial" panose="020B0604020202020204" pitchFamily="34" charset="0"/>
            </a:endParaRPr>
          </a:p>
          <a:p>
            <a:r>
              <a:rPr lang="en-IN" sz="2100" dirty="0"/>
              <a:t>11) Finally we will give a demo video of our model.</a:t>
            </a:r>
          </a:p>
        </p:txBody>
      </p:sp>
    </p:spTree>
    <p:extLst>
      <p:ext uri="{BB962C8B-B14F-4D97-AF65-F5344CB8AC3E}">
        <p14:creationId xmlns:p14="http://schemas.microsoft.com/office/powerpoint/2010/main" val="27950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DCF15-D198-497B-A280-9ECAF098409B}"/>
              </a:ext>
            </a:extLst>
          </p:cNvPr>
          <p:cNvSpPr txBox="1"/>
          <p:nvPr/>
        </p:nvSpPr>
        <p:spPr>
          <a:xfrm>
            <a:off x="3877322" y="70054"/>
            <a:ext cx="1389356"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USES</a:t>
            </a:r>
          </a:p>
        </p:txBody>
      </p:sp>
      <p:sp>
        <p:nvSpPr>
          <p:cNvPr id="4" name="TextBox 3">
            <a:extLst>
              <a:ext uri="{FF2B5EF4-FFF2-40B4-BE49-F238E27FC236}">
                <a16:creationId xmlns:a16="http://schemas.microsoft.com/office/drawing/2014/main" id="{DB85ACB2-D417-41EA-B318-1FBF20EDC685}"/>
              </a:ext>
            </a:extLst>
          </p:cNvPr>
          <p:cNvSpPr txBox="1"/>
          <p:nvPr/>
        </p:nvSpPr>
        <p:spPr>
          <a:xfrm>
            <a:off x="896644" y="1518082"/>
            <a:ext cx="7350711" cy="3970318"/>
          </a:xfrm>
          <a:prstGeom prst="rect">
            <a:avLst/>
          </a:prstGeom>
          <a:pattFill prst="pct5">
            <a:fgClr>
              <a:schemeClr val="accent2">
                <a:lumMod val="75000"/>
              </a:schemeClr>
            </a:fgClr>
            <a:bgClr>
              <a:schemeClr val="bg1"/>
            </a:bgClr>
          </a:pattFill>
        </p:spPr>
        <p:txBody>
          <a:bodyPr wrap="square" rtlCol="0">
            <a:spAutoFit/>
          </a:bodyPr>
          <a:lstStyle/>
          <a:p>
            <a:pPr marL="457200" indent="-457200">
              <a:buAutoNum type="arabicParenR"/>
            </a:pPr>
            <a:r>
              <a:rPr lang="en-IN" sz="2100" dirty="0">
                <a:latin typeface="Arial" panose="020B0604020202020204" pitchFamily="34" charset="0"/>
                <a:cs typeface="Arial" panose="020B0604020202020204" pitchFamily="34" charset="0"/>
              </a:rPr>
              <a:t>Our model will wake people up during office work or while studying.</a:t>
            </a:r>
          </a:p>
          <a:p>
            <a:pPr marL="457200" indent="-457200">
              <a:buAutoNum type="arabicParenR"/>
            </a:pPr>
            <a:r>
              <a:rPr lang="en-IN" sz="2100" dirty="0">
                <a:latin typeface="Arial" panose="020B0604020202020204" pitchFamily="34" charset="0"/>
                <a:cs typeface="Arial" panose="020B0604020202020204" pitchFamily="34" charset="0"/>
              </a:rPr>
              <a:t>Our model can be used as a life saver for the people driving in the car since the alarm can wake the sleeping people and prevent accidents.</a:t>
            </a:r>
          </a:p>
          <a:p>
            <a:pPr marL="457200" indent="-457200">
              <a:buAutoNum type="arabicParenR"/>
            </a:pPr>
            <a:r>
              <a:rPr lang="en-IN" sz="2100" dirty="0">
                <a:latin typeface="Arial" panose="020B0604020202020204" pitchFamily="34" charset="0"/>
                <a:cs typeface="Arial" panose="020B0604020202020204" pitchFamily="34" charset="0"/>
              </a:rPr>
              <a:t>Our model will save the battery of your laptop or pc since it will immediately go to the sleep mode when you will feel sleepy or drowsy which will not happen and the laptop will go on and ruin the battery of the device.</a:t>
            </a:r>
          </a:p>
          <a:p>
            <a:pPr marL="457200" indent="-457200">
              <a:buAutoNum type="arabicParenR"/>
            </a:pPr>
            <a:r>
              <a:rPr lang="en-IN" sz="2100" dirty="0">
                <a:latin typeface="Arial" panose="020B0604020202020204" pitchFamily="34" charset="0"/>
                <a:cs typeface="Arial" panose="020B0604020202020204" pitchFamily="34" charset="0"/>
              </a:rPr>
              <a:t>Our model is highly customisable and you can adjust the model according to your eye size and sleep and/or alarm time.</a:t>
            </a:r>
          </a:p>
        </p:txBody>
      </p:sp>
    </p:spTree>
    <p:extLst>
      <p:ext uri="{BB962C8B-B14F-4D97-AF65-F5344CB8AC3E}">
        <p14:creationId xmlns:p14="http://schemas.microsoft.com/office/powerpoint/2010/main" val="6860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78838-1507-48E2-9588-1AAE5D279820}"/>
              </a:ext>
            </a:extLst>
          </p:cNvPr>
          <p:cNvSpPr txBox="1"/>
          <p:nvPr/>
        </p:nvSpPr>
        <p:spPr>
          <a:xfrm>
            <a:off x="3204838" y="585927"/>
            <a:ext cx="2734323"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CITATIONS</a:t>
            </a:r>
          </a:p>
        </p:txBody>
      </p:sp>
      <p:sp>
        <p:nvSpPr>
          <p:cNvPr id="5" name="TextBox 4">
            <a:extLst>
              <a:ext uri="{FF2B5EF4-FFF2-40B4-BE49-F238E27FC236}">
                <a16:creationId xmlns:a16="http://schemas.microsoft.com/office/drawing/2014/main" id="{37EFC95A-900A-47F0-903C-426492D560FD}"/>
              </a:ext>
            </a:extLst>
          </p:cNvPr>
          <p:cNvSpPr txBox="1"/>
          <p:nvPr/>
        </p:nvSpPr>
        <p:spPr>
          <a:xfrm>
            <a:off x="985421" y="2379216"/>
            <a:ext cx="7013360" cy="738664"/>
          </a:xfrm>
          <a:prstGeom prst="rect">
            <a:avLst/>
          </a:prstGeom>
          <a:pattFill prst="pct5">
            <a:fgClr>
              <a:schemeClr val="accent2">
                <a:lumMod val="75000"/>
              </a:schemeClr>
            </a:fgClr>
            <a:bgClr>
              <a:schemeClr val="bg1"/>
            </a:bgClr>
          </a:pattFill>
        </p:spPr>
        <p:txBody>
          <a:bodyPr wrap="square" rtlCol="0">
            <a:spAutoFit/>
          </a:bodyPr>
          <a:lstStyle/>
          <a:p>
            <a:r>
              <a:rPr lang="en-IN" sz="2100" dirty="0">
                <a:latin typeface="Arial" panose="020B0604020202020204" pitchFamily="34" charset="0"/>
                <a:cs typeface="Arial" panose="020B0604020202020204" pitchFamily="34" charset="0"/>
              </a:rPr>
              <a:t>https://www.pyimagesearch.com/2017/05/08/drowsiness-detection-opencv/</a:t>
            </a:r>
          </a:p>
        </p:txBody>
      </p:sp>
    </p:spTree>
    <p:extLst>
      <p:ext uri="{BB962C8B-B14F-4D97-AF65-F5344CB8AC3E}">
        <p14:creationId xmlns:p14="http://schemas.microsoft.com/office/powerpoint/2010/main" val="29996819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276</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Bahnschrift</vt:lpstr>
      <vt:lpstr>Bahnschrift SemiCondensed</vt:lpstr>
      <vt:lpstr>Calibri</vt:lpstr>
      <vt:lpstr>Calibri Light</vt:lpstr>
      <vt:lpstr>Comic Sans MS</vt:lpstr>
      <vt:lpstr>Mongolian Baiti</vt:lpstr>
      <vt:lpstr>Office Theme</vt:lpstr>
      <vt:lpstr>Hack and Chill</vt:lpstr>
      <vt:lpstr>PowerPoint Presentation</vt:lpstr>
      <vt:lpstr>PowerPoint Presentation</vt:lpstr>
      <vt:lpstr>PowerPoint Presentation</vt:lpstr>
      <vt:lpstr>PowerPoint Presentation</vt:lpstr>
      <vt:lpstr>4) In the first part, we will show how we are going to setup the     camera in the phone or laptop such that it could detect the     face.  5) Apply facial landmark localization and monitor the eyes.  6) We will then demonstrate how we can implement our         drowsiness detection model using OpenCV, dlib, and Python.  7) We will have to develop different models for android device          and for the laptop.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Sabarnna Sen</dc:creator>
  <cp:lastModifiedBy>Sabarnna Sen</cp:lastModifiedBy>
  <cp:revision>15</cp:revision>
  <dcterms:created xsi:type="dcterms:W3CDTF">2020-10-04T15:03:07Z</dcterms:created>
  <dcterms:modified xsi:type="dcterms:W3CDTF">2020-10-17T15:46:42Z</dcterms:modified>
</cp:coreProperties>
</file>