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2" r:id="rId3"/>
    <p:sldId id="258" r:id="rId4"/>
    <p:sldId id="259" r:id="rId5"/>
    <p:sldId id="260" r:id="rId6"/>
    <p:sldId id="257" r:id="rId7"/>
    <p:sldId id="262" r:id="rId8"/>
    <p:sldId id="271" r:id="rId9"/>
    <p:sldId id="261" r:id="rId10"/>
    <p:sldId id="263" r:id="rId11"/>
    <p:sldId id="269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avan P" initials="RP" lastIdx="1" clrIdx="0">
    <p:extLst>
      <p:ext uri="{19B8F6BF-5375-455C-9EA6-DF929625EA0E}">
        <p15:presenceInfo xmlns:p15="http://schemas.microsoft.com/office/powerpoint/2012/main" userId="a7cff8b72fe80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3" autoAdjust="0"/>
  </p:normalViewPr>
  <p:slideViewPr>
    <p:cSldViewPr snapToGrid="0">
      <p:cViewPr>
        <p:scale>
          <a:sx n="76" d="100"/>
          <a:sy n="76" d="100"/>
        </p:scale>
        <p:origin x="704" y="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4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2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8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86D6275-D1BA-42E5-8769-4E1A27B1F6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0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74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3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10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8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3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16-07-2025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6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D6275-D1BA-42E5-8769-4E1A27B1F6B9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3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zH-VW6Y2W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zH-VW6Y2WI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B590-A0E3-F7C7-A2BF-04CA0E8D7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From Raw Data to Actionable Intelligence</a:t>
            </a:r>
            <a:br>
              <a:rPr lang="en-US" sz="5600" dirty="0"/>
            </a:br>
            <a:br>
              <a:rPr lang="en-US" sz="5600" dirty="0"/>
            </a:br>
            <a:r>
              <a:rPr lang="en-US" sz="3600" dirty="0"/>
              <a:t>A Case Study on the Pool Code Mapping Dashboard</a:t>
            </a:r>
            <a:endParaRPr lang="en-IN" sz="36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99F3D-824D-29C1-EB78-CA323F58A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682083"/>
            <a:ext cx="7891272" cy="1069848"/>
          </a:xfrm>
        </p:spPr>
        <p:txBody>
          <a:bodyPr/>
          <a:lstStyle/>
          <a:p>
            <a:r>
              <a:rPr lang="en-IN" dirty="0"/>
              <a:t>Presented By: Padmanava Das</a:t>
            </a:r>
          </a:p>
          <a:p>
            <a:r>
              <a:rPr lang="en-IN" dirty="0"/>
              <a:t>Student-Id: </a:t>
            </a:r>
            <a:r>
              <a:rPr lang="en-IN" sz="1600" dirty="0"/>
              <a:t>CT_CSI_PB_4325 </a:t>
            </a:r>
          </a:p>
        </p:txBody>
      </p:sp>
      <p:sp>
        <p:nvSpPr>
          <p:cNvPr id="5" name="Rectangle 4">
            <a:hlinkClick r:id="rId2"/>
            <a:extLst>
              <a:ext uri="{FF2B5EF4-FFF2-40B4-BE49-F238E27FC236}">
                <a16:creationId xmlns:a16="http://schemas.microsoft.com/office/drawing/2014/main" id="{1D67B110-8A4C-D308-F9B8-566F9507789A}"/>
              </a:ext>
            </a:extLst>
          </p:cNvPr>
          <p:cNvSpPr/>
          <p:nvPr/>
        </p:nvSpPr>
        <p:spPr>
          <a:xfrm>
            <a:off x="9491724" y="588997"/>
            <a:ext cx="1635853" cy="629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Hover on Me</a:t>
            </a:r>
          </a:p>
        </p:txBody>
      </p:sp>
    </p:spTree>
    <p:extLst>
      <p:ext uri="{BB962C8B-B14F-4D97-AF65-F5344CB8AC3E}">
        <p14:creationId xmlns:p14="http://schemas.microsoft.com/office/powerpoint/2010/main" val="195205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1467"/>
            <a:ext cx="10058400" cy="935795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Features of the dashboard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3"/>
            <a:ext cx="10058400" cy="51029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At-a-Glance KPIs:</a:t>
            </a:r>
            <a:r>
              <a:rPr lang="en-US" sz="1800" dirty="0"/>
              <a:t> Four cards at the top display the most critical metrics for a high-level overview.</a:t>
            </a:r>
          </a:p>
          <a:p>
            <a:pPr>
              <a:lnSpc>
                <a:spcPct val="150000"/>
              </a:lnSpc>
            </a:pPr>
            <a:r>
              <a:rPr lang="en-IN" dirty="0"/>
              <a:t>Visual Analysis: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dirty="0"/>
              <a:t>Donut Chart</a:t>
            </a:r>
            <a:r>
              <a:rPr lang="en-US" dirty="0"/>
              <a:t> shows the percentage breakdown of Mapped vs. Unmapped codes.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dirty="0"/>
              <a:t>Bar Chart</a:t>
            </a:r>
            <a:r>
              <a:rPr lang="en-US" dirty="0"/>
              <a:t> visualizes the total allocated value by product type.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Granular Detail:</a:t>
            </a:r>
            <a:r>
              <a:rPr lang="en-US" dirty="0"/>
              <a:t> A </a:t>
            </a:r>
            <a:r>
              <a:rPr lang="en-US" b="1" dirty="0"/>
              <a:t>Table Visual</a:t>
            </a:r>
            <a:r>
              <a:rPr lang="en-US" dirty="0"/>
              <a:t> at the bottom allows users to see detailed information for every single pool code.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Interactive Filtering: </a:t>
            </a:r>
            <a:r>
              <a:rPr lang="en-US" dirty="0"/>
              <a:t>A </a:t>
            </a:r>
            <a:r>
              <a:rPr lang="en-US" b="1" dirty="0"/>
              <a:t>Slicer</a:t>
            </a:r>
            <a:r>
              <a:rPr lang="en-US" dirty="0"/>
              <a:t> for RM/ERM status allows the user to filter the entire dashboard instantly.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274320" lvl="1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61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98635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Business outcomes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91208"/>
            <a:ext cx="10058400" cy="40507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Insight 1: Quantified Risk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We have identified exactly 213 unassigned pool codes. This is our immediate priority list.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Insight 2: Strategic Allocation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dirty="0"/>
              <a:t>We can now analyze the workload and portfolio distribution between RMs and ERMs to ensure it aligns with our business strategy.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Insight 3: Product Focus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dirty="0"/>
              <a:t>The dashboard reveals the most significant products within these portfolios, providing data to guide sales strategy and training.</a:t>
            </a:r>
          </a:p>
          <a:p>
            <a:endParaRPr lang="en-US" sz="1800" dirty="0"/>
          </a:p>
          <a:p>
            <a:pPr lvl="1"/>
            <a:endParaRPr lang="en-US" sz="1600" dirty="0"/>
          </a:p>
          <a:p>
            <a:pPr lvl="4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75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Conclusion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We have successfully transformed a complex dataset into a powerful, interactive dashboard that provides critical visibility and drives accountability.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This project proves that with the right approach and accessible tools like Power BI Desktop, we can create high-impact business intelligence solutions.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687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282B24-AF24-EA8E-32AB-36DB6E64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05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C229-8CFB-5BE2-18F5-DD7151DF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160" y="-83890"/>
            <a:ext cx="5783957" cy="991830"/>
          </a:xfrm>
        </p:spPr>
        <p:txBody>
          <a:bodyPr>
            <a:noAutofit/>
          </a:bodyPr>
          <a:lstStyle/>
          <a:p>
            <a:r>
              <a:rPr lang="en-IN" sz="4000" dirty="0"/>
              <a:t>Watch Project Video</a:t>
            </a:r>
          </a:p>
        </p:txBody>
      </p:sp>
      <p:pic>
        <p:nvPicPr>
          <p:cNvPr id="4" name="Online Media 3" title="Project at Celebal Technologies as Summer Intern">
            <a:hlinkClick r:id="" action="ppaction://media"/>
            <a:extLst>
              <a:ext uri="{FF2B5EF4-FFF2-40B4-BE49-F238E27FC236}">
                <a16:creationId xmlns:a16="http://schemas.microsoft.com/office/drawing/2014/main" id="{C245E290-ECCB-AEF5-3944-57C4E83D260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85516" y="762600"/>
            <a:ext cx="10420967" cy="588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8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B44E-0E80-0126-CE16-EAF1D8D0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objective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B978-1E07-136E-F86C-61C4569C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The Goal:</a:t>
            </a:r>
            <a:r>
              <a:rPr lang="en-US" sz="1800" dirty="0"/>
              <a:t> To eliminate ambiguity and gain complete, on-demand visibility into the status of our customer portfolios (Pool Codes). 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The Vision:</a:t>
            </a:r>
            <a:r>
              <a:rPr lang="en-US" sz="1800" dirty="0"/>
              <a:t> To empower management with a data intelligence tool to effectively track revenue sources, resource allocation, and compliance across all dimensions.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8431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DA0B-9C8A-AE38-7F77-6D38537B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Problem statement / Project scope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D9B2-D1F8-B05F-8238-A5A70B23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Lack of a centralized system to track the assignment of Relationship Managers (RMs) to Pool Codes, leading to potential revenue loss, service gaps, and compliance risks. </a:t>
            </a:r>
          </a:p>
          <a:p>
            <a:r>
              <a:rPr lang="en-US" sz="1800" dirty="0"/>
              <a:t>Identify, clean, and model the provided Pool Code data.</a:t>
            </a:r>
          </a:p>
          <a:p>
            <a:r>
              <a:rPr lang="en-US" sz="1800" dirty="0"/>
              <a:t>Create a comprehensive Power BI dashboard to measure key KPIs like mapping status and product allocation.</a:t>
            </a:r>
          </a:p>
          <a:p>
            <a:r>
              <a:rPr lang="en-US" sz="1800" dirty="0"/>
              <a:t>Incorporate filters to allow for dynamic data slicing.</a:t>
            </a:r>
          </a:p>
          <a:p>
            <a:r>
              <a:rPr lang="en-US" sz="1800" dirty="0"/>
              <a:t>The dashboard must provide both high-level summaries and granular, detailed views.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0701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51051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9416"/>
            <a:ext cx="10933591" cy="39575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Tool of Choice:</a:t>
            </a:r>
            <a:r>
              <a:rPr lang="en-US" sz="1800" dirty="0"/>
              <a:t> Microsoft Power BI (Desktop Version)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Data Source:</a:t>
            </a:r>
            <a:r>
              <a:rPr lang="en-US" sz="1800" dirty="0"/>
              <a:t> A single excel file containing all Pool Code information.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Ingested the raw data and performed intensive cleaning, restructuring, and enrichment.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Developed an interactive dashboard with DAX measures to calculate and display our KPIs.</a:t>
            </a:r>
            <a:endParaRPr lang="en-IN" sz="1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EC014A-3126-3B85-4DE6-7B1926FF0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single CSV file containing all Pool Code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6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77463-4DEC-8A49-215A-7F15747F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532" y="97654"/>
            <a:ext cx="8930935" cy="110970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Data cleaning/transformation in Power Query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7FA7D-7869-67E9-EDDB-5B13B9990B6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1371" y="1089195"/>
            <a:ext cx="10174287" cy="5453062"/>
          </a:xfrm>
        </p:spPr>
      </p:pic>
    </p:spTree>
    <p:extLst>
      <p:ext uri="{BB962C8B-B14F-4D97-AF65-F5344CB8AC3E}">
        <p14:creationId xmlns:p14="http://schemas.microsoft.com/office/powerpoint/2010/main" val="49433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77463-4DEC-8A49-215A-7F15747F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058" y="273471"/>
            <a:ext cx="8785883" cy="70019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Data cleaning/transformation in Power Query</a:t>
            </a:r>
            <a:endParaRPr lang="en-IN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9F1A5-439B-14E2-89EB-B3A23E5FBBCD}"/>
              </a:ext>
            </a:extLst>
          </p:cNvPr>
          <p:cNvSpPr txBox="1"/>
          <p:nvPr/>
        </p:nvSpPr>
        <p:spPr>
          <a:xfrm>
            <a:off x="588513" y="1127616"/>
            <a:ext cx="107906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Key Transformations Performed: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Corrected Structural Errors:</a:t>
            </a:r>
            <a:r>
              <a:rPr lang="en-US" dirty="0"/>
              <a:t> Merged records that were incorrectly split across two rows using the Fill Down technique.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Replaced Errors:</a:t>
            </a:r>
            <a:r>
              <a:rPr lang="en-US" dirty="0"/>
              <a:t> Systematically found and replaced all data errors in the product columns with '0' to ensure data integrity.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Unpivoted Data:</a:t>
            </a:r>
            <a:r>
              <a:rPr lang="en-US" dirty="0"/>
              <a:t> Transformed over 20 'wide' product columns into a 'long' format with two columns ('Product' and 'Allocated Value'), making the data suitable for analysis.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Created Conditional Column:</a:t>
            </a:r>
            <a:r>
              <a:rPr lang="en-US" dirty="0"/>
              <a:t> Added a 'Mapping Status' column based on business rules to categorize each Pool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14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D49A-1303-8FF8-E67F-B44A7D8A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457" y="272965"/>
            <a:ext cx="8853085" cy="776901"/>
          </a:xfrm>
        </p:spPr>
        <p:txBody>
          <a:bodyPr>
            <a:normAutofit/>
          </a:bodyPr>
          <a:lstStyle/>
          <a:p>
            <a:r>
              <a:rPr lang="en-US" sz="3600" dirty="0"/>
              <a:t>Data cleaning/transformation in Power Query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DF849-26DB-1BC9-7819-AA8CB1CDE1E5}"/>
              </a:ext>
            </a:extLst>
          </p:cNvPr>
          <p:cNvSpPr txBox="1"/>
          <p:nvPr/>
        </p:nvSpPr>
        <p:spPr>
          <a:xfrm>
            <a:off x="287866" y="1393751"/>
            <a:ext cx="1049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Measures?</a:t>
            </a:r>
            <a:r>
              <a:rPr lang="en-US" dirty="0"/>
              <a:t> DAX measures are reusable formulas that ensure consistent and accurate calculations across the entire dashboard.</a:t>
            </a:r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98BBD92-C17B-292B-E085-BBB12CC23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66" y="2660966"/>
            <a:ext cx="934720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 (Body)"/>
              </a:rPr>
              <a:t>Key Measures Created: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ckwell (Body)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 (Body)"/>
              </a:rPr>
              <a:t>Total Pool Codes: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 (Body)"/>
              </a:rPr>
              <a:t>A distinct count of all unique pool codes.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 (Body)"/>
              </a:rPr>
              <a:t>Mapped Codes: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 (Body)"/>
              </a:rPr>
              <a:t>Calculates the number of codes assigned to an RM or ERM.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 (Body)"/>
              </a:rPr>
              <a:t>Unmapped Codes: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 (Body)"/>
              </a:rPr>
              <a:t>Calculates the number of codes with an "Unmapped" status.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 (Body)"/>
              </a:rPr>
              <a:t>ERM Mapped Codes: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ckwell (Body)"/>
              </a:rPr>
              <a:t>A specific count of codes mapped only to ERMs.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48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F47B-0E24-CC37-9F9B-31EBFEC3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419" y="135533"/>
            <a:ext cx="8139160" cy="629174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The Solution - The KPI Dashboard</a:t>
            </a:r>
            <a:endParaRPr lang="en-IN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DC42B-49F7-81BA-AC66-CB2FE5C27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5522" y="984106"/>
            <a:ext cx="10380955" cy="573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36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476</TotalTime>
  <Words>663</Words>
  <Application>Microsoft Office PowerPoint</Application>
  <PresentationFormat>Widescreen</PresentationFormat>
  <Paragraphs>57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Rockwell</vt:lpstr>
      <vt:lpstr>Rockwell (Body)</vt:lpstr>
      <vt:lpstr>Rockwell Condensed</vt:lpstr>
      <vt:lpstr>Wingdings</vt:lpstr>
      <vt:lpstr>Wood Type</vt:lpstr>
      <vt:lpstr>From Raw Data to Actionable Intelligence  A Case Study on the Pool Code Mapping Dashboard</vt:lpstr>
      <vt:lpstr>Watch Project Video</vt:lpstr>
      <vt:lpstr>Business objective</vt:lpstr>
      <vt:lpstr>Problem statement / Project scope</vt:lpstr>
      <vt:lpstr>Solution approach</vt:lpstr>
      <vt:lpstr>Data cleaning/transformation in Power Query</vt:lpstr>
      <vt:lpstr>Data cleaning/transformation in Power Query</vt:lpstr>
      <vt:lpstr>Data cleaning/transformation in Power Query</vt:lpstr>
      <vt:lpstr>The Solution - The KPI Dashboard</vt:lpstr>
      <vt:lpstr>Features of the dashboard</vt:lpstr>
      <vt:lpstr>Business outcomes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Padmanava Das</dc:creator>
  <cp:lastModifiedBy>padmanava das</cp:lastModifiedBy>
  <cp:revision>35</cp:revision>
  <dcterms:created xsi:type="dcterms:W3CDTF">2022-12-25T12:52:17Z</dcterms:created>
  <dcterms:modified xsi:type="dcterms:W3CDTF">2025-07-16T17:39:10Z</dcterms:modified>
</cp:coreProperties>
</file>