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36B47-59B5-4BAB-A36D-36E4E05DEB15}">
          <p14:sldIdLst>
            <p14:sldId id="274"/>
            <p14:sldId id="275"/>
            <p14:sldId id="276"/>
            <p14:sldId id="278"/>
            <p14:sldId id="277"/>
            <p14:sldId id="279"/>
          </p14:sldIdLst>
        </p14:section>
        <p14:section name="Untitled Section" id="{1595E649-0088-4BEB-8B66-4CBD5DC21EED}">
          <p14:sldIdLst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-77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Exploiting &amp; Defense</a:t>
            </a:r>
            <a:br>
              <a:rPr lang="en-US" altLang="en-US" smtClean="0"/>
            </a:br>
            <a:r>
              <a:rPr lang="en-US" altLang="en-US" smtClean="0"/>
              <a:t>Day 1 Recap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So…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8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7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20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7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7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1"/>
            <a:endCxn id="34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1"/>
            <a:endCxn id="34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solidFill>
            <a:srgbClr val="92D05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1" name="Straight Arrow Connector 30"/>
          <p:cNvCxnSpPr>
            <a:stCxn id="30" idx="2"/>
            <a:endCxn id="6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8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1280595" y="980728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V="1">
            <a:off x="1280595" y="1741004"/>
            <a:ext cx="2736303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Exploits and Vulnerabilities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Exploit: Program which exploits a vulnerability</a:t>
            </a:r>
          </a:p>
          <a:p>
            <a:r>
              <a:rPr lang="en-US" altLang="en-US" smtClean="0"/>
              <a:t>Exploit types:</a:t>
            </a:r>
          </a:p>
          <a:p>
            <a:pPr lvl="2"/>
            <a:r>
              <a:rPr lang="en-US" altLang="en-US" smtClean="0"/>
              <a:t>Local (Privilege Escalation)</a:t>
            </a:r>
          </a:p>
          <a:p>
            <a:pPr lvl="2"/>
            <a:r>
              <a:rPr lang="en-US" altLang="en-US" smtClean="0"/>
              <a:t>Remote (Attack a server / service)</a:t>
            </a:r>
          </a:p>
          <a:p>
            <a:pPr lvl="2"/>
            <a:r>
              <a:rPr lang="en-US" altLang="en-US" smtClean="0"/>
              <a:t>Client (Attack a client program)</a:t>
            </a:r>
          </a:p>
          <a:p>
            <a:r>
              <a:rPr lang="en-US" altLang="en-US" smtClean="0"/>
              <a:t>Memory corruption:</a:t>
            </a:r>
          </a:p>
          <a:p>
            <a:pPr lvl="2"/>
            <a:r>
              <a:rPr lang="en-US" altLang="en-US" smtClean="0"/>
              <a:t>Exploit memory-unsafe languages (C, 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Van Neumann Architecture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928664" y="1556792"/>
            <a:ext cx="698477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RAM</a:t>
            </a:r>
            <a:endParaRPr kumimoji="0" lang="de-CH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32920" y="2996952"/>
            <a:ext cx="2808312" cy="144016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itchFamily="34" charset="0"/>
              </a:rPr>
              <a:t>CPU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&lt;magic&gt;</a:t>
            </a:r>
            <a:endParaRPr kumimoji="0" lang="de-CH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6" name="Elbow Connector 5"/>
          <p:cNvCxnSpPr>
            <a:stCxn id="12" idx="2"/>
          </p:cNvCxnSpPr>
          <p:nvPr/>
        </p:nvCxnSpPr>
        <p:spPr bwMode="auto">
          <a:xfrm rot="16200000" flipH="1">
            <a:off x="2440818" y="2340782"/>
            <a:ext cx="1928021" cy="1656184"/>
          </a:xfrm>
          <a:prstGeom prst="bentConnector3">
            <a:avLst>
              <a:gd name="adj1" fmla="val 99923"/>
            </a:avLst>
          </a:prstGeom>
          <a:ln w="5715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</p:cNvCxnSpPr>
          <p:nvPr/>
        </p:nvCxnSpPr>
        <p:spPr bwMode="auto">
          <a:xfrm flipV="1">
            <a:off x="7041232" y="2204864"/>
            <a:ext cx="1656184" cy="1512168"/>
          </a:xfrm>
          <a:prstGeom prst="bentConnector3">
            <a:avLst>
              <a:gd name="adj1" fmla="val 99815"/>
            </a:avLst>
          </a:prstGeom>
          <a:ln w="57150"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2600" y="4509120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Data</a:t>
            </a:r>
            <a:endParaRPr lang="de-CH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8400"/>
                </a:solidFill>
              </a:rPr>
              <a:t>Instructions</a:t>
            </a:r>
            <a:endParaRPr lang="en-US" dirty="0" smtClean="0">
              <a:solidFill>
                <a:srgbClr val="FF84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 bwMode="auto">
          <a:xfrm rot="16200000" flipH="1">
            <a:off x="3116796" y="2384884"/>
            <a:ext cx="1296144" cy="936104"/>
          </a:xfrm>
          <a:prstGeom prst="bentConnector3">
            <a:avLst>
              <a:gd name="adj1" fmla="val 99861"/>
            </a:avLst>
          </a:prstGeom>
          <a:ln w="5715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4544" y="4527087"/>
            <a:ext cx="2741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8400"/>
                </a:solidFill>
              </a:rPr>
              <a:t>Instructions</a:t>
            </a:r>
            <a:endParaRPr lang="de-CH" dirty="0">
              <a:solidFill>
                <a:srgbClr val="FF84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86228" y="1556791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67436" y="1556791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553400" y="1556790"/>
            <a:ext cx="218600" cy="648073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45288" y="1556792"/>
            <a:ext cx="218600" cy="648072"/>
          </a:xfrm>
          <a:prstGeom prst="rect">
            <a:avLst/>
          </a:prstGeom>
          <a:solidFill>
            <a:srgbClr val="DE8703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5" name="Elbow Connector 14"/>
          <p:cNvCxnSpPr>
            <a:endCxn id="14" idx="2"/>
          </p:cNvCxnSpPr>
          <p:nvPr/>
        </p:nvCxnSpPr>
        <p:spPr bwMode="auto">
          <a:xfrm rot="5400000" flipH="1" flipV="1">
            <a:off x="6699838" y="2546258"/>
            <a:ext cx="1296144" cy="613356"/>
          </a:xfrm>
          <a:prstGeom prst="bentConnector3">
            <a:avLst>
              <a:gd name="adj1" fmla="val 296"/>
            </a:avLst>
          </a:prstGeom>
          <a:ln w="57150">
            <a:solidFill>
              <a:srgbClr val="DE8703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Intel: Little endianness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856656" y="2363388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0xAABBCCDD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56656" y="2996952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 CC BB AA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6656" y="1729824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2864434397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4874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4016896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368824" y="2996952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4736976" y="3630516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1850898" y="3592763"/>
            <a:ext cx="0" cy="64807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40632" y="421956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530830" y="42355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de-CH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648744" y="3630516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4728" y="3861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de-CH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370814" y="3636881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6798" y="38674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de-CH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018886" y="3636882"/>
            <a:ext cx="0" cy="2305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4870" y="3867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de-CH" sz="14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856656" y="1412776"/>
            <a:ext cx="288032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1850898" y="1268760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4736976" y="1277144"/>
            <a:ext cx="0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3232" y="980728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32 bit = 4 bytes</a:t>
            </a:r>
            <a:endParaRPr lang="de-CH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41032" y="172982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Decimal (10)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5241032" y="240584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Hex (16)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5241032" y="3021346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Endian Storage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9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Intel Registers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4725144"/>
            <a:ext cx="8300988" cy="1572468"/>
          </a:xfrm>
        </p:spPr>
        <p:txBody>
          <a:bodyPr/>
          <a:lstStyle/>
          <a:p>
            <a:r>
              <a:rPr lang="en-US" smtClean="0"/>
              <a:t>Also:</a:t>
            </a:r>
          </a:p>
          <a:p>
            <a:r>
              <a:rPr lang="en-US" smtClean="0"/>
              <a:t>EAX, EBX, ECX, EDI, ESI, R8-R12</a:t>
            </a:r>
            <a:endParaRPr lang="de-C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28409"/>
              </p:ext>
            </p:extLst>
          </p:nvPr>
        </p:nvGraphicFramePr>
        <p:xfrm>
          <a:off x="1651000" y="1227666"/>
          <a:ext cx="7838503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3728"/>
                <a:gridCol w="864096"/>
                <a:gridCol w="2649405"/>
                <a:gridCol w="3471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Acronym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 to?</a:t>
                      </a:r>
                      <a:endParaRPr lang="de-C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IP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IP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Instruction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 instruction to be executed</a:t>
                      </a:r>
                      <a:endParaRPr lang="de-C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SP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SP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Stack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Top of Stack</a:t>
                      </a:r>
                      <a:endParaRPr lang="de-C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BP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dirty="0" smtClean="0">
                          <a:latin typeface="Avenir LT Std 85 Heavy" pitchFamily="34" charset="0"/>
                        </a:rPr>
                        <a:t>BP</a:t>
                      </a:r>
                      <a:endParaRPr lang="de-CH" sz="2800" dirty="0">
                        <a:latin typeface="Avenir LT Std 85 Heavy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 Pointer</a:t>
                      </a:r>
                      <a:endParaRPr lang="de-C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Stack</a:t>
                      </a:r>
                      <a:r>
                        <a:rPr lang="en-US" sz="2000" baseline="0" dirty="0" smtClean="0"/>
                        <a:t> Frame (Bottom)</a:t>
                      </a:r>
                      <a:endParaRPr lang="de-C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Memory Layout in Linux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Stack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Heap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77336" y="4977172"/>
            <a:ext cx="1728192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ELF File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6177136" y="5265204"/>
            <a:ext cx="18002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1192" y="49771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mapping</a:t>
            </a:r>
            <a:endParaRPr lang="de-CH" sz="1600" dirty="0"/>
          </a:p>
        </p:txBody>
      </p:sp>
      <p:cxnSp>
        <p:nvCxnSpPr>
          <p:cNvPr id="15" name="Straight Connector 14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7236" y="13651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array[16];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1329" y="29236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/>
          <p:cNvCxnSpPr/>
          <p:nvPr/>
        </p:nvCxnSpPr>
        <p:spPr bwMode="auto">
          <a:xfrm rot="10800000" flipV="1">
            <a:off x="6177136" y="1592796"/>
            <a:ext cx="900100" cy="46805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1"/>
            <a:endCxn id="6" idx="3"/>
          </p:cNvCxnSpPr>
          <p:nvPr/>
        </p:nvCxnSpPr>
        <p:spPr bwMode="auto">
          <a:xfrm rot="10800000" flipV="1">
            <a:off x="6177137" y="3154450"/>
            <a:ext cx="1474193" cy="81460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kanye w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26387">
            <a:off x="-512964" y="44891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Our objective</a:t>
            </a:r>
            <a:br>
              <a:rPr lang="en-US" smtClean="0"/>
            </a:br>
            <a:r>
              <a:rPr lang="en-US" smtClean="0"/>
              <a:t>(spoiler alert!)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7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based buffer overflow exploit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640632" y="1916832"/>
            <a:ext cx="590465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char </a:t>
            </a:r>
            <a:r>
              <a:rPr lang="en-US" b="1" dirty="0" err="1" smtClean="0">
                <a:solidFill>
                  <a:schemeClr val="tx1"/>
                </a:solidFill>
                <a:latin typeface="Arial Rounded MT Bold" pitchFamily="34" charset="0"/>
              </a:rPr>
              <a:t>firstname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[64]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45288" y="1916832"/>
            <a:ext cx="1352989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SIP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40632" y="4149080"/>
            <a:ext cx="5904656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de-CH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45288" y="4149080"/>
            <a:ext cx="1352989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AA00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Elbow Connector 7"/>
          <p:cNvCxnSpPr>
            <a:stCxn id="7" idx="2"/>
          </p:cNvCxnSpPr>
          <p:nvPr/>
        </p:nvCxnSpPr>
        <p:spPr bwMode="auto">
          <a:xfrm rot="5400000">
            <a:off x="4931208" y="1506577"/>
            <a:ext cx="12700" cy="6581151"/>
          </a:xfrm>
          <a:prstGeom prst="bentConnector4">
            <a:avLst>
              <a:gd name="adj1" fmla="val 4533819"/>
              <a:gd name="adj2" fmla="val 100061"/>
            </a:avLst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6736" y="5589240"/>
            <a:ext cx="548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 to buffer with </a:t>
            </a:r>
            <a:r>
              <a:rPr lang="en-US" dirty="0" err="1" smtClean="0"/>
              <a:t>shellcode</a:t>
            </a:r>
            <a:endParaRPr lang="de-CH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657669" y="1556792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97201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0xAA00</a:t>
            </a:r>
            <a:endParaRPr lang="de-CH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657668" y="3797751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4567" y="321297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0xAA00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6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based buffer overflow exploit</a:t>
            </a:r>
            <a:endParaRPr lang="de-CH"/>
          </a:p>
        </p:txBody>
      </p:sp>
      <p:sp>
        <p:nvSpPr>
          <p:cNvPr id="4" name="Rectangle 3"/>
          <p:cNvSpPr/>
          <p:nvPr/>
        </p:nvSpPr>
        <p:spPr bwMode="auto">
          <a:xfrm>
            <a:off x="1640632" y="1916832"/>
            <a:ext cx="5904656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char </a:t>
            </a:r>
            <a:r>
              <a:rPr lang="en-US" b="1" dirty="0" err="1" smtClean="0">
                <a:solidFill>
                  <a:schemeClr val="tx1"/>
                </a:solidFill>
                <a:latin typeface="Arial Rounded MT Bold" pitchFamily="34" charset="0"/>
              </a:rPr>
              <a:t>firstname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[64]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45288" y="1916832"/>
            <a:ext cx="1352989" cy="6480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SIP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40632" y="4149080"/>
            <a:ext cx="5904656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de-CH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45288" y="4149080"/>
            <a:ext cx="1352989" cy="648072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AA00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8" name="Elbow Connector 7"/>
          <p:cNvCxnSpPr>
            <a:stCxn id="7" idx="2"/>
          </p:cNvCxnSpPr>
          <p:nvPr/>
        </p:nvCxnSpPr>
        <p:spPr bwMode="auto">
          <a:xfrm rot="5400000">
            <a:off x="4931208" y="1506577"/>
            <a:ext cx="12700" cy="6581151"/>
          </a:xfrm>
          <a:prstGeom prst="bentConnector4">
            <a:avLst>
              <a:gd name="adj1" fmla="val 4533819"/>
              <a:gd name="adj2" fmla="val 100061"/>
            </a:avLst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6736" y="5589240"/>
            <a:ext cx="548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 to buffer with </a:t>
            </a:r>
            <a:r>
              <a:rPr lang="en-US" dirty="0" err="1" smtClean="0"/>
              <a:t>shellcode</a:t>
            </a:r>
            <a:endParaRPr lang="de-CH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657669" y="1556792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972017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0xFF00</a:t>
            </a:r>
            <a:endParaRPr lang="de-CH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657668" y="3797751"/>
            <a:ext cx="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4567" y="321297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0xAA00</a:t>
            </a:r>
            <a:endParaRPr lang="de-CH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257256" y="1628800"/>
            <a:ext cx="1872208" cy="1152128"/>
          </a:xfrm>
          <a:prstGeom prst="rect">
            <a:avLst/>
          </a:prstGeom>
          <a:noFill/>
          <a:ln w="76200"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05128" y="5305563"/>
            <a:ext cx="1954776" cy="1152128"/>
          </a:xfrm>
          <a:prstGeom prst="rect">
            <a:avLst/>
          </a:prstGeom>
          <a:noFill/>
          <a:ln w="76200"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237</Words>
  <Application>Microsoft Office PowerPoint</Application>
  <PresentationFormat>A4 Paper (210x297 mm)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CSCH_presentation_empty_english</vt:lpstr>
      <vt:lpstr>Exploiting &amp; Defense Day 1 Recap</vt:lpstr>
      <vt:lpstr>Exploits and Vulnerabilities</vt:lpstr>
      <vt:lpstr>Van Neumann Architecture</vt:lpstr>
      <vt:lpstr>Intel: Little endianness</vt:lpstr>
      <vt:lpstr>Important Intel Registers</vt:lpstr>
      <vt:lpstr>Process Memory Layout in Linux</vt:lpstr>
      <vt:lpstr>Our objective (spoiler alert!)</vt:lpstr>
      <vt:lpstr>Stack based buffer overflow exploit</vt:lpstr>
      <vt:lpstr>Stack based buffer overflow exploit</vt:lpstr>
      <vt:lpstr>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&amp; Defense Day 1 Recap</dc:title>
  <dc:creator>Dobin Rutishauser</dc:creator>
  <cp:lastModifiedBy>Dobin Rutishauser</cp:lastModifiedBy>
  <cp:revision>6</cp:revision>
  <cp:lastPrinted>1999-09-08T18:00:21Z</cp:lastPrinted>
  <dcterms:created xsi:type="dcterms:W3CDTF">2017-02-26T14:39:51Z</dcterms:created>
  <dcterms:modified xsi:type="dcterms:W3CDTF">2017-03-03T15:02:27Z</dcterms:modified>
</cp:coreProperties>
</file>