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4" r:id="rId2"/>
    <p:sldId id="276" r:id="rId3"/>
    <p:sldId id="277" r:id="rId4"/>
    <p:sldId id="278" r:id="rId5"/>
    <p:sldId id="279" r:id="rId6"/>
    <p:sldId id="280" r:id="rId7"/>
    <p:sldId id="281" r:id="rId8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703"/>
    <a:srgbClr val="FF8400"/>
    <a:srgbClr val="00247D"/>
    <a:srgbClr val="FF0606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-246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4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Exploiting &amp; Defense</a:t>
            </a:r>
            <a:br>
              <a:rPr lang="en-US" altLang="en-US" smtClean="0"/>
            </a:br>
            <a:r>
              <a:rPr lang="en-US" altLang="en-US" smtClean="0"/>
              <a:t>Day 2 Recap</a:t>
            </a:r>
            <a:endParaRPr lang="en-US" altLang="en-US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Shellcode! Example in one slide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1" y="908719"/>
            <a:ext cx="6840761" cy="34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99" y="4509120"/>
            <a:ext cx="827797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8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call a </a:t>
            </a:r>
            <a:r>
              <a:rPr lang="en-US" dirty="0" err="1" smtClean="0"/>
              <a:t>syscall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2800" b="1" dirty="0" err="1"/>
              <a:t>mov</a:t>
            </a:r>
            <a:r>
              <a:rPr lang="en-US" sz="2800" b="1" dirty="0"/>
              <a:t> </a:t>
            </a:r>
            <a:r>
              <a:rPr lang="en-US" sz="2800" b="1" dirty="0" err="1"/>
              <a:t>eax</a:t>
            </a:r>
            <a:r>
              <a:rPr lang="en-US" sz="2800" b="1" dirty="0"/>
              <a:t> &lt;</a:t>
            </a:r>
            <a:r>
              <a:rPr lang="en-US" sz="2800" b="1" dirty="0" err="1"/>
              <a:t>system_call_number</a:t>
            </a:r>
            <a:r>
              <a:rPr lang="en-US" sz="2800" b="1" dirty="0"/>
              <a:t>&gt;</a:t>
            </a:r>
          </a:p>
          <a:p>
            <a:pPr lvl="1"/>
            <a:r>
              <a:rPr lang="en-US" sz="2800" b="1" dirty="0" err="1"/>
              <a:t>int</a:t>
            </a:r>
            <a:r>
              <a:rPr lang="en-US" sz="2800" b="1" dirty="0"/>
              <a:t> 0x80</a:t>
            </a:r>
          </a:p>
          <a:p>
            <a:r>
              <a:rPr lang="en-US" sz="2800" dirty="0" smtClean="0"/>
              <a:t>Arguments in:</a:t>
            </a:r>
          </a:p>
          <a:p>
            <a:pPr lvl="2"/>
            <a:r>
              <a:rPr lang="en-US" sz="2000" dirty="0" smtClean="0"/>
              <a:t>EBX</a:t>
            </a:r>
          </a:p>
          <a:p>
            <a:pPr lvl="2"/>
            <a:r>
              <a:rPr lang="en-US" sz="2000" dirty="0" smtClean="0"/>
              <a:t>ECX</a:t>
            </a:r>
          </a:p>
          <a:p>
            <a:pPr lvl="2"/>
            <a:r>
              <a:rPr lang="en-US" sz="2000" dirty="0" smtClean="0"/>
              <a:t>EDX</a:t>
            </a:r>
          </a:p>
          <a:p>
            <a:pPr lvl="2"/>
            <a:r>
              <a:rPr lang="en-US" sz="2000" dirty="0" smtClean="0"/>
              <a:t>…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35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</a:t>
            </a:r>
            <a:endParaRPr lang="de-CH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681192" y="1811682"/>
            <a:ext cx="2666502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&amp;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blubb</a:t>
            </a:r>
            <a:endParaRPr kumimoji="0" lang="de-CH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683398" y="2249420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SIP</a:t>
            </a:r>
            <a:endParaRPr kumimoji="0" lang="de-CH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683398" y="2687158"/>
            <a:ext cx="2664296" cy="4377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</a:rPr>
              <a:t>SFP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683398" y="3118978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8400"/>
                </a:solidFill>
                <a:latin typeface="Arial Rounded MT Bold" pitchFamily="34" charset="0"/>
              </a:rPr>
              <a:t>compass1</a:t>
            </a:r>
            <a:endParaRPr kumimoji="0" lang="de-CH" sz="2000" b="1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683398" y="3706319"/>
            <a:ext cx="2664296" cy="581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8400"/>
                </a:solidFill>
                <a:latin typeface="Arial Rounded MT Bold" pitchFamily="34" charset="0"/>
              </a:rPr>
              <a:t>compass2</a:t>
            </a:r>
            <a:endParaRPr kumimoji="0" lang="de-CH" sz="2800" b="1" i="0" u="none" strike="noStrike" cap="none" normalizeH="0" baseline="0" dirty="0" smtClean="0">
              <a:ln>
                <a:noFill/>
              </a:ln>
              <a:solidFill>
                <a:srgbClr val="FF8400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47" name="Straight Arrow Connector 46"/>
          <p:cNvCxnSpPr>
            <a:endCxn id="49" idx="1"/>
          </p:cNvCxnSpPr>
          <p:nvPr/>
        </p:nvCxnSpPr>
        <p:spPr bwMode="auto">
          <a:xfrm>
            <a:off x="8133316" y="4475978"/>
            <a:ext cx="147354" cy="4154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</p:cNvCxnSpPr>
          <p:nvPr/>
        </p:nvCxnSpPr>
        <p:spPr bwMode="auto">
          <a:xfrm flipV="1">
            <a:off x="7810176" y="4475978"/>
            <a:ext cx="179124" cy="40069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80670" y="47067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pop</a:t>
            </a:r>
            <a:endParaRPr lang="de-CH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7125373" y="46920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push</a:t>
            </a:r>
            <a:endParaRPr lang="de-CH" sz="18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1064568" y="764704"/>
            <a:ext cx="5184576" cy="576064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void main(void) {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blubb</a:t>
            </a:r>
            <a:r>
              <a:rPr lang="en-US" sz="2400" dirty="0" smtClean="0">
                <a:solidFill>
                  <a:schemeClr val="tx1"/>
                </a:solidFill>
              </a:rPr>
              <a:t> = 0;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foobar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blubb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return;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void </a:t>
            </a:r>
            <a:r>
              <a:rPr lang="en-US" sz="2400" b="1" dirty="0" err="1">
                <a:solidFill>
                  <a:schemeClr val="tx1"/>
                </a:solidFill>
              </a:rPr>
              <a:t>foobar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arg1) {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char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rgbClr val="FF8400"/>
                </a:solidFill>
              </a:rPr>
              <a:t>compass1</a:t>
            </a:r>
            <a:r>
              <a:rPr lang="en-US" sz="2400" dirty="0" smtClean="0">
                <a:solidFill>
                  <a:schemeClr val="tx1"/>
                </a:solidFill>
              </a:rPr>
              <a:t>[];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char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rgbClr val="FF8400"/>
                </a:solidFill>
              </a:rPr>
              <a:t>compass2</a:t>
            </a:r>
            <a:r>
              <a:rPr lang="en-US" sz="2400" dirty="0" smtClean="0">
                <a:solidFill>
                  <a:schemeClr val="tx1"/>
                </a:solidFill>
              </a:rPr>
              <a:t>[];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de-CH" sz="2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40" idx="1"/>
          </p:cNvCxnSpPr>
          <p:nvPr/>
        </p:nvCxnSpPr>
        <p:spPr bwMode="auto">
          <a:xfrm rot="10800000">
            <a:off x="3296816" y="2336579"/>
            <a:ext cx="3386582" cy="131711"/>
          </a:xfrm>
          <a:prstGeom prst="bentConnector3">
            <a:avLst/>
          </a:prstGeom>
          <a:ln w="28575">
            <a:solidFill>
              <a:srgbClr val="FF000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5797" y="2358751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pointer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2" name="Elbow Connector 11"/>
          <p:cNvCxnSpPr>
            <a:stCxn id="38" idx="1"/>
          </p:cNvCxnSpPr>
          <p:nvPr/>
        </p:nvCxnSpPr>
        <p:spPr bwMode="auto">
          <a:xfrm rot="10800000">
            <a:off x="4520952" y="1412777"/>
            <a:ext cx="2160240" cy="617775"/>
          </a:xfrm>
          <a:prstGeom prst="bentConnector3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38100" cap="rnd" cmpd="sng" algn="ctr">
            <a:solidFill>
              <a:schemeClr val="accent2"/>
            </a:solidFill>
            <a:prstDash val="sysDash"/>
            <a:round/>
            <a:headEnd type="none" w="sm" len="sm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169024" y="828001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Save </a:t>
            </a:r>
            <a:r>
              <a:rPr lang="en-US" dirty="0" err="1" smtClean="0">
                <a:solidFill>
                  <a:schemeClr val="accent2"/>
                </a:solidFill>
              </a:rPr>
              <a:t>ptr</a:t>
            </a:r>
            <a:endParaRPr lang="de-CH" dirty="0">
              <a:solidFill>
                <a:schemeClr val="accent2"/>
              </a:solidFill>
            </a:endParaRPr>
          </a:p>
        </p:txBody>
      </p:sp>
      <p:cxnSp>
        <p:nvCxnSpPr>
          <p:cNvPr id="18" name="Elbow Connector 17"/>
          <p:cNvCxnSpPr>
            <a:endCxn id="44" idx="1"/>
          </p:cNvCxnSpPr>
          <p:nvPr/>
        </p:nvCxnSpPr>
        <p:spPr bwMode="auto">
          <a:xfrm flipV="1">
            <a:off x="4954103" y="3409855"/>
            <a:ext cx="1729295" cy="667217"/>
          </a:xfrm>
          <a:prstGeom prst="bentConnector3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 bwMode="auto">
          <a:xfrm flipV="1">
            <a:off x="4954103" y="4016502"/>
            <a:ext cx="1727089" cy="459476"/>
          </a:xfrm>
          <a:prstGeom prst="bentConnector3">
            <a:avLst>
              <a:gd name="adj1" fmla="val 63933"/>
            </a:avLst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8984" y="4492469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allocate</a:t>
            </a:r>
            <a:endParaRPr lang="de-CH" dirty="0">
              <a:solidFill>
                <a:srgbClr val="00B05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9633520" y="1805764"/>
            <a:ext cx="0" cy="2482309"/>
          </a:xfrm>
          <a:prstGeom prst="line">
            <a:avLst/>
          </a:prstGeom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 flipH="1">
            <a:off x="9490685" y="1818542"/>
            <a:ext cx="14993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 flipH="1">
            <a:off x="9496599" y="4288074"/>
            <a:ext cx="14993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Call Convention Details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895" y="1283684"/>
            <a:ext cx="5640047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sz="3200" dirty="0" smtClean="0"/>
              <a:t>push </a:t>
            </a:r>
            <a:r>
              <a:rPr lang="en-US" sz="3200" dirty="0" err="1" smtClean="0"/>
              <a:t>ebp</a:t>
            </a:r>
            <a:endParaRPr lang="en-US" sz="3200" dirty="0" smtClean="0"/>
          </a:p>
          <a:p>
            <a:pPr lvl="1"/>
            <a:r>
              <a:rPr lang="en-US" sz="3200" dirty="0" err="1" smtClean="0"/>
              <a:t>mov</a:t>
            </a:r>
            <a:r>
              <a:rPr lang="en-US" sz="3200" dirty="0" smtClean="0"/>
              <a:t> </a:t>
            </a:r>
            <a:r>
              <a:rPr lang="en-US" sz="3200" dirty="0" err="1" smtClean="0"/>
              <a:t>ebp</a:t>
            </a:r>
            <a:r>
              <a:rPr lang="en-US" sz="3200" dirty="0" smtClean="0"/>
              <a:t>, </a:t>
            </a:r>
            <a:r>
              <a:rPr lang="en-US" sz="3200" dirty="0" err="1" smtClean="0"/>
              <a:t>esp</a:t>
            </a:r>
            <a:r>
              <a:rPr lang="en-US" sz="3200" dirty="0" smtClean="0"/>
              <a:t>,</a:t>
            </a:r>
          </a:p>
          <a:p>
            <a:pPr lvl="1"/>
            <a:r>
              <a:rPr lang="en-US" sz="3200" i="1" dirty="0" smtClean="0"/>
              <a:t>sub </a:t>
            </a:r>
            <a:r>
              <a:rPr lang="en-US" sz="3200" i="1" dirty="0" err="1" smtClean="0"/>
              <a:t>esp</a:t>
            </a:r>
            <a:r>
              <a:rPr lang="en-US" sz="3200" i="1" dirty="0" smtClean="0"/>
              <a:t>, 0x10</a:t>
            </a:r>
          </a:p>
          <a:p>
            <a:pPr lvl="1"/>
            <a:r>
              <a:rPr lang="en-US" sz="3200" i="1" smtClean="0"/>
              <a:t>…</a:t>
            </a:r>
          </a:p>
          <a:p>
            <a:pPr lvl="1"/>
            <a:r>
              <a:rPr lang="en-US" sz="3200" i="1" smtClean="0"/>
              <a:t>…</a:t>
            </a:r>
            <a:endParaRPr lang="en-US" sz="3200" i="1" dirty="0" smtClean="0"/>
          </a:p>
          <a:p>
            <a:pPr lvl="1"/>
            <a:r>
              <a:rPr lang="en-US" sz="3200" smtClean="0"/>
              <a:t>mov </a:t>
            </a:r>
            <a:r>
              <a:rPr lang="en-US" sz="3200" dirty="0" err="1" smtClean="0"/>
              <a:t>esp</a:t>
            </a:r>
            <a:r>
              <a:rPr lang="en-US" sz="3200" dirty="0" smtClean="0"/>
              <a:t>, </a:t>
            </a:r>
            <a:r>
              <a:rPr lang="en-US" sz="3200" dirty="0" err="1" smtClean="0"/>
              <a:t>ebp</a:t>
            </a:r>
            <a:r>
              <a:rPr lang="en-US" sz="3200" dirty="0" smtClean="0"/>
              <a:t>   	; leave</a:t>
            </a:r>
          </a:p>
          <a:p>
            <a:pPr lvl="1"/>
            <a:r>
              <a:rPr lang="en-US" sz="3200" dirty="0" smtClean="0"/>
              <a:t>pop </a:t>
            </a:r>
            <a:r>
              <a:rPr lang="en-US" sz="3200" dirty="0" err="1" smtClean="0"/>
              <a:t>ebp</a:t>
            </a:r>
            <a:r>
              <a:rPr lang="en-US" sz="3200" dirty="0" smtClean="0"/>
              <a:t>	</a:t>
            </a:r>
            <a:r>
              <a:rPr lang="en-US" sz="3200" smtClean="0"/>
              <a:t>	</a:t>
            </a:r>
            <a:r>
              <a:rPr lang="en-US" sz="3200" smtClean="0"/>
              <a:t>	; </a:t>
            </a:r>
            <a:r>
              <a:rPr lang="en-US" sz="3200" dirty="0" smtClean="0"/>
              <a:t>leave</a:t>
            </a:r>
          </a:p>
          <a:p>
            <a:pPr lvl="1"/>
            <a:r>
              <a:rPr lang="en-US" sz="3200" dirty="0" smtClean="0"/>
              <a:t>pop </a:t>
            </a:r>
            <a:r>
              <a:rPr lang="en-US" sz="3200" dirty="0" err="1" smtClean="0"/>
              <a:t>eip</a:t>
            </a:r>
            <a:r>
              <a:rPr lang="en-US" sz="3200" dirty="0" smtClean="0"/>
              <a:t>	</a:t>
            </a:r>
            <a:r>
              <a:rPr lang="en-US" sz="3200" smtClean="0"/>
              <a:t>	</a:t>
            </a:r>
            <a:r>
              <a:rPr lang="en-US" sz="3200" smtClean="0"/>
              <a:t>	; ret</a:t>
            </a:r>
            <a:endParaRPr lang="de-CH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24608" y="1279361"/>
            <a:ext cx="2232248" cy="266429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pPr lvl="1"/>
            <a:r>
              <a:rPr lang="en-US" kern="0" dirty="0" smtClean="0"/>
              <a:t>push 4</a:t>
            </a:r>
          </a:p>
          <a:p>
            <a:pPr lvl="1"/>
            <a:r>
              <a:rPr lang="en-US" kern="0" dirty="0" smtClean="0"/>
              <a:t>push 3</a:t>
            </a:r>
          </a:p>
          <a:p>
            <a:pPr lvl="1"/>
            <a:r>
              <a:rPr lang="en-US" kern="0" dirty="0" smtClean="0"/>
              <a:t>push EIP</a:t>
            </a:r>
          </a:p>
          <a:p>
            <a:pPr lvl="1"/>
            <a:r>
              <a:rPr lang="en-US" kern="0" dirty="0" err="1" smtClean="0"/>
              <a:t>jmp</a:t>
            </a:r>
            <a:r>
              <a:rPr lang="en-US" kern="0" dirty="0"/>
              <a:t> </a:t>
            </a:r>
            <a:r>
              <a:rPr lang="en-US" kern="0" dirty="0" smtClean="0">
                <a:solidFill>
                  <a:srgbClr val="DE8703"/>
                </a:solidFill>
              </a:rPr>
              <a:t>add</a:t>
            </a:r>
            <a:endParaRPr lang="de-CH" kern="0" dirty="0">
              <a:solidFill>
                <a:srgbClr val="DE87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6896" y="694586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E8703"/>
                </a:solidFill>
              </a:rPr>
              <a:t>add</a:t>
            </a:r>
            <a:r>
              <a:rPr lang="en-US" dirty="0" smtClean="0"/>
              <a:t>():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11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based buffer overflow exploit</a:t>
            </a:r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1640632" y="1916832"/>
            <a:ext cx="5904656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char </a:t>
            </a:r>
            <a:r>
              <a:rPr lang="en-US" b="1" dirty="0" err="1" smtClean="0">
                <a:solidFill>
                  <a:schemeClr val="tx1"/>
                </a:solidFill>
                <a:latin typeface="Arial Rounded MT Bold" pitchFamily="34" charset="0"/>
              </a:rPr>
              <a:t>firstname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[64]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45288" y="1916832"/>
            <a:ext cx="1352989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SIP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40632" y="4149080"/>
            <a:ext cx="5904656" cy="648072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de-CH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45288" y="4149080"/>
            <a:ext cx="1352989" cy="648072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AA00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8" name="Elbow Connector 7"/>
          <p:cNvCxnSpPr>
            <a:stCxn id="7" idx="2"/>
          </p:cNvCxnSpPr>
          <p:nvPr/>
        </p:nvCxnSpPr>
        <p:spPr bwMode="auto">
          <a:xfrm rot="5400000">
            <a:off x="4931208" y="1506577"/>
            <a:ext cx="12700" cy="6581151"/>
          </a:xfrm>
          <a:prstGeom prst="bentConnector4">
            <a:avLst>
              <a:gd name="adj1" fmla="val 4533819"/>
              <a:gd name="adj2" fmla="val 100061"/>
            </a:avLst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6736" y="5589240"/>
            <a:ext cx="548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 to buffer with </a:t>
            </a:r>
            <a:r>
              <a:rPr lang="en-US" dirty="0" err="1" smtClean="0"/>
              <a:t>shellcode</a:t>
            </a:r>
            <a:endParaRPr lang="de-CH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657669" y="1556792"/>
            <a:ext cx="0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4568" y="972017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0xFF00</a:t>
            </a:r>
            <a:endParaRPr lang="de-CH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657668" y="3797751"/>
            <a:ext cx="0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4567" y="321297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0xAA00</a:t>
            </a:r>
            <a:endParaRPr lang="de-CH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257256" y="1628800"/>
            <a:ext cx="1872208" cy="1152128"/>
          </a:xfrm>
          <a:prstGeom prst="rect">
            <a:avLst/>
          </a:prstGeom>
          <a:noFill/>
          <a:ln w="76200"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05128" y="5305563"/>
            <a:ext cx="1954776" cy="1152128"/>
          </a:xfrm>
          <a:prstGeom prst="rect">
            <a:avLst/>
          </a:prstGeom>
          <a:noFill/>
          <a:ln w="76200"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So…</a:t>
            </a:r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solidFill>
            <a:srgbClr val="92D050"/>
          </a:solidFill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solidFill>
            <a:srgbClr val="92D050"/>
          </a:solidFill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1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1" name="Straight Arrow Connector 20"/>
          <p:cNvCxnSpPr>
            <a:stCxn id="19" idx="3"/>
            <a:endCxn id="8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7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0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7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7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1"/>
            <a:endCxn id="34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1"/>
            <a:endCxn id="34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1" name="Straight Arrow Connector 30"/>
          <p:cNvCxnSpPr>
            <a:stCxn id="30" idx="2"/>
            <a:endCxn id="6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8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1280595" y="980728"/>
            <a:ext cx="2736303" cy="5040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flipV="1">
            <a:off x="1280595" y="1741004"/>
            <a:ext cx="2736303" cy="5040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 flipV="1">
            <a:off x="1280593" y="2495153"/>
            <a:ext cx="2736303" cy="5040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 flipV="1">
            <a:off x="1288169" y="4249947"/>
            <a:ext cx="2736303" cy="5040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 flipV="1">
            <a:off x="1288169" y="3612430"/>
            <a:ext cx="2656718" cy="38295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flipV="1">
            <a:off x="1280592" y="4977172"/>
            <a:ext cx="2736303" cy="5040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 flipV="1">
            <a:off x="1262125" y="5841268"/>
            <a:ext cx="2743875" cy="46805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126</Words>
  <Application>Microsoft Office PowerPoint</Application>
  <PresentationFormat>A4 Paper (210x297 mm)</PresentationFormat>
  <Paragraphs>67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CSCH_presentation_empty_english</vt:lpstr>
      <vt:lpstr>Exploiting &amp; Defense Day 2 Recap</vt:lpstr>
      <vt:lpstr>Shellcode! Example in one slide</vt:lpstr>
      <vt:lpstr>Syscalls</vt:lpstr>
      <vt:lpstr>x32 Call Convention</vt:lpstr>
      <vt:lpstr>x32 Call Convention Details</vt:lpstr>
      <vt:lpstr>Stack based buffer overflow exploit</vt:lpstr>
      <vt:lpstr>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&amp; Defense Day 2 Recap</dc:title>
  <dc:creator>Dobin Rutishauser</dc:creator>
  <cp:lastModifiedBy>Dobin Rutishauser</cp:lastModifiedBy>
  <cp:revision>4</cp:revision>
  <cp:lastPrinted>1999-09-08T18:00:21Z</cp:lastPrinted>
  <dcterms:created xsi:type="dcterms:W3CDTF">2017-03-09T19:06:20Z</dcterms:created>
  <dcterms:modified xsi:type="dcterms:W3CDTF">2017-03-09T19:29:07Z</dcterms:modified>
</cp:coreProperties>
</file>