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3939"/>
    <a:srgbClr val="082C33"/>
    <a:srgbClr val="1ACD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65"/>
    <p:restoredTop sz="94745"/>
  </p:normalViewPr>
  <p:slideViewPr>
    <p:cSldViewPr snapToGrid="0" snapToObjects="1">
      <p:cViewPr>
        <p:scale>
          <a:sx n="105" d="100"/>
          <a:sy n="105" d="100"/>
        </p:scale>
        <p:origin x="-240"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4/17/17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4/17/17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4/17/17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4/17/17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4/17/17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4/17/17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4/17/17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4/17/17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4/17/17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4/17/17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4/17/17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4/17/17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48253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solidFill>
                  <a:srgbClr val="082C33"/>
                </a:solidFill>
                <a:latin typeface="Mr Eaves Mod OT Reg" charset="0"/>
                <a:ea typeface="Mr Eaves Mod OT Reg" charset="0"/>
                <a:cs typeface="Mr Eaves Mod OT Reg" charset="0"/>
              </a:rPr>
              <a:t>Abe Rakov, Executive Director</a:t>
            </a:r>
            <a:endParaRPr lang="en-US" dirty="0">
              <a:solidFill>
                <a:srgbClr val="082C33"/>
              </a:solidFill>
              <a:latin typeface="Mr Eaves Mod OT Reg" charset="0"/>
              <a:ea typeface="Mr Eaves Mod OT Reg" charset="0"/>
              <a:cs typeface="Mr Eaves Mod OT Reg"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19" y="3230880"/>
            <a:ext cx="9426885" cy="914400"/>
          </a:xfrm>
          <a:prstGeom prst="rect">
            <a:avLst/>
          </a:prstGeom>
        </p:spPr>
      </p:pic>
    </p:spTree>
    <p:extLst>
      <p:ext uri="{BB962C8B-B14F-4D97-AF65-F5344CB8AC3E}">
        <p14:creationId xmlns:p14="http://schemas.microsoft.com/office/powerpoint/2010/main" val="1401924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ACDE5"/>
                </a:solidFill>
                <a:latin typeface="Mr Eaves Mod OT Reg" charset="0"/>
                <a:ea typeface="Mr Eaves Mod OT Reg" charset="0"/>
                <a:cs typeface="Mr Eaves Mod OT Reg" charset="0"/>
              </a:rPr>
              <a:t>Political House Party/Discussion</a:t>
            </a:r>
            <a:endParaRPr lang="en-US" dirty="0">
              <a:solidFill>
                <a:srgbClr val="1ACDE5"/>
              </a:solidFill>
              <a:latin typeface="Mr Eaves Mod OT Reg" charset="0"/>
              <a:ea typeface="Mr Eaves Mod OT Reg" charset="0"/>
              <a:cs typeface="Mr Eaves Mod OT Reg" charset="0"/>
            </a:endParaRPr>
          </a:p>
        </p:txBody>
      </p:sp>
      <p:sp>
        <p:nvSpPr>
          <p:cNvPr id="3" name="Content Placeholder 2"/>
          <p:cNvSpPr>
            <a:spLocks noGrp="1"/>
          </p:cNvSpPr>
          <p:nvPr>
            <p:ph idx="1"/>
          </p:nvPr>
        </p:nvSpPr>
        <p:spPr/>
        <p:txBody>
          <a:bodyPr/>
          <a:lstStyle/>
          <a:p>
            <a:r>
              <a:rPr lang="en-US" dirty="0" smtClean="0">
                <a:solidFill>
                  <a:srgbClr val="082C33"/>
                </a:solidFill>
                <a:latin typeface="Mr Eaves Mod OT Reg" charset="0"/>
                <a:ea typeface="Mr Eaves Mod OT Reg" charset="0"/>
                <a:cs typeface="Mr Eaves Mod OT Reg" charset="0"/>
              </a:rPr>
              <a:t>There are a lot of people across the country that are passionate about voting rights. We want to be able to utilize their passion to help foster productive discussions about voting rights. We </a:t>
            </a:r>
            <a:r>
              <a:rPr lang="en-US" dirty="0">
                <a:solidFill>
                  <a:srgbClr val="082C33"/>
                </a:solidFill>
                <a:latin typeface="Mr Eaves Mod OT Reg" charset="0"/>
                <a:ea typeface="Mr Eaves Mod OT Reg" charset="0"/>
                <a:cs typeface="Mr Eaves Mod OT Reg" charset="0"/>
              </a:rPr>
              <a:t>want an app that allows you to host and recruit participants for a political discussion house </a:t>
            </a:r>
            <a:r>
              <a:rPr lang="en-US" dirty="0" smtClean="0">
                <a:solidFill>
                  <a:srgbClr val="082C33"/>
                </a:solidFill>
                <a:latin typeface="Mr Eaves Mod OT Reg" charset="0"/>
                <a:ea typeface="Mr Eaves Mod OT Reg" charset="0"/>
                <a:cs typeface="Mr Eaves Mod OT Reg" charset="0"/>
              </a:rPr>
              <a:t>party and provide information and / or handouts for the event.</a:t>
            </a:r>
            <a:endParaRPr lang="en-US" dirty="0">
              <a:solidFill>
                <a:srgbClr val="082C33"/>
              </a:solidFill>
              <a:latin typeface="Mr Eaves Mod OT Reg" charset="0"/>
              <a:ea typeface="Mr Eaves Mod OT Reg" charset="0"/>
              <a:cs typeface="Mr Eaves Mod OT Reg"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3856" y="6466818"/>
            <a:ext cx="3316224" cy="321671"/>
          </a:xfrm>
          <a:prstGeom prst="rect">
            <a:avLst/>
          </a:prstGeom>
        </p:spPr>
      </p:pic>
    </p:spTree>
    <p:extLst>
      <p:ext uri="{BB962C8B-B14F-4D97-AF65-F5344CB8AC3E}">
        <p14:creationId xmlns:p14="http://schemas.microsoft.com/office/powerpoint/2010/main" val="737701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ACDE5"/>
                </a:solidFill>
                <a:latin typeface="Mr Eaves Mod OT Reg" charset="0"/>
                <a:ea typeface="Mr Eaves Mod OT Reg" charset="0"/>
                <a:cs typeface="Mr Eaves Mod OT Reg" charset="0"/>
              </a:rPr>
              <a:t>Thank you!</a:t>
            </a:r>
            <a:endParaRPr lang="en-US" dirty="0">
              <a:solidFill>
                <a:srgbClr val="1ACDE5"/>
              </a:solidFill>
              <a:latin typeface="Mr Eaves Mod OT Reg" charset="0"/>
              <a:ea typeface="Mr Eaves Mod OT Reg" charset="0"/>
              <a:cs typeface="Mr Eaves Mod OT Reg" charset="0"/>
            </a:endParaRPr>
          </a:p>
        </p:txBody>
      </p:sp>
      <p:sp>
        <p:nvSpPr>
          <p:cNvPr id="3" name="Content Placeholder 2"/>
          <p:cNvSpPr>
            <a:spLocks noGrp="1"/>
          </p:cNvSpPr>
          <p:nvPr>
            <p:ph idx="1"/>
          </p:nvPr>
        </p:nvSpPr>
        <p:spPr/>
        <p:txBody>
          <a:bodyPr/>
          <a:lstStyle/>
          <a:p>
            <a:r>
              <a:rPr lang="en-US" dirty="0" smtClean="0">
                <a:solidFill>
                  <a:srgbClr val="082C33"/>
                </a:solidFill>
                <a:latin typeface="Mr Eaves Mod OT Reg" charset="0"/>
                <a:ea typeface="Mr Eaves Mod OT Reg" charset="0"/>
                <a:cs typeface="Mr Eaves Mod OT Reg" charset="0"/>
              </a:rPr>
              <a:t>You can reach me at </a:t>
            </a:r>
            <a:r>
              <a:rPr lang="en-US" dirty="0" err="1" smtClean="0">
                <a:solidFill>
                  <a:srgbClr val="082C33"/>
                </a:solidFill>
                <a:latin typeface="Mr Eaves Mod OT Reg" charset="0"/>
                <a:ea typeface="Mr Eaves Mod OT Reg" charset="0"/>
                <a:cs typeface="Mr Eaves Mod OT Reg" charset="0"/>
              </a:rPr>
              <a:t>abe@letamericavote.org</a:t>
            </a:r>
            <a:endParaRPr lang="en-US" dirty="0">
              <a:solidFill>
                <a:srgbClr val="082C33"/>
              </a:solidFill>
              <a:latin typeface="Mr Eaves Mod OT Reg" charset="0"/>
              <a:ea typeface="Mr Eaves Mod OT Reg" charset="0"/>
              <a:cs typeface="Mr Eaves Mod OT Reg"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3856" y="6466818"/>
            <a:ext cx="3316224" cy="321671"/>
          </a:xfrm>
          <a:prstGeom prst="rect">
            <a:avLst/>
          </a:prstGeom>
        </p:spPr>
      </p:pic>
    </p:spTree>
    <p:extLst>
      <p:ext uri="{BB962C8B-B14F-4D97-AF65-F5344CB8AC3E}">
        <p14:creationId xmlns:p14="http://schemas.microsoft.com/office/powerpoint/2010/main" val="76756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ACDE5"/>
                </a:solidFill>
                <a:latin typeface="Mr Eaves Mod OT Reg" charset="0"/>
                <a:ea typeface="Mr Eaves Mod OT Reg" charset="0"/>
                <a:cs typeface="Mr Eaves Mod OT Reg" charset="0"/>
              </a:rPr>
              <a:t>The Organization</a:t>
            </a:r>
            <a:endParaRPr lang="en-US" dirty="0">
              <a:solidFill>
                <a:srgbClr val="1ACDE5"/>
              </a:solidFill>
              <a:latin typeface="Mr Eaves Mod OT Reg" charset="0"/>
              <a:ea typeface="Mr Eaves Mod OT Reg" charset="0"/>
              <a:cs typeface="Mr Eaves Mod OT Reg" charset="0"/>
            </a:endParaRPr>
          </a:p>
        </p:txBody>
      </p:sp>
      <p:sp>
        <p:nvSpPr>
          <p:cNvPr id="3" name="Content Placeholder 2"/>
          <p:cNvSpPr>
            <a:spLocks noGrp="1"/>
          </p:cNvSpPr>
          <p:nvPr>
            <p:ph idx="1"/>
          </p:nvPr>
        </p:nvSpPr>
        <p:spPr/>
        <p:txBody>
          <a:bodyPr>
            <a:normAutofit/>
          </a:bodyPr>
          <a:lstStyle/>
          <a:p>
            <a:pPr>
              <a:buClr>
                <a:srgbClr val="1ACDE5"/>
              </a:buClr>
              <a:buFont typeface="Arial" charset="0"/>
              <a:buChar char="•"/>
            </a:pPr>
            <a:r>
              <a:rPr lang="en-US" dirty="0">
                <a:solidFill>
                  <a:srgbClr val="082C33"/>
                </a:solidFill>
                <a:latin typeface="Mr Eaves Mod OT Reg" charset="0"/>
                <a:ea typeface="Mr Eaves Mod OT Reg" charset="0"/>
                <a:cs typeface="Mr Eaves Mod OT Reg" charset="0"/>
              </a:rPr>
              <a:t>Let America </a:t>
            </a:r>
            <a:r>
              <a:rPr lang="en-US" dirty="0" smtClean="0">
                <a:solidFill>
                  <a:srgbClr val="082C33"/>
                </a:solidFill>
                <a:latin typeface="Mr Eaves Mod OT Reg" charset="0"/>
                <a:ea typeface="Mr Eaves Mod OT Reg" charset="0"/>
                <a:cs typeface="Mr Eaves Mod OT Reg" charset="0"/>
              </a:rPr>
              <a:t>Vote is an </a:t>
            </a:r>
            <a:r>
              <a:rPr lang="en-US" dirty="0">
                <a:solidFill>
                  <a:srgbClr val="082C33"/>
                </a:solidFill>
                <a:latin typeface="Mr Eaves Mod OT Reg" charset="0"/>
                <a:ea typeface="Mr Eaves Mod OT Reg" charset="0"/>
                <a:cs typeface="Mr Eaves Mod OT Reg" charset="0"/>
              </a:rPr>
              <a:t>organization dedicated to winning the public debate over voter suppression in the United States. For several years, challenges to voter suppression efforts have taken place almost exclusively in courts of law. With the launch of Let America Vote, the fight expands to the court of public opinion</a:t>
            </a:r>
            <a:r>
              <a:rPr lang="en-US" dirty="0" smtClean="0">
                <a:solidFill>
                  <a:srgbClr val="082C33"/>
                </a:solidFill>
                <a:latin typeface="Mr Eaves Mod OT Reg" charset="0"/>
                <a:ea typeface="Mr Eaves Mod OT Reg" charset="0"/>
                <a:cs typeface="Mr Eaves Mod OT Reg" charset="0"/>
              </a:rPr>
              <a:t>.</a:t>
            </a:r>
            <a:br>
              <a:rPr lang="en-US" dirty="0" smtClean="0">
                <a:solidFill>
                  <a:srgbClr val="082C33"/>
                </a:solidFill>
                <a:latin typeface="Mr Eaves Mod OT Reg" charset="0"/>
                <a:ea typeface="Mr Eaves Mod OT Reg" charset="0"/>
                <a:cs typeface="Mr Eaves Mod OT Reg" charset="0"/>
              </a:rPr>
            </a:br>
            <a:endParaRPr lang="en-US" dirty="0" smtClean="0">
              <a:solidFill>
                <a:srgbClr val="082C33"/>
              </a:solidFill>
              <a:latin typeface="Mr Eaves Mod OT Reg" charset="0"/>
              <a:ea typeface="Mr Eaves Mod OT Reg" charset="0"/>
              <a:cs typeface="Mr Eaves Mod OT Reg" charset="0"/>
            </a:endParaRPr>
          </a:p>
          <a:p>
            <a:pPr>
              <a:buClr>
                <a:srgbClr val="1ACDE5"/>
              </a:buClr>
              <a:buFont typeface="Arial" charset="0"/>
              <a:buChar char="•"/>
            </a:pPr>
            <a:r>
              <a:rPr lang="en-US" dirty="0" smtClean="0">
                <a:solidFill>
                  <a:srgbClr val="082C33"/>
                </a:solidFill>
                <a:latin typeface="Mr Eaves Mod OT Reg" charset="0"/>
                <a:ea typeface="Mr Eaves Mod OT Reg" charset="0"/>
                <a:cs typeface="Mr Eaves Mod OT Reg" charset="0"/>
              </a:rPr>
              <a:t>Let </a:t>
            </a:r>
            <a:r>
              <a:rPr lang="en-US" dirty="0">
                <a:solidFill>
                  <a:srgbClr val="082C33"/>
                </a:solidFill>
                <a:latin typeface="Mr Eaves Mod OT Reg" charset="0"/>
                <a:ea typeface="Mr Eaves Mod OT Reg" charset="0"/>
                <a:cs typeface="Mr Eaves Mod OT Reg" charset="0"/>
              </a:rPr>
              <a:t>America Vote </a:t>
            </a:r>
            <a:r>
              <a:rPr lang="en-US" dirty="0" smtClean="0">
                <a:solidFill>
                  <a:srgbClr val="082C33"/>
                </a:solidFill>
                <a:latin typeface="Mr Eaves Mod OT Reg" charset="0"/>
                <a:ea typeface="Mr Eaves Mod OT Reg" charset="0"/>
                <a:cs typeface="Mr Eaves Mod OT Reg" charset="0"/>
              </a:rPr>
              <a:t>will fight </a:t>
            </a:r>
            <a:r>
              <a:rPr lang="en-US" dirty="0">
                <a:solidFill>
                  <a:srgbClr val="082C33"/>
                </a:solidFill>
                <a:latin typeface="Mr Eaves Mod OT Reg" charset="0"/>
                <a:ea typeface="Mr Eaves Mod OT Reg" charset="0"/>
                <a:cs typeface="Mr Eaves Mod OT Reg" charset="0"/>
              </a:rPr>
              <a:t>back against proposals throughout the nation that make it harder for eligible voters to exercise their constitutional right to cast a ballot. Whether it’s extreme identification requirements, questionable purges of voter rolls, voter intimidation, new and extreme voter registration processes, or anything else that makes it harder for eligible voters to vote, </a:t>
            </a:r>
            <a:r>
              <a:rPr lang="en-US" dirty="0" smtClean="0">
                <a:solidFill>
                  <a:srgbClr val="082C33"/>
                </a:solidFill>
                <a:latin typeface="Mr Eaves Mod OT Reg" charset="0"/>
                <a:ea typeface="Mr Eaves Mod OT Reg" charset="0"/>
                <a:cs typeface="Mr Eaves Mod OT Reg" charset="0"/>
              </a:rPr>
              <a:t>we will </a:t>
            </a:r>
            <a:r>
              <a:rPr lang="en-US" dirty="0">
                <a:solidFill>
                  <a:srgbClr val="082C33"/>
                </a:solidFill>
                <a:latin typeface="Mr Eaves Mod OT Reg" charset="0"/>
                <a:ea typeface="Mr Eaves Mod OT Reg" charset="0"/>
                <a:cs typeface="Mr Eaves Mod OT Reg" charset="0"/>
              </a:rPr>
              <a:t>be there to highlight these attacks and help lead the political fight against them.</a:t>
            </a:r>
            <a:r>
              <a:rPr lang="en-US" dirty="0" smtClean="0">
                <a:solidFill>
                  <a:srgbClr val="082C33"/>
                </a:solidFill>
                <a:latin typeface="Mr Eaves Mod OT Reg" charset="0"/>
                <a:ea typeface="Mr Eaves Mod OT Reg" charset="0"/>
                <a:cs typeface="Mr Eaves Mod OT Reg" charset="0"/>
              </a:rPr>
              <a:t/>
            </a:r>
            <a:br>
              <a:rPr lang="en-US" dirty="0" smtClean="0">
                <a:solidFill>
                  <a:srgbClr val="082C33"/>
                </a:solidFill>
                <a:latin typeface="Mr Eaves Mod OT Reg" charset="0"/>
                <a:ea typeface="Mr Eaves Mod OT Reg" charset="0"/>
                <a:cs typeface="Mr Eaves Mod OT Reg" charset="0"/>
              </a:rPr>
            </a:br>
            <a:endParaRPr lang="en-US" dirty="0" smtClean="0">
              <a:solidFill>
                <a:srgbClr val="082C33"/>
              </a:solidFill>
              <a:latin typeface="Mr Eaves Mod OT Reg" charset="0"/>
              <a:ea typeface="Mr Eaves Mod OT Reg" charset="0"/>
              <a:cs typeface="Mr Eaves Mod OT Reg" charset="0"/>
            </a:endParaRPr>
          </a:p>
          <a:p>
            <a:pPr>
              <a:buClr>
                <a:srgbClr val="1ACDE5"/>
              </a:buClr>
              <a:buFont typeface="Arial" charset="0"/>
              <a:buChar char="•"/>
            </a:pPr>
            <a:r>
              <a:rPr lang="en-US" dirty="0">
                <a:solidFill>
                  <a:srgbClr val="082C33"/>
                </a:solidFill>
                <a:latin typeface="Mr Eaves Mod OT Reg" charset="0"/>
                <a:ea typeface="Mr Eaves Mod OT Reg" charset="0"/>
                <a:cs typeface="Mr Eaves Mod OT Reg" charset="0"/>
              </a:rPr>
              <a:t>We are a 527 organization with Board members ranging from </a:t>
            </a:r>
            <a:r>
              <a:rPr lang="en-US" dirty="0" smtClean="0">
                <a:solidFill>
                  <a:srgbClr val="082C33"/>
                </a:solidFill>
                <a:latin typeface="Mr Eaves Mod OT Reg" charset="0"/>
                <a:ea typeface="Mr Eaves Mod OT Reg" charset="0"/>
                <a:cs typeface="Mr Eaves Mod OT Reg" charset="0"/>
              </a:rPr>
              <a:t>human </a:t>
            </a:r>
            <a:r>
              <a:rPr lang="en-US" dirty="0">
                <a:solidFill>
                  <a:srgbClr val="082C33"/>
                </a:solidFill>
                <a:latin typeface="Mr Eaves Mod OT Reg" charset="0"/>
                <a:ea typeface="Mr Eaves Mod OT Reg" charset="0"/>
                <a:cs typeface="Mr Eaves Mod OT Reg" charset="0"/>
              </a:rPr>
              <a:t>rights activist Martin Luther King </a:t>
            </a:r>
            <a:r>
              <a:rPr lang="en-US" dirty="0" smtClean="0">
                <a:solidFill>
                  <a:srgbClr val="082C33"/>
                </a:solidFill>
                <a:latin typeface="Mr Eaves Mod OT Reg" charset="0"/>
                <a:ea typeface="Mr Eaves Mod OT Reg" charset="0"/>
                <a:cs typeface="Mr Eaves Mod OT Reg" charset="0"/>
              </a:rPr>
              <a:t>III to </a:t>
            </a:r>
            <a:r>
              <a:rPr lang="en-US" dirty="0">
                <a:solidFill>
                  <a:srgbClr val="082C33"/>
                </a:solidFill>
                <a:latin typeface="Mr Eaves Mod OT Reg" charset="0"/>
                <a:ea typeface="Mr Eaves Mod OT Reg" charset="0"/>
                <a:cs typeface="Mr Eaves Mod OT Reg" charset="0"/>
              </a:rPr>
              <a:t>Planned Parenthood Action Fund president Cecile </a:t>
            </a:r>
            <a:r>
              <a:rPr lang="en-US" dirty="0" smtClean="0">
                <a:solidFill>
                  <a:srgbClr val="082C33"/>
                </a:solidFill>
                <a:latin typeface="Mr Eaves Mod OT Reg" charset="0"/>
                <a:ea typeface="Mr Eaves Mod OT Reg" charset="0"/>
                <a:cs typeface="Mr Eaves Mod OT Reg" charset="0"/>
              </a:rPr>
              <a:t>Richards to </a:t>
            </a:r>
            <a:r>
              <a:rPr lang="en-US" dirty="0">
                <a:solidFill>
                  <a:srgbClr val="082C33"/>
                </a:solidFill>
                <a:latin typeface="Mr Eaves Mod OT Reg" charset="0"/>
                <a:ea typeface="Mr Eaves Mod OT Reg" charset="0"/>
                <a:cs typeface="Mr Eaves Mod OT Reg" charset="0"/>
              </a:rPr>
              <a:t>former White House Press Secretary Josh </a:t>
            </a:r>
            <a:r>
              <a:rPr lang="en-US" dirty="0" smtClean="0">
                <a:solidFill>
                  <a:srgbClr val="082C33"/>
                </a:solidFill>
                <a:latin typeface="Mr Eaves Mod OT Reg" charset="0"/>
                <a:ea typeface="Mr Eaves Mod OT Reg" charset="0"/>
                <a:cs typeface="Mr Eaves Mod OT Reg" charset="0"/>
              </a:rPr>
              <a:t>Earnest</a:t>
            </a:r>
            <a:r>
              <a:rPr lang="en-US" dirty="0">
                <a:solidFill>
                  <a:srgbClr val="082C33"/>
                </a:solidFill>
                <a:latin typeface="Mr Eaves Mod OT Reg" charset="0"/>
                <a:ea typeface="Mr Eaves Mod OT Reg" charset="0"/>
                <a:cs typeface="Mr Eaves Mod OT Reg" charset="0"/>
              </a:rPr>
              <a:t> </a:t>
            </a:r>
            <a:r>
              <a:rPr lang="en-US" dirty="0" smtClean="0">
                <a:solidFill>
                  <a:srgbClr val="082C33"/>
                </a:solidFill>
                <a:latin typeface="Mr Eaves Mod OT Reg" charset="0"/>
                <a:ea typeface="Mr Eaves Mod OT Reg" charset="0"/>
                <a:cs typeface="Mr Eaves Mod OT Reg" charset="0"/>
              </a:rPr>
              <a:t>to actor and activist Bradley </a:t>
            </a:r>
            <a:r>
              <a:rPr lang="en-US" dirty="0" err="1" smtClean="0">
                <a:solidFill>
                  <a:srgbClr val="082C33"/>
                </a:solidFill>
                <a:latin typeface="Mr Eaves Mod OT Reg" charset="0"/>
                <a:ea typeface="Mr Eaves Mod OT Reg" charset="0"/>
                <a:cs typeface="Mr Eaves Mod OT Reg" charset="0"/>
              </a:rPr>
              <a:t>Whitford</a:t>
            </a:r>
            <a:r>
              <a:rPr lang="en-US" dirty="0" smtClean="0">
                <a:solidFill>
                  <a:srgbClr val="082C33"/>
                </a:solidFill>
                <a:latin typeface="Mr Eaves Mod OT Reg" charset="0"/>
                <a:ea typeface="Mr Eaves Mod OT Reg" charset="0"/>
                <a:cs typeface="Mr Eaves Mod OT Reg" charset="0"/>
              </a:rPr>
              <a:t>. </a:t>
            </a:r>
            <a:endParaRPr lang="en-US" dirty="0">
              <a:solidFill>
                <a:srgbClr val="082C33"/>
              </a:solidFill>
              <a:latin typeface="Mr Eaves Mod OT Reg" charset="0"/>
              <a:ea typeface="Mr Eaves Mod OT Reg" charset="0"/>
              <a:cs typeface="Mr Eaves Mod OT Reg"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3856" y="6466818"/>
            <a:ext cx="3316224" cy="321671"/>
          </a:xfrm>
          <a:prstGeom prst="rect">
            <a:avLst/>
          </a:prstGeom>
        </p:spPr>
      </p:pic>
    </p:spTree>
    <p:extLst>
      <p:ext uri="{BB962C8B-B14F-4D97-AF65-F5344CB8AC3E}">
        <p14:creationId xmlns:p14="http://schemas.microsoft.com/office/powerpoint/2010/main" val="107259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ACDE5"/>
                </a:solidFill>
                <a:latin typeface="Mr Eaves Mod OT Reg" charset="0"/>
                <a:ea typeface="Mr Eaves Mod OT Reg" charset="0"/>
                <a:cs typeface="Mr Eaves Mod OT Reg" charset="0"/>
              </a:rPr>
              <a:t>About Jason </a:t>
            </a:r>
            <a:r>
              <a:rPr lang="en-US" dirty="0" err="1" smtClean="0">
                <a:solidFill>
                  <a:srgbClr val="1ACDE5"/>
                </a:solidFill>
                <a:latin typeface="Mr Eaves Mod OT Reg" charset="0"/>
                <a:ea typeface="Mr Eaves Mod OT Reg" charset="0"/>
                <a:cs typeface="Mr Eaves Mod OT Reg" charset="0"/>
              </a:rPr>
              <a:t>Kander</a:t>
            </a:r>
            <a:endParaRPr lang="en-US" dirty="0">
              <a:solidFill>
                <a:srgbClr val="1ACDE5"/>
              </a:solidFill>
              <a:latin typeface="Mr Eaves Mod OT Reg" charset="0"/>
              <a:ea typeface="Mr Eaves Mod OT Reg" charset="0"/>
              <a:cs typeface="Mr Eaves Mod OT Reg" charset="0"/>
            </a:endParaRPr>
          </a:p>
        </p:txBody>
      </p:sp>
      <p:sp>
        <p:nvSpPr>
          <p:cNvPr id="3" name="Content Placeholder 2"/>
          <p:cNvSpPr>
            <a:spLocks noGrp="1"/>
          </p:cNvSpPr>
          <p:nvPr>
            <p:ph idx="1"/>
          </p:nvPr>
        </p:nvSpPr>
        <p:spPr/>
        <p:txBody>
          <a:bodyPr/>
          <a:lstStyle/>
          <a:p>
            <a:pPr>
              <a:buClr>
                <a:srgbClr val="1ACDE5"/>
              </a:buClr>
              <a:buFont typeface="Arial" charset="0"/>
              <a:buChar char="•"/>
            </a:pPr>
            <a:r>
              <a:rPr lang="en-US" dirty="0" smtClean="0">
                <a:solidFill>
                  <a:srgbClr val="082C33"/>
                </a:solidFill>
                <a:latin typeface="Mr Eaves Mod OT Reg" charset="0"/>
                <a:ea typeface="Mr Eaves Mod OT Reg" charset="0"/>
                <a:cs typeface="Mr Eaves Mod OT Reg" charset="0"/>
              </a:rPr>
              <a:t>Jason </a:t>
            </a:r>
            <a:r>
              <a:rPr lang="en-US" dirty="0" err="1" smtClean="0">
                <a:solidFill>
                  <a:srgbClr val="082C33"/>
                </a:solidFill>
                <a:latin typeface="Mr Eaves Mod OT Reg" charset="0"/>
                <a:ea typeface="Mr Eaves Mod OT Reg" charset="0"/>
                <a:cs typeface="Mr Eaves Mod OT Reg" charset="0"/>
              </a:rPr>
              <a:t>Kander</a:t>
            </a:r>
            <a:r>
              <a:rPr lang="en-US" dirty="0" smtClean="0">
                <a:solidFill>
                  <a:srgbClr val="082C33"/>
                </a:solidFill>
                <a:latin typeface="Mr Eaves Mod OT Reg" charset="0"/>
                <a:ea typeface="Mr Eaves Mod OT Reg" charset="0"/>
                <a:cs typeface="Mr Eaves Mod OT Reg" charset="0"/>
              </a:rPr>
              <a:t> is the former Missouri Secretary of State who ran for U.S. Senate in 2016, </a:t>
            </a:r>
            <a:r>
              <a:rPr lang="en-US" dirty="0" err="1" smtClean="0">
                <a:solidFill>
                  <a:srgbClr val="082C33"/>
                </a:solidFill>
                <a:latin typeface="Mr Eaves Mod OT Reg" charset="0"/>
                <a:ea typeface="Mr Eaves Mod OT Reg" charset="0"/>
                <a:cs typeface="Mr Eaves Mod OT Reg" charset="0"/>
              </a:rPr>
              <a:t>overperforming</a:t>
            </a:r>
            <a:r>
              <a:rPr lang="en-US" dirty="0" smtClean="0">
                <a:solidFill>
                  <a:srgbClr val="082C33"/>
                </a:solidFill>
                <a:latin typeface="Mr Eaves Mod OT Reg" charset="0"/>
                <a:ea typeface="Mr Eaves Mod OT Reg" charset="0"/>
                <a:cs typeface="Mr Eaves Mod OT Reg" charset="0"/>
              </a:rPr>
              <a:t> the presidential campaign by 16 points and losing by fewer votes than any other Democratic Senate Campaign in the country.  </a:t>
            </a:r>
            <a:r>
              <a:rPr lang="en-US" dirty="0">
                <a:solidFill>
                  <a:srgbClr val="082C33"/>
                </a:solidFill>
                <a:latin typeface="Mr Eaves Mod OT Reg" charset="0"/>
                <a:ea typeface="Mr Eaves Mod OT Reg" charset="0"/>
                <a:cs typeface="Mr Eaves Mod OT Reg" charset="0"/>
              </a:rPr>
              <a:t/>
            </a:r>
            <a:br>
              <a:rPr lang="en-US" dirty="0">
                <a:solidFill>
                  <a:srgbClr val="082C33"/>
                </a:solidFill>
                <a:latin typeface="Mr Eaves Mod OT Reg" charset="0"/>
                <a:ea typeface="Mr Eaves Mod OT Reg" charset="0"/>
                <a:cs typeface="Mr Eaves Mod OT Reg" charset="0"/>
              </a:rPr>
            </a:br>
            <a:endParaRPr lang="en-US" dirty="0">
              <a:solidFill>
                <a:srgbClr val="082C33"/>
              </a:solidFill>
              <a:latin typeface="Mr Eaves Mod OT Reg" charset="0"/>
              <a:ea typeface="Mr Eaves Mod OT Reg" charset="0"/>
              <a:cs typeface="Mr Eaves Mod OT Reg" charset="0"/>
            </a:endParaRPr>
          </a:p>
          <a:p>
            <a:pPr>
              <a:buClr>
                <a:srgbClr val="1ACDE5"/>
              </a:buClr>
              <a:buFont typeface="Arial" charset="0"/>
              <a:buChar char="•"/>
            </a:pPr>
            <a:r>
              <a:rPr lang="en-US" dirty="0">
                <a:solidFill>
                  <a:srgbClr val="082C33"/>
                </a:solidFill>
                <a:latin typeface="Mr Eaves Mod OT Reg" charset="0"/>
                <a:ea typeface="Mr Eaves Mod OT Reg" charset="0"/>
                <a:cs typeface="Mr Eaves Mod OT Reg" charset="0"/>
              </a:rPr>
              <a:t>Jason </a:t>
            </a:r>
            <a:r>
              <a:rPr lang="en-US" dirty="0" smtClean="0">
                <a:solidFill>
                  <a:srgbClr val="082C33"/>
                </a:solidFill>
                <a:latin typeface="Mr Eaves Mod OT Reg" charset="0"/>
                <a:ea typeface="Mr Eaves Mod OT Reg" charset="0"/>
                <a:cs typeface="Mr Eaves Mod OT Reg" charset="0"/>
              </a:rPr>
              <a:t>saw </a:t>
            </a:r>
            <a:r>
              <a:rPr lang="en-US" dirty="0">
                <a:solidFill>
                  <a:srgbClr val="082C33"/>
                </a:solidFill>
                <a:latin typeface="Mr Eaves Mod OT Reg" charset="0"/>
                <a:ea typeface="Mr Eaves Mod OT Reg" charset="0"/>
                <a:cs typeface="Mr Eaves Mod OT Reg" charset="0"/>
              </a:rPr>
              <a:t>the mounting threat of voter suppression first hand when he fought against extreme voter photo identification proposals each of his four years as Missouri’s Secretary of State. </a:t>
            </a:r>
            <a:r>
              <a:rPr lang="en-US" dirty="0" err="1">
                <a:solidFill>
                  <a:srgbClr val="082C33"/>
                </a:solidFill>
                <a:latin typeface="Mr Eaves Mod OT Reg" charset="0"/>
                <a:ea typeface="Mr Eaves Mod OT Reg" charset="0"/>
                <a:cs typeface="Mr Eaves Mod OT Reg" charset="0"/>
              </a:rPr>
              <a:t>Kander</a:t>
            </a:r>
            <a:r>
              <a:rPr lang="en-US" dirty="0">
                <a:solidFill>
                  <a:srgbClr val="082C33"/>
                </a:solidFill>
                <a:latin typeface="Mr Eaves Mod OT Reg" charset="0"/>
                <a:ea typeface="Mr Eaves Mod OT Reg" charset="0"/>
                <a:cs typeface="Mr Eaves Mod OT Reg" charset="0"/>
              </a:rPr>
              <a:t> argued that over 200,000 legally eligible Missouri voters might not be able to vote if the laws passed, and that there has never been a case of voter impersonation fraud in Missouri, but proponents of the law would not be dissuaded.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3856" y="6466818"/>
            <a:ext cx="3316224" cy="321671"/>
          </a:xfrm>
          <a:prstGeom prst="rect">
            <a:avLst/>
          </a:prstGeom>
        </p:spPr>
      </p:pic>
    </p:spTree>
    <p:extLst>
      <p:ext uri="{BB962C8B-B14F-4D97-AF65-F5344CB8AC3E}">
        <p14:creationId xmlns:p14="http://schemas.microsoft.com/office/powerpoint/2010/main" val="101549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ACDE5"/>
                </a:solidFill>
                <a:latin typeface="Mr Eaves Mod OT Reg" charset="0"/>
                <a:ea typeface="Mr Eaves Mod OT Reg" charset="0"/>
                <a:cs typeface="Mr Eaves Mod OT Reg" charset="0"/>
              </a:rPr>
              <a:t>What We Do</a:t>
            </a:r>
            <a:endParaRPr lang="en-US" dirty="0">
              <a:solidFill>
                <a:srgbClr val="1ACDE5"/>
              </a:solidFill>
              <a:latin typeface="Mr Eaves Mod OT Reg" charset="0"/>
              <a:ea typeface="Mr Eaves Mod OT Reg" charset="0"/>
              <a:cs typeface="Mr Eaves Mod OT Reg" charset="0"/>
            </a:endParaRPr>
          </a:p>
        </p:txBody>
      </p:sp>
      <p:sp>
        <p:nvSpPr>
          <p:cNvPr id="3" name="Content Placeholder 2"/>
          <p:cNvSpPr>
            <a:spLocks noGrp="1"/>
          </p:cNvSpPr>
          <p:nvPr>
            <p:ph idx="1"/>
          </p:nvPr>
        </p:nvSpPr>
        <p:spPr/>
        <p:txBody>
          <a:bodyPr>
            <a:normAutofit/>
          </a:bodyPr>
          <a:lstStyle/>
          <a:p>
            <a:pPr>
              <a:buClr>
                <a:srgbClr val="1ACDE5"/>
              </a:buClr>
              <a:buFont typeface="Arial" charset="0"/>
              <a:buChar char="•"/>
            </a:pPr>
            <a:r>
              <a:rPr lang="en-US" b="1" dirty="0" smtClean="0">
                <a:solidFill>
                  <a:srgbClr val="BF3939"/>
                </a:solidFill>
                <a:latin typeface="Mr Eaves Mod OT Reg" charset="0"/>
                <a:ea typeface="Mr Eaves Mod OT Reg" charset="0"/>
                <a:cs typeface="Mr Eaves Mod OT Reg" charset="0"/>
              </a:rPr>
              <a:t>Earned Media: </a:t>
            </a:r>
            <a:r>
              <a:rPr lang="en-US" dirty="0" smtClean="0">
                <a:solidFill>
                  <a:srgbClr val="082C33"/>
                </a:solidFill>
                <a:latin typeface="Mr Eaves Mod OT Reg" charset="0"/>
                <a:ea typeface="Mr Eaves Mod OT Reg" charset="0"/>
                <a:cs typeface="Mr Eaves Mod OT Reg" charset="0"/>
              </a:rPr>
              <a:t>Let America Vote has an aggressive, nationwide earned media strategy to dispel lies about voter fraud and push arguments for the importance of making it as convenient as possible for eligible voters to cast a ballot. </a:t>
            </a:r>
            <a:br>
              <a:rPr lang="en-US" dirty="0" smtClean="0">
                <a:solidFill>
                  <a:srgbClr val="082C33"/>
                </a:solidFill>
                <a:latin typeface="Mr Eaves Mod OT Reg" charset="0"/>
                <a:ea typeface="Mr Eaves Mod OT Reg" charset="0"/>
                <a:cs typeface="Mr Eaves Mod OT Reg" charset="0"/>
              </a:rPr>
            </a:br>
            <a:endParaRPr lang="en-US" dirty="0" smtClean="0">
              <a:solidFill>
                <a:srgbClr val="082C33"/>
              </a:solidFill>
              <a:latin typeface="Mr Eaves Mod OT Reg" charset="0"/>
              <a:ea typeface="Mr Eaves Mod OT Reg" charset="0"/>
              <a:cs typeface="Mr Eaves Mod OT Reg" charset="0"/>
            </a:endParaRPr>
          </a:p>
          <a:p>
            <a:pPr>
              <a:buClr>
                <a:srgbClr val="1ACDE5"/>
              </a:buClr>
              <a:buFont typeface="Arial" charset="0"/>
              <a:buChar char="•"/>
            </a:pPr>
            <a:r>
              <a:rPr lang="en-US" b="1" dirty="0" smtClean="0">
                <a:solidFill>
                  <a:srgbClr val="BF3939"/>
                </a:solidFill>
                <a:latin typeface="Mr Eaves Mod OT Reg" charset="0"/>
                <a:ea typeface="Mr Eaves Mod OT Reg" charset="0"/>
                <a:cs typeface="Mr Eaves Mod OT Reg" charset="0"/>
              </a:rPr>
              <a:t>Organizing: </a:t>
            </a:r>
            <a:r>
              <a:rPr lang="en-US" dirty="0" smtClean="0">
                <a:solidFill>
                  <a:srgbClr val="082C33"/>
                </a:solidFill>
                <a:latin typeface="Mr Eaves Mod OT Reg" charset="0"/>
                <a:ea typeface="Mr Eaves Mod OT Reg" charset="0"/>
                <a:cs typeface="Mr Eaves Mod OT Reg" charset="0"/>
              </a:rPr>
              <a:t>We will organize supporters of voting rights digitally and on the ground to support and oppose both issues and candidates. We’ll have a physical presence in some areas and will be organizing remotely in others. </a:t>
            </a:r>
            <a:r>
              <a:rPr lang="en-US" dirty="0" smtClean="0">
                <a:latin typeface="Mr Eaves Mod OT Reg" charset="0"/>
                <a:ea typeface="Mr Eaves Mod OT Reg" charset="0"/>
                <a:cs typeface="Mr Eaves Mod OT Reg" charset="0"/>
              </a:rPr>
              <a:t/>
            </a:r>
            <a:br>
              <a:rPr lang="en-US" dirty="0" smtClean="0">
                <a:latin typeface="Mr Eaves Mod OT Reg" charset="0"/>
                <a:ea typeface="Mr Eaves Mod OT Reg" charset="0"/>
                <a:cs typeface="Mr Eaves Mod OT Reg" charset="0"/>
              </a:rPr>
            </a:br>
            <a:endParaRPr lang="en-US" dirty="0" smtClean="0">
              <a:latin typeface="Mr Eaves Mod OT Reg" charset="0"/>
              <a:ea typeface="Mr Eaves Mod OT Reg" charset="0"/>
              <a:cs typeface="Mr Eaves Mod OT Reg" charset="0"/>
            </a:endParaRPr>
          </a:p>
          <a:p>
            <a:pPr>
              <a:buClr>
                <a:srgbClr val="1ACDE5"/>
              </a:buClr>
              <a:buFont typeface="Arial" charset="0"/>
              <a:buChar char="•"/>
            </a:pPr>
            <a:r>
              <a:rPr lang="en-US" b="1" dirty="0" smtClean="0">
                <a:solidFill>
                  <a:srgbClr val="BF3939"/>
                </a:solidFill>
                <a:latin typeface="Mr Eaves Mod OT Reg" charset="0"/>
                <a:ea typeface="Mr Eaves Mod OT Reg" charset="0"/>
                <a:cs typeface="Mr Eaves Mod OT Reg" charset="0"/>
              </a:rPr>
              <a:t>Paid Media: </a:t>
            </a:r>
            <a:r>
              <a:rPr lang="en-US" dirty="0" smtClean="0">
                <a:solidFill>
                  <a:srgbClr val="082C33"/>
                </a:solidFill>
                <a:latin typeface="Mr Eaves Mod OT Reg" charset="0"/>
                <a:ea typeface="Mr Eaves Mod OT Reg" charset="0"/>
                <a:cs typeface="Mr Eaves Mod OT Reg" charset="0"/>
              </a:rPr>
              <a:t>We will utilize paid television, radio and digital advertising to encourage elected officials to support voting rights and for voters to vote for supporters of voting rights and against those who push voter suppression legislation. </a:t>
            </a:r>
            <a:endParaRPr lang="en-US" dirty="0">
              <a:solidFill>
                <a:srgbClr val="082C33"/>
              </a:solidFill>
              <a:latin typeface="Mr Eaves Mod OT Reg" charset="0"/>
              <a:ea typeface="Mr Eaves Mod OT Reg" charset="0"/>
              <a:cs typeface="Mr Eaves Mod OT Reg"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3856" y="6466818"/>
            <a:ext cx="3316224" cy="321671"/>
          </a:xfrm>
          <a:prstGeom prst="rect">
            <a:avLst/>
          </a:prstGeom>
        </p:spPr>
      </p:pic>
    </p:spTree>
    <p:extLst>
      <p:ext uri="{BB962C8B-B14F-4D97-AF65-F5344CB8AC3E}">
        <p14:creationId xmlns:p14="http://schemas.microsoft.com/office/powerpoint/2010/main" val="1143073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ACDE5"/>
                </a:solidFill>
                <a:latin typeface="Mr Eaves Mod OT Reg" charset="0"/>
                <a:ea typeface="Mr Eaves Mod OT Reg" charset="0"/>
                <a:cs typeface="Mr Eaves Mod OT Reg" charset="0"/>
              </a:rPr>
              <a:t>We the </a:t>
            </a:r>
            <a:r>
              <a:rPr lang="en-US" dirty="0" smtClean="0">
                <a:solidFill>
                  <a:srgbClr val="1ACDE5"/>
                </a:solidFill>
                <a:latin typeface="Mr Eaves Mod OT Reg" charset="0"/>
                <a:ea typeface="Mr Eaves Mod OT Reg" charset="0"/>
                <a:cs typeface="Mr Eaves Mod OT Reg" charset="0"/>
              </a:rPr>
              <a:t>People/Hack </a:t>
            </a:r>
            <a:r>
              <a:rPr lang="en-US" dirty="0">
                <a:solidFill>
                  <a:srgbClr val="1ACDE5"/>
                </a:solidFill>
                <a:latin typeface="Mr Eaves Mod OT Reg" charset="0"/>
                <a:ea typeface="Mr Eaves Mod OT Reg" charset="0"/>
                <a:cs typeface="Mr Eaves Mod OT Reg" charset="0"/>
              </a:rPr>
              <a:t>for </a:t>
            </a:r>
            <a:r>
              <a:rPr lang="en-US" dirty="0" smtClean="0">
                <a:solidFill>
                  <a:srgbClr val="1ACDE5"/>
                </a:solidFill>
                <a:latin typeface="Mr Eaves Mod OT Reg" charset="0"/>
                <a:ea typeface="Mr Eaves Mod OT Reg" charset="0"/>
                <a:cs typeface="Mr Eaves Mod OT Reg" charset="0"/>
              </a:rPr>
              <a:t>Democracy Projects</a:t>
            </a:r>
            <a:endParaRPr lang="en-US" dirty="0">
              <a:solidFill>
                <a:srgbClr val="1ACDE5"/>
              </a:solidFill>
              <a:latin typeface="Mr Eaves Mod OT Reg" charset="0"/>
              <a:ea typeface="Mr Eaves Mod OT Reg" charset="0"/>
              <a:cs typeface="Mr Eaves Mod OT Reg" charset="0"/>
            </a:endParaRPr>
          </a:p>
        </p:txBody>
      </p:sp>
      <p:sp>
        <p:nvSpPr>
          <p:cNvPr id="3" name="Content Placeholder 2"/>
          <p:cNvSpPr>
            <a:spLocks noGrp="1"/>
          </p:cNvSpPr>
          <p:nvPr>
            <p:ph idx="1"/>
          </p:nvPr>
        </p:nvSpPr>
        <p:spPr/>
        <p:txBody>
          <a:bodyPr>
            <a:normAutofit/>
          </a:bodyPr>
          <a:lstStyle/>
          <a:p>
            <a:pPr>
              <a:buClr>
                <a:srgbClr val="1ACDE5"/>
              </a:buClr>
              <a:buFont typeface="Arial" charset="0"/>
              <a:buChar char="•"/>
            </a:pPr>
            <a:r>
              <a:rPr lang="en-US" b="1" dirty="0" smtClean="0">
                <a:solidFill>
                  <a:srgbClr val="BF3939"/>
                </a:solidFill>
                <a:latin typeface="Mr Eaves Mod OT Reg" charset="0"/>
                <a:ea typeface="Mr Eaves Mod OT Reg" charset="0"/>
                <a:cs typeface="Mr Eaves Mod OT Reg" charset="0"/>
              </a:rPr>
              <a:t>Voter Registration: </a:t>
            </a:r>
            <a:r>
              <a:rPr lang="en-US" dirty="0" smtClean="0">
                <a:solidFill>
                  <a:srgbClr val="082C33"/>
                </a:solidFill>
                <a:latin typeface="Mr Eaves Mod OT Reg" charset="0"/>
                <a:ea typeface="Mr Eaves Mod OT Reg" charset="0"/>
                <a:cs typeface="Mr Eaves Mod OT Reg" charset="0"/>
              </a:rPr>
              <a:t>Make it as easy as possible to register to vote wherever you live</a:t>
            </a:r>
            <a:r>
              <a:rPr lang="en-US" dirty="0" smtClean="0">
                <a:latin typeface="Mr Eaves Mod OT Reg" charset="0"/>
                <a:ea typeface="Mr Eaves Mod OT Reg" charset="0"/>
                <a:cs typeface="Mr Eaves Mod OT Reg" charset="0"/>
              </a:rPr>
              <a:t/>
            </a:r>
            <a:br>
              <a:rPr lang="en-US" dirty="0" smtClean="0">
                <a:latin typeface="Mr Eaves Mod OT Reg" charset="0"/>
                <a:ea typeface="Mr Eaves Mod OT Reg" charset="0"/>
                <a:cs typeface="Mr Eaves Mod OT Reg" charset="0"/>
              </a:rPr>
            </a:br>
            <a:endParaRPr lang="en-US" dirty="0" smtClean="0">
              <a:latin typeface="Mr Eaves Mod OT Reg" charset="0"/>
              <a:ea typeface="Mr Eaves Mod OT Reg" charset="0"/>
              <a:cs typeface="Mr Eaves Mod OT Reg" charset="0"/>
            </a:endParaRPr>
          </a:p>
          <a:p>
            <a:pPr>
              <a:buClr>
                <a:srgbClr val="1ACDE5"/>
              </a:buClr>
              <a:buFont typeface="Arial" charset="0"/>
              <a:buChar char="•"/>
            </a:pPr>
            <a:r>
              <a:rPr lang="en-US" b="1" dirty="0" smtClean="0">
                <a:solidFill>
                  <a:srgbClr val="BF3939"/>
                </a:solidFill>
                <a:latin typeface="Mr Eaves Mod OT Reg" charset="0"/>
                <a:ea typeface="Mr Eaves Mod OT Reg" charset="0"/>
                <a:cs typeface="Mr Eaves Mod OT Reg" charset="0"/>
              </a:rPr>
              <a:t>Grassroots Organizing: </a:t>
            </a:r>
            <a:r>
              <a:rPr lang="en-US" dirty="0" smtClean="0">
                <a:solidFill>
                  <a:srgbClr val="082C33"/>
                </a:solidFill>
                <a:latin typeface="Mr Eaves Mod OT Reg" charset="0"/>
                <a:ea typeface="Mr Eaves Mod OT Reg" charset="0"/>
                <a:cs typeface="Mr Eaves Mod OT Reg" charset="0"/>
              </a:rPr>
              <a:t>Develop a way to allow volunteers to quickly knock doors or make calls</a:t>
            </a:r>
            <a:r>
              <a:rPr lang="en-US" dirty="0" smtClean="0">
                <a:latin typeface="Mr Eaves Mod OT Reg" charset="0"/>
                <a:ea typeface="Mr Eaves Mod OT Reg" charset="0"/>
                <a:cs typeface="Mr Eaves Mod OT Reg" charset="0"/>
              </a:rPr>
              <a:t/>
            </a:r>
            <a:br>
              <a:rPr lang="en-US" dirty="0" smtClean="0">
                <a:latin typeface="Mr Eaves Mod OT Reg" charset="0"/>
                <a:ea typeface="Mr Eaves Mod OT Reg" charset="0"/>
                <a:cs typeface="Mr Eaves Mod OT Reg" charset="0"/>
              </a:rPr>
            </a:br>
            <a:endParaRPr lang="en-US" dirty="0" smtClean="0">
              <a:latin typeface="Mr Eaves Mod OT Reg" charset="0"/>
              <a:ea typeface="Mr Eaves Mod OT Reg" charset="0"/>
              <a:cs typeface="Mr Eaves Mod OT Reg" charset="0"/>
            </a:endParaRPr>
          </a:p>
          <a:p>
            <a:pPr>
              <a:buClr>
                <a:srgbClr val="1ACDE5"/>
              </a:buClr>
              <a:buFont typeface="Arial" charset="0"/>
              <a:buChar char="•"/>
            </a:pPr>
            <a:r>
              <a:rPr lang="en-US" b="1" dirty="0" smtClean="0">
                <a:solidFill>
                  <a:srgbClr val="BF3939"/>
                </a:solidFill>
                <a:latin typeface="Mr Eaves Mod OT Reg" charset="0"/>
                <a:ea typeface="Mr Eaves Mod OT Reg" charset="0"/>
                <a:cs typeface="Mr Eaves Mod OT Reg" charset="0"/>
              </a:rPr>
              <a:t>Contact Local Elected Officials: </a:t>
            </a:r>
            <a:r>
              <a:rPr lang="en-US" dirty="0" smtClean="0">
                <a:solidFill>
                  <a:srgbClr val="082C33"/>
                </a:solidFill>
                <a:latin typeface="Mr Eaves Mod OT Reg" charset="0"/>
                <a:ea typeface="Mr Eaves Mod OT Reg" charset="0"/>
                <a:cs typeface="Mr Eaves Mod OT Reg" charset="0"/>
              </a:rPr>
              <a:t>Email, call or tweet at State Representatives and Senators</a:t>
            </a:r>
            <a:r>
              <a:rPr lang="en-US" dirty="0" smtClean="0">
                <a:latin typeface="Mr Eaves Mod OT Reg" charset="0"/>
                <a:ea typeface="Mr Eaves Mod OT Reg" charset="0"/>
                <a:cs typeface="Mr Eaves Mod OT Reg" charset="0"/>
              </a:rPr>
              <a:t/>
            </a:r>
            <a:br>
              <a:rPr lang="en-US" dirty="0" smtClean="0">
                <a:latin typeface="Mr Eaves Mod OT Reg" charset="0"/>
                <a:ea typeface="Mr Eaves Mod OT Reg" charset="0"/>
                <a:cs typeface="Mr Eaves Mod OT Reg" charset="0"/>
              </a:rPr>
            </a:br>
            <a:endParaRPr lang="en-US" b="1" dirty="0" smtClean="0">
              <a:solidFill>
                <a:schemeClr val="accent1">
                  <a:lumMod val="75000"/>
                </a:schemeClr>
              </a:solidFill>
              <a:latin typeface="Mr Eaves Mod OT Reg" charset="0"/>
              <a:ea typeface="Mr Eaves Mod OT Reg" charset="0"/>
              <a:cs typeface="Mr Eaves Mod OT Reg" charset="0"/>
            </a:endParaRPr>
          </a:p>
          <a:p>
            <a:pPr>
              <a:buClr>
                <a:srgbClr val="1ACDE5"/>
              </a:buClr>
              <a:buFont typeface="Arial" charset="0"/>
              <a:buChar char="•"/>
            </a:pPr>
            <a:r>
              <a:rPr lang="en-US" b="1" dirty="0" smtClean="0">
                <a:solidFill>
                  <a:srgbClr val="BF3939"/>
                </a:solidFill>
                <a:latin typeface="Mr Eaves Mod OT Reg" charset="0"/>
                <a:ea typeface="Mr Eaves Mod OT Reg" charset="0"/>
                <a:cs typeface="Mr Eaves Mod OT Reg" charset="0"/>
              </a:rPr>
              <a:t>Facebook Messenger Bot: </a:t>
            </a:r>
            <a:r>
              <a:rPr lang="en-US" dirty="0" smtClean="0">
                <a:solidFill>
                  <a:srgbClr val="082C33"/>
                </a:solidFill>
                <a:latin typeface="Mr Eaves Mod OT Reg" charset="0"/>
                <a:ea typeface="Mr Eaves Mod OT Reg" charset="0"/>
                <a:cs typeface="Mr Eaves Mod OT Reg" charset="0"/>
              </a:rPr>
              <a:t>Allow faster and easier engagement with Let America Vote</a:t>
            </a:r>
            <a:r>
              <a:rPr lang="en-US" dirty="0" smtClean="0">
                <a:latin typeface="Mr Eaves Mod OT Reg" charset="0"/>
                <a:ea typeface="Mr Eaves Mod OT Reg" charset="0"/>
                <a:cs typeface="Mr Eaves Mod OT Reg" charset="0"/>
              </a:rPr>
              <a:t/>
            </a:r>
            <a:br>
              <a:rPr lang="en-US" dirty="0" smtClean="0">
                <a:latin typeface="Mr Eaves Mod OT Reg" charset="0"/>
                <a:ea typeface="Mr Eaves Mod OT Reg" charset="0"/>
                <a:cs typeface="Mr Eaves Mod OT Reg" charset="0"/>
              </a:rPr>
            </a:br>
            <a:endParaRPr lang="en-US" dirty="0" smtClean="0">
              <a:solidFill>
                <a:srgbClr val="1ACDE5"/>
              </a:solidFill>
              <a:latin typeface="Mr Eaves Mod OT Reg" charset="0"/>
              <a:ea typeface="Mr Eaves Mod OT Reg" charset="0"/>
              <a:cs typeface="Mr Eaves Mod OT Reg" charset="0"/>
            </a:endParaRPr>
          </a:p>
          <a:p>
            <a:pPr>
              <a:buClr>
                <a:srgbClr val="1ACDE5"/>
              </a:buClr>
              <a:buFont typeface="Arial" charset="0"/>
              <a:buChar char="•"/>
            </a:pPr>
            <a:r>
              <a:rPr lang="en-US" b="1" dirty="0" smtClean="0">
                <a:solidFill>
                  <a:srgbClr val="BF3939"/>
                </a:solidFill>
                <a:latin typeface="Mr Eaves Mod OT Reg" charset="0"/>
                <a:ea typeface="Mr Eaves Mod OT Reg" charset="0"/>
                <a:cs typeface="Mr Eaves Mod OT Reg" charset="0"/>
              </a:rPr>
              <a:t>Political </a:t>
            </a:r>
            <a:r>
              <a:rPr lang="en-US" b="1" dirty="0">
                <a:solidFill>
                  <a:srgbClr val="BF3939"/>
                </a:solidFill>
                <a:latin typeface="Mr Eaves Mod OT Reg" charset="0"/>
                <a:ea typeface="Mr Eaves Mod OT Reg" charset="0"/>
                <a:cs typeface="Mr Eaves Mod OT Reg" charset="0"/>
              </a:rPr>
              <a:t>House </a:t>
            </a:r>
            <a:r>
              <a:rPr lang="en-US" b="1" dirty="0" smtClean="0">
                <a:solidFill>
                  <a:srgbClr val="BF3939"/>
                </a:solidFill>
                <a:latin typeface="Mr Eaves Mod OT Reg" charset="0"/>
                <a:ea typeface="Mr Eaves Mod OT Reg" charset="0"/>
                <a:cs typeface="Mr Eaves Mod OT Reg" charset="0"/>
              </a:rPr>
              <a:t>Party/Discussions: </a:t>
            </a:r>
            <a:r>
              <a:rPr lang="en-US" dirty="0">
                <a:solidFill>
                  <a:srgbClr val="082C33"/>
                </a:solidFill>
                <a:latin typeface="Mr Eaves Mod OT Reg" charset="0"/>
                <a:ea typeface="Mr Eaves Mod OT Reg" charset="0"/>
                <a:cs typeface="Mr Eaves Mod OT Reg" charset="0"/>
              </a:rPr>
              <a:t>H</a:t>
            </a:r>
            <a:r>
              <a:rPr lang="en-US" dirty="0" smtClean="0">
                <a:solidFill>
                  <a:srgbClr val="082C33"/>
                </a:solidFill>
                <a:latin typeface="Mr Eaves Mod OT Reg" charset="0"/>
                <a:ea typeface="Mr Eaves Mod OT Reg" charset="0"/>
                <a:cs typeface="Mr Eaves Mod OT Reg" charset="0"/>
              </a:rPr>
              <a:t>elp activists connect with their neighbors to talk voting</a:t>
            </a:r>
            <a:endParaRPr lang="en-US" dirty="0">
              <a:solidFill>
                <a:srgbClr val="082C33"/>
              </a:solidFill>
              <a:latin typeface="Mr Eaves Mod OT Reg" charset="0"/>
              <a:ea typeface="Mr Eaves Mod OT Reg" charset="0"/>
              <a:cs typeface="Mr Eaves Mod OT Reg"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3856" y="6466818"/>
            <a:ext cx="3316224" cy="321671"/>
          </a:xfrm>
          <a:prstGeom prst="rect">
            <a:avLst/>
          </a:prstGeom>
        </p:spPr>
      </p:pic>
    </p:spTree>
    <p:extLst>
      <p:ext uri="{BB962C8B-B14F-4D97-AF65-F5344CB8AC3E}">
        <p14:creationId xmlns:p14="http://schemas.microsoft.com/office/powerpoint/2010/main" val="178947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ACDE5"/>
                </a:solidFill>
                <a:latin typeface="Mr Eaves Mod OT Reg" charset="0"/>
                <a:ea typeface="Mr Eaves Mod OT Reg" charset="0"/>
                <a:cs typeface="Mr Eaves Mod OT Reg" charset="0"/>
              </a:rPr>
              <a:t>Voter Registration</a:t>
            </a:r>
            <a:endParaRPr lang="en-US" dirty="0">
              <a:solidFill>
                <a:srgbClr val="1ACDE5"/>
              </a:solidFill>
              <a:latin typeface="Mr Eaves Mod OT Reg" charset="0"/>
              <a:ea typeface="Mr Eaves Mod OT Reg" charset="0"/>
              <a:cs typeface="Mr Eaves Mod OT Reg" charset="0"/>
            </a:endParaRPr>
          </a:p>
        </p:txBody>
      </p:sp>
      <p:sp>
        <p:nvSpPr>
          <p:cNvPr id="3" name="Content Placeholder 2"/>
          <p:cNvSpPr>
            <a:spLocks noGrp="1"/>
          </p:cNvSpPr>
          <p:nvPr>
            <p:ph idx="1"/>
          </p:nvPr>
        </p:nvSpPr>
        <p:spPr/>
        <p:txBody>
          <a:bodyPr/>
          <a:lstStyle/>
          <a:p>
            <a:r>
              <a:rPr lang="en-US" dirty="0">
                <a:solidFill>
                  <a:srgbClr val="082C33"/>
                </a:solidFill>
                <a:latin typeface="Mr Eaves Mod OT Reg" charset="0"/>
                <a:ea typeface="Mr Eaves Mod OT Reg" charset="0"/>
                <a:cs typeface="Mr Eaves Mod OT Reg" charset="0"/>
              </a:rPr>
              <a:t>States have different ways of registering voters. Some allow you to do it online and some require it be done on paper. We want some way to allow people to </a:t>
            </a:r>
            <a:r>
              <a:rPr lang="en-US" dirty="0" smtClean="0">
                <a:solidFill>
                  <a:srgbClr val="082C33"/>
                </a:solidFill>
                <a:latin typeface="Mr Eaves Mod OT Reg" charset="0"/>
                <a:ea typeface="Mr Eaves Mod OT Reg" charset="0"/>
                <a:cs typeface="Mr Eaves Mod OT Reg" charset="0"/>
              </a:rPr>
              <a:t>complete as much of </a:t>
            </a:r>
            <a:r>
              <a:rPr lang="en-US" dirty="0">
                <a:solidFill>
                  <a:srgbClr val="082C33"/>
                </a:solidFill>
                <a:latin typeface="Mr Eaves Mod OT Reg" charset="0"/>
                <a:ea typeface="Mr Eaves Mod OT Reg" charset="0"/>
                <a:cs typeface="Mr Eaves Mod OT Reg" charset="0"/>
              </a:rPr>
              <a:t>the registration </a:t>
            </a:r>
            <a:r>
              <a:rPr lang="en-US" dirty="0" smtClean="0">
                <a:solidFill>
                  <a:srgbClr val="082C33"/>
                </a:solidFill>
                <a:latin typeface="Mr Eaves Mod OT Reg" charset="0"/>
                <a:ea typeface="Mr Eaves Mod OT Reg" charset="0"/>
                <a:cs typeface="Mr Eaves Mod OT Reg" charset="0"/>
              </a:rPr>
              <a:t>process as possible digitally </a:t>
            </a:r>
            <a:r>
              <a:rPr lang="en-US" dirty="0">
                <a:solidFill>
                  <a:srgbClr val="082C33"/>
                </a:solidFill>
                <a:latin typeface="Mr Eaves Mod OT Reg" charset="0"/>
                <a:ea typeface="Mr Eaves Mod OT Reg" charset="0"/>
                <a:cs typeface="Mr Eaves Mod OT Reg" charset="0"/>
              </a:rPr>
              <a:t>no matter what </a:t>
            </a:r>
            <a:r>
              <a:rPr lang="en-US" dirty="0" smtClean="0">
                <a:solidFill>
                  <a:srgbClr val="082C33"/>
                </a:solidFill>
                <a:latin typeface="Mr Eaves Mod OT Reg" charset="0"/>
                <a:ea typeface="Mr Eaves Mod OT Reg" charset="0"/>
                <a:cs typeface="Mr Eaves Mod OT Reg" charset="0"/>
              </a:rPr>
              <a:t>state they are from.</a:t>
            </a:r>
            <a:endParaRPr lang="en-US" dirty="0">
              <a:solidFill>
                <a:srgbClr val="082C33"/>
              </a:solidFill>
              <a:latin typeface="Mr Eaves Mod OT Reg" charset="0"/>
              <a:ea typeface="Mr Eaves Mod OT Reg" charset="0"/>
              <a:cs typeface="Mr Eaves Mod OT Reg"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3856" y="6466818"/>
            <a:ext cx="3316224" cy="321671"/>
          </a:xfrm>
          <a:prstGeom prst="rect">
            <a:avLst/>
          </a:prstGeom>
        </p:spPr>
      </p:pic>
    </p:spTree>
    <p:extLst>
      <p:ext uri="{BB962C8B-B14F-4D97-AF65-F5344CB8AC3E}">
        <p14:creationId xmlns:p14="http://schemas.microsoft.com/office/powerpoint/2010/main" val="32094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ACDE5"/>
                </a:solidFill>
                <a:latin typeface="Mr Eaves Mod OT Reg" charset="0"/>
                <a:ea typeface="Mr Eaves Mod OT Reg" charset="0"/>
                <a:cs typeface="Mr Eaves Mod OT Reg" charset="0"/>
              </a:rPr>
              <a:t>Grassroots Organizing</a:t>
            </a:r>
            <a:endParaRPr lang="en-US" dirty="0">
              <a:solidFill>
                <a:srgbClr val="1ACDE5"/>
              </a:solidFill>
              <a:latin typeface="Mr Eaves Mod OT Reg" charset="0"/>
              <a:ea typeface="Mr Eaves Mod OT Reg" charset="0"/>
              <a:cs typeface="Mr Eaves Mod OT Reg" charset="0"/>
            </a:endParaRPr>
          </a:p>
        </p:txBody>
      </p:sp>
      <p:sp>
        <p:nvSpPr>
          <p:cNvPr id="3" name="Content Placeholder 2"/>
          <p:cNvSpPr>
            <a:spLocks noGrp="1"/>
          </p:cNvSpPr>
          <p:nvPr>
            <p:ph idx="1"/>
          </p:nvPr>
        </p:nvSpPr>
        <p:spPr/>
        <p:txBody>
          <a:bodyPr/>
          <a:lstStyle/>
          <a:p>
            <a:r>
              <a:rPr lang="en-US" dirty="0" smtClean="0">
                <a:solidFill>
                  <a:srgbClr val="082C33"/>
                </a:solidFill>
                <a:latin typeface="Mr Eaves Mod OT Reg" charset="0"/>
                <a:ea typeface="Mr Eaves Mod OT Reg" charset="0"/>
                <a:cs typeface="Mr Eaves Mod OT Reg" charset="0"/>
              </a:rPr>
              <a:t>We are looking for a way to allow volunteers to knock on doors or make phone calls on their own from an app. All they would have to do is log on and they would see the targets in their area as well as the script we suggest. Then the results from the knocks and calls should come back to us so it can be integrated into VAN. </a:t>
            </a:r>
            <a:endParaRPr lang="en-US" dirty="0">
              <a:solidFill>
                <a:srgbClr val="082C33"/>
              </a:solidFill>
              <a:latin typeface="Mr Eaves Mod OT Reg" charset="0"/>
              <a:ea typeface="Mr Eaves Mod OT Reg" charset="0"/>
              <a:cs typeface="Mr Eaves Mod OT Reg"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3856" y="6466818"/>
            <a:ext cx="3316224" cy="321671"/>
          </a:xfrm>
          <a:prstGeom prst="rect">
            <a:avLst/>
          </a:prstGeom>
        </p:spPr>
      </p:pic>
    </p:spTree>
    <p:extLst>
      <p:ext uri="{BB962C8B-B14F-4D97-AF65-F5344CB8AC3E}">
        <p14:creationId xmlns:p14="http://schemas.microsoft.com/office/powerpoint/2010/main" val="56984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ACDE5"/>
                </a:solidFill>
                <a:latin typeface="Mr Eaves Mod OT Reg" charset="0"/>
                <a:ea typeface="Mr Eaves Mod OT Reg" charset="0"/>
                <a:cs typeface="Mr Eaves Mod OT Reg" charset="0"/>
              </a:rPr>
              <a:t>Contact Local Elected Officials</a:t>
            </a:r>
            <a:endParaRPr lang="en-US" dirty="0">
              <a:solidFill>
                <a:srgbClr val="1ACDE5"/>
              </a:solidFill>
              <a:latin typeface="Mr Eaves Mod OT Reg" charset="0"/>
              <a:ea typeface="Mr Eaves Mod OT Reg" charset="0"/>
              <a:cs typeface="Mr Eaves Mod OT Reg" charset="0"/>
            </a:endParaRPr>
          </a:p>
        </p:txBody>
      </p:sp>
      <p:sp>
        <p:nvSpPr>
          <p:cNvPr id="3" name="Content Placeholder 2"/>
          <p:cNvSpPr>
            <a:spLocks noGrp="1"/>
          </p:cNvSpPr>
          <p:nvPr>
            <p:ph idx="1"/>
          </p:nvPr>
        </p:nvSpPr>
        <p:spPr/>
        <p:txBody>
          <a:bodyPr/>
          <a:lstStyle/>
          <a:p>
            <a:r>
              <a:rPr lang="en-US" dirty="0">
                <a:solidFill>
                  <a:srgbClr val="082C33"/>
                </a:solidFill>
                <a:latin typeface="Mr Eaves Mod OT Reg" charset="0"/>
                <a:ea typeface="Mr Eaves Mod OT Reg" charset="0"/>
                <a:cs typeface="Mr Eaves Mod OT Reg" charset="0"/>
              </a:rPr>
              <a:t>There are a lot of apps to contact </a:t>
            </a:r>
            <a:r>
              <a:rPr lang="en-US" dirty="0" smtClean="0">
                <a:solidFill>
                  <a:srgbClr val="082C33"/>
                </a:solidFill>
                <a:latin typeface="Mr Eaves Mod OT Reg" charset="0"/>
                <a:ea typeface="Mr Eaves Mod OT Reg" charset="0"/>
                <a:cs typeface="Mr Eaves Mod OT Reg" charset="0"/>
              </a:rPr>
              <a:t>Congress</a:t>
            </a:r>
            <a:r>
              <a:rPr lang="en-US" dirty="0">
                <a:solidFill>
                  <a:srgbClr val="082C33"/>
                </a:solidFill>
                <a:latin typeface="Mr Eaves Mod OT Reg" charset="0"/>
                <a:ea typeface="Mr Eaves Mod OT Reg" charset="0"/>
                <a:cs typeface="Mr Eaves Mod OT Reg" charset="0"/>
              </a:rPr>
              <a:t>, but less at the local level. We would like a tool that allows you to </a:t>
            </a:r>
            <a:r>
              <a:rPr lang="en-US" dirty="0" smtClean="0">
                <a:solidFill>
                  <a:srgbClr val="082C33"/>
                </a:solidFill>
                <a:latin typeface="Mr Eaves Mod OT Reg" charset="0"/>
                <a:ea typeface="Mr Eaves Mod OT Reg" charset="0"/>
                <a:cs typeface="Mr Eaves Mod OT Reg" charset="0"/>
              </a:rPr>
              <a:t>call, email or tweet at a local State </a:t>
            </a:r>
            <a:r>
              <a:rPr lang="en-US" dirty="0">
                <a:solidFill>
                  <a:srgbClr val="082C33"/>
                </a:solidFill>
                <a:latin typeface="Mr Eaves Mod OT Reg" charset="0"/>
                <a:ea typeface="Mr Eaves Mod OT Reg" charset="0"/>
                <a:cs typeface="Mr Eaves Mod OT Reg" charset="0"/>
              </a:rPr>
              <a:t>Representative or State Senator.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3856" y="6466818"/>
            <a:ext cx="3316224" cy="321671"/>
          </a:xfrm>
          <a:prstGeom prst="rect">
            <a:avLst/>
          </a:prstGeom>
        </p:spPr>
      </p:pic>
    </p:spTree>
    <p:extLst>
      <p:ext uri="{BB962C8B-B14F-4D97-AF65-F5344CB8AC3E}">
        <p14:creationId xmlns:p14="http://schemas.microsoft.com/office/powerpoint/2010/main" val="473492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ACDE5"/>
                </a:solidFill>
                <a:latin typeface="Mr Eaves Mod OT Reg" charset="0"/>
                <a:ea typeface="Mr Eaves Mod OT Reg" charset="0"/>
                <a:cs typeface="Mr Eaves Mod OT Reg" charset="0"/>
              </a:rPr>
              <a:t>Facebook Messenger Bot</a:t>
            </a:r>
            <a:endParaRPr lang="en-US" dirty="0">
              <a:solidFill>
                <a:srgbClr val="1ACDE5"/>
              </a:solidFill>
              <a:latin typeface="Mr Eaves Mod OT Reg" charset="0"/>
              <a:ea typeface="Mr Eaves Mod OT Reg" charset="0"/>
              <a:cs typeface="Mr Eaves Mod OT Reg" charset="0"/>
            </a:endParaRPr>
          </a:p>
        </p:txBody>
      </p:sp>
      <p:sp>
        <p:nvSpPr>
          <p:cNvPr id="3" name="Content Placeholder 2"/>
          <p:cNvSpPr>
            <a:spLocks noGrp="1"/>
          </p:cNvSpPr>
          <p:nvPr>
            <p:ph idx="1"/>
          </p:nvPr>
        </p:nvSpPr>
        <p:spPr/>
        <p:txBody>
          <a:bodyPr/>
          <a:lstStyle/>
          <a:p>
            <a:r>
              <a:rPr lang="en-US" dirty="0">
                <a:solidFill>
                  <a:srgbClr val="082C33"/>
                </a:solidFill>
                <a:latin typeface="Mr Eaves Mod OT Reg" charset="0"/>
                <a:ea typeface="Mr Eaves Mod OT Reg" charset="0"/>
                <a:cs typeface="Mr Eaves Mod OT Reg" charset="0"/>
              </a:rPr>
              <a:t>We are interested in </a:t>
            </a:r>
            <a:r>
              <a:rPr lang="en-US" dirty="0" smtClean="0">
                <a:solidFill>
                  <a:srgbClr val="082C33"/>
                </a:solidFill>
                <a:latin typeface="Mr Eaves Mod OT Reg" charset="0"/>
                <a:ea typeface="Mr Eaves Mod OT Reg" charset="0"/>
                <a:cs typeface="Mr Eaves Mod OT Reg" charset="0"/>
              </a:rPr>
              <a:t>being able to use a </a:t>
            </a:r>
            <a:r>
              <a:rPr lang="en-US" dirty="0">
                <a:solidFill>
                  <a:srgbClr val="082C33"/>
                </a:solidFill>
                <a:latin typeface="Mr Eaves Mod OT Reg" charset="0"/>
                <a:ea typeface="Mr Eaves Mod OT Reg" charset="0"/>
                <a:cs typeface="Mr Eaves Mod OT Reg" charset="0"/>
              </a:rPr>
              <a:t>Facebook Messenger bot to help people engage with </a:t>
            </a:r>
            <a:r>
              <a:rPr lang="en-US" dirty="0" smtClean="0">
                <a:solidFill>
                  <a:srgbClr val="082C33"/>
                </a:solidFill>
                <a:latin typeface="Mr Eaves Mod OT Reg" charset="0"/>
                <a:ea typeface="Mr Eaves Mod OT Reg" charset="0"/>
                <a:cs typeface="Mr Eaves Mod OT Reg" charset="0"/>
              </a:rPr>
              <a:t>Let America Vote. Our goal is for it to do </a:t>
            </a:r>
            <a:r>
              <a:rPr lang="en-US" dirty="0">
                <a:solidFill>
                  <a:srgbClr val="082C33"/>
                </a:solidFill>
                <a:latin typeface="Mr Eaves Mod OT Reg" charset="0"/>
                <a:ea typeface="Mr Eaves Mod OT Reg" charset="0"/>
                <a:cs typeface="Mr Eaves Mod OT Reg" charset="0"/>
              </a:rPr>
              <a:t>things </a:t>
            </a:r>
            <a:r>
              <a:rPr lang="en-US" dirty="0" smtClean="0">
                <a:solidFill>
                  <a:srgbClr val="082C33"/>
                </a:solidFill>
                <a:latin typeface="Mr Eaves Mod OT Reg" charset="0"/>
                <a:ea typeface="Mr Eaves Mod OT Reg" charset="0"/>
                <a:cs typeface="Mr Eaves Mod OT Reg" charset="0"/>
              </a:rPr>
              <a:t>like direct individuals to </a:t>
            </a:r>
            <a:r>
              <a:rPr lang="en-US" dirty="0">
                <a:solidFill>
                  <a:srgbClr val="082C33"/>
                </a:solidFill>
                <a:latin typeface="Mr Eaves Mod OT Reg" charset="0"/>
                <a:ea typeface="Mr Eaves Mod OT Reg" charset="0"/>
                <a:cs typeface="Mr Eaves Mod OT Reg" charset="0"/>
              </a:rPr>
              <a:t>links and information on current voting rights legislation in their state, </a:t>
            </a:r>
            <a:r>
              <a:rPr lang="en-US" dirty="0" smtClean="0">
                <a:solidFill>
                  <a:srgbClr val="082C33"/>
                </a:solidFill>
                <a:latin typeface="Mr Eaves Mod OT Reg" charset="0"/>
                <a:ea typeface="Mr Eaves Mod OT Reg" charset="0"/>
                <a:cs typeface="Mr Eaves Mod OT Reg" charset="0"/>
              </a:rPr>
              <a:t>on how to volunteer, to </a:t>
            </a:r>
            <a:r>
              <a:rPr lang="en-US" dirty="0">
                <a:solidFill>
                  <a:srgbClr val="082C33"/>
                </a:solidFill>
                <a:latin typeface="Mr Eaves Mod OT Reg" charset="0"/>
                <a:ea typeface="Mr Eaves Mod OT Reg" charset="0"/>
                <a:cs typeface="Mr Eaves Mod OT Reg" charset="0"/>
              </a:rPr>
              <a:t>apply to intern or </a:t>
            </a:r>
            <a:r>
              <a:rPr lang="en-US" dirty="0" smtClean="0">
                <a:solidFill>
                  <a:srgbClr val="082C33"/>
                </a:solidFill>
                <a:latin typeface="Mr Eaves Mod OT Reg" charset="0"/>
                <a:ea typeface="Mr Eaves Mod OT Reg" charset="0"/>
                <a:cs typeface="Mr Eaves Mod OT Reg" charset="0"/>
              </a:rPr>
              <a:t>to donate to the organization.</a:t>
            </a:r>
            <a:endParaRPr lang="en-US" dirty="0">
              <a:solidFill>
                <a:srgbClr val="082C33"/>
              </a:solidFill>
              <a:latin typeface="Mr Eaves Mod OT Reg" charset="0"/>
              <a:ea typeface="Mr Eaves Mod OT Reg" charset="0"/>
              <a:cs typeface="Mr Eaves Mod OT Reg"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3856" y="6466818"/>
            <a:ext cx="3316224" cy="321671"/>
          </a:xfrm>
          <a:prstGeom prst="rect">
            <a:avLst/>
          </a:prstGeom>
        </p:spPr>
      </p:pic>
    </p:spTree>
    <p:extLst>
      <p:ext uri="{BB962C8B-B14F-4D97-AF65-F5344CB8AC3E}">
        <p14:creationId xmlns:p14="http://schemas.microsoft.com/office/powerpoint/2010/main" val="65225935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73</TotalTime>
  <Words>481</Words>
  <Application>Microsoft Macintosh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Mr Eaves Mod OT Reg</vt:lpstr>
      <vt:lpstr>Arial</vt:lpstr>
      <vt:lpstr>Retrospect</vt:lpstr>
      <vt:lpstr>PowerPoint Presentation</vt:lpstr>
      <vt:lpstr>The Organization</vt:lpstr>
      <vt:lpstr>About Jason Kander</vt:lpstr>
      <vt:lpstr>What We Do</vt:lpstr>
      <vt:lpstr>We the People/Hack for Democracy Projects</vt:lpstr>
      <vt:lpstr>Voter Registration</vt:lpstr>
      <vt:lpstr>Grassroots Organizing</vt:lpstr>
      <vt:lpstr>Contact Local Elected Officials</vt:lpstr>
      <vt:lpstr>Facebook Messenger Bot</vt:lpstr>
      <vt:lpstr>Political House Party/Discussion</vt:lpstr>
      <vt:lpstr>Thank you!</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 America Vote</dc:title>
  <dc:creator>Abe Rakov</dc:creator>
  <cp:lastModifiedBy>Abe Rakov</cp:lastModifiedBy>
  <cp:revision>9</cp:revision>
  <dcterms:created xsi:type="dcterms:W3CDTF">2017-04-17T16:45:37Z</dcterms:created>
  <dcterms:modified xsi:type="dcterms:W3CDTF">2017-04-17T21:24:52Z</dcterms:modified>
</cp:coreProperties>
</file>