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2"/>
  </p:notesMasterIdLst>
  <p:handoutMasterIdLst>
    <p:handoutMasterId r:id="rId13"/>
  </p:handoutMasterIdLst>
  <p:sldIdLst>
    <p:sldId id="350" r:id="rId5"/>
    <p:sldId id="343" r:id="rId6"/>
    <p:sldId id="345" r:id="rId7"/>
    <p:sldId id="354" r:id="rId8"/>
    <p:sldId id="2147308964" r:id="rId9"/>
    <p:sldId id="313" r:id="rId10"/>
    <p:sldId id="2146846851" r:id="rId11"/>
  </p:sldIdLst>
  <p:sldSz cx="12192000" cy="6858000"/>
  <p:notesSz cx="6858000" cy="9144000"/>
  <p:custDataLst>
    <p:tags r:id="rId14"/>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521415D9-36F7-43E2-AB2F-B90AF26B5E84}">
      <p14:sectionLst xmlns:p14="http://schemas.microsoft.com/office/powerpoint/2010/main">
        <p14:section name="Additional Template Slides" id="{A25C27CE-E3B6-4988-B29C-B79654F8DC79}">
          <p14:sldIdLst>
            <p14:sldId id="350"/>
            <p14:sldId id="343"/>
            <p14:sldId id="345"/>
            <p14:sldId id="354"/>
            <p14:sldId id="2147308964"/>
            <p14:sldId id="313"/>
            <p14:sldId id="2146846851"/>
          </p14:sldIdLst>
        </p14:section>
      </p14:sectionLst>
    </p:ex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56"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68" userDrawn="1">
          <p15:clr>
            <a:srgbClr val="A4A3A4"/>
          </p15:clr>
        </p15:guide>
        <p15:guide id="14" pos="3909"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guide id="20" orient="horz" pos="2472" userDrawn="1">
          <p15:clr>
            <a:srgbClr val="A4A3A4"/>
          </p15:clr>
        </p15:guide>
        <p15:guide id="21" pos="211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 id="2" name="Kendig, Hannah" initials="KH" lastIdx="2" clrIdx="1">
    <p:extLst>
      <p:ext uri="{19B8F6BF-5375-455C-9EA6-DF929625EA0E}">
        <p15:presenceInfo xmlns:p15="http://schemas.microsoft.com/office/powerpoint/2012/main" userId="S::hannah.kendig@accenture.com::5f6e028a-7467-469f-917d-41e9c6e1bb71" providerId="AD"/>
      </p:ext>
    </p:extLst>
  </p:cmAuthor>
  <p:cmAuthor id="3" name="Kargbo-Reffell, Kaaren" initials="KRK" lastIdx="4" clrIdx="2">
    <p:extLst>
      <p:ext uri="{19B8F6BF-5375-455C-9EA6-DF929625EA0E}">
        <p15:presenceInfo xmlns:p15="http://schemas.microsoft.com/office/powerpoint/2012/main" userId="S::k.a.kargbo-reffell@accenture.com::79f32d02-caa2-487a-86fa-5696fbf20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13"/>
    <a:srgbClr val="1E22AA"/>
    <a:srgbClr val="CACCF6"/>
    <a:srgbClr val="000000"/>
    <a:srgbClr val="FFFFFF"/>
    <a:srgbClr val="F4F4F4"/>
    <a:srgbClr val="D9D9D6"/>
    <a:srgbClr val="88929B"/>
    <a:srgbClr val="5A2A82"/>
    <a:srgbClr val="890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A0C3E-A26A-4F70-B9A8-88D03BCAF345}" v="2584" dt="2021-09-26T13:39:42.597"/>
    <p1510:client id="{C938CEF5-9B55-4F56-B5CA-E0D0E08F5B61}" v="889" dt="2021-09-26T13:49:35.245"/>
    <p1510:client id="{E3FFCDAB-E2E3-41A5-AD19-2EFFCE4FCD93}" v="5791" dt="2021-09-26T13:37:22.684"/>
    <p1510:client id="{EA3C7280-9D6B-4021-B45A-66EFFE5FE20C}" v="12" dt="2021-09-25T17:06:32.93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24" autoAdjust="0"/>
  </p:normalViewPr>
  <p:slideViewPr>
    <p:cSldViewPr snapToGrid="0">
      <p:cViewPr varScale="1">
        <p:scale>
          <a:sx n="110" d="100"/>
          <a:sy n="110" d="100"/>
        </p:scale>
        <p:origin x="594" y="102"/>
      </p:cViewPr>
      <p:guideLst>
        <p:guide orient="horz" pos="2160"/>
        <p:guide orient="horz" pos="240"/>
        <p:guide orient="horz" pos="1080"/>
        <p:guide orient="horz" pos="1656"/>
        <p:guide orient="horz" pos="524"/>
        <p:guide pos="7296"/>
        <p:guide pos="381"/>
        <p:guide pos="3840"/>
        <p:guide pos="3768"/>
        <p:guide pos="3909"/>
        <p:guide pos="4944"/>
        <p:guide pos="2592"/>
        <p:guide pos="5077"/>
        <p:guide pos="2720"/>
        <p:guide orient="horz" pos="2472"/>
        <p:guide pos="2112"/>
      </p:guideLst>
    </p:cSldViewPr>
  </p:slideViewPr>
  <p:notesTextViewPr>
    <p:cViewPr>
      <p:scale>
        <a:sx n="1" d="1"/>
        <a:sy n="1" d="1"/>
      </p:scale>
      <p:origin x="0" y="0"/>
    </p:cViewPr>
  </p:notesTextViewPr>
  <p:sorterViewPr>
    <p:cViewPr>
      <p:scale>
        <a:sx n="100" d="100"/>
        <a:sy n="100" d="100"/>
      </p:scale>
      <p:origin x="0" y="-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024A3-8E28-4C17-AD6F-4E969889D5E5}" type="doc">
      <dgm:prSet loTypeId="urn:microsoft.com/office/officeart/2005/8/layout/vList3" loCatId="list" qsTypeId="urn:microsoft.com/office/officeart/2005/8/quickstyle/simple1" qsCatId="simple" csTypeId="urn:microsoft.com/office/officeart/2005/8/colors/accent5_3" csCatId="accent5" phldr="1"/>
      <dgm:spPr/>
      <dgm:t>
        <a:bodyPr/>
        <a:lstStyle/>
        <a:p>
          <a:endParaRPr lang="en-US"/>
        </a:p>
      </dgm:t>
    </dgm:pt>
    <dgm:pt modelId="{70D4E8BB-4CC5-436E-B01B-BEA4C1DE96A0}">
      <dgm:prSet/>
      <dgm:spPr/>
      <dgm:t>
        <a:bodyPr/>
        <a:lstStyle/>
        <a:p>
          <a:r>
            <a:rPr lang="en-US">
              <a:solidFill>
                <a:schemeClr val="tx1"/>
              </a:solidFill>
            </a:rPr>
            <a:t>Provides list of topics to discuss with doctor and what doctor should explain </a:t>
          </a:r>
        </a:p>
      </dgm:t>
    </dgm:pt>
    <dgm:pt modelId="{08ABB971-DB3C-426A-BF6B-D78C04F3A7EE}" type="parTrans" cxnId="{B948C9C9-000E-4009-9517-D73E0989BDBE}">
      <dgm:prSet/>
      <dgm:spPr/>
      <dgm:t>
        <a:bodyPr/>
        <a:lstStyle/>
        <a:p>
          <a:endParaRPr lang="en-US">
            <a:solidFill>
              <a:schemeClr val="tx1"/>
            </a:solidFill>
          </a:endParaRPr>
        </a:p>
      </dgm:t>
    </dgm:pt>
    <dgm:pt modelId="{2EFDECF3-B9F8-456A-BAB0-CCD21272C497}" type="sibTrans" cxnId="{B948C9C9-000E-4009-9517-D73E0989BDBE}">
      <dgm:prSet/>
      <dgm:spPr/>
      <dgm:t>
        <a:bodyPr/>
        <a:lstStyle/>
        <a:p>
          <a:endParaRPr lang="en-US">
            <a:solidFill>
              <a:schemeClr val="tx1"/>
            </a:solidFill>
          </a:endParaRPr>
        </a:p>
      </dgm:t>
    </dgm:pt>
    <dgm:pt modelId="{9B399A42-9028-49E5-AFF7-7C90444C79F2}">
      <dgm:prSet/>
      <dgm:spPr/>
      <dgm:t>
        <a:bodyPr/>
        <a:lstStyle/>
        <a:p>
          <a:r>
            <a:rPr lang="en-US">
              <a:solidFill>
                <a:schemeClr val="tx1"/>
              </a:solidFill>
            </a:rPr>
            <a:t>Provides list of the minimum number of topics the doctor should explain </a:t>
          </a:r>
        </a:p>
      </dgm:t>
    </dgm:pt>
    <dgm:pt modelId="{6356CBAD-7AE1-4C69-B65D-7FAC912C3D5E}" type="parTrans" cxnId="{50CBEEF7-C487-4DCE-AD27-70529E9ADFEC}">
      <dgm:prSet/>
      <dgm:spPr/>
      <dgm:t>
        <a:bodyPr/>
        <a:lstStyle/>
        <a:p>
          <a:endParaRPr lang="en-US">
            <a:solidFill>
              <a:schemeClr val="tx1"/>
            </a:solidFill>
          </a:endParaRPr>
        </a:p>
      </dgm:t>
    </dgm:pt>
    <dgm:pt modelId="{BF2D1660-C2C5-4F53-B60B-9AD80025FCBC}" type="sibTrans" cxnId="{50CBEEF7-C487-4DCE-AD27-70529E9ADFEC}">
      <dgm:prSet/>
      <dgm:spPr/>
      <dgm:t>
        <a:bodyPr/>
        <a:lstStyle/>
        <a:p>
          <a:endParaRPr lang="en-US">
            <a:solidFill>
              <a:schemeClr val="tx1"/>
            </a:solidFill>
          </a:endParaRPr>
        </a:p>
      </dgm:t>
    </dgm:pt>
    <dgm:pt modelId="{71A781E0-384A-4B88-B072-78D0B7E3F177}">
      <dgm:prSet/>
      <dgm:spPr/>
      <dgm:t>
        <a:bodyPr/>
        <a:lstStyle/>
        <a:p>
          <a:r>
            <a:rPr lang="en-US">
              <a:solidFill>
                <a:schemeClr val="tx1"/>
              </a:solidFill>
            </a:rPr>
            <a:t>Provides the signs of what a woman deserves from the treatment of her provider </a:t>
          </a:r>
        </a:p>
      </dgm:t>
    </dgm:pt>
    <dgm:pt modelId="{5E6DBEE5-0F4A-4ED8-9CEC-3EFEE3A14919}" type="parTrans" cxnId="{9DBBC77A-F785-4787-B838-2E4EF9D55607}">
      <dgm:prSet/>
      <dgm:spPr/>
      <dgm:t>
        <a:bodyPr/>
        <a:lstStyle/>
        <a:p>
          <a:endParaRPr lang="en-US">
            <a:solidFill>
              <a:schemeClr val="tx1"/>
            </a:solidFill>
          </a:endParaRPr>
        </a:p>
      </dgm:t>
    </dgm:pt>
    <dgm:pt modelId="{082F7E56-CACA-42B8-9A2F-BB83F19639F9}" type="sibTrans" cxnId="{9DBBC77A-F785-4787-B838-2E4EF9D55607}">
      <dgm:prSet/>
      <dgm:spPr/>
      <dgm:t>
        <a:bodyPr/>
        <a:lstStyle/>
        <a:p>
          <a:endParaRPr lang="en-US">
            <a:solidFill>
              <a:schemeClr val="tx1"/>
            </a:solidFill>
          </a:endParaRPr>
        </a:p>
      </dgm:t>
    </dgm:pt>
    <dgm:pt modelId="{980B276A-07FD-4CBA-8370-B762FB029197}">
      <dgm:prSet/>
      <dgm:spPr/>
      <dgm:t>
        <a:bodyPr/>
        <a:lstStyle/>
        <a:p>
          <a:r>
            <a:rPr lang="en-US">
              <a:solidFill>
                <a:schemeClr val="tx1"/>
              </a:solidFill>
            </a:rPr>
            <a:t>Provides the signs of cultural competency of a provider </a:t>
          </a:r>
        </a:p>
      </dgm:t>
    </dgm:pt>
    <dgm:pt modelId="{17C247FF-77D6-41CA-A1C7-41016D9347D2}" type="parTrans" cxnId="{173B370B-D931-4961-8397-176689F2E790}">
      <dgm:prSet/>
      <dgm:spPr/>
      <dgm:t>
        <a:bodyPr/>
        <a:lstStyle/>
        <a:p>
          <a:endParaRPr lang="en-US">
            <a:solidFill>
              <a:schemeClr val="tx1"/>
            </a:solidFill>
          </a:endParaRPr>
        </a:p>
      </dgm:t>
    </dgm:pt>
    <dgm:pt modelId="{4F25AF4A-7387-401C-B1D1-1B1346641863}" type="sibTrans" cxnId="{173B370B-D931-4961-8397-176689F2E790}">
      <dgm:prSet/>
      <dgm:spPr/>
      <dgm:t>
        <a:bodyPr/>
        <a:lstStyle/>
        <a:p>
          <a:endParaRPr lang="en-US">
            <a:solidFill>
              <a:schemeClr val="tx1"/>
            </a:solidFill>
          </a:endParaRPr>
        </a:p>
      </dgm:t>
    </dgm:pt>
    <dgm:pt modelId="{87D2815E-8936-4449-B584-1B1E9E943D46}">
      <dgm:prSet/>
      <dgm:spPr/>
      <dgm:t>
        <a:bodyPr/>
        <a:lstStyle/>
        <a:p>
          <a:r>
            <a:rPr lang="en-US">
              <a:solidFill>
                <a:schemeClr val="tx1"/>
              </a:solidFill>
            </a:rPr>
            <a:t>Provides a list of culturally competent health care providers in the geographic region </a:t>
          </a:r>
        </a:p>
      </dgm:t>
    </dgm:pt>
    <dgm:pt modelId="{0528FB13-3C1B-46EE-A460-ABAE3A5436B2}" type="parTrans" cxnId="{1200DD51-0CA2-4B46-B516-64AD28D2881C}">
      <dgm:prSet/>
      <dgm:spPr/>
      <dgm:t>
        <a:bodyPr/>
        <a:lstStyle/>
        <a:p>
          <a:endParaRPr lang="en-US">
            <a:solidFill>
              <a:schemeClr val="tx1"/>
            </a:solidFill>
          </a:endParaRPr>
        </a:p>
      </dgm:t>
    </dgm:pt>
    <dgm:pt modelId="{113538D7-4AA7-486B-B77A-20B2496EF1E6}" type="sibTrans" cxnId="{1200DD51-0CA2-4B46-B516-64AD28D2881C}">
      <dgm:prSet/>
      <dgm:spPr/>
      <dgm:t>
        <a:bodyPr/>
        <a:lstStyle/>
        <a:p>
          <a:endParaRPr lang="en-US">
            <a:solidFill>
              <a:schemeClr val="tx1"/>
            </a:solidFill>
          </a:endParaRPr>
        </a:p>
      </dgm:t>
    </dgm:pt>
    <dgm:pt modelId="{2F9CCD00-C1BC-4BBA-AC9F-B2378DF2F7CC}" type="pres">
      <dgm:prSet presAssocID="{820024A3-8E28-4C17-AD6F-4E969889D5E5}" presName="linearFlow" presStyleCnt="0">
        <dgm:presLayoutVars>
          <dgm:dir/>
          <dgm:resizeHandles val="exact"/>
        </dgm:presLayoutVars>
      </dgm:prSet>
      <dgm:spPr/>
    </dgm:pt>
    <dgm:pt modelId="{145B2859-2753-4D73-945E-E1C055ED5CAF}" type="pres">
      <dgm:prSet presAssocID="{70D4E8BB-4CC5-436E-B01B-BEA4C1DE96A0}" presName="composite" presStyleCnt="0"/>
      <dgm:spPr/>
    </dgm:pt>
    <dgm:pt modelId="{84984B2F-25EA-444A-B5F4-86DEBA4904A8}" type="pres">
      <dgm:prSet presAssocID="{70D4E8BB-4CC5-436E-B01B-BEA4C1DE96A0}"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re outline"/>
        </a:ext>
      </dgm:extLst>
    </dgm:pt>
    <dgm:pt modelId="{DF240439-6BF5-4443-B8A7-7D2D111F581A}" type="pres">
      <dgm:prSet presAssocID="{70D4E8BB-4CC5-436E-B01B-BEA4C1DE96A0}" presName="txShp" presStyleLbl="node1" presStyleIdx="0" presStyleCnt="5">
        <dgm:presLayoutVars>
          <dgm:bulletEnabled val="1"/>
        </dgm:presLayoutVars>
      </dgm:prSet>
      <dgm:spPr/>
    </dgm:pt>
    <dgm:pt modelId="{D9255748-2E16-466C-A592-18A7994CA2A0}" type="pres">
      <dgm:prSet presAssocID="{2EFDECF3-B9F8-456A-BAB0-CCD21272C497}" presName="spacing" presStyleCnt="0"/>
      <dgm:spPr/>
    </dgm:pt>
    <dgm:pt modelId="{3394F110-FC28-4A5B-BC69-9272E4DDF29D}" type="pres">
      <dgm:prSet presAssocID="{9B399A42-9028-49E5-AFF7-7C90444C79F2}" presName="composite" presStyleCnt="0"/>
      <dgm:spPr/>
    </dgm:pt>
    <dgm:pt modelId="{F8D963DC-E67B-483D-A3A2-F9D86A3C50B1}" type="pres">
      <dgm:prSet presAssocID="{9B399A42-9028-49E5-AFF7-7C90444C79F2}"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cklist with solid fill"/>
        </a:ext>
      </dgm:extLst>
    </dgm:pt>
    <dgm:pt modelId="{D95D05F7-9BA9-4BAA-8403-D18183514BF4}" type="pres">
      <dgm:prSet presAssocID="{9B399A42-9028-49E5-AFF7-7C90444C79F2}" presName="txShp" presStyleLbl="node1" presStyleIdx="1" presStyleCnt="5">
        <dgm:presLayoutVars>
          <dgm:bulletEnabled val="1"/>
        </dgm:presLayoutVars>
      </dgm:prSet>
      <dgm:spPr/>
    </dgm:pt>
    <dgm:pt modelId="{33E3C95F-0984-4FCE-B4B9-9F6EFEBFB5A7}" type="pres">
      <dgm:prSet presAssocID="{BF2D1660-C2C5-4F53-B60B-9AD80025FCBC}" presName="spacing" presStyleCnt="0"/>
      <dgm:spPr/>
    </dgm:pt>
    <dgm:pt modelId="{2D8F1121-2C4B-40E3-9304-386E0498E93E}" type="pres">
      <dgm:prSet presAssocID="{71A781E0-384A-4B88-B072-78D0B7E3F177}" presName="composite" presStyleCnt="0"/>
      <dgm:spPr/>
    </dgm:pt>
    <dgm:pt modelId="{FE903A53-5D77-4293-ABFA-A7DF4170238B}" type="pres">
      <dgm:prSet presAssocID="{71A781E0-384A-4B88-B072-78D0B7E3F177}"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humbs up sign with solid fill"/>
        </a:ext>
      </dgm:extLst>
    </dgm:pt>
    <dgm:pt modelId="{B6C9433E-EF55-4678-B952-1896618B59D0}" type="pres">
      <dgm:prSet presAssocID="{71A781E0-384A-4B88-B072-78D0B7E3F177}" presName="txShp" presStyleLbl="node1" presStyleIdx="2" presStyleCnt="5">
        <dgm:presLayoutVars>
          <dgm:bulletEnabled val="1"/>
        </dgm:presLayoutVars>
      </dgm:prSet>
      <dgm:spPr/>
    </dgm:pt>
    <dgm:pt modelId="{F8DAEAFE-F1BD-4262-99AF-622CBB9A37FC}" type="pres">
      <dgm:prSet presAssocID="{082F7E56-CACA-42B8-9A2F-BB83F19639F9}" presName="spacing" presStyleCnt="0"/>
      <dgm:spPr/>
    </dgm:pt>
    <dgm:pt modelId="{CE45A619-E01F-4EE2-86D4-2AC6F74D1B6B}" type="pres">
      <dgm:prSet presAssocID="{980B276A-07FD-4CBA-8370-B762FB029197}" presName="composite" presStyleCnt="0"/>
      <dgm:spPr/>
    </dgm:pt>
    <dgm:pt modelId="{6FD99545-4E46-46ED-B559-EE25A7D9F695}" type="pres">
      <dgm:prSet presAssocID="{980B276A-07FD-4CBA-8370-B762FB029197}"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ers with solid fill"/>
        </a:ext>
      </dgm:extLst>
    </dgm:pt>
    <dgm:pt modelId="{7EC020DE-F033-49DE-BF61-604BF2AA1B7C}" type="pres">
      <dgm:prSet presAssocID="{980B276A-07FD-4CBA-8370-B762FB029197}" presName="txShp" presStyleLbl="node1" presStyleIdx="3" presStyleCnt="5">
        <dgm:presLayoutVars>
          <dgm:bulletEnabled val="1"/>
        </dgm:presLayoutVars>
      </dgm:prSet>
      <dgm:spPr/>
    </dgm:pt>
    <dgm:pt modelId="{086E8D70-2761-42B0-BD6A-81BAC4C5E30D}" type="pres">
      <dgm:prSet presAssocID="{4F25AF4A-7387-401C-B1D1-1B1346641863}" presName="spacing" presStyleCnt="0"/>
      <dgm:spPr/>
    </dgm:pt>
    <dgm:pt modelId="{075A6A04-F9B0-4A32-B10D-DFFD482C2E65}" type="pres">
      <dgm:prSet presAssocID="{87D2815E-8936-4449-B584-1B1E9E943D46}" presName="composite" presStyleCnt="0"/>
      <dgm:spPr/>
    </dgm:pt>
    <dgm:pt modelId="{A1681900-E2CF-4884-ADF2-4B8E3ED55AF1}" type="pres">
      <dgm:prSet presAssocID="{87D2815E-8936-4449-B584-1B1E9E943D46}"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ap with pin with solid fill"/>
        </a:ext>
      </dgm:extLst>
    </dgm:pt>
    <dgm:pt modelId="{D9452342-8DCE-44AB-A87F-F7CE113F42F7}" type="pres">
      <dgm:prSet presAssocID="{87D2815E-8936-4449-B584-1B1E9E943D46}" presName="txShp" presStyleLbl="node1" presStyleIdx="4" presStyleCnt="5">
        <dgm:presLayoutVars>
          <dgm:bulletEnabled val="1"/>
        </dgm:presLayoutVars>
      </dgm:prSet>
      <dgm:spPr/>
    </dgm:pt>
  </dgm:ptLst>
  <dgm:cxnLst>
    <dgm:cxn modelId="{7320900A-C6AC-4931-9CFC-2614588D29F0}" type="presOf" srcId="{87D2815E-8936-4449-B584-1B1E9E943D46}" destId="{D9452342-8DCE-44AB-A87F-F7CE113F42F7}" srcOrd="0" destOrd="0" presId="urn:microsoft.com/office/officeart/2005/8/layout/vList3"/>
    <dgm:cxn modelId="{173B370B-D931-4961-8397-176689F2E790}" srcId="{820024A3-8E28-4C17-AD6F-4E969889D5E5}" destId="{980B276A-07FD-4CBA-8370-B762FB029197}" srcOrd="3" destOrd="0" parTransId="{17C247FF-77D6-41CA-A1C7-41016D9347D2}" sibTransId="{4F25AF4A-7387-401C-B1D1-1B1346641863}"/>
    <dgm:cxn modelId="{7A7DC21F-BF26-413B-9F2A-87ACB349EF04}" type="presOf" srcId="{980B276A-07FD-4CBA-8370-B762FB029197}" destId="{7EC020DE-F033-49DE-BF61-604BF2AA1B7C}" srcOrd="0" destOrd="0" presId="urn:microsoft.com/office/officeart/2005/8/layout/vList3"/>
    <dgm:cxn modelId="{493B7828-D8A6-4DD9-895B-572CB6881023}" type="presOf" srcId="{70D4E8BB-4CC5-436E-B01B-BEA4C1DE96A0}" destId="{DF240439-6BF5-4443-B8A7-7D2D111F581A}" srcOrd="0" destOrd="0" presId="urn:microsoft.com/office/officeart/2005/8/layout/vList3"/>
    <dgm:cxn modelId="{18E0A83A-970C-4E7B-B0A3-65EA31BF466D}" type="presOf" srcId="{820024A3-8E28-4C17-AD6F-4E969889D5E5}" destId="{2F9CCD00-C1BC-4BBA-AC9F-B2378DF2F7CC}" srcOrd="0" destOrd="0" presId="urn:microsoft.com/office/officeart/2005/8/layout/vList3"/>
    <dgm:cxn modelId="{E2588E62-2FF9-4C9C-A713-B6487BE49E31}" type="presOf" srcId="{71A781E0-384A-4B88-B072-78D0B7E3F177}" destId="{B6C9433E-EF55-4678-B952-1896618B59D0}" srcOrd="0" destOrd="0" presId="urn:microsoft.com/office/officeart/2005/8/layout/vList3"/>
    <dgm:cxn modelId="{9992B046-126B-43A7-8D18-D5CEBB4387EC}" type="presOf" srcId="{9B399A42-9028-49E5-AFF7-7C90444C79F2}" destId="{D95D05F7-9BA9-4BAA-8403-D18183514BF4}" srcOrd="0" destOrd="0" presId="urn:microsoft.com/office/officeart/2005/8/layout/vList3"/>
    <dgm:cxn modelId="{1200DD51-0CA2-4B46-B516-64AD28D2881C}" srcId="{820024A3-8E28-4C17-AD6F-4E969889D5E5}" destId="{87D2815E-8936-4449-B584-1B1E9E943D46}" srcOrd="4" destOrd="0" parTransId="{0528FB13-3C1B-46EE-A460-ABAE3A5436B2}" sibTransId="{113538D7-4AA7-486B-B77A-20B2496EF1E6}"/>
    <dgm:cxn modelId="{9DBBC77A-F785-4787-B838-2E4EF9D55607}" srcId="{820024A3-8E28-4C17-AD6F-4E969889D5E5}" destId="{71A781E0-384A-4B88-B072-78D0B7E3F177}" srcOrd="2" destOrd="0" parTransId="{5E6DBEE5-0F4A-4ED8-9CEC-3EFEE3A14919}" sibTransId="{082F7E56-CACA-42B8-9A2F-BB83F19639F9}"/>
    <dgm:cxn modelId="{B948C9C9-000E-4009-9517-D73E0989BDBE}" srcId="{820024A3-8E28-4C17-AD6F-4E969889D5E5}" destId="{70D4E8BB-4CC5-436E-B01B-BEA4C1DE96A0}" srcOrd="0" destOrd="0" parTransId="{08ABB971-DB3C-426A-BF6B-D78C04F3A7EE}" sibTransId="{2EFDECF3-B9F8-456A-BAB0-CCD21272C497}"/>
    <dgm:cxn modelId="{50CBEEF7-C487-4DCE-AD27-70529E9ADFEC}" srcId="{820024A3-8E28-4C17-AD6F-4E969889D5E5}" destId="{9B399A42-9028-49E5-AFF7-7C90444C79F2}" srcOrd="1" destOrd="0" parTransId="{6356CBAD-7AE1-4C69-B65D-7FAC912C3D5E}" sibTransId="{BF2D1660-C2C5-4F53-B60B-9AD80025FCBC}"/>
    <dgm:cxn modelId="{DD9DC367-B064-4C98-8E5D-392EE79C4746}" type="presParOf" srcId="{2F9CCD00-C1BC-4BBA-AC9F-B2378DF2F7CC}" destId="{145B2859-2753-4D73-945E-E1C055ED5CAF}" srcOrd="0" destOrd="0" presId="urn:microsoft.com/office/officeart/2005/8/layout/vList3"/>
    <dgm:cxn modelId="{92260B22-3BF1-48DF-AD71-68885AB751DB}" type="presParOf" srcId="{145B2859-2753-4D73-945E-E1C055ED5CAF}" destId="{84984B2F-25EA-444A-B5F4-86DEBA4904A8}" srcOrd="0" destOrd="0" presId="urn:microsoft.com/office/officeart/2005/8/layout/vList3"/>
    <dgm:cxn modelId="{9E0086DD-865E-44CC-B64E-30714F731D28}" type="presParOf" srcId="{145B2859-2753-4D73-945E-E1C055ED5CAF}" destId="{DF240439-6BF5-4443-B8A7-7D2D111F581A}" srcOrd="1" destOrd="0" presId="urn:microsoft.com/office/officeart/2005/8/layout/vList3"/>
    <dgm:cxn modelId="{0747A4AB-312B-4690-AC90-2E0E7FEFC1CA}" type="presParOf" srcId="{2F9CCD00-C1BC-4BBA-AC9F-B2378DF2F7CC}" destId="{D9255748-2E16-466C-A592-18A7994CA2A0}" srcOrd="1" destOrd="0" presId="urn:microsoft.com/office/officeart/2005/8/layout/vList3"/>
    <dgm:cxn modelId="{B5978509-FA38-491A-BFB3-995FEE6B91F5}" type="presParOf" srcId="{2F9CCD00-C1BC-4BBA-AC9F-B2378DF2F7CC}" destId="{3394F110-FC28-4A5B-BC69-9272E4DDF29D}" srcOrd="2" destOrd="0" presId="urn:microsoft.com/office/officeart/2005/8/layout/vList3"/>
    <dgm:cxn modelId="{423D9BC8-024B-4B98-ADF9-FA252FDB7DE6}" type="presParOf" srcId="{3394F110-FC28-4A5B-BC69-9272E4DDF29D}" destId="{F8D963DC-E67B-483D-A3A2-F9D86A3C50B1}" srcOrd="0" destOrd="0" presId="urn:microsoft.com/office/officeart/2005/8/layout/vList3"/>
    <dgm:cxn modelId="{B51729FD-F3AF-461A-88B7-7E8EEE974365}" type="presParOf" srcId="{3394F110-FC28-4A5B-BC69-9272E4DDF29D}" destId="{D95D05F7-9BA9-4BAA-8403-D18183514BF4}" srcOrd="1" destOrd="0" presId="urn:microsoft.com/office/officeart/2005/8/layout/vList3"/>
    <dgm:cxn modelId="{9DCE137B-084E-4C1A-BFAC-C444249D35F4}" type="presParOf" srcId="{2F9CCD00-C1BC-4BBA-AC9F-B2378DF2F7CC}" destId="{33E3C95F-0984-4FCE-B4B9-9F6EFEBFB5A7}" srcOrd="3" destOrd="0" presId="urn:microsoft.com/office/officeart/2005/8/layout/vList3"/>
    <dgm:cxn modelId="{94B2573B-81C2-4FCF-8FD3-BCF1BC08672D}" type="presParOf" srcId="{2F9CCD00-C1BC-4BBA-AC9F-B2378DF2F7CC}" destId="{2D8F1121-2C4B-40E3-9304-386E0498E93E}" srcOrd="4" destOrd="0" presId="urn:microsoft.com/office/officeart/2005/8/layout/vList3"/>
    <dgm:cxn modelId="{DBE6028D-E0F9-43A4-AABB-71F17FAA42B8}" type="presParOf" srcId="{2D8F1121-2C4B-40E3-9304-386E0498E93E}" destId="{FE903A53-5D77-4293-ABFA-A7DF4170238B}" srcOrd="0" destOrd="0" presId="urn:microsoft.com/office/officeart/2005/8/layout/vList3"/>
    <dgm:cxn modelId="{63264CF3-281F-48E0-B168-C2B3F9BDCB16}" type="presParOf" srcId="{2D8F1121-2C4B-40E3-9304-386E0498E93E}" destId="{B6C9433E-EF55-4678-B952-1896618B59D0}" srcOrd="1" destOrd="0" presId="urn:microsoft.com/office/officeart/2005/8/layout/vList3"/>
    <dgm:cxn modelId="{B1BAB9E4-7ADE-4F70-82E1-4E935F259988}" type="presParOf" srcId="{2F9CCD00-C1BC-4BBA-AC9F-B2378DF2F7CC}" destId="{F8DAEAFE-F1BD-4262-99AF-622CBB9A37FC}" srcOrd="5" destOrd="0" presId="urn:microsoft.com/office/officeart/2005/8/layout/vList3"/>
    <dgm:cxn modelId="{8F987AD2-5DA6-4E68-9D18-7764515DCB8A}" type="presParOf" srcId="{2F9CCD00-C1BC-4BBA-AC9F-B2378DF2F7CC}" destId="{CE45A619-E01F-4EE2-86D4-2AC6F74D1B6B}" srcOrd="6" destOrd="0" presId="urn:microsoft.com/office/officeart/2005/8/layout/vList3"/>
    <dgm:cxn modelId="{6C850A29-E50B-4F68-838E-2E80CBF58FE7}" type="presParOf" srcId="{CE45A619-E01F-4EE2-86D4-2AC6F74D1B6B}" destId="{6FD99545-4E46-46ED-B559-EE25A7D9F695}" srcOrd="0" destOrd="0" presId="urn:microsoft.com/office/officeart/2005/8/layout/vList3"/>
    <dgm:cxn modelId="{62ADC20A-5B40-4CAC-8143-C651CED19F81}" type="presParOf" srcId="{CE45A619-E01F-4EE2-86D4-2AC6F74D1B6B}" destId="{7EC020DE-F033-49DE-BF61-604BF2AA1B7C}" srcOrd="1" destOrd="0" presId="urn:microsoft.com/office/officeart/2005/8/layout/vList3"/>
    <dgm:cxn modelId="{8C98A2AA-3F81-4FEB-AAD3-AF5B7082713B}" type="presParOf" srcId="{2F9CCD00-C1BC-4BBA-AC9F-B2378DF2F7CC}" destId="{086E8D70-2761-42B0-BD6A-81BAC4C5E30D}" srcOrd="7" destOrd="0" presId="urn:microsoft.com/office/officeart/2005/8/layout/vList3"/>
    <dgm:cxn modelId="{D32782B6-3A27-4FDF-972C-43ECE92543DF}" type="presParOf" srcId="{2F9CCD00-C1BC-4BBA-AC9F-B2378DF2F7CC}" destId="{075A6A04-F9B0-4A32-B10D-DFFD482C2E65}" srcOrd="8" destOrd="0" presId="urn:microsoft.com/office/officeart/2005/8/layout/vList3"/>
    <dgm:cxn modelId="{D2BB1CC6-E83E-48E7-A0B7-302427F54275}" type="presParOf" srcId="{075A6A04-F9B0-4A32-B10D-DFFD482C2E65}" destId="{A1681900-E2CF-4884-ADF2-4B8E3ED55AF1}" srcOrd="0" destOrd="0" presId="urn:microsoft.com/office/officeart/2005/8/layout/vList3"/>
    <dgm:cxn modelId="{B13AE28D-A2DC-401A-BAC3-B54B96DD2845}" type="presParOf" srcId="{075A6A04-F9B0-4A32-B10D-DFFD482C2E65}" destId="{D9452342-8DCE-44AB-A87F-F7CE113F42F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40439-6BF5-4443-B8A7-7D2D111F581A}">
      <dsp:nvSpPr>
        <dsp:cNvPr id="0" name=""/>
        <dsp:cNvSpPr/>
      </dsp:nvSpPr>
      <dsp:spPr>
        <a:xfrm rot="10800000">
          <a:off x="2161273" y="144"/>
          <a:ext cx="7845976" cy="740125"/>
        </a:xfrm>
        <a:prstGeom prst="homePlate">
          <a:avLst/>
        </a:prstGeom>
        <a:solidFill>
          <a:schemeClr val="accent5">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375"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rPr>
            <a:t>Provides list of topics to discuss with doctor and what doctor should explain </a:t>
          </a:r>
        </a:p>
      </dsp:txBody>
      <dsp:txXfrm rot="10800000">
        <a:off x="2346304" y="144"/>
        <a:ext cx="7660945" cy="740125"/>
      </dsp:txXfrm>
    </dsp:sp>
    <dsp:sp modelId="{84984B2F-25EA-444A-B5F4-86DEBA4904A8}">
      <dsp:nvSpPr>
        <dsp:cNvPr id="0" name=""/>
        <dsp:cNvSpPr/>
      </dsp:nvSpPr>
      <dsp:spPr>
        <a:xfrm>
          <a:off x="1791210" y="144"/>
          <a:ext cx="740125" cy="74012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5D05F7-9BA9-4BAA-8403-D18183514BF4}">
      <dsp:nvSpPr>
        <dsp:cNvPr id="0" name=""/>
        <dsp:cNvSpPr/>
      </dsp:nvSpPr>
      <dsp:spPr>
        <a:xfrm rot="10800000">
          <a:off x="2161273" y="953442"/>
          <a:ext cx="7845976" cy="740125"/>
        </a:xfrm>
        <a:prstGeom prst="homePlate">
          <a:avLst/>
        </a:prstGeom>
        <a:solidFill>
          <a:schemeClr val="accent5">
            <a:shade val="80000"/>
            <a:hueOff val="-192725"/>
            <a:satOff val="0"/>
            <a:lumOff val="84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375"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rPr>
            <a:t>Provides list of the minimum number of topics the doctor should explain </a:t>
          </a:r>
        </a:p>
      </dsp:txBody>
      <dsp:txXfrm rot="10800000">
        <a:off x="2346304" y="953442"/>
        <a:ext cx="7660945" cy="740125"/>
      </dsp:txXfrm>
    </dsp:sp>
    <dsp:sp modelId="{F8D963DC-E67B-483D-A3A2-F9D86A3C50B1}">
      <dsp:nvSpPr>
        <dsp:cNvPr id="0" name=""/>
        <dsp:cNvSpPr/>
      </dsp:nvSpPr>
      <dsp:spPr>
        <a:xfrm>
          <a:off x="1791210" y="953442"/>
          <a:ext cx="740125" cy="74012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9433E-EF55-4678-B952-1896618B59D0}">
      <dsp:nvSpPr>
        <dsp:cNvPr id="0" name=""/>
        <dsp:cNvSpPr/>
      </dsp:nvSpPr>
      <dsp:spPr>
        <a:xfrm rot="10800000">
          <a:off x="2161273" y="1906740"/>
          <a:ext cx="7845976" cy="740125"/>
        </a:xfrm>
        <a:prstGeom prst="homePlate">
          <a:avLst/>
        </a:prstGeom>
        <a:solidFill>
          <a:schemeClr val="accent5">
            <a:shade val="80000"/>
            <a:hueOff val="-385450"/>
            <a:satOff val="0"/>
            <a:lumOff val="16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375"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rPr>
            <a:t>Provides the signs of what a woman deserves from the treatment of her provider </a:t>
          </a:r>
        </a:p>
      </dsp:txBody>
      <dsp:txXfrm rot="10800000">
        <a:off x="2346304" y="1906740"/>
        <a:ext cx="7660945" cy="740125"/>
      </dsp:txXfrm>
    </dsp:sp>
    <dsp:sp modelId="{FE903A53-5D77-4293-ABFA-A7DF4170238B}">
      <dsp:nvSpPr>
        <dsp:cNvPr id="0" name=""/>
        <dsp:cNvSpPr/>
      </dsp:nvSpPr>
      <dsp:spPr>
        <a:xfrm>
          <a:off x="1791210" y="1906740"/>
          <a:ext cx="740125" cy="740125"/>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C020DE-F033-49DE-BF61-604BF2AA1B7C}">
      <dsp:nvSpPr>
        <dsp:cNvPr id="0" name=""/>
        <dsp:cNvSpPr/>
      </dsp:nvSpPr>
      <dsp:spPr>
        <a:xfrm rot="10800000">
          <a:off x="2161273" y="2860038"/>
          <a:ext cx="7845976" cy="740125"/>
        </a:xfrm>
        <a:prstGeom prst="homePlate">
          <a:avLst/>
        </a:prstGeom>
        <a:solidFill>
          <a:schemeClr val="accent5">
            <a:shade val="80000"/>
            <a:hueOff val="-578176"/>
            <a:satOff val="0"/>
            <a:lumOff val="254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375"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rPr>
            <a:t>Provides the signs of cultural competency of a provider </a:t>
          </a:r>
        </a:p>
      </dsp:txBody>
      <dsp:txXfrm rot="10800000">
        <a:off x="2346304" y="2860038"/>
        <a:ext cx="7660945" cy="740125"/>
      </dsp:txXfrm>
    </dsp:sp>
    <dsp:sp modelId="{6FD99545-4E46-46ED-B559-EE25A7D9F695}">
      <dsp:nvSpPr>
        <dsp:cNvPr id="0" name=""/>
        <dsp:cNvSpPr/>
      </dsp:nvSpPr>
      <dsp:spPr>
        <a:xfrm>
          <a:off x="1791210" y="2860038"/>
          <a:ext cx="740125" cy="74012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52342-8DCE-44AB-A87F-F7CE113F42F7}">
      <dsp:nvSpPr>
        <dsp:cNvPr id="0" name=""/>
        <dsp:cNvSpPr/>
      </dsp:nvSpPr>
      <dsp:spPr>
        <a:xfrm rot="10800000">
          <a:off x="2161273" y="3813337"/>
          <a:ext cx="7845976" cy="740125"/>
        </a:xfrm>
        <a:prstGeom prst="homePlate">
          <a:avLst/>
        </a:prstGeom>
        <a:solidFill>
          <a:schemeClr val="accent5">
            <a:shade val="80000"/>
            <a:hueOff val="-770901"/>
            <a:satOff val="0"/>
            <a:lumOff val="338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6375"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1"/>
              </a:solidFill>
            </a:rPr>
            <a:t>Provides a list of culturally competent health care providers in the geographic region </a:t>
          </a:r>
        </a:p>
      </dsp:txBody>
      <dsp:txXfrm rot="10800000">
        <a:off x="2346304" y="3813337"/>
        <a:ext cx="7660945" cy="740125"/>
      </dsp:txXfrm>
    </dsp:sp>
    <dsp:sp modelId="{A1681900-E2CF-4884-ADF2-4B8E3ED55AF1}">
      <dsp:nvSpPr>
        <dsp:cNvPr id="0" name=""/>
        <dsp:cNvSpPr/>
      </dsp:nvSpPr>
      <dsp:spPr>
        <a:xfrm>
          <a:off x="1791210" y="3813337"/>
          <a:ext cx="740125" cy="740125"/>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mhealth.jmir.org/2020/1/e14512#ref21" TargetMode="External"/><Relationship Id="rId3" Type="http://schemas.openxmlformats.org/officeDocument/2006/relationships/hyperlink" Target="https://mhealth.jmir.org/2020/1/e14512#ref14" TargetMode="External"/><Relationship Id="rId7" Type="http://schemas.openxmlformats.org/officeDocument/2006/relationships/hyperlink" Target="https://mhealth.jmir.org/2020/1/e14512#ref20"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health.jmir.org/2020/1/e14512#ref19" TargetMode="External"/><Relationship Id="rId5" Type="http://schemas.openxmlformats.org/officeDocument/2006/relationships/hyperlink" Target="https://mhealth.jmir.org/2020/1/e14512#ref18" TargetMode="External"/><Relationship Id="rId4" Type="http://schemas.openxmlformats.org/officeDocument/2006/relationships/hyperlink" Target="https://mhealth.jmir.org/2020/1/e14512#ref17" TargetMode="External"/><Relationship Id="rId9" Type="http://schemas.openxmlformats.org/officeDocument/2006/relationships/hyperlink" Target="https://www.pewresearch.org/internet/2015/04/01/us-smartphone-use-in-201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2</a:t>
            </a:fld>
            <a:endParaRPr lang="en-US"/>
          </a:p>
        </p:txBody>
      </p:sp>
    </p:spTree>
    <p:extLst>
      <p:ext uri="{BB962C8B-B14F-4D97-AF65-F5344CB8AC3E}">
        <p14:creationId xmlns:p14="http://schemas.microsoft.com/office/powerpoint/2010/main" val="96336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t>Talking Points: </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t>Because black women must advocate for themselves to receive consistent and high-quality care, we have developed this solution. Our business will partner with the March of Dimes Mom and Baby Action Network in the state of Georgia as they provide services to expectant black mothers and work to achieve birth equity by improving quality of care for our target population. March of Dimes will refer our app to pregnant black women in GA. Ideally, this will happen in the early stage of their pregnancy. The goal is to empower pregnant black women early in their pregnancy to advocate for their health to ensure a health pregnancy and positive experiences with their healthcare providers. </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endParaRPr lang="en-US" sz="800"/>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t>In the app, they will receive the mentioned lists and feel empowered to carry on conversations with their health care providers that will sufficiently address their health concerns during their pregnancy visits. The lists will be customized based on the stage of pregnancy the mother is in, for example, it will provide a specific list of topics to discuss with a doctor during the first trimester, the second trimester, and the third trimester. In a future phase of this app rollout, we will expand to cover post-partum black mothers in Georgia as well as those looking to become pregnant. </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endParaRPr lang="en-US" sz="1800">
              <a:effectLst/>
              <a:latin typeface="Segoe UI" panose="020B0502040204020203" pitchFamily="34" charset="0"/>
            </a:endParaRP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1800">
                <a:effectLst/>
                <a:latin typeface="Segoe UI" panose="020B0502040204020203" pitchFamily="34" charset="0"/>
              </a:rPr>
              <a:t>In a later phase, we can expand to black women before pregnancy and after birth.</a:t>
            </a:r>
            <a:endParaRPr lang="en-US" sz="1800">
              <a:effectLst/>
              <a:latin typeface="Arial" panose="020B0604020202020204" pitchFamily="34" charset="0"/>
            </a:endParaRP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endParaRPr lang="en-US" sz="800"/>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t>Sources: </a:t>
            </a:r>
          </a:p>
          <a:p>
            <a:endParaRPr lang="en-US"/>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b="1" i="0">
                <a:solidFill>
                  <a:srgbClr val="212121"/>
                </a:solidFill>
                <a:effectLst/>
                <a:latin typeface="Merriweather" panose="00000500000000000000" pitchFamily="2" charset="0"/>
              </a:rPr>
              <a:t>Willingness of African American Women to Participate in e-Health/m-Health Research</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solidFill>
                  <a:schemeClr val="tx2"/>
                </a:solidFill>
              </a:rPr>
              <a:t>In GA, usage of smart devices is high and feasible as compared to broadband. </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sz="800">
                <a:solidFill>
                  <a:schemeClr val="tx2"/>
                </a:solidFill>
              </a:rPr>
              <a:t>Research also shows that due to high technology adoption, black women interested in health risk reduction may be interested in using e-health research through smartphones. </a:t>
            </a:r>
          </a:p>
          <a:p>
            <a:pPr marL="0" indent="0" algn="l">
              <a:buNone/>
            </a:pPr>
            <a:endParaRPr lang="en-US" b="1" i="0">
              <a:solidFill>
                <a:srgbClr val="212121"/>
              </a:solidFill>
              <a:effectLst/>
              <a:latin typeface="BlinkMacSystemFont"/>
            </a:endParaRPr>
          </a:p>
          <a:p>
            <a:pPr algn="l"/>
            <a:endParaRPr lang="en-US" b="1" i="0">
              <a:solidFill>
                <a:srgbClr val="212121"/>
              </a:solidFill>
              <a:effectLst/>
              <a:latin typeface="BlinkMacSystemFont"/>
            </a:endParaRPr>
          </a:p>
          <a:p>
            <a:pPr algn="l"/>
            <a:r>
              <a:rPr lang="en-US" b="1" i="0">
                <a:solidFill>
                  <a:srgbClr val="212121"/>
                </a:solidFill>
                <a:effectLst/>
                <a:latin typeface="BlinkMacSystemFont"/>
              </a:rPr>
              <a:t>Introduction: </a:t>
            </a:r>
            <a:r>
              <a:rPr lang="en-US" b="0" i="0">
                <a:solidFill>
                  <a:srgbClr val="212121"/>
                </a:solidFill>
                <a:effectLst/>
                <a:latin typeface="BlinkMacSystemFont"/>
              </a:rPr>
              <a:t>Due to high rates of technology adoption, African American women are well positioned to benefit from e-health/mobile health (m-health) interventions; yet, there are limited data on understanding their use of technology and willingness to participate in e-health/m-health research.</a:t>
            </a:r>
          </a:p>
          <a:p>
            <a:pPr algn="l"/>
            <a:r>
              <a:rPr lang="en-US" b="1" i="0">
                <a:solidFill>
                  <a:srgbClr val="212121"/>
                </a:solidFill>
                <a:effectLst/>
                <a:latin typeface="BlinkMacSystemFont"/>
              </a:rPr>
              <a:t>Materials and methods: </a:t>
            </a:r>
            <a:r>
              <a:rPr lang="en-US" b="0" i="0">
                <a:solidFill>
                  <a:srgbClr val="212121"/>
                </a:solidFill>
                <a:effectLst/>
                <a:latin typeface="BlinkMacSystemFont"/>
              </a:rPr>
              <a:t>A self-administered survey was completed by 589 African American women. Survey items measured </a:t>
            </a:r>
            <a:r>
              <a:rPr lang="en-US" b="0" i="0" err="1">
                <a:solidFill>
                  <a:srgbClr val="212121"/>
                </a:solidFill>
                <a:effectLst/>
                <a:latin typeface="BlinkMacSystemFont"/>
              </a:rPr>
              <a:t>sociodemographics</a:t>
            </a:r>
            <a:r>
              <a:rPr lang="en-US" b="0" i="0">
                <a:solidFill>
                  <a:srgbClr val="212121"/>
                </a:solidFill>
                <a:effectLst/>
                <a:latin typeface="BlinkMacSystemFont"/>
              </a:rPr>
              <a:t>, technology use and access, and willingness to participate in e-health/m-health research. Multinomial logistic regression examined associations among three age groups (18-29, 30-50, and 51+years old) and technology access, as well as motivators and barriers to participating in e-health/m-health research.</a:t>
            </a:r>
          </a:p>
          <a:p>
            <a:pPr algn="l"/>
            <a:r>
              <a:rPr lang="en-US" b="1" i="0">
                <a:solidFill>
                  <a:srgbClr val="212121"/>
                </a:solidFill>
                <a:effectLst/>
                <a:latin typeface="BlinkMacSystemFont"/>
              </a:rPr>
              <a:t>Results: </a:t>
            </a:r>
            <a:r>
              <a:rPr lang="en-US" b="0" i="0">
                <a:solidFill>
                  <a:srgbClr val="212121"/>
                </a:solidFill>
                <a:effectLst/>
                <a:latin typeface="BlinkMacSystemFont"/>
              </a:rPr>
              <a:t>Most participants were willing to receive text messages as part of a research study. Many reported using a health-related application in the past 30 days, with younger women more likely to do so than older women (p&lt;0.0001). Younger women were more likely than older women to be motivated for the greater good (p&lt;0.01) and for financial incentives (p=0.02), whereas older women were more likely than younger women to be motivated if referred by a healthcare provider (p=0.02). Younger women were more likely than older women to report concerns about data plans (p&lt;0.01 for all), whereas older women were more likely to report a lack of a smartphone (p=0.048) and privacy concerns (p&lt;0.001).</a:t>
            </a:r>
          </a:p>
          <a:p>
            <a:pPr algn="l"/>
            <a:r>
              <a:rPr lang="en-US" b="1" i="0">
                <a:solidFill>
                  <a:srgbClr val="212121"/>
                </a:solidFill>
                <a:effectLst/>
                <a:latin typeface="BlinkMacSystemFont"/>
              </a:rPr>
              <a:t>Conclusions: </a:t>
            </a:r>
            <a:r>
              <a:rPr lang="en-US" b="0" i="0">
                <a:solidFill>
                  <a:srgbClr val="212121"/>
                </a:solidFill>
                <a:effectLst/>
                <a:latin typeface="BlinkMacSystemFont"/>
              </a:rPr>
              <a:t>Culturally tailored e-health/m-health research using smartphones may be of interest to African American women who are interested in risk reduction and chronic disease self-management. Barriers such as smartphone data plans and privacy will need to be addressed.</a:t>
            </a:r>
          </a:p>
          <a:p>
            <a:pPr marL="0" indent="0" algn="ctr">
              <a:buNone/>
            </a:pPr>
            <a:endParaRPr lang="en-US" b="0" i="0">
              <a:solidFill>
                <a:schemeClr val="tx1"/>
              </a:solidFill>
              <a:effectLst/>
              <a:latin typeface="Arial" pitchFamily="-65" charset="0"/>
            </a:endParaRPr>
          </a:p>
          <a:p>
            <a:pPr marL="0" indent="0" algn="l">
              <a:buNone/>
            </a:pPr>
            <a:endParaRPr lang="en-US" b="0" i="0">
              <a:solidFill>
                <a:schemeClr val="tx1"/>
              </a:solidFill>
              <a:effectLst/>
              <a:latin typeface="Arial" pitchFamily="-65" charset="0"/>
            </a:endParaRPr>
          </a:p>
          <a:p>
            <a:pPr marL="0" indent="0" algn="l">
              <a:buNone/>
            </a:pPr>
            <a:r>
              <a:rPr lang="en-US" b="1" i="0">
                <a:solidFill>
                  <a:srgbClr val="1A254C"/>
                </a:solidFill>
                <a:effectLst/>
                <a:latin typeface="Roboto" panose="02000000000000000000" pitchFamily="2" charset="0"/>
              </a:rPr>
              <a:t>Back to the Future: Achieving Health Equity Through Health Informatics and Digital Health</a:t>
            </a:r>
            <a:endParaRPr lang="en-US" b="0" i="0">
              <a:solidFill>
                <a:srgbClr val="1A254C"/>
              </a:solidFill>
              <a:effectLst/>
              <a:latin typeface="Roboto" panose="02000000000000000000" pitchFamily="2" charset="0"/>
            </a:endParaRPr>
          </a:p>
          <a:p>
            <a:pPr marL="0" indent="0">
              <a:buNone/>
            </a:pPr>
            <a:endParaRPr lang="en-US" b="0" i="0">
              <a:solidFill>
                <a:srgbClr val="1A254C"/>
              </a:solidFill>
              <a:effectLst/>
              <a:latin typeface="Roboto" panose="02000000000000000000" pitchFamily="2" charset="0"/>
            </a:endParaRPr>
          </a:p>
          <a:p>
            <a:pPr marL="0" indent="0">
              <a:buNone/>
            </a:pPr>
            <a:r>
              <a:rPr lang="en-US" b="0" i="0">
                <a:solidFill>
                  <a:srgbClr val="1A254C"/>
                </a:solidFill>
                <a:effectLst/>
                <a:latin typeface="Roboto" panose="02000000000000000000" pitchFamily="2" charset="0"/>
              </a:rPr>
              <a:t>Mobile health (mHealth) is a growing field, revolutionizing health promotion and health care delivery through sophisticated digital technologies (</a:t>
            </a:r>
            <a:r>
              <a:rPr lang="en-US" b="0" i="0" err="1">
                <a:solidFill>
                  <a:srgbClr val="1A254C"/>
                </a:solidFill>
                <a:effectLst/>
                <a:latin typeface="Roboto" panose="02000000000000000000" pitchFamily="2" charset="0"/>
              </a:rPr>
              <a:t>eg</a:t>
            </a:r>
            <a:r>
              <a:rPr lang="en-US" b="0" i="0">
                <a:solidFill>
                  <a:srgbClr val="1A254C"/>
                </a:solidFill>
                <a:effectLst/>
                <a:latin typeface="Roboto" panose="02000000000000000000" pitchFamily="2" charset="0"/>
              </a:rPr>
              <a:t>, mobile/digital apps, SMS/text messaging, and wearable devices), and it provides an unprecedented opportunity to reach and engage communities [</a:t>
            </a:r>
            <a:r>
              <a:rPr lang="en-US" b="0" i="0" u="none" strike="noStrike">
                <a:solidFill>
                  <a:srgbClr val="1E70C2"/>
                </a:solidFill>
                <a:effectLst/>
                <a:latin typeface="Roboto" panose="02000000000000000000" pitchFamily="2" charset="0"/>
                <a:hlinkClick r:id="rId3"/>
              </a:rPr>
              <a:t>14</a:t>
            </a:r>
            <a:r>
              <a:rPr lang="en-US" b="0" i="0">
                <a:solidFill>
                  <a:srgbClr val="1A254C"/>
                </a:solidFill>
                <a:effectLst/>
                <a:latin typeface="Roboto" panose="02000000000000000000" pitchFamily="2" charset="0"/>
              </a:rPr>
              <a:t>-</a:t>
            </a:r>
            <a:r>
              <a:rPr lang="en-US" b="0" i="0" u="none" strike="noStrike">
                <a:solidFill>
                  <a:srgbClr val="1E70C2"/>
                </a:solidFill>
                <a:effectLst/>
                <a:latin typeface="Roboto" panose="02000000000000000000" pitchFamily="2" charset="0"/>
                <a:hlinkClick r:id="rId4"/>
              </a:rPr>
              <a:t>17</a:t>
            </a:r>
            <a:r>
              <a:rPr lang="en-US" b="0" i="0">
                <a:solidFill>
                  <a:srgbClr val="1A254C"/>
                </a:solidFill>
                <a:effectLst/>
                <a:latin typeface="Roboto" panose="02000000000000000000" pitchFamily="2" charset="0"/>
              </a:rPr>
              <a:t>]. Racial and ethnic minorities outnumber their white counterparts in the use of mobile/digital apps and are more likely to use their smartphones to access health information [</a:t>
            </a:r>
            <a:r>
              <a:rPr lang="en-US" b="0" i="0" u="none" strike="noStrike">
                <a:solidFill>
                  <a:srgbClr val="1E70C2"/>
                </a:solidFill>
                <a:effectLst/>
                <a:latin typeface="Roboto" panose="02000000000000000000" pitchFamily="2" charset="0"/>
                <a:hlinkClick r:id="rId5"/>
              </a:rPr>
              <a:t>18</a:t>
            </a:r>
            <a:r>
              <a:rPr lang="en-US" b="0" i="0">
                <a:solidFill>
                  <a:srgbClr val="1A254C"/>
                </a:solidFill>
                <a:effectLst/>
                <a:latin typeface="Roboto" panose="02000000000000000000" pitchFamily="2" charset="0"/>
              </a:rPr>
              <a:t>,</a:t>
            </a:r>
            <a:r>
              <a:rPr lang="en-US" b="0" i="0" u="none" strike="noStrike">
                <a:solidFill>
                  <a:srgbClr val="1E70C2"/>
                </a:solidFill>
                <a:effectLst/>
                <a:latin typeface="Roboto" panose="02000000000000000000" pitchFamily="2" charset="0"/>
                <a:hlinkClick r:id="rId6"/>
              </a:rPr>
              <a:t>19</a:t>
            </a:r>
            <a:r>
              <a:rPr lang="en-US" b="0" i="0">
                <a:solidFill>
                  <a:srgbClr val="1A254C"/>
                </a:solidFill>
                <a:effectLst/>
                <a:latin typeface="Roboto" panose="02000000000000000000" pitchFamily="2" charset="0"/>
              </a:rPr>
              <a:t>]. African Americans have similar smartphone ownership to the general population (80% vs 81%, respectively) [</a:t>
            </a:r>
            <a:r>
              <a:rPr lang="en-US" b="0" i="0" u="none" strike="noStrike">
                <a:solidFill>
                  <a:srgbClr val="1E70C2"/>
                </a:solidFill>
                <a:effectLst/>
                <a:latin typeface="Roboto" panose="02000000000000000000" pitchFamily="2" charset="0"/>
                <a:hlinkClick r:id="rId7"/>
              </a:rPr>
              <a:t>20</a:t>
            </a:r>
            <a:r>
              <a:rPr lang="en-US" b="0" i="0">
                <a:solidFill>
                  <a:srgbClr val="1A254C"/>
                </a:solidFill>
                <a:effectLst/>
                <a:latin typeface="Roboto" panose="02000000000000000000" pitchFamily="2" charset="0"/>
              </a:rPr>
              <a:t>], and they are receptive to participating in mHealth research [</a:t>
            </a:r>
            <a:r>
              <a:rPr lang="en-US" b="0" i="0" u="none" strike="noStrike">
                <a:solidFill>
                  <a:srgbClr val="1E70C2"/>
                </a:solidFill>
                <a:effectLst/>
                <a:latin typeface="Roboto" panose="02000000000000000000" pitchFamily="2" charset="0"/>
                <a:hlinkClick r:id="rId8"/>
              </a:rPr>
              <a:t>21</a:t>
            </a:r>
            <a:r>
              <a:rPr lang="en-US" b="0" i="0">
                <a:solidFill>
                  <a:srgbClr val="1A254C"/>
                </a:solidFill>
                <a:effectLst/>
                <a:latin typeface="Roboto" panose="02000000000000000000" pitchFamily="2" charset="0"/>
              </a:rPr>
              <a:t>]. </a:t>
            </a:r>
          </a:p>
          <a:p>
            <a:pPr marL="0" indent="0">
              <a:buNone/>
            </a:pPr>
            <a:endParaRPr lang="en-US" b="0" i="0">
              <a:solidFill>
                <a:srgbClr val="1A254C"/>
              </a:solidFill>
              <a:effectLst/>
              <a:latin typeface="Roboto" panose="02000000000000000000" pitchFamily="2" charset="0"/>
            </a:endParaRPr>
          </a:p>
          <a:p>
            <a:pPr marL="0" indent="0">
              <a:buNone/>
            </a:pPr>
            <a:r>
              <a:rPr lang="en-US" b="0" i="0">
                <a:solidFill>
                  <a:srgbClr val="1A254C"/>
                </a:solidFill>
                <a:effectLst/>
                <a:latin typeface="Roboto" panose="02000000000000000000" pitchFamily="2" charset="0"/>
              </a:rPr>
              <a:t>Interestingly, community members have had keen foresight of this potential dilemma and have advocated for more inclusive development processes of these interventions. Community engagement is an evidence-based and practical means to bring overlooked communities into the fold of our rapidly changing health care landscape abound with proliferating digital health innovations. </a:t>
            </a:r>
          </a:p>
          <a:p>
            <a:pPr marL="0" indent="0">
              <a:buNone/>
            </a:pPr>
            <a:endParaRPr lang="en-US" b="0" i="0">
              <a:solidFill>
                <a:srgbClr val="1A254C"/>
              </a:solidFill>
              <a:effectLst/>
              <a:latin typeface="Roboto" panose="02000000000000000000" pitchFamily="2" charset="0"/>
            </a:endParaRPr>
          </a:p>
          <a:p>
            <a:pPr marL="0" indent="0">
              <a:buNone/>
            </a:pPr>
            <a:endParaRPr lang="en-US" b="0" i="0">
              <a:solidFill>
                <a:srgbClr val="1A254C"/>
              </a:solidFill>
              <a:effectLst/>
              <a:latin typeface="Roboto" panose="02000000000000000000" pitchFamily="2" charset="0"/>
            </a:endParaRP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b="1" i="0">
                <a:solidFill>
                  <a:srgbClr val="212121"/>
                </a:solidFill>
                <a:effectLst/>
                <a:latin typeface="Merriweather" panose="00000500000000000000" pitchFamily="2" charset="0"/>
              </a:rPr>
              <a:t>Missed Opportunity? Leveraging Mobile Technology to Reduce Racial Health Disparities</a:t>
            </a:r>
          </a:p>
          <a:p>
            <a:pPr marL="0" indent="0">
              <a:buNone/>
            </a:pPr>
            <a:endParaRPr lang="en-US" b="0" i="0">
              <a:solidFill>
                <a:srgbClr val="1A254C"/>
              </a:solidFill>
              <a:effectLst/>
              <a:latin typeface="Roboto" panose="02000000000000000000" pitchFamily="2" charset="0"/>
            </a:endParaRPr>
          </a:p>
          <a:p>
            <a:pPr marL="0" indent="0">
              <a:buNone/>
            </a:pPr>
            <a:r>
              <a:rPr lang="en-US" b="0" i="0">
                <a:solidFill>
                  <a:srgbClr val="212121"/>
                </a:solidFill>
                <a:effectLst/>
                <a:latin typeface="BlinkMacSystemFont"/>
              </a:rPr>
              <a:t>Blacks and Latinos are less likely than whites to access health insurance and utilize health care. One way to overcome some of these racial barriers to health equity may be through advances in technology that allow people to access and utilize health care in innovative ways.</a:t>
            </a:r>
          </a:p>
          <a:p>
            <a:pPr marL="0" indent="0">
              <a:buNone/>
            </a:pPr>
            <a:endParaRPr lang="en-US" b="0" i="0">
              <a:solidFill>
                <a:srgbClr val="212121"/>
              </a:solidFill>
              <a:effectLst/>
              <a:latin typeface="BlinkMacSystemFont"/>
            </a:endParaRPr>
          </a:p>
          <a:p>
            <a:pPr marL="0" indent="0">
              <a:buNone/>
            </a:pPr>
            <a:r>
              <a:rPr lang="en-US" b="0" i="0">
                <a:solidFill>
                  <a:srgbClr val="212121"/>
                </a:solidFill>
                <a:effectLst/>
                <a:latin typeface="BlinkMacSystemFont"/>
              </a:rPr>
              <a:t>Minorities who have access to a mobile device are more likely to rely on the Internet for health information in a time of strong need. Federally insured individuals who are connected to mobile devices have the highest probability of reliance on the Internet as a go-to source of health information. We conclude by discussing the importance of mobile technologies for health policy, particularly related to developing health literacy, improving health outcomes, and contributing to reducing health disparities by race and health insurance status.</a:t>
            </a:r>
          </a:p>
          <a:p>
            <a:pPr marL="0" indent="0">
              <a:buNone/>
            </a:pPr>
            <a:endParaRPr lang="en-US" b="0" i="0">
              <a:solidFill>
                <a:srgbClr val="212121"/>
              </a:solidFill>
              <a:effectLst/>
              <a:latin typeface="BlinkMacSystemFont"/>
            </a:endParaRP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r>
              <a:rPr lang="en-US" b="1" i="0">
                <a:solidFill>
                  <a:srgbClr val="000000"/>
                </a:solidFill>
                <a:effectLst/>
                <a:latin typeface="abril-text"/>
              </a:rPr>
              <a:t>Racial and ethnic differences in how people use mobile technology</a:t>
            </a:r>
          </a:p>
          <a:p>
            <a:pPr marL="0" marR="0" lvl="0" indent="0" algn="l" defTabSz="320040" rtl="0" eaLnBrk="0" fontAlgn="base" latinLnBrk="0" hangingPunct="0">
              <a:lnSpc>
                <a:spcPct val="90000"/>
              </a:lnSpc>
              <a:spcBef>
                <a:spcPts val="700"/>
              </a:spcBef>
              <a:spcAft>
                <a:spcPct val="0"/>
              </a:spcAft>
              <a:buClrTx/>
              <a:buSzTx/>
              <a:buFont typeface="Arial" pitchFamily="34" charset="0"/>
              <a:buNone/>
              <a:tabLst/>
              <a:defRPr/>
            </a:pPr>
            <a:endParaRPr lang="en-US" b="1" i="0">
              <a:solidFill>
                <a:srgbClr val="000000"/>
              </a:solidFill>
              <a:effectLst/>
              <a:latin typeface="abril-text"/>
            </a:endParaRPr>
          </a:p>
          <a:p>
            <a:pPr marL="0" indent="0">
              <a:buNone/>
            </a:pPr>
            <a:r>
              <a:rPr lang="en-US" b="0" i="0">
                <a:solidFill>
                  <a:srgbClr val="2A2A2A"/>
                </a:solidFill>
                <a:effectLst/>
                <a:latin typeface="Georgia" panose="02040502050405020303" pitchFamily="18" charset="0"/>
              </a:rPr>
              <a:t>Although whites, blacks and Hispanics have similar rates of smartphone ownership, minorities tend to rely more heavily on their phone for internet access, according to Pew Research Center’s </a:t>
            </a:r>
            <a:r>
              <a:rPr lang="en-US" b="0" i="0" u="sng">
                <a:solidFill>
                  <a:srgbClr val="346EAD"/>
                </a:solidFill>
                <a:effectLst/>
                <a:latin typeface="Georgia" panose="02040502050405020303" pitchFamily="18" charset="0"/>
                <a:hlinkClick r:id="rId9"/>
              </a:rPr>
              <a:t>recent report on smartphone adoption</a:t>
            </a:r>
            <a:r>
              <a:rPr lang="en-US" b="0" i="0">
                <a:solidFill>
                  <a:srgbClr val="2A2A2A"/>
                </a:solidFill>
                <a:effectLst/>
                <a:latin typeface="Georgia" panose="02040502050405020303" pitchFamily="18" charset="0"/>
              </a:rPr>
              <a:t>. Some 13% of Hispanics and 12% of blacks are smartphone-dependent, meaning they don’t have a broadband connection at home and have few options for going online other than their cellphone. In comparison, only 4% of white smartphone owners rely heavily on their cellphone for online access.</a:t>
            </a:r>
          </a:p>
          <a:p>
            <a:pPr marL="0" indent="0">
              <a:buNone/>
            </a:pPr>
            <a:endParaRPr lang="en-US" b="0" i="0">
              <a:solidFill>
                <a:srgbClr val="2A2A2A"/>
              </a:solidFill>
              <a:effectLst/>
              <a:latin typeface="Georgia" panose="02040502050405020303" pitchFamily="18" charset="0"/>
            </a:endParaRPr>
          </a:p>
          <a:p>
            <a:pPr marL="0" indent="0" algn="l">
              <a:buNone/>
            </a:pPr>
            <a:r>
              <a:rPr lang="en-US" b="0" i="0">
                <a:solidFill>
                  <a:srgbClr val="2A2A2A"/>
                </a:solidFill>
                <a:effectLst/>
                <a:latin typeface="Georgia" panose="02040502050405020303" pitchFamily="18" charset="0"/>
              </a:rPr>
              <a:t>Blacks and Hispanics reach for their phones more often than whites when it comes to looking up information about health conditions, jobs or educational content. However, there is little difference between these groups in using phones for online banking or getting information about real estate or government services.</a:t>
            </a:r>
          </a:p>
          <a:p>
            <a:pPr marL="0" indent="0" algn="l">
              <a:buNone/>
            </a:pPr>
            <a:endParaRPr lang="en-US" b="0" i="0">
              <a:solidFill>
                <a:srgbClr val="2A2A2A"/>
              </a:solidFill>
              <a:effectLst/>
              <a:latin typeface="Georgia" panose="02040502050405020303" pitchFamily="18" charset="0"/>
            </a:endParaRPr>
          </a:p>
          <a:p>
            <a:pPr marL="0" indent="0" algn="l">
              <a:buNone/>
            </a:pPr>
            <a:r>
              <a:rPr lang="en-US" b="0" i="0">
                <a:solidFill>
                  <a:srgbClr val="2A2A2A"/>
                </a:solidFill>
                <a:effectLst/>
                <a:latin typeface="Georgia" panose="02040502050405020303" pitchFamily="18" charset="0"/>
              </a:rPr>
              <a:t>Nearly three-quarters (73%) of Hispanic smartphone owners have used their phone in the past year to research a health condition, which is similar to the share for blacks. But whites are less likely to say they’ve used a phone to seek out health information.</a:t>
            </a:r>
            <a:endParaRPr lang="en-US"/>
          </a:p>
          <a:p>
            <a:pPr marL="0" indent="0">
              <a:buNone/>
            </a:pPr>
            <a:endParaRPr lang="en-US"/>
          </a:p>
          <a:p>
            <a:pPr marL="0" indent="0">
              <a:buNone/>
            </a:pPr>
            <a:r>
              <a:rPr lang="en-US" b="1"/>
              <a:t>Health Equity Among Black Women in the United States</a:t>
            </a:r>
          </a:p>
          <a:p>
            <a:pPr marL="0" indent="0">
              <a:buNone/>
            </a:pPr>
            <a:endParaRPr lang="en-US" b="1"/>
          </a:p>
          <a:p>
            <a:pPr marL="0" indent="0">
              <a:buNone/>
            </a:pPr>
            <a:r>
              <a:rPr lang="en-US"/>
              <a:t>Black women have continued to make significant inroads in many disciplines yet remain one of few demographic groups that must advocate for themselves to receive consistent and high-quality care.</a:t>
            </a:r>
          </a:p>
          <a:p>
            <a:pPr marL="0" indent="0">
              <a:buNone/>
            </a:pPr>
            <a:endParaRPr lang="en-US"/>
          </a:p>
          <a:p>
            <a:pPr marL="0" indent="0" algn="l">
              <a:buNone/>
            </a:pPr>
            <a:r>
              <a:rPr lang="en-US" b="1" i="0">
                <a:effectLst/>
                <a:latin typeface="Times New Roman" panose="02020603050405020304" pitchFamily="18" charset="0"/>
              </a:rPr>
              <a:t>Elevating Black Pregnant Voices for Self-Advocacy</a:t>
            </a:r>
          </a:p>
          <a:p>
            <a:pPr marL="0" indent="0">
              <a:buNone/>
            </a:pPr>
            <a:endParaRPr lang="en-US"/>
          </a:p>
          <a:p>
            <a:pPr marL="0" indent="0" algn="l">
              <a:buNone/>
            </a:pPr>
            <a:r>
              <a:rPr lang="en-US" b="0" i="0">
                <a:effectLst/>
                <a:latin typeface="Times New Roman" panose="02020603050405020304" pitchFamily="18" charset="0"/>
              </a:rPr>
              <a:t>Black women report less satisfactory experiences in their birth from their health care providers due to racism, quality of prenatal care, and implicit bias from their health care provider than any other race (</a:t>
            </a:r>
            <a:r>
              <a:rPr lang="en-US" b="0" i="0" err="1">
                <a:effectLst/>
                <a:latin typeface="Times New Roman" panose="02020603050405020304" pitchFamily="18" charset="0"/>
              </a:rPr>
              <a:t>Facione</a:t>
            </a:r>
            <a:r>
              <a:rPr lang="en-US" b="0" i="0">
                <a:effectLst/>
                <a:latin typeface="Times New Roman" panose="02020603050405020304" pitchFamily="18" charset="0"/>
              </a:rPr>
              <a:t> &amp; </a:t>
            </a:r>
            <a:r>
              <a:rPr lang="en-US" b="0" i="0" err="1">
                <a:effectLst/>
                <a:latin typeface="Times New Roman" panose="02020603050405020304" pitchFamily="18" charset="0"/>
              </a:rPr>
              <a:t>Facione</a:t>
            </a:r>
            <a:r>
              <a:rPr lang="en-US" b="0" i="0">
                <a:effectLst/>
                <a:latin typeface="Times New Roman" panose="02020603050405020304" pitchFamily="18" charset="0"/>
              </a:rPr>
              <a:t>, 2007). The obstacles discussed in the research that contribute to the high maternal mortality rates </a:t>
            </a:r>
          </a:p>
          <a:p>
            <a:pPr marL="0" indent="0" algn="l">
              <a:buNone/>
            </a:pPr>
            <a:r>
              <a:rPr lang="en-US" b="0" i="0">
                <a:effectLst/>
                <a:latin typeface="Times New Roman" panose="02020603050405020304" pitchFamily="18" charset="0"/>
              </a:rPr>
              <a:t>of Black women include a lack of education and advocacy (Ferguson, Davis, &amp; Browne, 2013; Brashers, </a:t>
            </a:r>
          </a:p>
          <a:p>
            <a:pPr marL="0" indent="0" algn="l">
              <a:buNone/>
            </a:pPr>
            <a:r>
              <a:rPr lang="en-US" b="0" i="0">
                <a:effectLst/>
                <a:latin typeface="Times New Roman" panose="02020603050405020304" pitchFamily="18" charset="0"/>
              </a:rPr>
              <a:t>Haas, &amp; </a:t>
            </a:r>
            <a:r>
              <a:rPr lang="en-US" b="0" i="0" err="1">
                <a:effectLst/>
                <a:latin typeface="Times New Roman" panose="02020603050405020304" pitchFamily="18" charset="0"/>
              </a:rPr>
              <a:t>Neidig</a:t>
            </a:r>
            <a:r>
              <a:rPr lang="en-US" b="0" i="0">
                <a:effectLst/>
                <a:latin typeface="Times New Roman" panose="02020603050405020304" pitchFamily="18" charset="0"/>
              </a:rPr>
              <a:t>, 1999). Research suggests there is a significant impact on improved birth outcomes after pregnant women attend childbirth education (Ferguson et al., 2013). Additionally, when patients feel confident in their ability to self-advocate with their provider, there is a significant increase of participation in healthcare decisions and assertiveness in their care (Brashers, Haas, </a:t>
            </a:r>
            <a:r>
              <a:rPr lang="en-US" b="0" i="0" err="1">
                <a:effectLst/>
                <a:latin typeface="Times New Roman" panose="02020603050405020304" pitchFamily="18" charset="0"/>
              </a:rPr>
              <a:t>Klingle</a:t>
            </a:r>
            <a:r>
              <a:rPr lang="en-US" b="0" i="0">
                <a:effectLst/>
                <a:latin typeface="Times New Roman" panose="02020603050405020304" pitchFamily="18" charset="0"/>
              </a:rPr>
              <a:t>, &amp; </a:t>
            </a:r>
            <a:r>
              <a:rPr lang="en-US" b="0" i="0" err="1">
                <a:effectLst/>
                <a:latin typeface="Times New Roman" panose="02020603050405020304" pitchFamily="18" charset="0"/>
              </a:rPr>
              <a:t>Neidig</a:t>
            </a:r>
            <a:r>
              <a:rPr lang="en-US" b="0" i="0">
                <a:effectLst/>
                <a:latin typeface="Times New Roman" panose="02020603050405020304" pitchFamily="18" charset="0"/>
              </a:rPr>
              <a:t>, 2000).</a:t>
            </a:r>
          </a:p>
          <a:p>
            <a:pPr marL="0" indent="0">
              <a:buNone/>
            </a:pP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4</a:t>
            </a:fld>
            <a:endParaRPr lang="en-US"/>
          </a:p>
        </p:txBody>
      </p:sp>
    </p:spTree>
    <p:extLst>
      <p:ext uri="{BB962C8B-B14F-4D97-AF65-F5344CB8AC3E}">
        <p14:creationId xmlns:p14="http://schemas.microsoft.com/office/powerpoint/2010/main" val="270837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Non-profit partner(s) in GA </a:t>
            </a:r>
          </a:p>
          <a:p>
            <a:r>
              <a:rPr lang="en-US" dirty="0"/>
              <a:t>Budget and costs </a:t>
            </a:r>
          </a:p>
          <a:p>
            <a:r>
              <a:rPr lang="en-US" dirty="0"/>
              <a:t>Future phases to scale up </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5</a:t>
            </a:fld>
            <a:endParaRPr lang="en-US"/>
          </a:p>
        </p:txBody>
      </p:sp>
    </p:spTree>
    <p:extLst>
      <p:ext uri="{BB962C8B-B14F-4D97-AF65-F5344CB8AC3E}">
        <p14:creationId xmlns:p14="http://schemas.microsoft.com/office/powerpoint/2010/main" val="183609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6</a:t>
            </a:fld>
            <a:endParaRPr lang="en-US"/>
          </a:p>
        </p:txBody>
      </p:sp>
      <p:sp>
        <p:nvSpPr>
          <p:cNvPr id="8" name="Date Placeholder 7">
            <a:extLst>
              <a:ext uri="{FF2B5EF4-FFF2-40B4-BE49-F238E27FC236}">
                <a16:creationId xmlns:a16="http://schemas.microsoft.com/office/drawing/2014/main" id="{7BBC02D5-9A16-DE4E-87B0-00C4555A6994}"/>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273180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3FBCDF-46A0-374E-88F8-F724A087B9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106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9" name="Picture 8" descr="A picture containing text, tableware, dishware, plate&#10;&#10;Description automatically generated">
            <a:extLst>
              <a:ext uri="{FF2B5EF4-FFF2-40B4-BE49-F238E27FC236}">
                <a16:creationId xmlns:a16="http://schemas.microsoft.com/office/drawing/2014/main" id="{4DC416FE-E7E9-0C44-9926-A9E5CC2D9441}"/>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98079AD2-3F4F-E849-A6D0-A77708A17073}"/>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2"/>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8D47F809-BB0F-7749-9B40-D22B786A5508}"/>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3" name="Picture 2">
            <a:extLst>
              <a:ext uri="{FF2B5EF4-FFF2-40B4-BE49-F238E27FC236}">
                <a16:creationId xmlns:a16="http://schemas.microsoft.com/office/drawing/2014/main" id="{736BA300-7402-134F-9B6C-BC45A7B4768A}"/>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3"/>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10BB013F-6276-F64C-9D3F-7469CEB62BB8}"/>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064E82B0-63D5-4446-B657-1E110C3A1E8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0" name="Text Placeholder 14">
            <a:extLst>
              <a:ext uri="{FF2B5EF4-FFF2-40B4-BE49-F238E27FC236}">
                <a16:creationId xmlns:a16="http://schemas.microsoft.com/office/drawing/2014/main" id="{C3AE501B-FE48-4C9F-83B5-7617A1D2B0A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44FCF432-50A2-487A-B0C0-6F1BA6AC3D99}"/>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F607CD07-7B46-4181-B8BB-0F88AD8441D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C077EFA6-7B6E-4002-B4D7-A567FD19B73E}"/>
              </a:ext>
            </a:extLst>
          </p:cNvPr>
          <p:cNvSpPr>
            <a:spLocks noGrp="1"/>
          </p:cNvSpPr>
          <p:nvPr>
            <p:ph type="body" sz="quarter" idx="24"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A9C12F27-8917-4A91-BF2E-0F768AA4663D}"/>
              </a:ext>
            </a:extLst>
          </p:cNvPr>
          <p:cNvSpPr>
            <a:spLocks noGrp="1"/>
          </p:cNvSpPr>
          <p:nvPr>
            <p:ph type="body" sz="quarter" idx="25"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204A8E30-F23D-42B8-A4DA-D1BBA6FD940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1" name="Text Placeholder 14">
            <a:extLst>
              <a:ext uri="{FF2B5EF4-FFF2-40B4-BE49-F238E27FC236}">
                <a16:creationId xmlns:a16="http://schemas.microsoft.com/office/drawing/2014/main" id="{2465709A-5A40-4FAB-8DB6-A62697FBB41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2047CBD-D301-4AE3-8F98-0EA15F78F2E6}"/>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92ACA0BD-B0B0-4B3D-A82B-962E37E0180E}"/>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7" name="Picture 6" descr="A picture containing text, tableware, dishware, plate&#10;&#10;Description automatically generated">
            <a:extLst>
              <a:ext uri="{FF2B5EF4-FFF2-40B4-BE49-F238E27FC236}">
                <a16:creationId xmlns:a16="http://schemas.microsoft.com/office/drawing/2014/main" id="{23FC8C44-C961-1B44-88F9-FE82F4CE41DA}"/>
              </a:ext>
            </a:extLst>
          </p:cNvPr>
          <p:cNvPicPr>
            <a:picLocks noChangeAspect="1"/>
          </p:cNvPicPr>
          <p:nvPr userDrawn="1"/>
        </p:nvPicPr>
        <p:blipFill>
          <a:blip r:embed="rId3"/>
          <a:stretch>
            <a:fillRect/>
          </a:stretch>
        </p:blipFill>
        <p:spPr>
          <a:xfrm>
            <a:off x="609600" y="457199"/>
            <a:ext cx="2521141" cy="724829"/>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0" name="Text Placeholder 14">
            <a:extLst>
              <a:ext uri="{FF2B5EF4-FFF2-40B4-BE49-F238E27FC236}">
                <a16:creationId xmlns:a16="http://schemas.microsoft.com/office/drawing/2014/main" id="{0D44E905-D953-44B5-95C2-B51A3DED58C7}"/>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0625BE61-50D8-43AF-8D14-0DB45BF446A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A35A36AF-A0BE-4FF5-9657-877C1CB65431}"/>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6F9BD39F-1674-4BF0-8749-712E731C6239}"/>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presentation 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129674-7FC8-9E4A-897C-035376A6A9A8}"/>
              </a:ext>
            </a:extLst>
          </p:cNvPr>
          <p:cNvSpPr/>
          <p:nvPr userDrawn="1"/>
        </p:nvSpPr>
        <p:spPr bwMode="auto">
          <a:xfrm>
            <a:off x="0" y="0"/>
            <a:ext cx="8087360" cy="6858000"/>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 name="Title 1"/>
          <p:cNvSpPr>
            <a:spLocks noGrp="1"/>
          </p:cNvSpPr>
          <p:nvPr>
            <p:ph type="title" hasCustomPrompt="1"/>
          </p:nvPr>
        </p:nvSpPr>
        <p:spPr>
          <a:xfrm>
            <a:off x="605367" y="2096843"/>
            <a:ext cx="7315200"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7315200"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7" name="Picture 6">
            <a:extLst>
              <a:ext uri="{FF2B5EF4-FFF2-40B4-BE49-F238E27FC236}">
                <a16:creationId xmlns:a16="http://schemas.microsoft.com/office/drawing/2014/main" id="{23FC8C44-C961-1B44-88F9-FE82F4CE41DA}"/>
              </a:ext>
            </a:extLst>
          </p:cNvPr>
          <p:cNvPicPr>
            <a:picLocks noChangeAspect="1"/>
          </p:cNvPicPr>
          <p:nvPr userDrawn="1"/>
        </p:nvPicPr>
        <p:blipFill>
          <a:blip r:embed="rId3"/>
          <a:srcRect/>
          <a:stretch/>
        </p:blipFill>
        <p:spPr>
          <a:xfrm>
            <a:off x="609600" y="457199"/>
            <a:ext cx="2521141" cy="724828"/>
          </a:xfrm>
          <a:prstGeom prst="rect">
            <a:avLst/>
          </a:prstGeom>
        </p:spPr>
      </p:pic>
      <p:sp>
        <p:nvSpPr>
          <p:cNvPr id="4" name="Picture Placeholder 3">
            <a:extLst>
              <a:ext uri="{FF2B5EF4-FFF2-40B4-BE49-F238E27FC236}">
                <a16:creationId xmlns:a16="http://schemas.microsoft.com/office/drawing/2014/main" id="{87ADC094-A531-634D-94B5-1DFCEF46BC0C}"/>
              </a:ext>
            </a:extLst>
          </p:cNvPr>
          <p:cNvSpPr>
            <a:spLocks noGrp="1"/>
          </p:cNvSpPr>
          <p:nvPr>
            <p:ph type="pic" sz="quarter" idx="11"/>
          </p:nvPr>
        </p:nvSpPr>
        <p:spPr>
          <a:xfrm>
            <a:off x="8087360" y="0"/>
            <a:ext cx="4104640" cy="6858000"/>
          </a:xfrm>
        </p:spPr>
        <p:txBody>
          <a:bodyPr/>
          <a:lstStyle/>
          <a:p>
            <a:endParaRPr lang="en-US"/>
          </a:p>
        </p:txBody>
      </p:sp>
    </p:spTree>
    <p:custDataLst>
      <p:tags r:id="rId1"/>
    </p:custDataLst>
    <p:extLst>
      <p:ext uri="{BB962C8B-B14F-4D97-AF65-F5344CB8AC3E}">
        <p14:creationId xmlns:p14="http://schemas.microsoft.com/office/powerpoint/2010/main" val="31208364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6" name="Picture 5">
            <a:extLst>
              <a:ext uri="{FF2B5EF4-FFF2-40B4-BE49-F238E27FC236}">
                <a16:creationId xmlns:a16="http://schemas.microsoft.com/office/drawing/2014/main" id="{24EE956F-A8FB-7742-BDD8-7B5300A94459}"/>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4" name="Picture 3">
            <a:extLst>
              <a:ext uri="{FF2B5EF4-FFF2-40B4-BE49-F238E27FC236}">
                <a16:creationId xmlns:a16="http://schemas.microsoft.com/office/drawing/2014/main" id="{225B6D33-A6B7-D24C-A9BB-BE6DEAB8ADBB}"/>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pic>
        <p:nvPicPr>
          <p:cNvPr id="4" name="Picture 3">
            <a:extLst>
              <a:ext uri="{FF2B5EF4-FFF2-40B4-BE49-F238E27FC236}">
                <a16:creationId xmlns:a16="http://schemas.microsoft.com/office/drawing/2014/main" id="{8981CBCF-83E9-6C4F-BD91-700A018A46DD}"/>
              </a:ext>
            </a:extLst>
          </p:cNvPr>
          <p:cNvPicPr>
            <a:picLocks noChangeAspect="1"/>
          </p:cNvPicPr>
          <p:nvPr userDrawn="1"/>
        </p:nvPicPr>
        <p:blipFill>
          <a:blip r:embed="rId3"/>
          <a:srcRect/>
          <a:stretch/>
        </p:blipFill>
        <p:spPr>
          <a:xfrm>
            <a:off x="9058656" y="457200"/>
            <a:ext cx="2523744" cy="725576"/>
          </a:xfrm>
          <a:prstGeom prst="rect">
            <a:avLst/>
          </a:prstGeom>
        </p:spPr>
      </p:pic>
    </p:spTree>
    <p:custDataLst>
      <p:tags r:id="rId1"/>
    </p:custData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pic>
        <p:nvPicPr>
          <p:cNvPr id="4" name="Picture 3" descr="A picture containing text, tableware, dishware, plate&#10;&#10;Description automatically generated">
            <a:extLst>
              <a:ext uri="{FF2B5EF4-FFF2-40B4-BE49-F238E27FC236}">
                <a16:creationId xmlns:a16="http://schemas.microsoft.com/office/drawing/2014/main" id="{2D0A209E-C0B0-D349-9988-91CE145509C0}"/>
              </a:ext>
            </a:extLst>
          </p:cNvPr>
          <p:cNvPicPr>
            <a:picLocks noChangeAspect="1"/>
          </p:cNvPicPr>
          <p:nvPr userDrawn="1"/>
        </p:nvPicPr>
        <p:blipFill>
          <a:blip r:embed="rId3"/>
          <a:stretch>
            <a:fillRect/>
          </a:stretch>
        </p:blipFill>
        <p:spPr>
          <a:xfrm>
            <a:off x="4267199" y="2763923"/>
            <a:ext cx="3655475" cy="1050949"/>
          </a:xfrm>
          <a:prstGeom prst="rect">
            <a:avLst/>
          </a:prstGeom>
        </p:spPr>
      </p:pic>
    </p:spTree>
    <p:custDataLst>
      <p:tags r:id="rId1"/>
    </p:custDataLst>
    <p:extLst>
      <p:ext uri="{BB962C8B-B14F-4D97-AF65-F5344CB8AC3E}">
        <p14:creationId xmlns:p14="http://schemas.microsoft.com/office/powerpoint/2010/main" val="1390388981"/>
      </p:ext>
    </p:extLst>
  </p:cSld>
  <p:clrMapOvr>
    <a:masterClrMapping/>
  </p:clrMapOvr>
  <p:transition>
    <p:fade/>
  </p:transition>
  <p:extLst>
    <p:ext uri="{DCECCB84-F9BA-43D5-87BE-67443E8EF086}">
      <p15:sldGuideLst xmlns:p15="http://schemas.microsoft.com/office/powerpoint/2012/main">
        <p15:guide id="1" pos="2688" userDrawn="1">
          <p15:clr>
            <a:srgbClr val="FBAE40"/>
          </p15:clr>
        </p15:guide>
        <p15:guide id="2" pos="499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04.1-Content">
    <p:spTree>
      <p:nvGrpSpPr>
        <p:cNvPr id="1" name=""/>
        <p:cNvGrpSpPr/>
        <p:nvPr/>
      </p:nvGrpSpPr>
      <p:grpSpPr>
        <a:xfrm>
          <a:off x="0" y="0"/>
          <a:ext cx="0" cy="0"/>
          <a:chOff x="0" y="0"/>
          <a:chExt cx="0" cy="0"/>
        </a:xfrm>
      </p:grpSpPr>
      <p:sp>
        <p:nvSpPr>
          <p:cNvPr id="7" name="Slide Number Placeholder 16">
            <a:extLst>
              <a:ext uri="{FF2B5EF4-FFF2-40B4-BE49-F238E27FC236}">
                <a16:creationId xmlns:a16="http://schemas.microsoft.com/office/drawing/2014/main" id="{3D097243-B57C-B345-BF74-BEC2D109156F}"/>
              </a:ext>
            </a:extLst>
          </p:cNvPr>
          <p:cNvSpPr>
            <a:spLocks noGrp="1"/>
          </p:cNvSpPr>
          <p:nvPr>
            <p:ph type="sldNum" sz="quarter" idx="4"/>
          </p:nvPr>
        </p:nvSpPr>
        <p:spPr>
          <a:xfrm>
            <a:off x="11720514" y="6424517"/>
            <a:ext cx="471486" cy="433483"/>
          </a:xfrm>
          <a:prstGeom prst="rect">
            <a:avLst/>
          </a:prstGeom>
        </p:spPr>
        <p:txBody>
          <a:bodyPr vert="horz" lIns="0" tIns="0" rIns="0" bIns="0" rtlCol="0" anchor="t" anchorCtr="0"/>
          <a:lstStyle>
            <a:lvl1pPr algn="l">
              <a:defRPr sz="900" b="0" i="0" spc="10" baseline="0">
                <a:solidFill>
                  <a:schemeClr val="tx1">
                    <a:tint val="75000"/>
                  </a:schemeClr>
                </a:solidFill>
                <a:latin typeface="Graphik App Light" panose="020B0403030202060203" pitchFamily="34" charset="77"/>
              </a:defRPr>
            </a:lvl1pPr>
          </a:lstStyle>
          <a:p>
            <a:fld id="{7C20D126-6BD8-1F4B-828F-772DD7FD5E73}" type="slidenum">
              <a:rPr lang="en-US" smtClean="0"/>
              <a:pPr/>
              <a:t>‹#›</a:t>
            </a:fld>
            <a:endParaRPr lang="en-US"/>
          </a:p>
        </p:txBody>
      </p:sp>
      <p:sp>
        <p:nvSpPr>
          <p:cNvPr id="5" name="Freeform 4">
            <a:extLst>
              <a:ext uri="{FF2B5EF4-FFF2-40B4-BE49-F238E27FC236}">
                <a16:creationId xmlns:a16="http://schemas.microsoft.com/office/drawing/2014/main" id="{92776934-7156-9741-8871-1AE63D4281BD}"/>
              </a:ext>
            </a:extLst>
          </p:cNvPr>
          <p:cNvSpPr/>
          <p:nvPr userDrawn="1"/>
        </p:nvSpPr>
        <p:spPr>
          <a:xfrm>
            <a:off x="31787123" y="697523"/>
            <a:ext cx="10123701" cy="6858000"/>
          </a:xfrm>
          <a:custGeom>
            <a:avLst/>
            <a:gdLst>
              <a:gd name="connsiteX0" fmla="*/ 0 w 10123701"/>
              <a:gd name="connsiteY0" fmla="*/ 0 h 6858000"/>
              <a:gd name="connsiteX1" fmla="*/ 3265701 w 10123701"/>
              <a:gd name="connsiteY1" fmla="*/ 0 h 6858000"/>
              <a:gd name="connsiteX2" fmla="*/ 10123701 w 10123701"/>
              <a:gd name="connsiteY2" fmla="*/ 6858000 h 6858000"/>
              <a:gd name="connsiteX3" fmla="*/ 0 w 101237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123701" h="6858000">
                <a:moveTo>
                  <a:pt x="0" y="0"/>
                </a:moveTo>
                <a:lnTo>
                  <a:pt x="3265701" y="0"/>
                </a:lnTo>
                <a:lnTo>
                  <a:pt x="10123701"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6C1AC42C-5840-CA40-B57B-5AFA06BC3A44}"/>
              </a:ext>
            </a:extLst>
          </p:cNvPr>
          <p:cNvSpPr>
            <a:spLocks noGrp="1"/>
          </p:cNvSpPr>
          <p:nvPr>
            <p:ph type="title"/>
          </p:nvPr>
        </p:nvSpPr>
        <p:spPr>
          <a:xfrm>
            <a:off x="457200" y="465138"/>
            <a:ext cx="11263314" cy="1806575"/>
          </a:xfrm>
        </p:spPr>
        <p:txBody>
          <a:bodyPr/>
          <a:lstStyle/>
          <a:p>
            <a:r>
              <a:rPr lang="en-US"/>
              <a:t>Headline goes here</a:t>
            </a:r>
          </a:p>
        </p:txBody>
      </p:sp>
      <p:sp>
        <p:nvSpPr>
          <p:cNvPr id="4" name="Text Placeholder 3">
            <a:extLst>
              <a:ext uri="{FF2B5EF4-FFF2-40B4-BE49-F238E27FC236}">
                <a16:creationId xmlns:a16="http://schemas.microsoft.com/office/drawing/2014/main" id="{2EAA7048-960A-834F-9962-7DC4E4A37FE8}"/>
              </a:ext>
            </a:extLst>
          </p:cNvPr>
          <p:cNvSpPr>
            <a:spLocks noGrp="1"/>
          </p:cNvSpPr>
          <p:nvPr>
            <p:ph type="body" sz="quarter" idx="10" hasCustomPrompt="1"/>
          </p:nvPr>
        </p:nvSpPr>
        <p:spPr>
          <a:xfrm>
            <a:off x="3295649" y="2403475"/>
            <a:ext cx="2560320" cy="176887"/>
          </a:xfrm>
        </p:spPr>
        <p:txBody>
          <a:bodyPr/>
          <a:lstStyle>
            <a:lvl1pPr marL="0" indent="0">
              <a:buFontTx/>
              <a:buNone/>
              <a:defRPr b="1" i="0">
                <a:solidFill>
                  <a:srgbClr val="FF0000"/>
                </a:solidFill>
                <a:latin typeface="Graphik App" panose="020B05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Subhead</a:t>
            </a:r>
          </a:p>
        </p:txBody>
      </p:sp>
      <p:sp>
        <p:nvSpPr>
          <p:cNvPr id="31" name="Text Placeholder 3">
            <a:extLst>
              <a:ext uri="{FF2B5EF4-FFF2-40B4-BE49-F238E27FC236}">
                <a16:creationId xmlns:a16="http://schemas.microsoft.com/office/drawing/2014/main" id="{5B54D310-9D52-174E-92D9-16B7E24C6526}"/>
              </a:ext>
            </a:extLst>
          </p:cNvPr>
          <p:cNvSpPr>
            <a:spLocks noGrp="1"/>
          </p:cNvSpPr>
          <p:nvPr>
            <p:ph type="body" sz="quarter" idx="13" hasCustomPrompt="1"/>
          </p:nvPr>
        </p:nvSpPr>
        <p:spPr>
          <a:xfrm>
            <a:off x="459744" y="2403475"/>
            <a:ext cx="2560320" cy="3502025"/>
          </a:xfrm>
        </p:spPr>
        <p:txBody>
          <a:bodyPr/>
          <a:lstStyle>
            <a:lvl1pPr marL="0" indent="0">
              <a:lnSpc>
                <a:spcPts val="1700"/>
              </a:lnSpc>
              <a:spcAft>
                <a:spcPts val="0"/>
              </a:spcAft>
              <a:buFontTx/>
              <a:buNone/>
              <a:defRPr sz="1500" b="1" i="0">
                <a:solidFill>
                  <a:schemeClr val="tx1"/>
                </a:solidFill>
                <a:latin typeface="Graphik App" panose="020B0503030202060203" pitchFamily="34" charset="77"/>
              </a:defRPr>
            </a:lvl1pPr>
            <a:lvl2pPr marL="457200" indent="0">
              <a:lnSpc>
                <a:spcPts val="1700"/>
              </a:lnSpc>
              <a:spcAft>
                <a:spcPts val="0"/>
              </a:spcAft>
              <a:buFontTx/>
              <a:buNone/>
              <a:defRPr sz="1500">
                <a:solidFill>
                  <a:schemeClr val="tx1"/>
                </a:solidFill>
              </a:defRPr>
            </a:lvl2pPr>
            <a:lvl3pPr marL="914400" indent="0">
              <a:lnSpc>
                <a:spcPts val="1700"/>
              </a:lnSpc>
              <a:spcAft>
                <a:spcPts val="0"/>
              </a:spcAft>
              <a:buFontTx/>
              <a:buNone/>
              <a:defRPr sz="1500">
                <a:solidFill>
                  <a:schemeClr val="tx1"/>
                </a:solidFill>
              </a:defRPr>
            </a:lvl3pPr>
            <a:lvl4pPr marL="1371600" indent="0">
              <a:lnSpc>
                <a:spcPts val="1700"/>
              </a:lnSpc>
              <a:spcAft>
                <a:spcPts val="0"/>
              </a:spcAft>
              <a:buFontTx/>
              <a:buNone/>
              <a:defRPr sz="1500">
                <a:solidFill>
                  <a:schemeClr val="tx1"/>
                </a:solidFill>
              </a:defRPr>
            </a:lvl4pPr>
            <a:lvl5pPr marL="1828800" indent="0">
              <a:lnSpc>
                <a:spcPts val="1700"/>
              </a:lnSpc>
              <a:spcAft>
                <a:spcPts val="0"/>
              </a:spcAft>
              <a:buFontTx/>
              <a:buNone/>
              <a:defRPr sz="1500">
                <a:solidFill>
                  <a:schemeClr val="tx1"/>
                </a:solidFill>
              </a:defRPr>
            </a:lvl5pPr>
          </a:lstStyle>
          <a:p>
            <a:pPr lvl="0"/>
            <a:r>
              <a:rPr lang="en-US"/>
              <a:t>Introduction text goes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gravida. </a:t>
            </a:r>
          </a:p>
        </p:txBody>
      </p:sp>
      <p:sp>
        <p:nvSpPr>
          <p:cNvPr id="34" name="Text Placeholder 3">
            <a:extLst>
              <a:ext uri="{FF2B5EF4-FFF2-40B4-BE49-F238E27FC236}">
                <a16:creationId xmlns:a16="http://schemas.microsoft.com/office/drawing/2014/main" id="{76014B27-2617-CB41-AB62-A9446E4279AE}"/>
              </a:ext>
            </a:extLst>
          </p:cNvPr>
          <p:cNvSpPr>
            <a:spLocks noGrp="1"/>
          </p:cNvSpPr>
          <p:nvPr>
            <p:ph type="body" sz="quarter" idx="14" hasCustomPrompt="1"/>
          </p:nvPr>
        </p:nvSpPr>
        <p:spPr>
          <a:xfrm>
            <a:off x="3291079" y="2580362"/>
            <a:ext cx="2560320" cy="3944263"/>
          </a:xfrm>
        </p:spPr>
        <p:txBody>
          <a:bodyPr/>
          <a:lstStyle>
            <a:lvl1pPr marL="0" indent="0">
              <a:buFontTx/>
              <a:buNone/>
              <a:defRPr b="0" i="0">
                <a:solidFill>
                  <a:schemeClr val="tx1"/>
                </a:solidFill>
                <a:latin typeface="Graphik App Light" panose="020B04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a:t>
            </a:r>
          </a:p>
        </p:txBody>
      </p:sp>
      <p:sp>
        <p:nvSpPr>
          <p:cNvPr id="35" name="Text Placeholder 3">
            <a:extLst>
              <a:ext uri="{FF2B5EF4-FFF2-40B4-BE49-F238E27FC236}">
                <a16:creationId xmlns:a16="http://schemas.microsoft.com/office/drawing/2014/main" id="{1FA6CA16-D245-714B-BC0A-13EBAF63A7D4}"/>
              </a:ext>
            </a:extLst>
          </p:cNvPr>
          <p:cNvSpPr>
            <a:spLocks noGrp="1"/>
          </p:cNvSpPr>
          <p:nvPr>
            <p:ph type="body" sz="quarter" idx="15" hasCustomPrompt="1"/>
          </p:nvPr>
        </p:nvSpPr>
        <p:spPr>
          <a:xfrm>
            <a:off x="6170929" y="2403475"/>
            <a:ext cx="2560320" cy="176887"/>
          </a:xfrm>
        </p:spPr>
        <p:txBody>
          <a:bodyPr/>
          <a:lstStyle>
            <a:lvl1pPr marL="0" indent="0">
              <a:buFontTx/>
              <a:buNone/>
              <a:defRPr b="1" i="0">
                <a:solidFill>
                  <a:srgbClr val="FF0000"/>
                </a:solidFill>
                <a:latin typeface="Graphik App" panose="020B05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Subhead</a:t>
            </a:r>
          </a:p>
        </p:txBody>
      </p:sp>
      <p:sp>
        <p:nvSpPr>
          <p:cNvPr id="36" name="Text Placeholder 3">
            <a:extLst>
              <a:ext uri="{FF2B5EF4-FFF2-40B4-BE49-F238E27FC236}">
                <a16:creationId xmlns:a16="http://schemas.microsoft.com/office/drawing/2014/main" id="{B7730D71-80A0-8047-AE7A-E91311D3D1B7}"/>
              </a:ext>
            </a:extLst>
          </p:cNvPr>
          <p:cNvSpPr>
            <a:spLocks noGrp="1"/>
          </p:cNvSpPr>
          <p:nvPr>
            <p:ph type="body" sz="quarter" idx="16" hasCustomPrompt="1"/>
          </p:nvPr>
        </p:nvSpPr>
        <p:spPr>
          <a:xfrm>
            <a:off x="6166360" y="2580362"/>
            <a:ext cx="2560320" cy="3944263"/>
          </a:xfrm>
        </p:spPr>
        <p:txBody>
          <a:bodyPr/>
          <a:lstStyle>
            <a:lvl1pPr marL="0" indent="0">
              <a:buFontTx/>
              <a:buNone/>
              <a:defRPr b="0" i="0">
                <a:solidFill>
                  <a:schemeClr val="tx1"/>
                </a:solidFill>
                <a:latin typeface="Graphik App Light" panose="020B04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a:t>
            </a:r>
          </a:p>
        </p:txBody>
      </p:sp>
      <p:sp>
        <p:nvSpPr>
          <p:cNvPr id="37" name="Text Placeholder 3">
            <a:extLst>
              <a:ext uri="{FF2B5EF4-FFF2-40B4-BE49-F238E27FC236}">
                <a16:creationId xmlns:a16="http://schemas.microsoft.com/office/drawing/2014/main" id="{59C46F24-06AF-D149-B06B-FF1ACCF92CAE}"/>
              </a:ext>
            </a:extLst>
          </p:cNvPr>
          <p:cNvSpPr>
            <a:spLocks noGrp="1"/>
          </p:cNvSpPr>
          <p:nvPr>
            <p:ph type="body" sz="quarter" idx="17" hasCustomPrompt="1"/>
          </p:nvPr>
        </p:nvSpPr>
        <p:spPr>
          <a:xfrm>
            <a:off x="9015729" y="2403475"/>
            <a:ext cx="2560320" cy="176887"/>
          </a:xfrm>
        </p:spPr>
        <p:txBody>
          <a:bodyPr/>
          <a:lstStyle>
            <a:lvl1pPr marL="0" indent="0">
              <a:buFontTx/>
              <a:buNone/>
              <a:defRPr b="1" i="0">
                <a:solidFill>
                  <a:srgbClr val="FF0000"/>
                </a:solidFill>
                <a:latin typeface="Graphik App" panose="020B05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Subhead</a:t>
            </a:r>
          </a:p>
        </p:txBody>
      </p:sp>
      <p:sp>
        <p:nvSpPr>
          <p:cNvPr id="38" name="Text Placeholder 3">
            <a:extLst>
              <a:ext uri="{FF2B5EF4-FFF2-40B4-BE49-F238E27FC236}">
                <a16:creationId xmlns:a16="http://schemas.microsoft.com/office/drawing/2014/main" id="{FB6A699C-BB70-7E44-852B-CD2410415E66}"/>
              </a:ext>
            </a:extLst>
          </p:cNvPr>
          <p:cNvSpPr>
            <a:spLocks noGrp="1"/>
          </p:cNvSpPr>
          <p:nvPr>
            <p:ph type="body" sz="quarter" idx="18" hasCustomPrompt="1"/>
          </p:nvPr>
        </p:nvSpPr>
        <p:spPr>
          <a:xfrm>
            <a:off x="9011159" y="2580362"/>
            <a:ext cx="2560320" cy="3944263"/>
          </a:xfrm>
        </p:spPr>
        <p:txBody>
          <a:bodyPr/>
          <a:lstStyle>
            <a:lvl1pPr marL="0" indent="0">
              <a:buFontTx/>
              <a:buNone/>
              <a:defRPr b="0" i="0">
                <a:solidFill>
                  <a:schemeClr val="tx1"/>
                </a:solidFill>
                <a:latin typeface="Graphik App Light" panose="020B0403030202060203"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Arcu</a:t>
            </a:r>
            <a:r>
              <a:rPr lang="en-US"/>
              <a:t> dui </a:t>
            </a:r>
            <a:r>
              <a:rPr lang="en-US" err="1"/>
              <a:t>vivamus</a:t>
            </a:r>
            <a:r>
              <a:rPr lang="en-US"/>
              <a:t> </a:t>
            </a:r>
            <a:r>
              <a:rPr lang="en-US" err="1"/>
              <a:t>arcu</a:t>
            </a:r>
            <a:r>
              <a:rPr lang="en-US"/>
              <a:t> </a:t>
            </a:r>
            <a:r>
              <a:rPr lang="en-US" err="1"/>
              <a:t>felis</a:t>
            </a:r>
            <a:r>
              <a:rPr lang="en-US"/>
              <a:t> </a:t>
            </a:r>
            <a:r>
              <a:rPr lang="en-US" err="1"/>
              <a:t>bibendum</a:t>
            </a:r>
            <a:r>
              <a:rPr lang="en-US"/>
              <a:t> </a:t>
            </a:r>
            <a:r>
              <a:rPr lang="en-US" err="1"/>
              <a:t>ut</a:t>
            </a:r>
            <a:r>
              <a:rPr lang="en-US"/>
              <a:t> </a:t>
            </a:r>
            <a:r>
              <a:rPr lang="en-US" err="1"/>
              <a:t>tristique</a:t>
            </a:r>
            <a:r>
              <a:rPr lang="en-US"/>
              <a:t> et. </a:t>
            </a:r>
            <a:r>
              <a:rPr lang="en-US" err="1"/>
              <a:t>Risus</a:t>
            </a:r>
            <a:r>
              <a:rPr lang="en-US"/>
              <a:t> </a:t>
            </a:r>
            <a:r>
              <a:rPr lang="en-US" err="1"/>
              <a:t>viverra</a:t>
            </a:r>
            <a:r>
              <a:rPr lang="en-US"/>
              <a:t> </a:t>
            </a:r>
            <a:r>
              <a:rPr lang="en-US" err="1"/>
              <a:t>adipiscing</a:t>
            </a:r>
            <a:r>
              <a:rPr lang="en-US"/>
              <a:t> at in </a:t>
            </a:r>
            <a:r>
              <a:rPr lang="en-US" err="1"/>
              <a:t>tellus</a:t>
            </a:r>
            <a:r>
              <a:rPr lang="en-US"/>
              <a:t>. </a:t>
            </a:r>
            <a:r>
              <a:rPr lang="en-US" err="1"/>
              <a:t>Lacus</a:t>
            </a:r>
            <a:r>
              <a:rPr lang="en-US"/>
              <a:t> </a:t>
            </a:r>
            <a:r>
              <a:rPr lang="en-US" err="1"/>
              <a:t>laoreet</a:t>
            </a:r>
            <a:r>
              <a:rPr lang="en-US"/>
              <a:t> non </a:t>
            </a:r>
            <a:r>
              <a:rPr lang="en-US" err="1"/>
              <a:t>curabitur</a:t>
            </a:r>
            <a:r>
              <a:rPr lang="en-US"/>
              <a:t> gravida. Et </a:t>
            </a:r>
            <a:r>
              <a:rPr lang="en-US" err="1"/>
              <a:t>tortor</a:t>
            </a:r>
            <a:r>
              <a:rPr lang="en-US"/>
              <a:t> </a:t>
            </a:r>
            <a:r>
              <a:rPr lang="en-US" err="1"/>
              <a:t>consequat</a:t>
            </a:r>
            <a:r>
              <a:rPr lang="en-US"/>
              <a:t> id porta. </a:t>
            </a:r>
            <a:r>
              <a:rPr lang="en-US" err="1"/>
              <a:t>Lectus</a:t>
            </a:r>
            <a:r>
              <a:rPr lang="en-US"/>
              <a:t> sit </a:t>
            </a:r>
            <a:r>
              <a:rPr lang="en-US" err="1"/>
              <a:t>amet</a:t>
            </a:r>
            <a:r>
              <a:rPr lang="en-US"/>
              <a:t> </a:t>
            </a:r>
            <a:r>
              <a:rPr lang="en-US" err="1"/>
              <a:t>est</a:t>
            </a:r>
            <a:r>
              <a:rPr lang="en-US"/>
              <a:t> </a:t>
            </a:r>
            <a:r>
              <a:rPr lang="en-US" err="1"/>
              <a:t>placerat</a:t>
            </a:r>
            <a:r>
              <a:rPr lang="en-US"/>
              <a:t> in. </a:t>
            </a:r>
          </a:p>
        </p:txBody>
      </p:sp>
    </p:spTree>
    <p:extLst>
      <p:ext uri="{BB962C8B-B14F-4D97-AF65-F5344CB8AC3E}">
        <p14:creationId xmlns:p14="http://schemas.microsoft.com/office/powerpoint/2010/main" val="28718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233565"/>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12" name="Picture 11" descr="A picture containing text, tableware, dishware, plate&#10;&#10;Description automatically generated">
            <a:extLst>
              <a:ext uri="{FF2B5EF4-FFF2-40B4-BE49-F238E27FC236}">
                <a16:creationId xmlns:a16="http://schemas.microsoft.com/office/drawing/2014/main" id="{255D675D-6F0B-5643-8857-7314EF91D4A7}"/>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extLst>
      <p:ext uri="{BB962C8B-B14F-4D97-AF65-F5344CB8AC3E}">
        <p14:creationId xmlns:p14="http://schemas.microsoft.com/office/powerpoint/2010/main" val="37767277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8" name="Picture 7" descr="A picture containing text, tableware, dishware, plate&#10;&#10;Description automatically generated">
            <a:extLst>
              <a:ext uri="{FF2B5EF4-FFF2-40B4-BE49-F238E27FC236}">
                <a16:creationId xmlns:a16="http://schemas.microsoft.com/office/drawing/2014/main" id="{1DF6C32E-280A-9543-BFF3-B8FE879D018E}"/>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11" name="Picture 10" descr="A picture containing text, tableware, dishware, plate&#10;&#10;Description automatically generated">
            <a:extLst>
              <a:ext uri="{FF2B5EF4-FFF2-40B4-BE49-F238E27FC236}">
                <a16:creationId xmlns:a16="http://schemas.microsoft.com/office/drawing/2014/main" id="{FB3363DF-150E-444E-8180-C97190F961B1}"/>
              </a:ext>
            </a:extLst>
          </p:cNvPr>
          <p:cNvPicPr>
            <a:picLocks noChangeAspect="1"/>
          </p:cNvPicPr>
          <p:nvPr userDrawn="1"/>
        </p:nvPicPr>
        <p:blipFill>
          <a:blip r:embed="rId3"/>
          <a:stretch>
            <a:fillRect/>
          </a:stretch>
        </p:blipFill>
        <p:spPr>
          <a:xfrm>
            <a:off x="609601" y="6232525"/>
            <a:ext cx="1041399" cy="299403"/>
          </a:xfrm>
          <a:prstGeom prst="rect">
            <a:avLst/>
          </a:prstGeom>
        </p:spPr>
      </p:pic>
    </p:spTree>
    <p:custDataLst>
      <p:tags r:id="rId1"/>
    </p:custData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0521A998-0058-2C40-8923-790A1CDBE21E}"/>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pic>
        <p:nvPicPr>
          <p:cNvPr id="4" name="Picture 3">
            <a:extLst>
              <a:ext uri="{FF2B5EF4-FFF2-40B4-BE49-F238E27FC236}">
                <a16:creationId xmlns:a16="http://schemas.microsoft.com/office/drawing/2014/main" id="{84F965ED-DC12-3A40-90BE-74810292486A}"/>
              </a:ext>
            </a:extLst>
          </p:cNvPr>
          <p:cNvPicPr>
            <a:picLocks noChangeAspect="1"/>
          </p:cNvPicPr>
          <p:nvPr userDrawn="1"/>
        </p:nvPicPr>
        <p:blipFill>
          <a:blip r:embed="rId3"/>
          <a:srcRect/>
          <a:stretch/>
        </p:blipFill>
        <p:spPr>
          <a:xfrm>
            <a:off x="609601" y="6232525"/>
            <a:ext cx="1041399" cy="299402"/>
          </a:xfrm>
          <a:prstGeom prst="rect">
            <a:avLst/>
          </a:prstGeom>
        </p:spPr>
      </p:pic>
    </p:spTree>
    <p:custDataLst>
      <p:tags r:id="rId1"/>
    </p:custData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640312" y="6219717"/>
            <a:ext cx="454400" cy="333375"/>
          </a:xfrm>
          <a:prstGeom prst="rect">
            <a:avLst/>
          </a:prstGeom>
        </p:spPr>
        <p:txBody>
          <a:bodyPr vert="horz" lIns="91440" tIns="45720" rIns="91440" bIns="45720" rtlCol="0" anchor="ctr"/>
          <a:lstStyle>
            <a:lvl1pPr algn="r">
              <a:defRPr sz="800">
                <a:solidFill>
                  <a:schemeClr val="accent1"/>
                </a:solidFill>
                <a:latin typeface="+mn-lt"/>
              </a:defRPr>
            </a:lvl1pPr>
          </a:lstStyle>
          <a:p>
            <a:fld id="{AD816501-AAE5-214E-B100-00C3DC5F5E3F}" type="slidenum">
              <a:rPr lang="en-US" smtClean="0"/>
              <a:pPr/>
              <a:t>‹#›</a:t>
            </a:fld>
            <a:endParaRPr lang="en-US"/>
          </a:p>
        </p:txBody>
      </p:sp>
      <p:pic>
        <p:nvPicPr>
          <p:cNvPr id="10" name="Picture 9" descr="A picture containing text, tableware, dishware, plate&#10;&#10;Description automatically generated">
            <a:extLst>
              <a:ext uri="{FF2B5EF4-FFF2-40B4-BE49-F238E27FC236}">
                <a16:creationId xmlns:a16="http://schemas.microsoft.com/office/drawing/2014/main" id="{974B0CC8-AD87-CF4A-96A8-CC89FDD42FBC}"/>
              </a:ext>
            </a:extLst>
          </p:cNvPr>
          <p:cNvPicPr>
            <a:picLocks noChangeAspect="1"/>
          </p:cNvPicPr>
          <p:nvPr userDrawn="1"/>
        </p:nvPicPr>
        <p:blipFill>
          <a:blip r:embed="rId42"/>
          <a:stretch>
            <a:fillRect/>
          </a:stretch>
        </p:blipFill>
        <p:spPr>
          <a:xfrm>
            <a:off x="609601" y="6232525"/>
            <a:ext cx="1041399" cy="299403"/>
          </a:xfrm>
          <a:prstGeom prst="rect">
            <a:avLst/>
          </a:prstGeom>
        </p:spPr>
      </p:pic>
    </p:spTree>
    <p:custDataLst>
      <p:tags r:id="rId41"/>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9" r:id="rId3"/>
    <p:sldLayoutId id="2147483701" r:id="rId4"/>
    <p:sldLayoutId id="2147483704" r:id="rId5"/>
    <p:sldLayoutId id="2147483686" r:id="rId6"/>
    <p:sldLayoutId id="2147483684" r:id="rId7"/>
    <p:sldLayoutId id="2147483693" r:id="rId8"/>
    <p:sldLayoutId id="2147483694" r:id="rId9"/>
    <p:sldLayoutId id="2147483695" r:id="rId10"/>
    <p:sldLayoutId id="2147483690" r:id="rId11"/>
    <p:sldLayoutId id="2147483696" r:id="rId12"/>
    <p:sldLayoutId id="2147483692" r:id="rId13"/>
    <p:sldLayoutId id="2147483663" r:id="rId14"/>
    <p:sldLayoutId id="2147483666" r:id="rId15"/>
    <p:sldLayoutId id="2147483706" r:id="rId16"/>
    <p:sldLayoutId id="2147483688" r:id="rId17"/>
    <p:sldLayoutId id="2147483665" r:id="rId18"/>
    <p:sldLayoutId id="2147483670" r:id="rId19"/>
    <p:sldLayoutId id="2147483680" r:id="rId20"/>
    <p:sldLayoutId id="2147483671" r:id="rId21"/>
    <p:sldLayoutId id="2147483672" r:id="rId22"/>
    <p:sldLayoutId id="2147483675" r:id="rId23"/>
    <p:sldLayoutId id="2147483705" r:id="rId24"/>
    <p:sldLayoutId id="2147483673" r:id="rId25"/>
    <p:sldLayoutId id="2147483674" r:id="rId26"/>
    <p:sldLayoutId id="2147483708" r:id="rId27"/>
    <p:sldLayoutId id="2147483685" r:id="rId28"/>
    <p:sldLayoutId id="2147483707" r:id="rId29"/>
    <p:sldLayoutId id="2147483702" r:id="rId30"/>
    <p:sldLayoutId id="2147483703" r:id="rId31"/>
    <p:sldLayoutId id="2147483667" r:id="rId32"/>
    <p:sldLayoutId id="2147483677" r:id="rId33"/>
    <p:sldLayoutId id="2147483676" r:id="rId34"/>
    <p:sldLayoutId id="2147483699" r:id="rId35"/>
    <p:sldLayoutId id="2147483697" r:id="rId36"/>
    <p:sldLayoutId id="2147483698" r:id="rId37"/>
    <p:sldLayoutId id="2147483678" r:id="rId38"/>
    <p:sldLayoutId id="2147483710" r:id="rId39"/>
  </p:sldLayoutIdLst>
  <p:transition>
    <p:fade/>
  </p:transition>
  <p:hf hdr="0" ft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60"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guide id="8" orient="horz" pos="2160" userDrawn="1">
          <p15:clr>
            <a:srgbClr val="F26B43"/>
          </p15:clr>
        </p15:guide>
        <p15:guide id="9" pos="1968" userDrawn="1">
          <p15:clr>
            <a:srgbClr val="F26B43"/>
          </p15:clr>
        </p15:guide>
        <p15:guide id="10"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ruralhealthquarterly.com/home/2020/02/27/georgia-researchers-tackle-rise-in-rural-maternal-mortality-rate/" TargetMode="External"/><Relationship Id="rId7" Type="http://schemas.openxmlformats.org/officeDocument/2006/relationships/hyperlink" Target="https://www.npr.org/sections/health-shots/2021/05/28/996603360/trying-to-avoid-racist-health-care-black-women-seek-out-black-obstetrician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hyperlink" Target="https://www.glamour.com/story/how-to-advocate-for-yourself-as-a-pregnant-black-woman" TargetMode="External"/><Relationship Id="rId5" Type="http://schemas.openxmlformats.org/officeDocument/2006/relationships/hyperlink" Target="https://www.wfyi.org/news/articles/self-advocacy-can-improve-health-outcomes-for-black-women"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AA892687-7C1F-4A56-933B-453C9F8095E8}"/>
              </a:ext>
            </a:extLst>
          </p:cNvPr>
          <p:cNvPicPr>
            <a:picLocks noGrp="1" noChangeAspect="1"/>
          </p:cNvPicPr>
          <p:nvPr>
            <p:ph type="pic" sz="quarter" idx="11"/>
          </p:nvPr>
        </p:nvPicPr>
        <p:blipFill rotWithShape="1">
          <a:blip r:embed="rId2"/>
          <a:srcRect l="30027" r="30027"/>
          <a:stretch/>
        </p:blipFill>
        <p:spPr>
          <a:xfrm>
            <a:off x="8086725" y="0"/>
            <a:ext cx="4105275" cy="6858000"/>
          </a:xfrm>
        </p:spPr>
      </p:pic>
      <p:sp>
        <p:nvSpPr>
          <p:cNvPr id="2" name="Title 1">
            <a:extLst>
              <a:ext uri="{FF2B5EF4-FFF2-40B4-BE49-F238E27FC236}">
                <a16:creationId xmlns:a16="http://schemas.microsoft.com/office/drawing/2014/main" id="{E73D4B10-A6E9-4ED6-87F9-9470EA47D36E}"/>
              </a:ext>
            </a:extLst>
          </p:cNvPr>
          <p:cNvSpPr>
            <a:spLocks noGrp="1"/>
          </p:cNvSpPr>
          <p:nvPr>
            <p:ph type="title"/>
          </p:nvPr>
        </p:nvSpPr>
        <p:spPr/>
        <p:txBody>
          <a:bodyPr/>
          <a:lstStyle/>
          <a:p>
            <a:r>
              <a:rPr lang="en-US" dirty="0"/>
              <a:t>Accenture Allstars</a:t>
            </a:r>
          </a:p>
        </p:txBody>
      </p:sp>
      <p:sp>
        <p:nvSpPr>
          <p:cNvPr id="3" name="Text Placeholder 2">
            <a:extLst>
              <a:ext uri="{FF2B5EF4-FFF2-40B4-BE49-F238E27FC236}">
                <a16:creationId xmlns:a16="http://schemas.microsoft.com/office/drawing/2014/main" id="{B65F257A-B541-49B4-A347-4FAC0A29D90D}"/>
              </a:ext>
            </a:extLst>
          </p:cNvPr>
          <p:cNvSpPr>
            <a:spLocks noGrp="1"/>
          </p:cNvSpPr>
          <p:nvPr>
            <p:ph type="body" sz="quarter" idx="10"/>
          </p:nvPr>
        </p:nvSpPr>
        <p:spPr/>
        <p:txBody>
          <a:bodyPr/>
          <a:lstStyle/>
          <a:p>
            <a:r>
              <a:rPr lang="en-US" dirty="0"/>
              <a:t>Yogendra Bhardwaj</a:t>
            </a:r>
          </a:p>
          <a:p>
            <a:r>
              <a:rPr lang="en-US" dirty="0"/>
              <a:t>Kaaren Kargbo-Reffell</a:t>
            </a:r>
          </a:p>
          <a:p>
            <a:r>
              <a:rPr lang="en-US" dirty="0"/>
              <a:t>Hannah </a:t>
            </a:r>
            <a:r>
              <a:rPr lang="en-US" err="1"/>
              <a:t>Kendig</a:t>
            </a:r>
            <a:endParaRPr lang="en-US" dirty="0"/>
          </a:p>
          <a:p>
            <a:r>
              <a:rPr lang="en-US"/>
              <a:t>9/26/2021</a:t>
            </a:r>
            <a:endParaRPr lang="en-US" dirty="0"/>
          </a:p>
        </p:txBody>
      </p:sp>
    </p:spTree>
    <p:extLst>
      <p:ext uri="{BB962C8B-B14F-4D97-AF65-F5344CB8AC3E}">
        <p14:creationId xmlns:p14="http://schemas.microsoft.com/office/powerpoint/2010/main" val="663384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598FF5-C449-43A7-9E39-744213C375FE}"/>
              </a:ext>
            </a:extLst>
          </p:cNvPr>
          <p:cNvSpPr>
            <a:spLocks noGrp="1"/>
          </p:cNvSpPr>
          <p:nvPr>
            <p:ph type="body" sz="quarter" idx="10"/>
          </p:nvPr>
        </p:nvSpPr>
        <p:spPr>
          <a:xfrm>
            <a:off x="609600" y="1314101"/>
            <a:ext cx="10972800" cy="307777"/>
          </a:xfrm>
        </p:spPr>
        <p:txBody>
          <a:bodyPr/>
          <a:lstStyle/>
          <a:p>
            <a:r>
              <a:rPr lang="en-US" dirty="0"/>
              <a:t>What is happening to black women </a:t>
            </a:r>
            <a:r>
              <a:rPr lang="en-US"/>
              <a:t>when they meet with </a:t>
            </a:r>
            <a:r>
              <a:rPr lang="en-US" dirty="0"/>
              <a:t>their </a:t>
            </a:r>
            <a:r>
              <a:rPr lang="en-US"/>
              <a:t>provider</a:t>
            </a:r>
            <a:r>
              <a:rPr lang="en-US" dirty="0"/>
              <a:t>?</a:t>
            </a:r>
          </a:p>
        </p:txBody>
      </p:sp>
      <p:sp>
        <p:nvSpPr>
          <p:cNvPr id="3" name="Text Placeholder 2">
            <a:extLst>
              <a:ext uri="{FF2B5EF4-FFF2-40B4-BE49-F238E27FC236}">
                <a16:creationId xmlns:a16="http://schemas.microsoft.com/office/drawing/2014/main" id="{63FFB79E-C016-4697-AEF9-A4C8D2FEFAE3}"/>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FE4FF0D9-5EC7-4D3D-B1BF-50CAC127389C}"/>
              </a:ext>
            </a:extLst>
          </p:cNvPr>
          <p:cNvSpPr>
            <a:spLocks noGrp="1"/>
          </p:cNvSpPr>
          <p:nvPr>
            <p:ph type="body" sz="quarter" idx="20"/>
          </p:nvPr>
        </p:nvSpPr>
        <p:spPr/>
        <p:txBody>
          <a:bodyPr/>
          <a:lstStyle/>
          <a:p>
            <a:endParaRPr lang="en-US" dirty="0"/>
          </a:p>
        </p:txBody>
      </p:sp>
      <p:sp>
        <p:nvSpPr>
          <p:cNvPr id="5" name="Title 4">
            <a:extLst>
              <a:ext uri="{FF2B5EF4-FFF2-40B4-BE49-F238E27FC236}">
                <a16:creationId xmlns:a16="http://schemas.microsoft.com/office/drawing/2014/main" id="{D3759A0E-1581-476F-8997-47C18B266FF8}"/>
              </a:ext>
            </a:extLst>
          </p:cNvPr>
          <p:cNvSpPr>
            <a:spLocks noGrp="1"/>
          </p:cNvSpPr>
          <p:nvPr>
            <p:ph type="title"/>
          </p:nvPr>
        </p:nvSpPr>
        <p:spPr>
          <a:xfrm>
            <a:off x="609599" y="378458"/>
            <a:ext cx="10141527" cy="923330"/>
          </a:xfrm>
        </p:spPr>
        <p:txBody>
          <a:bodyPr/>
          <a:lstStyle/>
          <a:p>
            <a:r>
              <a:rPr lang="en-US" dirty="0"/>
              <a:t>Black </a:t>
            </a:r>
            <a:r>
              <a:rPr lang="en-US"/>
              <a:t>women </a:t>
            </a:r>
            <a:r>
              <a:rPr lang="en-US" dirty="0"/>
              <a:t>in Georgia </a:t>
            </a:r>
            <a:r>
              <a:rPr lang="en-US"/>
              <a:t>have been </a:t>
            </a:r>
            <a:r>
              <a:rPr lang="en-US" dirty="0"/>
              <a:t>left behind unnecessarily.</a:t>
            </a:r>
          </a:p>
        </p:txBody>
      </p:sp>
      <p:sp>
        <p:nvSpPr>
          <p:cNvPr id="6" name="Slide Number Placeholder 5">
            <a:extLst>
              <a:ext uri="{FF2B5EF4-FFF2-40B4-BE49-F238E27FC236}">
                <a16:creationId xmlns:a16="http://schemas.microsoft.com/office/drawing/2014/main" id="{EA81C1E9-BDE9-492D-B8F7-C8F0E4149F62}"/>
              </a:ext>
            </a:extLst>
          </p:cNvPr>
          <p:cNvSpPr>
            <a:spLocks noGrp="1"/>
          </p:cNvSpPr>
          <p:nvPr>
            <p:ph type="sldNum" sz="quarter" idx="25"/>
          </p:nvPr>
        </p:nvSpPr>
        <p:spPr/>
        <p:txBody>
          <a:bodyPr/>
          <a:lstStyle/>
          <a:p>
            <a:fld id="{AD816501-AAE5-214E-B100-00C3DC5F5E3F}" type="slidenum">
              <a:rPr lang="en-US" smtClean="0"/>
              <a:pPr/>
              <a:t>2</a:t>
            </a:fld>
            <a:endParaRPr lang="en-US"/>
          </a:p>
        </p:txBody>
      </p:sp>
      <p:pic>
        <p:nvPicPr>
          <p:cNvPr id="10" name="Content Placeholder 9">
            <a:hlinkClick r:id="rId3"/>
            <a:extLst>
              <a:ext uri="{FF2B5EF4-FFF2-40B4-BE49-F238E27FC236}">
                <a16:creationId xmlns:a16="http://schemas.microsoft.com/office/drawing/2014/main" id="{7559F733-51AE-4139-8A25-68B39A38D445}"/>
              </a:ext>
            </a:extLst>
          </p:cNvPr>
          <p:cNvPicPr>
            <a:picLocks noGrp="1" noChangeAspect="1"/>
          </p:cNvPicPr>
          <p:nvPr>
            <p:ph sz="quarter" idx="22"/>
          </p:nvPr>
        </p:nvPicPr>
        <p:blipFill>
          <a:blip r:embed="rId4"/>
          <a:stretch>
            <a:fillRect/>
          </a:stretch>
        </p:blipFill>
        <p:spPr>
          <a:xfrm>
            <a:off x="860425" y="1816100"/>
            <a:ext cx="3000375" cy="4000500"/>
          </a:xfrm>
          <a:prstGeom prst="rect">
            <a:avLst/>
          </a:prstGeom>
        </p:spPr>
      </p:pic>
      <p:sp>
        <p:nvSpPr>
          <p:cNvPr id="8" name="Content Placeholder 7">
            <a:extLst>
              <a:ext uri="{FF2B5EF4-FFF2-40B4-BE49-F238E27FC236}">
                <a16:creationId xmlns:a16="http://schemas.microsoft.com/office/drawing/2014/main" id="{A99FCD71-5DEE-41C1-A04B-36C05C388879}"/>
              </a:ext>
            </a:extLst>
          </p:cNvPr>
          <p:cNvSpPr>
            <a:spLocks noGrp="1"/>
          </p:cNvSpPr>
          <p:nvPr>
            <p:ph sz="quarter" idx="26"/>
          </p:nvPr>
        </p:nvSpPr>
        <p:spPr/>
        <p:txBody>
          <a:bodyPr/>
          <a:lstStyle/>
          <a:p>
            <a:r>
              <a:rPr lang="en-US" sz="2200"/>
              <a:t>Black women are the least likely of any group to </a:t>
            </a:r>
            <a:r>
              <a:rPr lang="en-US" sz="2200">
                <a:hlinkClick r:id="rId5"/>
              </a:rPr>
              <a:t>advocate</a:t>
            </a:r>
            <a:r>
              <a:rPr lang="en-US" sz="2200"/>
              <a:t> for themselves in a healthcare setting.</a:t>
            </a:r>
          </a:p>
          <a:p>
            <a:r>
              <a:rPr lang="en-US" sz="2200"/>
              <a:t>Black women are </a:t>
            </a:r>
            <a:r>
              <a:rPr lang="en-US" sz="2200">
                <a:hlinkClick r:id="rId6"/>
              </a:rPr>
              <a:t>3-4X more likely to die from childbirth</a:t>
            </a:r>
            <a:r>
              <a:rPr lang="en-US" sz="2200"/>
              <a:t> than white women for many causal factors such as insufficient healthcare access and provider bias.</a:t>
            </a:r>
          </a:p>
          <a:p>
            <a:r>
              <a:rPr lang="en-US" sz="2200"/>
              <a:t>Black women have had their </a:t>
            </a:r>
            <a:r>
              <a:rPr lang="en-US" sz="2200">
                <a:hlinkClick r:id="rId7"/>
              </a:rPr>
              <a:t>complaints and symptoms dismissed</a:t>
            </a:r>
            <a:r>
              <a:rPr lang="en-US" sz="2200"/>
              <a:t>, undertreated pain, and referred less frequently to a specialist. </a:t>
            </a:r>
          </a:p>
          <a:p>
            <a:r>
              <a:rPr lang="en-US" sz="2200"/>
              <a:t>How can black mothers-to-be take control to make the most of each appointment leading up to her birth and producing optimal outcomes for mom and baby?</a:t>
            </a:r>
          </a:p>
        </p:txBody>
      </p:sp>
    </p:spTree>
    <p:extLst>
      <p:ext uri="{BB962C8B-B14F-4D97-AF65-F5344CB8AC3E}">
        <p14:creationId xmlns:p14="http://schemas.microsoft.com/office/powerpoint/2010/main" val="19524827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84F0-8D2B-4C68-B836-1456F7964C8D}"/>
              </a:ext>
            </a:extLst>
          </p:cNvPr>
          <p:cNvSpPr>
            <a:spLocks noGrp="1"/>
          </p:cNvSpPr>
          <p:nvPr>
            <p:ph type="title"/>
          </p:nvPr>
        </p:nvSpPr>
        <p:spPr>
          <a:xfrm>
            <a:off x="605367" y="1498514"/>
            <a:ext cx="10981267" cy="3323987"/>
          </a:xfrm>
        </p:spPr>
        <p:txBody>
          <a:bodyPr/>
          <a:lstStyle/>
          <a:p>
            <a:r>
              <a:rPr lang="en-US" sz="3600">
                <a:solidFill>
                  <a:schemeClr val="accent1"/>
                </a:solidFill>
              </a:rPr>
              <a:t>“African Americans have higher ownership of smartphones compared with the general population (70% versus 64%)…Therefore, a huge opportunity exists…in e-health and m-health interventions that focus on risk reduction and chronic disease self-management.”</a:t>
            </a:r>
          </a:p>
        </p:txBody>
      </p:sp>
      <p:sp>
        <p:nvSpPr>
          <p:cNvPr id="3" name="Text Placeholder 2">
            <a:extLst>
              <a:ext uri="{FF2B5EF4-FFF2-40B4-BE49-F238E27FC236}">
                <a16:creationId xmlns:a16="http://schemas.microsoft.com/office/drawing/2014/main" id="{0FF68DD4-A4CF-453A-B937-CE650E3511CC}"/>
              </a:ext>
            </a:extLst>
          </p:cNvPr>
          <p:cNvSpPr>
            <a:spLocks noGrp="1"/>
          </p:cNvSpPr>
          <p:nvPr>
            <p:ph type="body" sz="quarter" idx="10"/>
          </p:nvPr>
        </p:nvSpPr>
        <p:spPr>
          <a:xfrm>
            <a:off x="605367" y="5336947"/>
            <a:ext cx="10981267" cy="1481138"/>
          </a:xfrm>
        </p:spPr>
        <p:txBody>
          <a:bodyPr/>
          <a:lstStyle/>
          <a:p>
            <a:r>
              <a:rPr lang="en-US" sz="1800">
                <a:solidFill>
                  <a:schemeClr val="accent1"/>
                </a:solidFill>
              </a:rPr>
              <a:t>–NIH study, “Willingness of African American Women to Participate in e-Health/m-Health research”</a:t>
            </a:r>
          </a:p>
        </p:txBody>
      </p:sp>
    </p:spTree>
    <p:extLst>
      <p:ext uri="{BB962C8B-B14F-4D97-AF65-F5344CB8AC3E}">
        <p14:creationId xmlns:p14="http://schemas.microsoft.com/office/powerpoint/2010/main" val="20680346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6AE3F6B-3A12-4968-9A46-F6091EEFD320}"/>
              </a:ext>
            </a:extLst>
          </p:cNvPr>
          <p:cNvPicPr>
            <a:picLocks noChangeAspect="1"/>
          </p:cNvPicPr>
          <p:nvPr/>
        </p:nvPicPr>
        <p:blipFill>
          <a:blip r:embed="rId3"/>
          <a:stretch>
            <a:fillRect/>
          </a:stretch>
        </p:blipFill>
        <p:spPr>
          <a:xfrm>
            <a:off x="0" y="0"/>
            <a:ext cx="12192000" cy="6858000"/>
          </a:xfrm>
          <a:prstGeom prst="rect">
            <a:avLst/>
          </a:prstGeom>
          <a:solidFill>
            <a:schemeClr val="accent5">
              <a:lumMod val="40000"/>
              <a:lumOff val="60000"/>
            </a:schemeClr>
          </a:solidFill>
        </p:spPr>
      </p:pic>
      <p:sp>
        <p:nvSpPr>
          <p:cNvPr id="10" name="Title 9">
            <a:extLst>
              <a:ext uri="{FF2B5EF4-FFF2-40B4-BE49-F238E27FC236}">
                <a16:creationId xmlns:a16="http://schemas.microsoft.com/office/drawing/2014/main" id="{86CE24C5-9898-4380-987F-765E8C2B2E1F}"/>
              </a:ext>
            </a:extLst>
          </p:cNvPr>
          <p:cNvSpPr>
            <a:spLocks noGrp="1"/>
          </p:cNvSpPr>
          <p:nvPr>
            <p:ph type="title"/>
          </p:nvPr>
        </p:nvSpPr>
        <p:spPr>
          <a:xfrm>
            <a:off x="609599" y="378458"/>
            <a:ext cx="10141527" cy="861774"/>
          </a:xfrm>
          <a:solidFill>
            <a:schemeClr val="accent5">
              <a:lumMod val="40000"/>
              <a:lumOff val="60000"/>
            </a:schemeClr>
          </a:solidFill>
        </p:spPr>
        <p:txBody>
          <a:bodyPr/>
          <a:lstStyle/>
          <a:p>
            <a:pPr algn="ctr">
              <a:spcBef>
                <a:spcPts val="1200"/>
              </a:spcBef>
            </a:pPr>
            <a:r>
              <a:rPr lang="en-US" dirty="0" err="1"/>
              <a:t>JustPeachy</a:t>
            </a:r>
            <a:r>
              <a:rPr lang="en-US" dirty="0"/>
              <a:t>: Georgia black mothers’ personal advocate</a:t>
            </a:r>
            <a:br>
              <a:rPr lang="en-US" dirty="0"/>
            </a:br>
            <a:r>
              <a:rPr lang="en-US" sz="1400" dirty="0">
                <a:solidFill>
                  <a:schemeClr val="tx1"/>
                </a:solidFill>
              </a:rPr>
              <a:t>A mobile application to empower black Georgia mothers during pregnancy </a:t>
            </a:r>
            <a:br>
              <a:rPr lang="en-US" sz="1600" dirty="0">
                <a:solidFill>
                  <a:schemeClr val="tx1"/>
                </a:solidFill>
              </a:rPr>
            </a:br>
            <a:endParaRPr lang="en-US" sz="1200" dirty="0"/>
          </a:p>
        </p:txBody>
      </p:sp>
      <p:sp>
        <p:nvSpPr>
          <p:cNvPr id="11" name="Slide Number Placeholder 10">
            <a:extLst>
              <a:ext uri="{FF2B5EF4-FFF2-40B4-BE49-F238E27FC236}">
                <a16:creationId xmlns:a16="http://schemas.microsoft.com/office/drawing/2014/main" id="{1BE72686-FE5F-4170-B7AB-82235C0B2830}"/>
              </a:ext>
            </a:extLst>
          </p:cNvPr>
          <p:cNvSpPr>
            <a:spLocks noGrp="1"/>
          </p:cNvSpPr>
          <p:nvPr>
            <p:ph type="sldNum" sz="quarter" idx="21"/>
          </p:nvPr>
        </p:nvSpPr>
        <p:spPr/>
        <p:txBody>
          <a:bodyPr/>
          <a:lstStyle/>
          <a:p>
            <a:fld id="{AD816501-AAE5-214E-B100-00C3DC5F5E3F}" type="slidenum">
              <a:rPr lang="en-US" smtClean="0"/>
              <a:pPr/>
              <a:t>4</a:t>
            </a:fld>
            <a:endParaRPr lang="en-US"/>
          </a:p>
        </p:txBody>
      </p:sp>
      <p:graphicFrame>
        <p:nvGraphicFramePr>
          <p:cNvPr id="15" name="Content Placeholder 14">
            <a:extLst>
              <a:ext uri="{FF2B5EF4-FFF2-40B4-BE49-F238E27FC236}">
                <a16:creationId xmlns:a16="http://schemas.microsoft.com/office/drawing/2014/main" id="{5D36D796-32C7-4E02-99F5-A13AE7A981FA}"/>
              </a:ext>
            </a:extLst>
          </p:cNvPr>
          <p:cNvGraphicFramePr>
            <a:graphicFrameLocks noGrp="1"/>
          </p:cNvGraphicFramePr>
          <p:nvPr>
            <p:ph sz="quarter" idx="22"/>
            <p:extLst>
              <p:ext uri="{D42A27DB-BD31-4B8C-83A1-F6EECF244321}">
                <p14:modId xmlns:p14="http://schemas.microsoft.com/office/powerpoint/2010/main" val="2619167961"/>
              </p:ext>
            </p:extLst>
          </p:nvPr>
        </p:nvGraphicFramePr>
        <p:xfrm>
          <a:off x="196769" y="1821346"/>
          <a:ext cx="11798461" cy="45536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38026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005C5C-9E81-4955-8DE7-BA8635140B1A}"/>
              </a:ext>
            </a:extLst>
          </p:cNvPr>
          <p:cNvSpPr>
            <a:spLocks noGrp="1"/>
          </p:cNvSpPr>
          <p:nvPr>
            <p:ph type="sldNum" sz="quarter" idx="10"/>
          </p:nvPr>
        </p:nvSpPr>
        <p:spPr/>
        <p:txBody>
          <a:bodyPr/>
          <a:lstStyle/>
          <a:p>
            <a:pPr marL="0" marR="0" lvl="0" indent="0" algn="r" defTabSz="511175" rtl="0" eaLnBrk="1" fontAlgn="base" latinLnBrk="0" hangingPunct="1">
              <a:lnSpc>
                <a:spcPct val="100000"/>
              </a:lnSpc>
              <a:spcBef>
                <a:spcPct val="50000"/>
              </a:spcBef>
              <a:spcAft>
                <a:spcPct val="0"/>
              </a:spcAft>
              <a:buClrTx/>
              <a:buSzTx/>
              <a:buFontTx/>
              <a:buNone/>
              <a:tabLst/>
              <a:defRPr/>
            </a:pPr>
            <a:fld id="{AD816501-AAE5-214E-B100-00C3DC5F5E3F}" type="slidenum">
              <a:rPr kumimoji="0" lang="en-US" sz="800" b="0" i="0" u="none" strike="noStrike" kern="1200" cap="none" spc="0" normalizeH="0" baseline="0" noProof="0" smtClean="0">
                <a:ln>
                  <a:noFill/>
                </a:ln>
                <a:solidFill>
                  <a:srgbClr val="C8102E"/>
                </a:solidFill>
                <a:effectLst/>
                <a:uLnTx/>
                <a:uFillTx/>
                <a:latin typeface="Arial"/>
              </a:rPr>
              <a:pPr marL="0" marR="0" lvl="0" indent="0" algn="r" defTabSz="511175" rtl="0" eaLnBrk="1" fontAlgn="base" latinLnBrk="0" hangingPunct="1">
                <a:lnSpc>
                  <a:spcPct val="100000"/>
                </a:lnSpc>
                <a:spcBef>
                  <a:spcPct val="50000"/>
                </a:spcBef>
                <a:spcAft>
                  <a:spcPct val="0"/>
                </a:spcAft>
                <a:buClrTx/>
                <a:buSzTx/>
                <a:buFontTx/>
                <a:buNone/>
                <a:tabLst/>
                <a:defRPr/>
              </a:pPr>
              <a:t>5</a:t>
            </a:fld>
            <a:endParaRPr kumimoji="0" lang="en-US" sz="800" b="0" i="0" u="none" strike="noStrike" kern="1200" cap="none" spc="0" normalizeH="0" baseline="0" noProof="0">
              <a:ln>
                <a:noFill/>
              </a:ln>
              <a:solidFill>
                <a:srgbClr val="C8102E"/>
              </a:solidFill>
              <a:effectLst/>
              <a:uLnTx/>
              <a:uFillTx/>
              <a:latin typeface="Arial"/>
            </a:endParaRPr>
          </a:p>
        </p:txBody>
      </p:sp>
      <p:sp>
        <p:nvSpPr>
          <p:cNvPr id="3" name="Title 2">
            <a:extLst>
              <a:ext uri="{FF2B5EF4-FFF2-40B4-BE49-F238E27FC236}">
                <a16:creationId xmlns:a16="http://schemas.microsoft.com/office/drawing/2014/main" id="{5E2B1659-1F66-4BC0-84BB-260E7A6F6B5A}"/>
              </a:ext>
            </a:extLst>
          </p:cNvPr>
          <p:cNvSpPr>
            <a:spLocks noGrp="1"/>
          </p:cNvSpPr>
          <p:nvPr>
            <p:ph type="title"/>
          </p:nvPr>
        </p:nvSpPr>
        <p:spPr/>
        <p:txBody>
          <a:bodyPr/>
          <a:lstStyle/>
          <a:p>
            <a:r>
              <a:rPr lang="en-US"/>
              <a:t>Deployment Timeline and Scalability </a:t>
            </a:r>
          </a:p>
        </p:txBody>
      </p:sp>
      <p:grpSp>
        <p:nvGrpSpPr>
          <p:cNvPr id="22" name="Group 21">
            <a:extLst>
              <a:ext uri="{FF2B5EF4-FFF2-40B4-BE49-F238E27FC236}">
                <a16:creationId xmlns:a16="http://schemas.microsoft.com/office/drawing/2014/main" id="{D2024552-885C-48A2-B34B-EC9625580F95}"/>
              </a:ext>
            </a:extLst>
          </p:cNvPr>
          <p:cNvGrpSpPr/>
          <p:nvPr/>
        </p:nvGrpSpPr>
        <p:grpSpPr>
          <a:xfrm>
            <a:off x="705784" y="1219241"/>
            <a:ext cx="10301580" cy="4545364"/>
            <a:chOff x="705784" y="1219241"/>
            <a:chExt cx="10301580" cy="4545364"/>
          </a:xfrm>
          <a:solidFill>
            <a:schemeClr val="accent5">
              <a:lumMod val="40000"/>
              <a:lumOff val="60000"/>
            </a:schemeClr>
          </a:solidFill>
        </p:grpSpPr>
        <p:sp>
          <p:nvSpPr>
            <p:cNvPr id="4" name="Text Box 5">
              <a:extLst>
                <a:ext uri="{FF2B5EF4-FFF2-40B4-BE49-F238E27FC236}">
                  <a16:creationId xmlns:a16="http://schemas.microsoft.com/office/drawing/2014/main" id="{762D1418-7814-4CFC-A461-85C411067363}"/>
                </a:ext>
              </a:extLst>
            </p:cNvPr>
            <p:cNvSpPr txBox="1">
              <a:spLocks noChangeArrowheads="1"/>
            </p:cNvSpPr>
            <p:nvPr/>
          </p:nvSpPr>
          <p:spPr bwMode="auto">
            <a:xfrm>
              <a:off x="1184638" y="2332025"/>
              <a:ext cx="1908000" cy="1682094"/>
            </a:xfrm>
            <a:prstGeom prst="rect">
              <a:avLst/>
            </a:prstGeom>
            <a:grpFill/>
            <a:ln w="19050">
              <a:solidFill>
                <a:schemeClr val="accent5"/>
              </a:solidFill>
              <a:miter lim="800000"/>
              <a:headEnd/>
              <a:tailEnd/>
            </a:ln>
          </p:spPr>
          <p:txBody>
            <a:bodyPr lIns="72000" tIns="36000" rIns="36000" bIns="36000"/>
            <a:lstStyle/>
            <a:p>
              <a:pPr marL="88900" indent="-88900" defTabSz="912813" eaLnBrk="0" hangingPunct="0">
                <a:lnSpc>
                  <a:spcPct val="95000"/>
                </a:lnSpc>
                <a:spcBef>
                  <a:spcPct val="20000"/>
                </a:spcBef>
              </a:pPr>
              <a:r>
                <a:rPr kumimoji="0" lang="de-DE" sz="1300" b="0" i="0" u="none" strike="noStrike" kern="1200" cap="none" spc="0" normalizeH="0" baseline="0" noProof="0">
                  <a:ln>
                    <a:noFill/>
                  </a:ln>
                  <a:solidFill>
                    <a:srgbClr val="212121"/>
                  </a:solidFill>
                  <a:effectLst/>
                  <a:uLnTx/>
                  <a:uFillTx/>
                  <a:latin typeface="Arial" pitchFamily="-65" charset="0"/>
                </a:rPr>
                <a:t>Partner with March of Dimes Mom and Baby Action Network and conduct stakeholder analysis</a:t>
              </a:r>
            </a:p>
          </p:txBody>
        </p:sp>
        <p:sp>
          <p:nvSpPr>
            <p:cNvPr id="5" name="Text Box 6">
              <a:extLst>
                <a:ext uri="{FF2B5EF4-FFF2-40B4-BE49-F238E27FC236}">
                  <a16:creationId xmlns:a16="http://schemas.microsoft.com/office/drawing/2014/main" id="{317E00E3-D5F3-4246-92EE-28A49AE00876}"/>
                </a:ext>
              </a:extLst>
            </p:cNvPr>
            <p:cNvSpPr txBox="1">
              <a:spLocks noChangeArrowheads="1"/>
            </p:cNvSpPr>
            <p:nvPr/>
          </p:nvSpPr>
          <p:spPr bwMode="auto">
            <a:xfrm>
              <a:off x="1184638" y="4082509"/>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This is critical to reach users of JustPeachy. Non-profit orgs. that already have relationships at the grassroots level.</a:t>
              </a:r>
            </a:p>
          </p:txBody>
        </p:sp>
        <p:sp>
          <p:nvSpPr>
            <p:cNvPr id="6" name="Text Box 8">
              <a:extLst>
                <a:ext uri="{FF2B5EF4-FFF2-40B4-BE49-F238E27FC236}">
                  <a16:creationId xmlns:a16="http://schemas.microsoft.com/office/drawing/2014/main" id="{33453C48-8C7F-4FB8-B08F-2D09BD2B1C61}"/>
                </a:ext>
              </a:extLst>
            </p:cNvPr>
            <p:cNvSpPr txBox="1">
              <a:spLocks noChangeArrowheads="1"/>
            </p:cNvSpPr>
            <p:nvPr/>
          </p:nvSpPr>
          <p:spPr bwMode="auto">
            <a:xfrm>
              <a:off x="3142419" y="2332025"/>
              <a:ext cx="1908000" cy="1682094"/>
            </a:xfrm>
            <a:prstGeom prst="rect">
              <a:avLst/>
            </a:prstGeom>
            <a:grpFill/>
            <a:ln w="19050" algn="ctr">
              <a:solidFill>
                <a:schemeClr val="accent5"/>
              </a:solidFill>
              <a:miter lim="800000"/>
              <a:headEnd/>
              <a:tailEnd/>
            </a:ln>
          </p:spPr>
          <p:txBody>
            <a:bodyPr lIns="72000" tIns="36000" rIns="36000" bIns="36000"/>
            <a:lstStyle/>
            <a:p>
              <a:pPr marL="88900" indent="-88900" defTabSz="912813" eaLnBrk="0" hangingPunct="0">
                <a:lnSpc>
                  <a:spcPct val="95000"/>
                </a:lnSpc>
                <a:spcBef>
                  <a:spcPct val="20000"/>
                </a:spcBef>
              </a:pPr>
              <a:r>
                <a:rPr kumimoji="0" lang="de-DE" sz="1300" b="0" i="0" u="none" strike="noStrike" kern="1200" cap="none" spc="0" normalizeH="0" baseline="0" noProof="0">
                  <a:ln>
                    <a:noFill/>
                  </a:ln>
                  <a:solidFill>
                    <a:srgbClr val="212121"/>
                  </a:solidFill>
                  <a:effectLst/>
                  <a:uLnTx/>
                  <a:uFillTx/>
                  <a:latin typeface="Arial" pitchFamily="-65" charset="0"/>
                </a:rPr>
                <a:t>Meet with focus group of 50 participants from target population and collect thoughts on app dvelopment </a:t>
              </a:r>
            </a:p>
            <a:p>
              <a:pPr marL="88900" marR="0" lvl="0" indent="-88900" algn="l" defTabSz="912813" rtl="0" eaLnBrk="0" fontAlgn="base" latinLnBrk="0" hangingPunct="0">
                <a:lnSpc>
                  <a:spcPct val="95000"/>
                </a:lnSpc>
                <a:spcBef>
                  <a:spcPct val="20000"/>
                </a:spcBef>
                <a:spcAft>
                  <a:spcPct val="0"/>
                </a:spcAft>
                <a:buClrTx/>
                <a:buSzTx/>
                <a:buFontTx/>
                <a:buNone/>
                <a:tabLst/>
                <a:defRPr/>
              </a:pPr>
              <a:endParaRPr kumimoji="0" lang="de-DE" sz="1300" b="0" i="0" u="none" strike="noStrike" kern="1200" cap="none" spc="0" normalizeH="0" baseline="0" noProof="0">
                <a:ln>
                  <a:noFill/>
                </a:ln>
                <a:solidFill>
                  <a:srgbClr val="212121"/>
                </a:solidFill>
                <a:effectLst/>
                <a:uLnTx/>
                <a:uFillTx/>
                <a:latin typeface="Arial" pitchFamily="-65" charset="0"/>
              </a:endParaRPr>
            </a:p>
          </p:txBody>
        </p:sp>
        <p:sp>
          <p:nvSpPr>
            <p:cNvPr id="7" name="Text Box 9">
              <a:extLst>
                <a:ext uri="{FF2B5EF4-FFF2-40B4-BE49-F238E27FC236}">
                  <a16:creationId xmlns:a16="http://schemas.microsoft.com/office/drawing/2014/main" id="{AB0B6CEB-EBB1-4DBF-9796-D777F8819CD6}"/>
                </a:ext>
              </a:extLst>
            </p:cNvPr>
            <p:cNvSpPr txBox="1">
              <a:spLocks noChangeArrowheads="1"/>
            </p:cNvSpPr>
            <p:nvPr/>
          </p:nvSpPr>
          <p:spPr bwMode="auto">
            <a:xfrm>
              <a:off x="3142419" y="4082509"/>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400" b="0" i="0" u="none" strike="noStrike" kern="1200" cap="none" spc="0" normalizeH="0" baseline="0" noProof="0">
                  <a:ln>
                    <a:noFill/>
                  </a:ln>
                  <a:solidFill>
                    <a:srgbClr val="212121"/>
                  </a:solidFill>
                  <a:effectLst/>
                  <a:uLnTx/>
                  <a:uFillTx/>
                  <a:latin typeface="Arial" pitchFamily="-65" charset="0"/>
                </a:rPr>
                <a:t>Incorporate their input based on testimonials based on what would make their experience smoother</a:t>
              </a:r>
            </a:p>
          </p:txBody>
        </p:sp>
        <p:sp>
          <p:nvSpPr>
            <p:cNvPr id="8" name="Text Box 11">
              <a:extLst>
                <a:ext uri="{FF2B5EF4-FFF2-40B4-BE49-F238E27FC236}">
                  <a16:creationId xmlns:a16="http://schemas.microsoft.com/office/drawing/2014/main" id="{4B2263BB-1A22-43F7-93FF-28C20A6F2275}"/>
                </a:ext>
              </a:extLst>
            </p:cNvPr>
            <p:cNvSpPr txBox="1">
              <a:spLocks noChangeArrowheads="1"/>
            </p:cNvSpPr>
            <p:nvPr/>
          </p:nvSpPr>
          <p:spPr bwMode="auto">
            <a:xfrm>
              <a:off x="5100997" y="2332025"/>
              <a:ext cx="1908000" cy="1682094"/>
            </a:xfrm>
            <a:prstGeom prst="rect">
              <a:avLst/>
            </a:prstGeom>
            <a:grpFill/>
            <a:ln w="19050" algn="ctr">
              <a:solidFill>
                <a:schemeClr val="accent5"/>
              </a:solidFill>
              <a:miter lim="800000"/>
              <a:headEnd/>
              <a:tailEnd/>
            </a:ln>
          </p:spPr>
          <p:txBody>
            <a:bodyPr lIns="72000" tIns="36000" rIns="36000" bIns="36000"/>
            <a:lstStyle/>
            <a:p>
              <a:pPr marL="88900" indent="-88900" defTabSz="912813" eaLnBrk="0" hangingPunct="0">
                <a:lnSpc>
                  <a:spcPct val="95000"/>
                </a:lnSpc>
                <a:spcBef>
                  <a:spcPct val="20000"/>
                </a:spcBef>
              </a:pPr>
              <a:r>
                <a:rPr kumimoji="0" lang="de-DE" sz="1300" b="0" i="0" u="none" strike="noStrike" kern="1200" cap="none" spc="0" normalizeH="0" baseline="0" noProof="0">
                  <a:ln>
                    <a:noFill/>
                  </a:ln>
                  <a:solidFill>
                    <a:srgbClr val="212121"/>
                  </a:solidFill>
                  <a:effectLst/>
                  <a:uLnTx/>
                  <a:uFillTx/>
                  <a:latin typeface="Arial" pitchFamily="-65" charset="0"/>
                </a:rPr>
                <a:t>Conduct user application testing and apply an</a:t>
              </a:r>
              <a:r>
                <a:rPr lang="de-DE" sz="1300">
                  <a:solidFill>
                    <a:srgbClr val="212121"/>
                  </a:solidFill>
                </a:rPr>
                <a:t>y improvements as needed </a:t>
              </a:r>
              <a:endParaRPr kumimoji="0" lang="de-DE" sz="1300" b="0" i="0" u="none" strike="noStrike" kern="1200" cap="none" spc="0" normalizeH="0" baseline="0" noProof="0">
                <a:ln>
                  <a:noFill/>
                </a:ln>
                <a:solidFill>
                  <a:srgbClr val="212121"/>
                </a:solidFill>
                <a:effectLst/>
                <a:uLnTx/>
                <a:uFillTx/>
                <a:latin typeface="Arial" pitchFamily="-65" charset="0"/>
              </a:endParaRPr>
            </a:p>
          </p:txBody>
        </p:sp>
        <p:sp>
          <p:nvSpPr>
            <p:cNvPr id="9" name="Text Box 12">
              <a:extLst>
                <a:ext uri="{FF2B5EF4-FFF2-40B4-BE49-F238E27FC236}">
                  <a16:creationId xmlns:a16="http://schemas.microsoft.com/office/drawing/2014/main" id="{F05A09D0-EBC3-4AC7-96DE-0D65BE152C15}"/>
                </a:ext>
              </a:extLst>
            </p:cNvPr>
            <p:cNvSpPr txBox="1">
              <a:spLocks noChangeArrowheads="1"/>
            </p:cNvSpPr>
            <p:nvPr/>
          </p:nvSpPr>
          <p:spPr bwMode="auto">
            <a:xfrm>
              <a:off x="5100997" y="4082509"/>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400" b="0" i="0" u="none" strike="noStrike" kern="1200" cap="none" spc="0" normalizeH="0" baseline="0" noProof="0">
                  <a:ln>
                    <a:noFill/>
                  </a:ln>
                  <a:solidFill>
                    <a:srgbClr val="212121"/>
                  </a:solidFill>
                  <a:effectLst/>
                  <a:uLnTx/>
                  <a:uFillTx/>
                  <a:latin typeface="Arial" pitchFamily="-65" charset="0"/>
                </a:rPr>
                <a:t>Test for ease of use and security</a:t>
              </a:r>
            </a:p>
          </p:txBody>
        </p:sp>
        <p:sp>
          <p:nvSpPr>
            <p:cNvPr id="10" name="Text Box 14">
              <a:extLst>
                <a:ext uri="{FF2B5EF4-FFF2-40B4-BE49-F238E27FC236}">
                  <a16:creationId xmlns:a16="http://schemas.microsoft.com/office/drawing/2014/main" id="{DD72A252-5E6D-4327-8647-FF34884B4FEB}"/>
                </a:ext>
              </a:extLst>
            </p:cNvPr>
            <p:cNvSpPr txBox="1">
              <a:spLocks noChangeArrowheads="1"/>
            </p:cNvSpPr>
            <p:nvPr/>
          </p:nvSpPr>
          <p:spPr bwMode="auto">
            <a:xfrm>
              <a:off x="7059575" y="2332025"/>
              <a:ext cx="1908000" cy="1682094"/>
            </a:xfrm>
            <a:prstGeom prst="rect">
              <a:avLst/>
            </a:prstGeom>
            <a:grpFill/>
            <a:ln w="19050" algn="ctr">
              <a:solidFill>
                <a:schemeClr val="accent5"/>
              </a:solidFill>
              <a:miter lim="800000"/>
              <a:headEnd/>
              <a:tailEnd/>
            </a:ln>
          </p:spPr>
          <p:txBody>
            <a:bodyPr lIns="72000" tIns="36000" rIns="36000" bIns="36000"/>
            <a:lstStyle/>
            <a:p>
              <a:pPr marL="88900" indent="-88900" defTabSz="912813" eaLnBrk="0" hangingPunct="0">
                <a:lnSpc>
                  <a:spcPct val="95000"/>
                </a:lnSpc>
                <a:spcBef>
                  <a:spcPct val="20000"/>
                </a:spcBef>
              </a:pPr>
              <a:r>
                <a:rPr kumimoji="0" lang="de-DE" sz="1300" b="0" i="0" u="none" strike="noStrike" kern="1200" cap="none" spc="0" normalizeH="0" baseline="0" noProof="0">
                  <a:ln>
                    <a:noFill/>
                  </a:ln>
                  <a:solidFill>
                    <a:srgbClr val="212121"/>
                  </a:solidFill>
                  <a:effectLst/>
                  <a:uLnTx/>
                  <a:uFillTx/>
                  <a:latin typeface="Arial" pitchFamily="-65" charset="0"/>
                </a:rPr>
                <a:t>Evaluate results from testing </a:t>
              </a:r>
            </a:p>
          </p:txBody>
        </p:sp>
        <p:sp>
          <p:nvSpPr>
            <p:cNvPr id="11" name="Text Box 15">
              <a:extLst>
                <a:ext uri="{FF2B5EF4-FFF2-40B4-BE49-F238E27FC236}">
                  <a16:creationId xmlns:a16="http://schemas.microsoft.com/office/drawing/2014/main" id="{0FAD43C6-9446-4BE2-A2EF-0BAD64E59F06}"/>
                </a:ext>
              </a:extLst>
            </p:cNvPr>
            <p:cNvSpPr txBox="1">
              <a:spLocks noChangeArrowheads="1"/>
            </p:cNvSpPr>
            <p:nvPr/>
          </p:nvSpPr>
          <p:spPr bwMode="auto">
            <a:xfrm>
              <a:off x="7059575" y="4082509"/>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400" b="0" i="0" u="none" strike="noStrike" kern="1200" cap="none" spc="0" normalizeH="0" baseline="0" noProof="0">
                  <a:ln>
                    <a:noFill/>
                  </a:ln>
                  <a:solidFill>
                    <a:srgbClr val="212121"/>
                  </a:solidFill>
                  <a:effectLst/>
                  <a:uLnTx/>
                  <a:uFillTx/>
                  <a:latin typeface="Arial" pitchFamily="-65" charset="0"/>
                </a:rPr>
                <a:t>Go back to make changes based on testing and work through remaining issues from the testing</a:t>
              </a:r>
            </a:p>
          </p:txBody>
        </p:sp>
        <p:sp>
          <p:nvSpPr>
            <p:cNvPr id="12" name="Text Box 17">
              <a:extLst>
                <a:ext uri="{FF2B5EF4-FFF2-40B4-BE49-F238E27FC236}">
                  <a16:creationId xmlns:a16="http://schemas.microsoft.com/office/drawing/2014/main" id="{46F59540-6E82-4A09-B005-0A48B56F2375}"/>
                </a:ext>
              </a:extLst>
            </p:cNvPr>
            <p:cNvSpPr txBox="1">
              <a:spLocks noChangeArrowheads="1"/>
            </p:cNvSpPr>
            <p:nvPr/>
          </p:nvSpPr>
          <p:spPr bwMode="auto">
            <a:xfrm>
              <a:off x="9018152" y="2332025"/>
              <a:ext cx="1908000" cy="1682094"/>
            </a:xfrm>
            <a:prstGeom prst="rect">
              <a:avLst/>
            </a:prstGeom>
            <a:grpFill/>
            <a:ln w="19050" algn="ctr">
              <a:solidFill>
                <a:schemeClr val="accent5"/>
              </a:solidFill>
              <a:miter lim="800000"/>
              <a:headEnd/>
              <a:tailEnd/>
            </a:ln>
          </p:spPr>
          <p:txBody>
            <a:bodyPr lIns="72000" tIns="36000" rIns="36000" bIns="36000"/>
            <a:lstStyle/>
            <a:p>
              <a:pPr marL="88900" marR="0" lvl="0" indent="-88900" algn="l" defTabSz="912813" rtl="0" eaLnBrk="0" fontAlgn="base" latinLnBrk="0" hangingPunct="0">
                <a:lnSpc>
                  <a:spcPct val="95000"/>
                </a:lnSpc>
                <a:spcBef>
                  <a:spcPct val="20000"/>
                </a:spcBef>
                <a:spcAft>
                  <a:spcPct val="0"/>
                </a:spcAft>
                <a:buClrTx/>
                <a:buSzTx/>
                <a:buFontTx/>
                <a:buNone/>
                <a:tabLst/>
                <a:defRPr/>
              </a:pPr>
              <a:r>
                <a:rPr kumimoji="0" lang="de-DE" sz="1300" b="0" i="0" u="none" strike="noStrike" kern="1200" cap="none" spc="0" normalizeH="0" baseline="0" noProof="0">
                  <a:ln>
                    <a:noFill/>
                  </a:ln>
                  <a:solidFill>
                    <a:srgbClr val="212121"/>
                  </a:solidFill>
                  <a:effectLst/>
                  <a:uLnTx/>
                  <a:uFillTx/>
                  <a:latin typeface="Arial" pitchFamily="-65" charset="0"/>
                </a:rPr>
                <a:t>Launch app and enroll participants through non-profit organization, advertisement, etc.</a:t>
              </a:r>
            </a:p>
          </p:txBody>
        </p:sp>
        <p:sp>
          <p:nvSpPr>
            <p:cNvPr id="13" name="Text Box 18">
              <a:extLst>
                <a:ext uri="{FF2B5EF4-FFF2-40B4-BE49-F238E27FC236}">
                  <a16:creationId xmlns:a16="http://schemas.microsoft.com/office/drawing/2014/main" id="{1C72AC43-2E10-450C-8860-F0C60EA4EB7A}"/>
                </a:ext>
              </a:extLst>
            </p:cNvPr>
            <p:cNvSpPr txBox="1">
              <a:spLocks noChangeArrowheads="1"/>
            </p:cNvSpPr>
            <p:nvPr/>
          </p:nvSpPr>
          <p:spPr bwMode="auto">
            <a:xfrm>
              <a:off x="9018152" y="4082509"/>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200" b="0" i="0" u="none" strike="noStrike" kern="1200" cap="none" spc="0" normalizeH="0" baseline="0" noProof="0">
                  <a:ln>
                    <a:noFill/>
                  </a:ln>
                  <a:solidFill>
                    <a:srgbClr val="212121"/>
                  </a:solidFill>
                  <a:effectLst/>
                  <a:uLnTx/>
                  <a:uFillTx/>
                  <a:latin typeface="Arial" pitchFamily="-65" charset="0"/>
                </a:rPr>
                <a:t>Success of app will be for mothers-to-be to share their positive experiences.</a:t>
              </a:r>
            </a:p>
            <a:p>
              <a:pPr marR="0" lvl="0" algn="l" defTabSz="912813" rtl="0" eaLnBrk="0" fontAlgn="base" latinLnBrk="0" hangingPunct="0">
                <a:lnSpc>
                  <a:spcPct val="95000"/>
                </a:lnSpc>
                <a:spcBef>
                  <a:spcPct val="20000"/>
                </a:spcBef>
                <a:spcAft>
                  <a:spcPct val="0"/>
                </a:spcAft>
                <a:buClrTx/>
                <a:buSzTx/>
                <a:tabLst/>
                <a:defRPr/>
              </a:pPr>
              <a:r>
                <a:rPr kumimoji="0" lang="de-DE" sz="1200" b="0" i="0" u="none" strike="noStrike" kern="1200" cap="none" spc="0" normalizeH="0" baseline="0" noProof="0">
                  <a:ln>
                    <a:noFill/>
                  </a:ln>
                  <a:solidFill>
                    <a:srgbClr val="212121"/>
                  </a:solidFill>
                  <a:effectLst/>
                  <a:uLnTx/>
                  <a:uFillTx/>
                  <a:latin typeface="Arial" pitchFamily="-65" charset="0"/>
                </a:rPr>
                <a:t>Monetization will come through advertisements and option to pay subscription for ad-free</a:t>
              </a:r>
            </a:p>
          </p:txBody>
        </p:sp>
        <p:sp>
          <p:nvSpPr>
            <p:cNvPr id="14" name="Text Box 19">
              <a:extLst>
                <a:ext uri="{FF2B5EF4-FFF2-40B4-BE49-F238E27FC236}">
                  <a16:creationId xmlns:a16="http://schemas.microsoft.com/office/drawing/2014/main" id="{0146D251-CF33-411D-9FA8-41D363FC1E2D}"/>
                </a:ext>
              </a:extLst>
            </p:cNvPr>
            <p:cNvSpPr txBox="1">
              <a:spLocks noChangeArrowheads="1"/>
            </p:cNvSpPr>
            <p:nvPr/>
          </p:nvSpPr>
          <p:spPr bwMode="auto">
            <a:xfrm rot="16200000">
              <a:off x="78874" y="2958936"/>
              <a:ext cx="1682095" cy="428276"/>
            </a:xfrm>
            <a:prstGeom prst="rect">
              <a:avLst/>
            </a:prstGeom>
            <a:grpFill/>
            <a:ln w="19050">
              <a:solidFill>
                <a:schemeClr val="accent5"/>
              </a:solidFill>
              <a:miter lim="800000"/>
              <a:headEnd/>
              <a:tailEnd/>
            </a:ln>
          </p:spPr>
          <p:txBody>
            <a:bodyPr lIns="107987" tIns="36000" rIns="107987" bIns="0" anchor="ctr"/>
            <a:lstStyle/>
            <a:p>
              <a:pPr marL="0" marR="0" lvl="0" indent="0" algn="ctr" defTabSz="511175" rtl="0" eaLnBrk="0" fontAlgn="base" latinLnBrk="0" hangingPunct="0">
                <a:lnSpc>
                  <a:spcPct val="90000"/>
                </a:lnSpc>
                <a:spcBef>
                  <a:spcPct val="50000"/>
                </a:spcBef>
                <a:spcAft>
                  <a:spcPct val="0"/>
                </a:spcAft>
                <a:buClr>
                  <a:srgbClr val="990033"/>
                </a:buClr>
                <a:buSzTx/>
                <a:buFont typeface="Wingdings" pitchFamily="2" charset="2"/>
                <a:buNone/>
                <a:tabLst/>
                <a:defRPr/>
              </a:pPr>
              <a:r>
                <a:rPr kumimoji="0" lang="de-DE" sz="1200" b="1" i="0" u="none" strike="noStrike" kern="1200" cap="none" spc="0" normalizeH="0" baseline="0" noProof="0">
                  <a:ln>
                    <a:noFill/>
                  </a:ln>
                  <a:solidFill>
                    <a:srgbClr val="F4F4F4"/>
                  </a:solidFill>
                  <a:effectLst/>
                  <a:uLnTx/>
                  <a:uFillTx/>
                  <a:latin typeface="Arial"/>
                </a:rPr>
                <a:t>Activity</a:t>
              </a:r>
            </a:p>
          </p:txBody>
        </p:sp>
        <p:sp>
          <p:nvSpPr>
            <p:cNvPr id="15" name="Text Box 19">
              <a:extLst>
                <a:ext uri="{FF2B5EF4-FFF2-40B4-BE49-F238E27FC236}">
                  <a16:creationId xmlns:a16="http://schemas.microsoft.com/office/drawing/2014/main" id="{F9A11CF2-6E2E-4171-AEF5-8A147EF4A593}"/>
                </a:ext>
              </a:extLst>
            </p:cNvPr>
            <p:cNvSpPr txBox="1">
              <a:spLocks noChangeArrowheads="1"/>
            </p:cNvSpPr>
            <p:nvPr/>
          </p:nvSpPr>
          <p:spPr bwMode="auto">
            <a:xfrm rot="16200000">
              <a:off x="78875" y="4709420"/>
              <a:ext cx="1682095" cy="428276"/>
            </a:xfrm>
            <a:prstGeom prst="rect">
              <a:avLst/>
            </a:prstGeom>
            <a:grpFill/>
            <a:ln w="19050">
              <a:solidFill>
                <a:schemeClr val="accent5"/>
              </a:solidFill>
              <a:miter lim="800000"/>
              <a:headEnd/>
              <a:tailEnd/>
            </a:ln>
          </p:spPr>
          <p:txBody>
            <a:bodyPr lIns="107987" tIns="36000" rIns="107987" bIns="0" anchor="ctr"/>
            <a:lstStyle/>
            <a:p>
              <a:pPr marL="0" marR="0" lvl="0" indent="0" algn="ctr" defTabSz="511175" rtl="0" eaLnBrk="0" fontAlgn="base" latinLnBrk="0" hangingPunct="0">
                <a:lnSpc>
                  <a:spcPct val="90000"/>
                </a:lnSpc>
                <a:spcBef>
                  <a:spcPct val="50000"/>
                </a:spcBef>
                <a:spcAft>
                  <a:spcPct val="0"/>
                </a:spcAft>
                <a:buClr>
                  <a:srgbClr val="990033"/>
                </a:buClr>
                <a:buSzTx/>
                <a:buFont typeface="Wingdings" pitchFamily="2" charset="2"/>
                <a:buNone/>
                <a:tabLst/>
                <a:defRPr/>
              </a:pPr>
              <a:r>
                <a:rPr kumimoji="0" lang="de-DE" sz="1200" b="1" i="0" u="none" strike="noStrike" kern="1200" cap="none" spc="0" normalizeH="0" baseline="0" noProof="0">
                  <a:ln>
                    <a:noFill/>
                  </a:ln>
                  <a:solidFill>
                    <a:srgbClr val="F4F4F4"/>
                  </a:solidFill>
                  <a:effectLst/>
                  <a:uLnTx/>
                  <a:uFillTx/>
                  <a:latin typeface="Arial"/>
                </a:rPr>
                <a:t>Insight</a:t>
              </a:r>
            </a:p>
          </p:txBody>
        </p:sp>
        <p:sp>
          <p:nvSpPr>
            <p:cNvPr id="16" name="Arrow: Chevron 15">
              <a:extLst>
                <a:ext uri="{FF2B5EF4-FFF2-40B4-BE49-F238E27FC236}">
                  <a16:creationId xmlns:a16="http://schemas.microsoft.com/office/drawing/2014/main" id="{C0376A35-C5A4-4308-A7B3-0A5A0618FEB1}"/>
                </a:ext>
              </a:extLst>
            </p:cNvPr>
            <p:cNvSpPr/>
            <p:nvPr/>
          </p:nvSpPr>
          <p:spPr>
            <a:xfrm>
              <a:off x="5100997"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3</a:t>
              </a:r>
            </a:p>
          </p:txBody>
        </p:sp>
        <p:sp>
          <p:nvSpPr>
            <p:cNvPr id="17" name="AutoShape 5">
              <a:extLst>
                <a:ext uri="{FF2B5EF4-FFF2-40B4-BE49-F238E27FC236}">
                  <a16:creationId xmlns:a16="http://schemas.microsoft.com/office/drawing/2014/main" id="{B9E3BDE0-937F-413D-BC92-1AE2F8BE687A}"/>
                </a:ext>
              </a:extLst>
            </p:cNvPr>
            <p:cNvSpPr>
              <a:spLocks noChangeArrowheads="1"/>
            </p:cNvSpPr>
            <p:nvPr/>
          </p:nvSpPr>
          <p:spPr bwMode="auto">
            <a:xfrm>
              <a:off x="1184638" y="1775633"/>
              <a:ext cx="1987933" cy="502443"/>
            </a:xfrm>
            <a:prstGeom prst="homePlate">
              <a:avLst>
                <a:gd name="adj" fmla="val 16553"/>
              </a:avLst>
            </a:prstGeom>
            <a:grpFill/>
            <a:ln w="19050">
              <a:solidFill>
                <a:schemeClr val="accent5"/>
              </a:solidFill>
              <a:miter lim="800000"/>
              <a:headEnd/>
              <a:tailEnd/>
            </a:ln>
            <a:effectLst/>
          </p:spPr>
          <p:txBody>
            <a:bodyPr wrap="square" lIns="180000" tIns="108000" rIns="108000" bIns="10800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1</a:t>
              </a:r>
            </a:p>
          </p:txBody>
        </p:sp>
        <p:sp>
          <p:nvSpPr>
            <p:cNvPr id="18" name="Arrow: Chevron 17">
              <a:extLst>
                <a:ext uri="{FF2B5EF4-FFF2-40B4-BE49-F238E27FC236}">
                  <a16:creationId xmlns:a16="http://schemas.microsoft.com/office/drawing/2014/main" id="{5ED70BE8-832E-448F-9A7A-91E78FDD99C5}"/>
                </a:ext>
              </a:extLst>
            </p:cNvPr>
            <p:cNvSpPr/>
            <p:nvPr/>
          </p:nvSpPr>
          <p:spPr>
            <a:xfrm>
              <a:off x="9018152" y="1775633"/>
              <a:ext cx="198921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5</a:t>
              </a:r>
            </a:p>
          </p:txBody>
        </p:sp>
        <p:sp>
          <p:nvSpPr>
            <p:cNvPr id="19" name="Arrow: Chevron 18">
              <a:extLst>
                <a:ext uri="{FF2B5EF4-FFF2-40B4-BE49-F238E27FC236}">
                  <a16:creationId xmlns:a16="http://schemas.microsoft.com/office/drawing/2014/main" id="{E6D375D4-809D-4233-B5D1-53FF4CA7F2E4}"/>
                </a:ext>
              </a:extLst>
            </p:cNvPr>
            <p:cNvSpPr/>
            <p:nvPr/>
          </p:nvSpPr>
          <p:spPr>
            <a:xfrm>
              <a:off x="3142419"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2</a:t>
              </a:r>
            </a:p>
          </p:txBody>
        </p:sp>
        <p:sp>
          <p:nvSpPr>
            <p:cNvPr id="20" name="Arrow: Chevron 19">
              <a:extLst>
                <a:ext uri="{FF2B5EF4-FFF2-40B4-BE49-F238E27FC236}">
                  <a16:creationId xmlns:a16="http://schemas.microsoft.com/office/drawing/2014/main" id="{B968B42D-1F70-426F-B558-D7B0FF9E7FF0}"/>
                </a:ext>
              </a:extLst>
            </p:cNvPr>
            <p:cNvSpPr/>
            <p:nvPr/>
          </p:nvSpPr>
          <p:spPr>
            <a:xfrm>
              <a:off x="7059575"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4</a:t>
              </a:r>
            </a:p>
          </p:txBody>
        </p:sp>
        <p:sp>
          <p:nvSpPr>
            <p:cNvPr id="21" name="AutoShape 5">
              <a:extLst>
                <a:ext uri="{FF2B5EF4-FFF2-40B4-BE49-F238E27FC236}">
                  <a16:creationId xmlns:a16="http://schemas.microsoft.com/office/drawing/2014/main" id="{25FFEA89-D024-44B4-9954-DD95B575D6A0}"/>
                </a:ext>
              </a:extLst>
            </p:cNvPr>
            <p:cNvSpPr>
              <a:spLocks noChangeArrowheads="1"/>
            </p:cNvSpPr>
            <p:nvPr/>
          </p:nvSpPr>
          <p:spPr bwMode="auto">
            <a:xfrm>
              <a:off x="1184638" y="1219241"/>
              <a:ext cx="9822724" cy="502443"/>
            </a:xfrm>
            <a:prstGeom prst="homePlate">
              <a:avLst>
                <a:gd name="adj" fmla="val 16553"/>
              </a:avLst>
            </a:prstGeom>
            <a:grpFill/>
            <a:ln w="19050">
              <a:solidFill>
                <a:schemeClr val="accent5"/>
              </a:solidFill>
              <a:miter lim="800000"/>
              <a:headEnd/>
              <a:tailEnd/>
            </a:ln>
            <a:effectLst/>
          </p:spPr>
          <p:txBody>
            <a:bodyPr wrap="square" lIns="180000" tIns="108000" rIns="108000" bIns="108000" anchor="ctr" anchorCtr="0"/>
            <a:lstStyle/>
            <a:p>
              <a:pPr marL="0" marR="0" lvl="0" indent="0" algn="ctr" defTabSz="511175" rtl="0" eaLnBrk="0" fontAlgn="base" latinLnBrk="0" hangingPunct="0">
                <a:lnSpc>
                  <a:spcPct val="90000"/>
                </a:lnSpc>
                <a:spcBef>
                  <a:spcPct val="50000"/>
                </a:spcBef>
                <a:spcAft>
                  <a:spcPct val="0"/>
                </a:spcAft>
                <a:buClr>
                  <a:srgbClr val="990033"/>
                </a:buClr>
                <a:buSzTx/>
                <a:buFontTx/>
                <a:buNone/>
                <a:tabLst/>
                <a:defRPr/>
              </a:pPr>
              <a:r>
                <a:rPr lang="en-US" sz="2400" b="1">
                  <a:solidFill>
                    <a:schemeClr val="accent2"/>
                  </a:solidFill>
                  <a:latin typeface="Arial"/>
                </a:rPr>
                <a:t>Step-by-step testing and launch</a:t>
              </a:r>
              <a:endParaRPr kumimoji="0" lang="en-US" sz="2400" b="1" i="0" u="none" strike="noStrike" kern="1200" cap="none" spc="0" normalizeH="0" baseline="0" noProof="0">
                <a:ln>
                  <a:noFill/>
                </a:ln>
                <a:solidFill>
                  <a:schemeClr val="accent2"/>
                </a:solidFill>
                <a:effectLst/>
                <a:uLnTx/>
                <a:uFillTx/>
                <a:latin typeface="Arial"/>
              </a:endParaRPr>
            </a:p>
          </p:txBody>
        </p:sp>
        <p:sp>
          <p:nvSpPr>
            <p:cNvPr id="25" name="Text Box 6">
              <a:extLst>
                <a:ext uri="{FF2B5EF4-FFF2-40B4-BE49-F238E27FC236}">
                  <a16:creationId xmlns:a16="http://schemas.microsoft.com/office/drawing/2014/main" id="{C4806128-9C68-4AE5-B26C-6A990C06E9C4}"/>
                </a:ext>
              </a:extLst>
            </p:cNvPr>
            <p:cNvSpPr txBox="1">
              <a:spLocks noChangeArrowheads="1"/>
            </p:cNvSpPr>
            <p:nvPr/>
          </p:nvSpPr>
          <p:spPr bwMode="auto">
            <a:xfrm>
              <a:off x="1184638" y="4082510"/>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This is critical to reach users of JustPeachy. Non-profit orgs. that already have relationships at the grassroots level.</a:t>
              </a:r>
            </a:p>
          </p:txBody>
        </p:sp>
        <p:sp>
          <p:nvSpPr>
            <p:cNvPr id="26" name="Text Box 9">
              <a:extLst>
                <a:ext uri="{FF2B5EF4-FFF2-40B4-BE49-F238E27FC236}">
                  <a16:creationId xmlns:a16="http://schemas.microsoft.com/office/drawing/2014/main" id="{944D8DAE-4205-4D1F-989F-0CB335B3E339}"/>
                </a:ext>
              </a:extLst>
            </p:cNvPr>
            <p:cNvSpPr txBox="1">
              <a:spLocks noChangeArrowheads="1"/>
            </p:cNvSpPr>
            <p:nvPr/>
          </p:nvSpPr>
          <p:spPr bwMode="auto">
            <a:xfrm>
              <a:off x="3142419" y="4082510"/>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Incorporate their input based on testimonials based on what would make their experience smoother</a:t>
              </a:r>
            </a:p>
          </p:txBody>
        </p:sp>
        <p:sp>
          <p:nvSpPr>
            <p:cNvPr id="27" name="Text Box 12">
              <a:extLst>
                <a:ext uri="{FF2B5EF4-FFF2-40B4-BE49-F238E27FC236}">
                  <a16:creationId xmlns:a16="http://schemas.microsoft.com/office/drawing/2014/main" id="{E86E0F41-70CF-4B96-997F-5F0ED839978D}"/>
                </a:ext>
              </a:extLst>
            </p:cNvPr>
            <p:cNvSpPr txBox="1">
              <a:spLocks noChangeArrowheads="1"/>
            </p:cNvSpPr>
            <p:nvPr/>
          </p:nvSpPr>
          <p:spPr bwMode="auto">
            <a:xfrm>
              <a:off x="5100997" y="4082510"/>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Test for ease of use and security</a:t>
              </a:r>
            </a:p>
          </p:txBody>
        </p:sp>
        <p:sp>
          <p:nvSpPr>
            <p:cNvPr id="28" name="Text Box 15">
              <a:extLst>
                <a:ext uri="{FF2B5EF4-FFF2-40B4-BE49-F238E27FC236}">
                  <a16:creationId xmlns:a16="http://schemas.microsoft.com/office/drawing/2014/main" id="{9C33C8DC-5A1D-458A-AE11-1DF532802D4F}"/>
                </a:ext>
              </a:extLst>
            </p:cNvPr>
            <p:cNvSpPr txBox="1">
              <a:spLocks noChangeArrowheads="1"/>
            </p:cNvSpPr>
            <p:nvPr/>
          </p:nvSpPr>
          <p:spPr bwMode="auto">
            <a:xfrm>
              <a:off x="7059575" y="4082510"/>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Go back to make changes based on testing and work through remaining issues from the testing</a:t>
              </a:r>
            </a:p>
          </p:txBody>
        </p:sp>
        <p:sp>
          <p:nvSpPr>
            <p:cNvPr id="29" name="Text Box 18">
              <a:extLst>
                <a:ext uri="{FF2B5EF4-FFF2-40B4-BE49-F238E27FC236}">
                  <a16:creationId xmlns:a16="http://schemas.microsoft.com/office/drawing/2014/main" id="{C2F9004B-1D00-42BD-820A-187DCFBE5932}"/>
                </a:ext>
              </a:extLst>
            </p:cNvPr>
            <p:cNvSpPr txBox="1">
              <a:spLocks noChangeArrowheads="1"/>
            </p:cNvSpPr>
            <p:nvPr/>
          </p:nvSpPr>
          <p:spPr bwMode="auto">
            <a:xfrm>
              <a:off x="9018152" y="4082510"/>
              <a:ext cx="1908000" cy="1682094"/>
            </a:xfrm>
            <a:prstGeom prst="rect">
              <a:avLst/>
            </a:prstGeom>
            <a:grpFill/>
            <a:ln w="19050" algn="ctr">
              <a:solidFill>
                <a:schemeClr val="accent5"/>
              </a:solidFill>
              <a:miter lim="800000"/>
              <a:headEnd/>
              <a:tailEnd/>
            </a:ln>
          </p:spPr>
          <p:txBody>
            <a:bodyPr lIns="72000" tIns="36000" rIns="36000" bIns="36000"/>
            <a:lstStyle/>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Success of app will be for mothers-to-be to share their positive experiences.</a:t>
              </a:r>
            </a:p>
            <a:p>
              <a:pPr marR="0" lvl="0" algn="l" defTabSz="912813" rtl="0" eaLnBrk="0" fontAlgn="base" latinLnBrk="0" hangingPunct="0">
                <a:lnSpc>
                  <a:spcPct val="95000"/>
                </a:lnSpc>
                <a:spcBef>
                  <a:spcPct val="20000"/>
                </a:spcBef>
                <a:spcAft>
                  <a:spcPct val="0"/>
                </a:spcAft>
                <a:buClrTx/>
                <a:buSzTx/>
                <a:tabLst/>
                <a:defRPr/>
              </a:pPr>
              <a:r>
                <a:rPr kumimoji="0" lang="de-DE" sz="1300" b="0" i="0" u="none" strike="noStrike" kern="1200" cap="none" spc="0" normalizeH="0" baseline="0" noProof="0">
                  <a:ln>
                    <a:noFill/>
                  </a:ln>
                  <a:solidFill>
                    <a:srgbClr val="212121"/>
                  </a:solidFill>
                  <a:effectLst/>
                  <a:uLnTx/>
                  <a:uFillTx/>
                  <a:latin typeface="Arial" pitchFamily="-65" charset="0"/>
                </a:rPr>
                <a:t>Monetization will come through advertisements and option to pay subscription for ad-free</a:t>
              </a:r>
            </a:p>
          </p:txBody>
        </p:sp>
        <p:sp>
          <p:nvSpPr>
            <p:cNvPr id="30" name="Text Box 19">
              <a:extLst>
                <a:ext uri="{FF2B5EF4-FFF2-40B4-BE49-F238E27FC236}">
                  <a16:creationId xmlns:a16="http://schemas.microsoft.com/office/drawing/2014/main" id="{8E98FC2F-8C8A-44DF-AE52-EB2BCF0ABDCB}"/>
                </a:ext>
              </a:extLst>
            </p:cNvPr>
            <p:cNvSpPr txBox="1">
              <a:spLocks noChangeArrowheads="1"/>
            </p:cNvSpPr>
            <p:nvPr/>
          </p:nvSpPr>
          <p:spPr bwMode="auto">
            <a:xfrm rot="16200000">
              <a:off x="78875" y="2958936"/>
              <a:ext cx="1682095" cy="428276"/>
            </a:xfrm>
            <a:prstGeom prst="rect">
              <a:avLst/>
            </a:prstGeom>
            <a:grpFill/>
            <a:ln w="19050">
              <a:solidFill>
                <a:schemeClr val="accent5"/>
              </a:solidFill>
              <a:miter lim="800000"/>
              <a:headEnd/>
              <a:tailEnd/>
            </a:ln>
          </p:spPr>
          <p:txBody>
            <a:bodyPr lIns="107987" tIns="36000" rIns="107987" bIns="0" anchor="ctr"/>
            <a:lstStyle/>
            <a:p>
              <a:pPr marL="0" marR="0" lvl="0" indent="0" algn="ctr" defTabSz="511175" rtl="0" eaLnBrk="0" fontAlgn="base" latinLnBrk="0" hangingPunct="0">
                <a:lnSpc>
                  <a:spcPct val="90000"/>
                </a:lnSpc>
                <a:spcBef>
                  <a:spcPct val="50000"/>
                </a:spcBef>
                <a:spcAft>
                  <a:spcPct val="0"/>
                </a:spcAft>
                <a:buClr>
                  <a:srgbClr val="990033"/>
                </a:buClr>
                <a:buSzTx/>
                <a:buFont typeface="Wingdings" pitchFamily="2" charset="2"/>
                <a:buNone/>
                <a:tabLst/>
                <a:defRPr/>
              </a:pPr>
              <a:r>
                <a:rPr kumimoji="0" lang="de-DE" sz="1200" b="1" i="0" u="none" strike="noStrike" kern="1200" cap="none" spc="0" normalizeH="0" baseline="0" noProof="0">
                  <a:ln>
                    <a:noFill/>
                  </a:ln>
                  <a:solidFill>
                    <a:srgbClr val="F4F4F4"/>
                  </a:solidFill>
                  <a:effectLst/>
                  <a:uLnTx/>
                  <a:uFillTx/>
                  <a:latin typeface="Arial"/>
                </a:rPr>
                <a:t>Activity</a:t>
              </a:r>
            </a:p>
          </p:txBody>
        </p:sp>
        <p:sp>
          <p:nvSpPr>
            <p:cNvPr id="31" name="Arrow: Chevron 30">
              <a:extLst>
                <a:ext uri="{FF2B5EF4-FFF2-40B4-BE49-F238E27FC236}">
                  <a16:creationId xmlns:a16="http://schemas.microsoft.com/office/drawing/2014/main" id="{0D046C35-7ED6-48F2-BB97-04CD326B3E1C}"/>
                </a:ext>
              </a:extLst>
            </p:cNvPr>
            <p:cNvSpPr/>
            <p:nvPr/>
          </p:nvSpPr>
          <p:spPr>
            <a:xfrm>
              <a:off x="5100998"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3</a:t>
              </a:r>
            </a:p>
          </p:txBody>
        </p:sp>
        <p:sp>
          <p:nvSpPr>
            <p:cNvPr id="32" name="AutoShape 5">
              <a:extLst>
                <a:ext uri="{FF2B5EF4-FFF2-40B4-BE49-F238E27FC236}">
                  <a16:creationId xmlns:a16="http://schemas.microsoft.com/office/drawing/2014/main" id="{221961AC-3115-4B49-8F0B-07B0E064A473}"/>
                </a:ext>
              </a:extLst>
            </p:cNvPr>
            <p:cNvSpPr>
              <a:spLocks noChangeArrowheads="1"/>
            </p:cNvSpPr>
            <p:nvPr/>
          </p:nvSpPr>
          <p:spPr bwMode="auto">
            <a:xfrm>
              <a:off x="1184639" y="1775633"/>
              <a:ext cx="1987933" cy="502443"/>
            </a:xfrm>
            <a:prstGeom prst="homePlate">
              <a:avLst>
                <a:gd name="adj" fmla="val 16553"/>
              </a:avLst>
            </a:prstGeom>
            <a:grpFill/>
            <a:ln w="19050">
              <a:solidFill>
                <a:schemeClr val="accent5"/>
              </a:solidFill>
              <a:miter lim="800000"/>
              <a:headEnd/>
              <a:tailEnd/>
            </a:ln>
            <a:effectLst/>
          </p:spPr>
          <p:txBody>
            <a:bodyPr wrap="square" lIns="180000" tIns="108000" rIns="108000" bIns="10800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1</a:t>
              </a:r>
            </a:p>
          </p:txBody>
        </p:sp>
        <p:sp>
          <p:nvSpPr>
            <p:cNvPr id="33" name="Arrow: Chevron 32">
              <a:extLst>
                <a:ext uri="{FF2B5EF4-FFF2-40B4-BE49-F238E27FC236}">
                  <a16:creationId xmlns:a16="http://schemas.microsoft.com/office/drawing/2014/main" id="{71E87F00-7515-4ACC-899B-B632E9DD2D9E}"/>
                </a:ext>
              </a:extLst>
            </p:cNvPr>
            <p:cNvSpPr/>
            <p:nvPr/>
          </p:nvSpPr>
          <p:spPr>
            <a:xfrm>
              <a:off x="9018153" y="1775633"/>
              <a:ext cx="198921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5</a:t>
              </a:r>
            </a:p>
          </p:txBody>
        </p:sp>
        <p:sp>
          <p:nvSpPr>
            <p:cNvPr id="34" name="Arrow: Chevron 33">
              <a:extLst>
                <a:ext uri="{FF2B5EF4-FFF2-40B4-BE49-F238E27FC236}">
                  <a16:creationId xmlns:a16="http://schemas.microsoft.com/office/drawing/2014/main" id="{109B5067-8A46-4502-A52D-0D12ED5A82EB}"/>
                </a:ext>
              </a:extLst>
            </p:cNvPr>
            <p:cNvSpPr/>
            <p:nvPr/>
          </p:nvSpPr>
          <p:spPr>
            <a:xfrm>
              <a:off x="3142420"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2</a:t>
              </a:r>
            </a:p>
          </p:txBody>
        </p:sp>
        <p:sp>
          <p:nvSpPr>
            <p:cNvPr id="35" name="Arrow: Chevron 34">
              <a:extLst>
                <a:ext uri="{FF2B5EF4-FFF2-40B4-BE49-F238E27FC236}">
                  <a16:creationId xmlns:a16="http://schemas.microsoft.com/office/drawing/2014/main" id="{2D093DF6-FE4A-4C19-A8CA-39E11D139865}"/>
                </a:ext>
              </a:extLst>
            </p:cNvPr>
            <p:cNvSpPr/>
            <p:nvPr/>
          </p:nvSpPr>
          <p:spPr>
            <a:xfrm>
              <a:off x="7059576"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1200" b="1" i="0" u="none" strike="noStrike" kern="1200" cap="none" spc="0" normalizeH="0" baseline="0" noProof="0">
                  <a:ln>
                    <a:noFill/>
                  </a:ln>
                  <a:solidFill>
                    <a:srgbClr val="FFFFFF"/>
                  </a:solidFill>
                  <a:effectLst/>
                  <a:uLnTx/>
                  <a:uFillTx/>
                  <a:latin typeface="Arial"/>
                </a:rPr>
                <a:t>Step 4</a:t>
              </a:r>
            </a:p>
          </p:txBody>
        </p:sp>
        <p:sp>
          <p:nvSpPr>
            <p:cNvPr id="36" name="Text Box 19">
              <a:extLst>
                <a:ext uri="{FF2B5EF4-FFF2-40B4-BE49-F238E27FC236}">
                  <a16:creationId xmlns:a16="http://schemas.microsoft.com/office/drawing/2014/main" id="{0F6378A0-6860-4410-995D-BD35C9DBC587}"/>
                </a:ext>
              </a:extLst>
            </p:cNvPr>
            <p:cNvSpPr txBox="1">
              <a:spLocks noChangeArrowheads="1"/>
            </p:cNvSpPr>
            <p:nvPr/>
          </p:nvSpPr>
          <p:spPr bwMode="auto">
            <a:xfrm rot="16200000">
              <a:off x="78876" y="4709420"/>
              <a:ext cx="1682095" cy="428276"/>
            </a:xfrm>
            <a:prstGeom prst="rect">
              <a:avLst/>
            </a:prstGeom>
            <a:grpFill/>
            <a:ln w="19050">
              <a:solidFill>
                <a:schemeClr val="accent5"/>
              </a:solidFill>
              <a:miter lim="800000"/>
              <a:headEnd/>
              <a:tailEnd/>
            </a:ln>
          </p:spPr>
          <p:txBody>
            <a:bodyPr lIns="107987" tIns="36000" rIns="107987" bIns="0" anchor="ctr"/>
            <a:lstStyle/>
            <a:p>
              <a:pPr marL="0" marR="0" lvl="0" indent="0" algn="ctr" defTabSz="511175" rtl="0" eaLnBrk="0" fontAlgn="base" latinLnBrk="0" hangingPunct="0">
                <a:lnSpc>
                  <a:spcPct val="90000"/>
                </a:lnSpc>
                <a:spcBef>
                  <a:spcPct val="50000"/>
                </a:spcBef>
                <a:spcAft>
                  <a:spcPct val="0"/>
                </a:spcAft>
                <a:buClr>
                  <a:srgbClr val="990033"/>
                </a:buClr>
                <a:buSzTx/>
                <a:buFont typeface="Wingdings" pitchFamily="2" charset="2"/>
                <a:buNone/>
                <a:tabLst/>
                <a:defRPr/>
              </a:pPr>
              <a:r>
                <a:rPr kumimoji="0" lang="de-DE" sz="2400" b="1" i="0" u="none" strike="noStrike" kern="1200" cap="none" spc="0" normalizeH="0" baseline="0" noProof="0">
                  <a:ln>
                    <a:noFill/>
                  </a:ln>
                  <a:solidFill>
                    <a:schemeClr val="accent1"/>
                  </a:solidFill>
                  <a:effectLst/>
                  <a:uLnTx/>
                  <a:uFillTx/>
                  <a:latin typeface="Arial"/>
                </a:rPr>
                <a:t>Insight</a:t>
              </a:r>
            </a:p>
          </p:txBody>
        </p:sp>
        <p:sp>
          <p:nvSpPr>
            <p:cNvPr id="37" name="Text Box 19">
              <a:extLst>
                <a:ext uri="{FF2B5EF4-FFF2-40B4-BE49-F238E27FC236}">
                  <a16:creationId xmlns:a16="http://schemas.microsoft.com/office/drawing/2014/main" id="{AC47FAFC-644D-4297-84E1-AB54AB89496B}"/>
                </a:ext>
              </a:extLst>
            </p:cNvPr>
            <p:cNvSpPr txBox="1">
              <a:spLocks noChangeArrowheads="1"/>
            </p:cNvSpPr>
            <p:nvPr/>
          </p:nvSpPr>
          <p:spPr bwMode="auto">
            <a:xfrm rot="16200000">
              <a:off x="78876" y="2958936"/>
              <a:ext cx="1682095" cy="428276"/>
            </a:xfrm>
            <a:prstGeom prst="rect">
              <a:avLst/>
            </a:prstGeom>
            <a:grpFill/>
            <a:ln w="19050">
              <a:solidFill>
                <a:schemeClr val="accent5"/>
              </a:solidFill>
              <a:miter lim="800000"/>
              <a:headEnd/>
              <a:tailEnd/>
            </a:ln>
          </p:spPr>
          <p:txBody>
            <a:bodyPr lIns="107987" tIns="36000" rIns="107987" bIns="0" anchor="ctr"/>
            <a:lstStyle/>
            <a:p>
              <a:pPr marL="0" marR="0" lvl="0" indent="0" algn="ctr" defTabSz="511175" rtl="0" eaLnBrk="0" fontAlgn="base" latinLnBrk="0" hangingPunct="0">
                <a:lnSpc>
                  <a:spcPct val="90000"/>
                </a:lnSpc>
                <a:spcBef>
                  <a:spcPct val="50000"/>
                </a:spcBef>
                <a:spcAft>
                  <a:spcPct val="0"/>
                </a:spcAft>
                <a:buClr>
                  <a:srgbClr val="990033"/>
                </a:buClr>
                <a:buSzTx/>
                <a:buFont typeface="Wingdings" pitchFamily="2" charset="2"/>
                <a:buNone/>
                <a:tabLst/>
                <a:defRPr/>
              </a:pPr>
              <a:r>
                <a:rPr kumimoji="0" lang="de-DE" sz="2400" b="1" i="0" u="none" strike="noStrike" kern="1200" cap="none" spc="0" normalizeH="0" baseline="0" noProof="0">
                  <a:ln>
                    <a:noFill/>
                  </a:ln>
                  <a:solidFill>
                    <a:schemeClr val="accent1"/>
                  </a:solidFill>
                  <a:effectLst/>
                  <a:uLnTx/>
                  <a:uFillTx/>
                  <a:latin typeface="Arial"/>
                </a:rPr>
                <a:t>Activity</a:t>
              </a:r>
            </a:p>
          </p:txBody>
        </p:sp>
        <p:sp>
          <p:nvSpPr>
            <p:cNvPr id="38" name="Arrow: Chevron 37">
              <a:extLst>
                <a:ext uri="{FF2B5EF4-FFF2-40B4-BE49-F238E27FC236}">
                  <a16:creationId xmlns:a16="http://schemas.microsoft.com/office/drawing/2014/main" id="{856A659A-85EB-4B5F-B57B-88EF959FE5C8}"/>
                </a:ext>
              </a:extLst>
            </p:cNvPr>
            <p:cNvSpPr/>
            <p:nvPr/>
          </p:nvSpPr>
          <p:spPr>
            <a:xfrm>
              <a:off x="5100999"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2400" b="1" i="0" u="none" strike="noStrike" kern="1200" cap="none" spc="0" normalizeH="0" baseline="0" noProof="0">
                  <a:ln>
                    <a:noFill/>
                  </a:ln>
                  <a:solidFill>
                    <a:schemeClr val="accent1"/>
                  </a:solidFill>
                  <a:effectLst/>
                  <a:uLnTx/>
                  <a:uFillTx/>
                  <a:latin typeface="Arial"/>
                </a:rPr>
                <a:t>Step 3</a:t>
              </a:r>
            </a:p>
          </p:txBody>
        </p:sp>
        <p:sp>
          <p:nvSpPr>
            <p:cNvPr id="39" name="AutoShape 5">
              <a:extLst>
                <a:ext uri="{FF2B5EF4-FFF2-40B4-BE49-F238E27FC236}">
                  <a16:creationId xmlns:a16="http://schemas.microsoft.com/office/drawing/2014/main" id="{CD5AB8D0-3CD5-42DE-87F6-F19E2C5413AA}"/>
                </a:ext>
              </a:extLst>
            </p:cNvPr>
            <p:cNvSpPr>
              <a:spLocks noChangeArrowheads="1"/>
            </p:cNvSpPr>
            <p:nvPr/>
          </p:nvSpPr>
          <p:spPr bwMode="auto">
            <a:xfrm>
              <a:off x="1184640" y="1775633"/>
              <a:ext cx="1987933" cy="502443"/>
            </a:xfrm>
            <a:prstGeom prst="homePlate">
              <a:avLst>
                <a:gd name="adj" fmla="val 16553"/>
              </a:avLst>
            </a:prstGeom>
            <a:grpFill/>
            <a:ln w="19050">
              <a:solidFill>
                <a:schemeClr val="accent5"/>
              </a:solidFill>
              <a:miter lim="800000"/>
              <a:headEnd/>
              <a:tailEnd/>
            </a:ln>
            <a:effectLst/>
          </p:spPr>
          <p:txBody>
            <a:bodyPr wrap="square" lIns="180000" tIns="108000" rIns="108000" bIns="10800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2400" b="1" i="0" u="none" strike="noStrike" kern="1200" cap="none" spc="0" normalizeH="0" baseline="0" noProof="0">
                  <a:ln>
                    <a:noFill/>
                  </a:ln>
                  <a:solidFill>
                    <a:schemeClr val="accent1"/>
                  </a:solidFill>
                  <a:effectLst/>
                  <a:uLnTx/>
                  <a:uFillTx/>
                  <a:latin typeface="Arial"/>
                </a:rPr>
                <a:t>Step 1</a:t>
              </a:r>
            </a:p>
          </p:txBody>
        </p:sp>
        <p:sp>
          <p:nvSpPr>
            <p:cNvPr id="40" name="Arrow: Chevron 39">
              <a:extLst>
                <a:ext uri="{FF2B5EF4-FFF2-40B4-BE49-F238E27FC236}">
                  <a16:creationId xmlns:a16="http://schemas.microsoft.com/office/drawing/2014/main" id="{EA1A5A8F-47AE-4560-8228-88D11030C87D}"/>
                </a:ext>
              </a:extLst>
            </p:cNvPr>
            <p:cNvSpPr/>
            <p:nvPr/>
          </p:nvSpPr>
          <p:spPr>
            <a:xfrm>
              <a:off x="9018154" y="1775633"/>
              <a:ext cx="198921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2400" b="1" i="0" u="none" strike="noStrike" kern="1200" cap="none" spc="0" normalizeH="0" baseline="0" noProof="0">
                  <a:ln>
                    <a:noFill/>
                  </a:ln>
                  <a:solidFill>
                    <a:schemeClr val="accent1"/>
                  </a:solidFill>
                  <a:effectLst/>
                  <a:uLnTx/>
                  <a:uFillTx/>
                  <a:latin typeface="Arial"/>
                </a:rPr>
                <a:t>Step 5</a:t>
              </a:r>
            </a:p>
          </p:txBody>
        </p:sp>
        <p:sp>
          <p:nvSpPr>
            <p:cNvPr id="41" name="Arrow: Chevron 40">
              <a:extLst>
                <a:ext uri="{FF2B5EF4-FFF2-40B4-BE49-F238E27FC236}">
                  <a16:creationId xmlns:a16="http://schemas.microsoft.com/office/drawing/2014/main" id="{41F857C3-F739-40FA-AF92-AF9C4F150CA6}"/>
                </a:ext>
              </a:extLst>
            </p:cNvPr>
            <p:cNvSpPr/>
            <p:nvPr/>
          </p:nvSpPr>
          <p:spPr>
            <a:xfrm>
              <a:off x="3142421"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2400" b="1" i="0" u="none" strike="noStrike" kern="1200" cap="none" spc="0" normalizeH="0" baseline="0" noProof="0">
                  <a:ln>
                    <a:noFill/>
                  </a:ln>
                  <a:solidFill>
                    <a:schemeClr val="accent1"/>
                  </a:solidFill>
                  <a:effectLst/>
                  <a:uLnTx/>
                  <a:uFillTx/>
                  <a:latin typeface="Arial"/>
                </a:rPr>
                <a:t>Step 2</a:t>
              </a:r>
            </a:p>
          </p:txBody>
        </p:sp>
        <p:sp>
          <p:nvSpPr>
            <p:cNvPr id="42" name="Arrow: Chevron 41">
              <a:extLst>
                <a:ext uri="{FF2B5EF4-FFF2-40B4-BE49-F238E27FC236}">
                  <a16:creationId xmlns:a16="http://schemas.microsoft.com/office/drawing/2014/main" id="{8C43B393-DAA5-464E-8238-1836984C0FFE}"/>
                </a:ext>
              </a:extLst>
            </p:cNvPr>
            <p:cNvSpPr/>
            <p:nvPr/>
          </p:nvSpPr>
          <p:spPr>
            <a:xfrm>
              <a:off x="7059577" y="1775633"/>
              <a:ext cx="1988730" cy="502443"/>
            </a:xfrm>
            <a:prstGeom prst="chevron">
              <a:avLst>
                <a:gd name="adj" fmla="val 15715"/>
              </a:avLst>
            </a:prstGeom>
            <a:grp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wrap="square" lIns="180000" tIns="108000" rIns="108000" bIns="108000" rtlCol="0" anchor="ctr" anchorCtr="0"/>
            <a:lstStyle/>
            <a:p>
              <a:pPr marL="0" marR="0" lvl="0" indent="0" algn="l" defTabSz="511175" rtl="0" eaLnBrk="0" fontAlgn="base" latinLnBrk="0" hangingPunct="0">
                <a:lnSpc>
                  <a:spcPct val="90000"/>
                </a:lnSpc>
                <a:spcBef>
                  <a:spcPct val="50000"/>
                </a:spcBef>
                <a:spcAft>
                  <a:spcPct val="0"/>
                </a:spcAft>
                <a:buClr>
                  <a:srgbClr val="990033"/>
                </a:buClr>
                <a:buSzTx/>
                <a:buFontTx/>
                <a:buNone/>
                <a:tabLst/>
                <a:defRPr/>
              </a:pPr>
              <a:r>
                <a:rPr kumimoji="0" lang="en-US" sz="2400" b="1" i="0" u="none" strike="noStrike" kern="1200" cap="none" spc="0" normalizeH="0" baseline="0" noProof="0">
                  <a:ln>
                    <a:noFill/>
                  </a:ln>
                  <a:solidFill>
                    <a:schemeClr val="accent1"/>
                  </a:solidFill>
                  <a:effectLst/>
                  <a:uLnTx/>
                  <a:uFillTx/>
                  <a:latin typeface="Arial"/>
                </a:rPr>
                <a:t>Step 4</a:t>
              </a:r>
            </a:p>
          </p:txBody>
        </p:sp>
      </p:grpSp>
    </p:spTree>
    <p:extLst>
      <p:ext uri="{BB962C8B-B14F-4D97-AF65-F5344CB8AC3E}">
        <p14:creationId xmlns:p14="http://schemas.microsoft.com/office/powerpoint/2010/main" val="23628162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6E0860-8B27-D244-ABD2-3FD8B7000C05}"/>
              </a:ext>
            </a:extLst>
          </p:cNvPr>
          <p:cNvSpPr/>
          <p:nvPr/>
        </p:nvSpPr>
        <p:spPr bwMode="auto">
          <a:xfrm>
            <a:off x="8077200" y="0"/>
            <a:ext cx="4114800" cy="6858000"/>
          </a:xfrm>
          <a:prstGeom prst="rect">
            <a:avLst/>
          </a:prstGeom>
          <a:solidFill>
            <a:srgbClr val="F4F4F4"/>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p:cNvSpPr>
            <a:spLocks noGrp="1"/>
          </p:cNvSpPr>
          <p:nvPr>
            <p:ph type="body" sz="quarter" idx="10"/>
          </p:nvPr>
        </p:nvSpPr>
        <p:spPr>
          <a:xfrm>
            <a:off x="605368" y="3927110"/>
            <a:ext cx="7316662" cy="1481138"/>
          </a:xfrm>
        </p:spPr>
        <p:txBody>
          <a:bodyPr/>
          <a:lstStyle/>
          <a:p>
            <a:endParaRPr lang="en-US"/>
          </a:p>
        </p:txBody>
      </p:sp>
      <p:sp>
        <p:nvSpPr>
          <p:cNvPr id="2" name="Title 1"/>
          <p:cNvSpPr>
            <a:spLocks noGrp="1"/>
          </p:cNvSpPr>
          <p:nvPr>
            <p:ph type="title"/>
          </p:nvPr>
        </p:nvSpPr>
        <p:spPr>
          <a:xfrm>
            <a:off x="605368" y="1532966"/>
            <a:ext cx="7316662" cy="2063311"/>
          </a:xfrm>
        </p:spPr>
        <p:txBody>
          <a:bodyPr/>
          <a:lstStyle/>
          <a:p>
            <a:r>
              <a:rPr lang="en-US"/>
              <a:t>Thank you</a:t>
            </a:r>
          </a:p>
        </p:txBody>
      </p:sp>
      <p:pic>
        <p:nvPicPr>
          <p:cNvPr id="5" name="Picture 4" descr="Icon&#10;&#10;Description automatically generated">
            <a:extLst>
              <a:ext uri="{FF2B5EF4-FFF2-40B4-BE49-F238E27FC236}">
                <a16:creationId xmlns:a16="http://schemas.microsoft.com/office/drawing/2014/main" id="{85711B1D-4113-A144-9E18-8BF6F0E1EC31}"/>
              </a:ext>
            </a:extLst>
          </p:cNvPr>
          <p:cNvPicPr>
            <a:picLocks noChangeAspect="1"/>
          </p:cNvPicPr>
          <p:nvPr/>
        </p:nvPicPr>
        <p:blipFill>
          <a:blip r:embed="rId4">
            <a:alphaModFix/>
          </a:blip>
          <a:stretch>
            <a:fillRect/>
          </a:stretch>
        </p:blipFill>
        <p:spPr>
          <a:xfrm>
            <a:off x="8305800" y="1353065"/>
            <a:ext cx="3657600" cy="4151871"/>
          </a:xfrm>
          <a:prstGeom prst="rect">
            <a:avLst/>
          </a:prstGeom>
        </p:spPr>
      </p:pic>
    </p:spTree>
    <p:custDataLst>
      <p:tags r:id="rId1"/>
    </p:custDataLst>
    <p:extLst>
      <p:ext uri="{BB962C8B-B14F-4D97-AF65-F5344CB8AC3E}">
        <p14:creationId xmlns:p14="http://schemas.microsoft.com/office/powerpoint/2010/main" val="18322790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31F505D-B5A9-468F-90CE-1D53A9B051EF}"/>
              </a:ext>
            </a:extLst>
          </p:cNvPr>
          <p:cNvGraphicFramePr>
            <a:graphicFrameLocks noGrp="1"/>
          </p:cNvGraphicFramePr>
          <p:nvPr/>
        </p:nvGraphicFramePr>
        <p:xfrm>
          <a:off x="297355" y="1270901"/>
          <a:ext cx="11665528" cy="5345438"/>
        </p:xfrm>
        <a:graphic>
          <a:graphicData uri="http://schemas.openxmlformats.org/drawingml/2006/table">
            <a:tbl>
              <a:tblPr firstCol="1">
                <a:tableStyleId>{21E4AEA4-8DFA-4A89-87EB-49C32662AFE0}</a:tableStyleId>
              </a:tblPr>
              <a:tblGrid>
                <a:gridCol w="1842292">
                  <a:extLst>
                    <a:ext uri="{9D8B030D-6E8A-4147-A177-3AD203B41FA5}">
                      <a16:colId xmlns:a16="http://schemas.microsoft.com/office/drawing/2014/main" val="3423241978"/>
                    </a:ext>
                  </a:extLst>
                </a:gridCol>
                <a:gridCol w="9823236">
                  <a:extLst>
                    <a:ext uri="{9D8B030D-6E8A-4147-A177-3AD203B41FA5}">
                      <a16:colId xmlns:a16="http://schemas.microsoft.com/office/drawing/2014/main" val="1004381659"/>
                    </a:ext>
                  </a:extLst>
                </a:gridCol>
              </a:tblGrid>
              <a:tr h="1765818">
                <a:tc>
                  <a:txBody>
                    <a:bodyPr/>
                    <a:lstStyle/>
                    <a:p>
                      <a:pPr defTabSz="912700">
                        <a:spcBef>
                          <a:spcPts val="0"/>
                        </a:spcBef>
                        <a:spcAft>
                          <a:spcPts val="300"/>
                        </a:spcAft>
                      </a:pPr>
                      <a:r>
                        <a:rPr lang="en-US" sz="1400" b="1" i="0" dirty="0">
                          <a:solidFill>
                            <a:schemeClr val="bg1"/>
                          </a:solidFill>
                          <a:latin typeface="+mn-lt"/>
                          <a:ea typeface="Roboto Medium" panose="02000000000000000000" pitchFamily="2" charset="0"/>
                          <a:cs typeface="Open Sans Semibold" panose="020B0706030804020204" pitchFamily="34" charset="0"/>
                        </a:rPr>
                        <a:t>Impact on Maternal Health Equity for Black Women (30%)</a:t>
                      </a:r>
                    </a:p>
                  </a:txBody>
                  <a:tcPr/>
                </a:tc>
                <a:tc>
                  <a:txBody>
                    <a:bodyPr/>
                    <a:lstStyle/>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Impact: </a:t>
                      </a:r>
                      <a:r>
                        <a:rPr lang="en-US" sz="1300" i="0" dirty="0">
                          <a:solidFill>
                            <a:srgbClr val="000000"/>
                          </a:solidFill>
                          <a:latin typeface="+mn-lt"/>
                          <a:ea typeface="Roboto Light" panose="02000000000000000000" pitchFamily="2" charset="0"/>
                          <a:cs typeface="Gotham Medium" pitchFamily="2" charset="0"/>
                        </a:rPr>
                        <a:t>To what extent, might the proposed idea make a positive impact on  Black maternal health equity?</a:t>
                      </a:r>
                    </a:p>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Value Proposition</a:t>
                      </a:r>
                      <a:r>
                        <a:rPr lang="en-US" sz="1300" i="0" dirty="0">
                          <a:solidFill>
                            <a:srgbClr val="000000"/>
                          </a:solidFill>
                          <a:latin typeface="+mn-lt"/>
                          <a:ea typeface="Roboto Light" panose="02000000000000000000" pitchFamily="2" charset="0"/>
                          <a:cs typeface="Gotham Medium" pitchFamily="2" charset="0"/>
                        </a:rPr>
                        <a:t>: </a:t>
                      </a:r>
                      <a:r>
                        <a:rPr lang="en-US" sz="1300" b="0" i="0" dirty="0">
                          <a:solidFill>
                            <a:srgbClr val="000000"/>
                          </a:solidFill>
                          <a:latin typeface="+mn-lt"/>
                          <a:ea typeface="Roboto Light" panose="02000000000000000000" pitchFamily="2" charset="0"/>
                          <a:cs typeface="Gotham Medium" pitchFamily="2" charset="0"/>
                        </a:rPr>
                        <a:t>To what extent, does the solution idea address a clear need for Black maternal health equity (including but not limited to below)? Is the solution idea’s purpose and value easily understood? </a:t>
                      </a:r>
                    </a:p>
                    <a:p>
                      <a:pPr marL="647700" lvl="1" indent="-285750">
                        <a:spcBef>
                          <a:spcPts val="0"/>
                        </a:spcBef>
                        <a:spcAft>
                          <a:spcPts val="0"/>
                        </a:spcAft>
                        <a:buFont typeface="Arial" panose="020B0604020202020204" pitchFamily="34" charset="0"/>
                        <a:buChar char="•"/>
                      </a:pPr>
                      <a:r>
                        <a:rPr lang="en-US" sz="1300" b="0" i="0" dirty="0">
                          <a:solidFill>
                            <a:srgbClr val="000000"/>
                          </a:solidFill>
                          <a:latin typeface="+mn-lt"/>
                          <a:ea typeface="Roboto Light" panose="02000000000000000000" pitchFamily="2" charset="0"/>
                          <a:cs typeface="Gotham Medium" pitchFamily="2" charset="0"/>
                        </a:rPr>
                        <a:t>Empowers Black women in the state of Georgia to gain the knowledge, access and agency to thrive during pregnancy, birth, and post-partum</a:t>
                      </a:r>
                      <a:endParaRPr lang="en-US" sz="1300" i="0" dirty="0">
                        <a:solidFill>
                          <a:srgbClr val="000000"/>
                        </a:solidFill>
                        <a:latin typeface="+mn-lt"/>
                        <a:ea typeface="Roboto Light" panose="02000000000000000000" pitchFamily="2" charset="0"/>
                        <a:cs typeface="Gotham Medium" pitchFamily="2" charset="0"/>
                      </a:endParaRPr>
                    </a:p>
                    <a:p>
                      <a:pPr marL="647700" lvl="1" indent="-285750">
                        <a:spcBef>
                          <a:spcPts val="0"/>
                        </a:spcBef>
                        <a:spcAft>
                          <a:spcPts val="0"/>
                        </a:spcAft>
                        <a:buFont typeface="Arial" panose="020B0604020202020204" pitchFamily="34" charset="0"/>
                        <a:buChar char="•"/>
                      </a:pPr>
                      <a:r>
                        <a:rPr lang="en-US" sz="1300" b="0" i="0" dirty="0">
                          <a:solidFill>
                            <a:srgbClr val="000000"/>
                          </a:solidFill>
                          <a:latin typeface="+mn-lt"/>
                          <a:ea typeface="Roboto Light" panose="02000000000000000000" pitchFamily="2" charset="0"/>
                          <a:cs typeface="Gotham Medium" pitchFamily="2" charset="0"/>
                        </a:rPr>
                        <a:t>Improves quality of care for Black mothers in the state of Georgia and reduces race-based biases in the maternal health system</a:t>
                      </a:r>
                      <a:endParaRPr lang="en-US" sz="1300" i="0" dirty="0">
                        <a:solidFill>
                          <a:srgbClr val="000000"/>
                        </a:solidFill>
                        <a:latin typeface="+mn-lt"/>
                        <a:ea typeface="Roboto Light" panose="02000000000000000000" pitchFamily="2" charset="0"/>
                        <a:cs typeface="Gotham Medium" pitchFamily="2" charset="0"/>
                      </a:endParaRPr>
                    </a:p>
                    <a:p>
                      <a:pPr marL="647700" lvl="1" indent="-285750">
                        <a:spcBef>
                          <a:spcPts val="0"/>
                        </a:spcBef>
                        <a:spcAft>
                          <a:spcPts val="0"/>
                        </a:spcAft>
                        <a:buFont typeface="Arial" panose="020B0604020202020204" pitchFamily="34" charset="0"/>
                        <a:buChar char="•"/>
                      </a:pPr>
                      <a:r>
                        <a:rPr lang="en-US" sz="1300" b="0" i="0" dirty="0">
                          <a:solidFill>
                            <a:srgbClr val="000000"/>
                          </a:solidFill>
                          <a:latin typeface="+mn-lt"/>
                          <a:ea typeface="Roboto Light" panose="02000000000000000000" pitchFamily="2" charset="0"/>
                          <a:cs typeface="Gotham Medium" pitchFamily="2" charset="0"/>
                        </a:rPr>
                        <a:t>Improves Black maternal health outcomes in the state of Georgia by tackling inequities as a result of structural racism,  social determinants of health or other causes</a:t>
                      </a:r>
                    </a:p>
                  </a:txBody>
                  <a:tcPr/>
                </a:tc>
                <a:extLst>
                  <a:ext uri="{0D108BD9-81ED-4DB2-BD59-A6C34878D82A}">
                    <a16:rowId xmlns:a16="http://schemas.microsoft.com/office/drawing/2014/main" val="2902169884"/>
                  </a:ext>
                </a:extLst>
              </a:tr>
              <a:tr h="1203967">
                <a:tc>
                  <a:txBody>
                    <a:bodyPr/>
                    <a:lstStyle/>
                    <a:p>
                      <a:pPr defTabSz="912700">
                        <a:spcBef>
                          <a:spcPts val="0"/>
                        </a:spcBef>
                        <a:spcAft>
                          <a:spcPts val="300"/>
                        </a:spcAft>
                      </a:pPr>
                      <a:r>
                        <a:rPr lang="en-US" sz="1400" b="1" i="0">
                          <a:solidFill>
                            <a:schemeClr val="bg1"/>
                          </a:solidFill>
                          <a:latin typeface="+mn-lt"/>
                          <a:ea typeface="Roboto Medium" panose="02000000000000000000" pitchFamily="2" charset="0"/>
                          <a:cs typeface="Open Sans Semibold" panose="020B0706030804020204" pitchFamily="34" charset="0"/>
                        </a:rPr>
                        <a:t>Fit &amp; Feasibility (25%)</a:t>
                      </a:r>
                    </a:p>
                  </a:txBody>
                  <a:tcPr/>
                </a:tc>
                <a:tc>
                  <a:txBody>
                    <a:bodyPr/>
                    <a:lstStyle/>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Fit: </a:t>
                      </a:r>
                      <a:r>
                        <a:rPr lang="en-US" sz="1300" b="0" i="0" dirty="0">
                          <a:solidFill>
                            <a:srgbClr val="000000"/>
                          </a:solidFill>
                          <a:latin typeface="+mn-lt"/>
                          <a:ea typeface="Roboto Light" panose="02000000000000000000" pitchFamily="2" charset="0"/>
                          <a:cs typeface="Gotham Medium" pitchFamily="2" charset="0"/>
                        </a:rPr>
                        <a:t>To what extent, does the idea sufficiently address health equity challenges for Black mothers in Georgia? Does the solution fit one of the hackathon focus areas focused on Black maternal health equity in Georgia?</a:t>
                      </a:r>
                    </a:p>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Implementation: </a:t>
                      </a:r>
                      <a:r>
                        <a:rPr lang="en-US" sz="1300" b="0" i="0" dirty="0">
                          <a:solidFill>
                            <a:srgbClr val="000000"/>
                          </a:solidFill>
                          <a:latin typeface="+mn-lt"/>
                          <a:ea typeface="Roboto Light" panose="02000000000000000000" pitchFamily="2" charset="0"/>
                          <a:cs typeface="Gotham Medium" pitchFamily="2" charset="0"/>
                        </a:rPr>
                        <a:t>To what extent, does the team have a practical and credible solution implementation plan and/or roadmap for getting their idea to market (outlining a proposed timeline and specific resources required for success)?</a:t>
                      </a:r>
                      <a:endParaRPr lang="en-US" sz="1300" b="0" i="0" kern="1200" dirty="0">
                        <a:solidFill>
                          <a:schemeClr val="accent2"/>
                        </a:solidFill>
                        <a:latin typeface="+mn-lt"/>
                        <a:ea typeface="Roboto Medium" panose="02000000000000000000" pitchFamily="2" charset="0"/>
                        <a:cs typeface="Open Sans Semibold" panose="020B0706030804020204" pitchFamily="34" charset="0"/>
                      </a:endParaRPr>
                    </a:p>
                    <a:p>
                      <a:pPr marL="171450" indent="-171450">
                        <a:spcBef>
                          <a:spcPts val="0"/>
                        </a:spcBef>
                        <a:spcAft>
                          <a:spcPts val="0"/>
                        </a:spcAft>
                        <a:buFont typeface="Arial" panose="020B0604020202020204" pitchFamily="34" charset="0"/>
                        <a:buChar char="•"/>
                      </a:pPr>
                      <a:r>
                        <a:rPr lang="en-US" sz="1300" b="1" i="0" kern="1200" dirty="0">
                          <a:solidFill>
                            <a:srgbClr val="000000"/>
                          </a:solidFill>
                          <a:latin typeface="+mn-lt"/>
                          <a:ea typeface="Roboto Light" panose="02000000000000000000" pitchFamily="2" charset="0"/>
                          <a:cs typeface="Gotham Medium" pitchFamily="2" charset="0"/>
                        </a:rPr>
                        <a:t>Feasibility: </a:t>
                      </a:r>
                      <a:r>
                        <a:rPr lang="en-US" sz="1300" b="0" i="0" dirty="0">
                          <a:solidFill>
                            <a:srgbClr val="000000"/>
                          </a:solidFill>
                          <a:latin typeface="+mn-lt"/>
                          <a:ea typeface="Roboto Light" panose="02000000000000000000" pitchFamily="2" charset="0"/>
                          <a:cs typeface="Gotham Medium" pitchFamily="2" charset="0"/>
                        </a:rPr>
                        <a:t>To what extent, does the proposed idea feasible to implement in market in next 1 –2 years and tackle Black maternal health inequities? </a:t>
                      </a:r>
                    </a:p>
                  </a:txBody>
                  <a:tcPr/>
                </a:tc>
                <a:extLst>
                  <a:ext uri="{0D108BD9-81ED-4DB2-BD59-A6C34878D82A}">
                    <a16:rowId xmlns:a16="http://schemas.microsoft.com/office/drawing/2014/main" val="2195845402"/>
                  </a:ext>
                </a:extLst>
              </a:tr>
              <a:tr h="675559">
                <a:tc>
                  <a:txBody>
                    <a:bodyPr/>
                    <a:lstStyle/>
                    <a:p>
                      <a:pPr defTabSz="912700">
                        <a:spcBef>
                          <a:spcPts val="0"/>
                        </a:spcBef>
                        <a:spcAft>
                          <a:spcPts val="300"/>
                        </a:spcAft>
                      </a:pPr>
                      <a:r>
                        <a:rPr lang="en-US" sz="1400" b="1" i="0">
                          <a:solidFill>
                            <a:schemeClr val="bg1"/>
                          </a:solidFill>
                          <a:latin typeface="+mn-lt"/>
                          <a:ea typeface="Roboto Medium" panose="02000000000000000000" pitchFamily="2" charset="0"/>
                          <a:cs typeface="Open Sans Semibold" panose="020B0706030804020204" pitchFamily="34" charset="0"/>
                        </a:rPr>
                        <a:t>Innovation (20%)</a:t>
                      </a:r>
                    </a:p>
                    <a:p>
                      <a:pPr>
                        <a:spcBef>
                          <a:spcPts val="0"/>
                        </a:spcBef>
                        <a:spcAft>
                          <a:spcPts val="0"/>
                        </a:spcAft>
                      </a:pPr>
                      <a:endParaRPr lang="en-US" sz="1400" i="0">
                        <a:solidFill>
                          <a:schemeClr val="bg1"/>
                        </a:solidFill>
                        <a:latin typeface="+mn-lt"/>
                        <a:ea typeface="Roboto Light" panose="02000000000000000000" pitchFamily="2" charset="0"/>
                        <a:cs typeface="Gotham Medium" pitchFamily="2" charset="0"/>
                      </a:endParaRPr>
                    </a:p>
                  </a:txBody>
                  <a:tcPr/>
                </a:tc>
                <a:tc>
                  <a:txBody>
                    <a:bodyPr/>
                    <a:lstStyle/>
                    <a:p>
                      <a:pPr marL="171450" marR="0" lvl="0" indent="-171450" algn="l" defTabSz="28803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i="0">
                          <a:solidFill>
                            <a:srgbClr val="000000"/>
                          </a:solidFill>
                          <a:latin typeface="+mn-lt"/>
                          <a:ea typeface="Roboto Light" panose="02000000000000000000" pitchFamily="2" charset="0"/>
                          <a:cs typeface="Gotham Medium" pitchFamily="2" charset="0"/>
                        </a:rPr>
                        <a:t>Creativity: </a:t>
                      </a:r>
                      <a:r>
                        <a:rPr lang="en-US" sz="1300" b="0" i="0">
                          <a:solidFill>
                            <a:srgbClr val="000000"/>
                          </a:solidFill>
                          <a:latin typeface="+mn-lt"/>
                          <a:ea typeface="Roboto Light" panose="02000000000000000000" pitchFamily="2" charset="0"/>
                          <a:cs typeface="Gotham Medium" pitchFamily="2" charset="0"/>
                        </a:rPr>
                        <a:t>To what extent,  does the idea leverage a novel and/or unique approach to problem solving?</a:t>
                      </a:r>
                    </a:p>
                  </a:txBody>
                  <a:tcPr/>
                </a:tc>
                <a:extLst>
                  <a:ext uri="{0D108BD9-81ED-4DB2-BD59-A6C34878D82A}">
                    <a16:rowId xmlns:a16="http://schemas.microsoft.com/office/drawing/2014/main" val="1898839639"/>
                  </a:ext>
                </a:extLst>
              </a:tr>
              <a:tr h="829399">
                <a:tc>
                  <a:txBody>
                    <a:bodyPr/>
                    <a:lstStyle/>
                    <a:p>
                      <a:pPr defTabSz="912700">
                        <a:spcBef>
                          <a:spcPts val="0"/>
                        </a:spcBef>
                        <a:spcAft>
                          <a:spcPts val="300"/>
                        </a:spcAft>
                      </a:pPr>
                      <a:r>
                        <a:rPr lang="en-US" sz="1400" b="1" i="0">
                          <a:solidFill>
                            <a:schemeClr val="bg1"/>
                          </a:solidFill>
                          <a:latin typeface="+mn-lt"/>
                          <a:ea typeface="Roboto Medium" panose="02000000000000000000" pitchFamily="2" charset="0"/>
                          <a:cs typeface="Open Sans Semibold" panose="020B0706030804020204" pitchFamily="34" charset="0"/>
                        </a:rPr>
                        <a:t>Inclusion, Accessibility and Scalability (20%)</a:t>
                      </a:r>
                    </a:p>
                  </a:txBody>
                  <a:tcPr/>
                </a:tc>
                <a:tc>
                  <a:txBody>
                    <a:bodyPr/>
                    <a:lstStyle/>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Inclusion &amp; Accessibility: </a:t>
                      </a:r>
                      <a:r>
                        <a:rPr lang="en-US" sz="1300" b="0" i="0" dirty="0">
                          <a:solidFill>
                            <a:srgbClr val="000000"/>
                          </a:solidFill>
                          <a:latin typeface="+mn-lt"/>
                          <a:ea typeface="Roboto Light" panose="02000000000000000000" pitchFamily="2" charset="0"/>
                          <a:cs typeface="Gotham Medium" pitchFamily="2" charset="0"/>
                        </a:rPr>
                        <a:t>To what extent, does the team’s idea promote inclusion and accessibility for Black mothers in Georgia? Would all Black mothers be able to access the solution?</a:t>
                      </a:r>
                    </a:p>
                    <a:p>
                      <a:pPr marL="171450" indent="-171450">
                        <a:spcBef>
                          <a:spcPts val="0"/>
                        </a:spcBef>
                        <a:spcAft>
                          <a:spcPts val="0"/>
                        </a:spcAft>
                        <a:buFont typeface="Arial" panose="020B0604020202020204" pitchFamily="34" charset="0"/>
                        <a:buChar char="•"/>
                      </a:pPr>
                      <a:r>
                        <a:rPr lang="en-US" sz="1300" b="1" i="0" dirty="0">
                          <a:solidFill>
                            <a:srgbClr val="000000"/>
                          </a:solidFill>
                          <a:latin typeface="+mn-lt"/>
                          <a:ea typeface="Roboto Light" panose="02000000000000000000" pitchFamily="2" charset="0"/>
                          <a:cs typeface="Gotham Medium" pitchFamily="2" charset="0"/>
                        </a:rPr>
                        <a:t>Scalability</a:t>
                      </a:r>
                      <a:r>
                        <a:rPr lang="en-US" sz="1300" i="0" dirty="0">
                          <a:solidFill>
                            <a:srgbClr val="000000"/>
                          </a:solidFill>
                          <a:latin typeface="+mn-lt"/>
                          <a:ea typeface="Roboto Light" panose="02000000000000000000" pitchFamily="2" charset="0"/>
                          <a:cs typeface="Gotham Medium" pitchFamily="2" charset="0"/>
                        </a:rPr>
                        <a:t>: </a:t>
                      </a:r>
                      <a:r>
                        <a:rPr lang="en-US" sz="1300" b="0" i="0" dirty="0">
                          <a:solidFill>
                            <a:srgbClr val="000000"/>
                          </a:solidFill>
                          <a:latin typeface="+mn-lt"/>
                          <a:ea typeface="Roboto Light" panose="02000000000000000000" pitchFamily="2" charset="0"/>
                          <a:cs typeface="Gotham Medium" pitchFamily="2" charset="0"/>
                        </a:rPr>
                        <a:t>To what extent, will this idea maintain over time and across markets given changing industries and expectations?</a:t>
                      </a:r>
                    </a:p>
                  </a:txBody>
                  <a:tcPr/>
                </a:tc>
                <a:extLst>
                  <a:ext uri="{0D108BD9-81ED-4DB2-BD59-A6C34878D82A}">
                    <a16:rowId xmlns:a16="http://schemas.microsoft.com/office/drawing/2014/main" val="4009804970"/>
                  </a:ext>
                </a:extLst>
              </a:tr>
              <a:tr h="642116">
                <a:tc>
                  <a:txBody>
                    <a:bodyPr/>
                    <a:lstStyle/>
                    <a:p>
                      <a:pPr defTabSz="912700">
                        <a:spcBef>
                          <a:spcPts val="0"/>
                        </a:spcBef>
                        <a:spcAft>
                          <a:spcPts val="300"/>
                        </a:spcAft>
                      </a:pPr>
                      <a:r>
                        <a:rPr lang="en-US" sz="1400" b="1" i="0">
                          <a:solidFill>
                            <a:schemeClr val="bg1"/>
                          </a:solidFill>
                          <a:latin typeface="+mn-lt"/>
                          <a:ea typeface="Roboto Medium" panose="02000000000000000000" pitchFamily="2" charset="0"/>
                          <a:cs typeface="Open Sans Semibold" panose="020B0706030804020204" pitchFamily="34" charset="0"/>
                        </a:rPr>
                        <a:t>Presentation (5%) </a:t>
                      </a:r>
                    </a:p>
                  </a:txBody>
                  <a:tcPr/>
                </a:tc>
                <a:tc>
                  <a:txBody>
                    <a:bodyPr/>
                    <a:lstStyle/>
                    <a:p>
                      <a:pPr marL="171450" indent="-171450">
                        <a:spcBef>
                          <a:spcPts val="0"/>
                        </a:spcBef>
                        <a:spcAft>
                          <a:spcPts val="0"/>
                        </a:spcAft>
                        <a:buFont typeface="Arial" panose="020B0604020202020204" pitchFamily="34" charset="0"/>
                        <a:buChar char="•"/>
                      </a:pPr>
                      <a:r>
                        <a:rPr lang="en-US" sz="1300" b="1" i="0">
                          <a:solidFill>
                            <a:srgbClr val="000000"/>
                          </a:solidFill>
                          <a:latin typeface="+mn-lt"/>
                          <a:ea typeface="Roboto Light" panose="02000000000000000000" pitchFamily="2" charset="0"/>
                          <a:cs typeface="Gotham Medium" pitchFamily="2" charset="0"/>
                        </a:rPr>
                        <a:t>Demo Quality: </a:t>
                      </a:r>
                      <a:r>
                        <a:rPr lang="en-US" sz="1300" b="0" i="0">
                          <a:solidFill>
                            <a:srgbClr val="000000"/>
                          </a:solidFill>
                          <a:latin typeface="+mn-lt"/>
                          <a:ea typeface="Roboto Light" panose="02000000000000000000" pitchFamily="2" charset="0"/>
                          <a:cs typeface="Gotham Medium" pitchFamily="2" charset="0"/>
                        </a:rPr>
                        <a:t>How well does the team demonstrate the depth and impact of their proposed idea? </a:t>
                      </a:r>
                    </a:p>
                    <a:p>
                      <a:pPr marL="171450" indent="-171450">
                        <a:spcBef>
                          <a:spcPts val="0"/>
                        </a:spcBef>
                        <a:spcAft>
                          <a:spcPts val="0"/>
                        </a:spcAft>
                        <a:buFont typeface="Arial" panose="020B0604020202020204" pitchFamily="34" charset="0"/>
                        <a:buChar char="•"/>
                      </a:pPr>
                      <a:r>
                        <a:rPr lang="en-US" sz="1300" b="1" i="0">
                          <a:solidFill>
                            <a:srgbClr val="000000"/>
                          </a:solidFill>
                          <a:latin typeface="+mn-lt"/>
                          <a:ea typeface="Roboto Light" panose="02000000000000000000" pitchFamily="2" charset="0"/>
                        </a:rPr>
                        <a:t>Requirements</a:t>
                      </a:r>
                      <a:r>
                        <a:rPr lang="en-US" sz="1300" i="0">
                          <a:solidFill>
                            <a:srgbClr val="000000"/>
                          </a:solidFill>
                          <a:latin typeface="+mn-lt"/>
                          <a:ea typeface="Roboto Light" panose="02000000000000000000" pitchFamily="2" charset="0"/>
                        </a:rPr>
                        <a:t>:</a:t>
                      </a:r>
                      <a:r>
                        <a:rPr lang="en-US" sz="1300" b="0" i="0">
                          <a:solidFill>
                            <a:srgbClr val="000000"/>
                          </a:solidFill>
                          <a:latin typeface="+mn-lt"/>
                          <a:ea typeface="Roboto Light" panose="02000000000000000000" pitchFamily="2" charset="0"/>
                        </a:rPr>
                        <a:t> </a:t>
                      </a:r>
                      <a:r>
                        <a:rPr lang="en-US" sz="1300" b="0" i="0">
                          <a:effectLst/>
                          <a:latin typeface="+mn-lt"/>
                          <a:ea typeface="Calibri" panose="020F0502020204030204" pitchFamily="34" charset="0"/>
                        </a:rPr>
                        <a:t>Does the presentation meet the requirements of the hackathon including meeting the pitch time limit and clearly conveying the issue addressed, idea concept, and implementation roadmap to scale the solution?</a:t>
                      </a:r>
                    </a:p>
                  </a:txBody>
                  <a:tcPr/>
                </a:tc>
                <a:extLst>
                  <a:ext uri="{0D108BD9-81ED-4DB2-BD59-A6C34878D82A}">
                    <a16:rowId xmlns:a16="http://schemas.microsoft.com/office/drawing/2014/main" val="4086824182"/>
                  </a:ext>
                </a:extLst>
              </a:tr>
            </a:tbl>
          </a:graphicData>
        </a:graphic>
      </p:graphicFrame>
      <p:sp>
        <p:nvSpPr>
          <p:cNvPr id="2" name="Slide Number Placeholder 1">
            <a:extLst>
              <a:ext uri="{FF2B5EF4-FFF2-40B4-BE49-F238E27FC236}">
                <a16:creationId xmlns:a16="http://schemas.microsoft.com/office/drawing/2014/main" id="{33159DBD-E6D4-4E6F-ACA3-6A9E3C2983E2}"/>
              </a:ext>
            </a:extLst>
          </p:cNvPr>
          <p:cNvSpPr>
            <a:spLocks noGrp="1"/>
          </p:cNvSpPr>
          <p:nvPr>
            <p:ph type="sldNum" sz="quarter" idx="4"/>
          </p:nvPr>
        </p:nvSpPr>
        <p:spPr/>
        <p:txBody>
          <a:bodyPr/>
          <a:lstStyle/>
          <a:p>
            <a:fld id="{7C20D126-6BD8-1F4B-828F-772DD7FD5E73}" type="slidenum">
              <a:rPr lang="en-US" smtClean="0"/>
              <a:pPr/>
              <a:t>7</a:t>
            </a:fld>
            <a:endParaRPr lang="en-US"/>
          </a:p>
        </p:txBody>
      </p:sp>
      <p:sp>
        <p:nvSpPr>
          <p:cNvPr id="4" name="Title 3">
            <a:extLst>
              <a:ext uri="{FF2B5EF4-FFF2-40B4-BE49-F238E27FC236}">
                <a16:creationId xmlns:a16="http://schemas.microsoft.com/office/drawing/2014/main" id="{4DEC0544-6FB0-457B-9405-D9D8B767177B}"/>
              </a:ext>
            </a:extLst>
          </p:cNvPr>
          <p:cNvSpPr>
            <a:spLocks noGrp="1"/>
          </p:cNvSpPr>
          <p:nvPr>
            <p:ph type="title"/>
          </p:nvPr>
        </p:nvSpPr>
        <p:spPr>
          <a:xfrm>
            <a:off x="297355" y="465138"/>
            <a:ext cx="11423159" cy="461665"/>
          </a:xfrm>
        </p:spPr>
        <p:txBody>
          <a:bodyPr/>
          <a:lstStyle/>
          <a:p>
            <a:r>
              <a:rPr lang="en-US" dirty="0">
                <a:ea typeface="Arial Unicode MS"/>
                <a:cs typeface="Arial Unicode MS"/>
              </a:rPr>
              <a:t>Pitch Evaluation Criteria</a:t>
            </a:r>
            <a:endParaRPr lang="en-US" dirty="0"/>
          </a:p>
        </p:txBody>
      </p:sp>
    </p:spTree>
    <p:extLst>
      <p:ext uri="{BB962C8B-B14F-4D97-AF65-F5344CB8AC3E}">
        <p14:creationId xmlns:p14="http://schemas.microsoft.com/office/powerpoint/2010/main" val="7558107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Johnson&amp;Johnson">
      <a:dk1>
        <a:srgbClr val="212121"/>
      </a:dk1>
      <a:lt1>
        <a:srgbClr val="FFFFFF"/>
      </a:lt1>
      <a:dk2>
        <a:srgbClr val="63666A"/>
      </a:dk2>
      <a:lt2>
        <a:srgbClr val="F4F4F4"/>
      </a:lt2>
      <a:accent1>
        <a:srgbClr val="C8102E"/>
      </a:accent1>
      <a:accent2>
        <a:srgbClr val="1E22AA"/>
      </a:accent2>
      <a:accent3>
        <a:srgbClr val="C800A1"/>
      </a:accent3>
      <a:accent4>
        <a:srgbClr val="00A3AD"/>
      </a:accent4>
      <a:accent5>
        <a:srgbClr val="FF8200"/>
      </a:accent5>
      <a:accent6>
        <a:srgbClr val="753BBD"/>
      </a:accent6>
      <a:hlink>
        <a:srgbClr val="1E22AA"/>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CD3E242F8F8C4E8CFAF91FA31EE80E" ma:contentTypeVersion="12" ma:contentTypeDescription="Create a new document." ma:contentTypeScope="" ma:versionID="aa0255b002c408ff0223e3f711ec376d">
  <xsd:schema xmlns:xsd="http://www.w3.org/2001/XMLSchema" xmlns:xs="http://www.w3.org/2001/XMLSchema" xmlns:p="http://schemas.microsoft.com/office/2006/metadata/properties" xmlns:ns2="fe288501-e394-4c46-a138-a4f4a1aa4877" xmlns:ns3="545c68ba-fa8e-4be6-8fa3-e4f2c4a2c8f4" targetNamespace="http://schemas.microsoft.com/office/2006/metadata/properties" ma:root="true" ma:fieldsID="72ba4ab266baccf00b96c8a0d1ae16a2" ns2:_="" ns3:_="">
    <xsd:import namespace="fe288501-e394-4c46-a138-a4f4a1aa4877"/>
    <xsd:import namespace="545c68ba-fa8e-4be6-8fa3-e4f2c4a2c8f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288501-e394-4c46-a138-a4f4a1aa4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5c68ba-fa8e-4be6-8fa3-e4f2c4a2c8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873920-AA34-480E-9321-E862B51F9E87}">
  <ds:schemaRefs>
    <ds:schemaRef ds:uri="http://schemas.microsoft.com/sharepoint/v3/contenttype/forms"/>
  </ds:schemaRefs>
</ds:datastoreItem>
</file>

<file path=customXml/itemProps2.xml><?xml version="1.0" encoding="utf-8"?>
<ds:datastoreItem xmlns:ds="http://schemas.openxmlformats.org/officeDocument/2006/customXml" ds:itemID="{EE17850E-E6FD-4918-83E1-D4A3A33252D6}">
  <ds:schemaRefs>
    <ds:schemaRef ds:uri="545c68ba-fa8e-4be6-8fa3-e4f2c4a2c8f4"/>
    <ds:schemaRef ds:uri="fe288501-e394-4c46-a138-a4f4a1aa48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4C2E48-EB3E-419B-8275-A243C6D21CFD}">
  <ds:schemaRefs>
    <ds:schemaRef ds:uri="545c68ba-fa8e-4be6-8fa3-e4f2c4a2c8f4"/>
    <ds:schemaRef ds:uri="fe288501-e394-4c46-a138-a4f4a1aa48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1499</TotalTime>
  <Words>2300</Words>
  <Application>Microsoft Office PowerPoint</Application>
  <PresentationFormat>Widescreen</PresentationFormat>
  <Paragraphs>140</Paragraphs>
  <Slides>7</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abril-text</vt:lpstr>
      <vt:lpstr>Arial</vt:lpstr>
      <vt:lpstr>BlinkMacSystemFont</vt:lpstr>
      <vt:lpstr>Calibri</vt:lpstr>
      <vt:lpstr>Georgia</vt:lpstr>
      <vt:lpstr>Graphik App</vt:lpstr>
      <vt:lpstr>Graphik App Light</vt:lpstr>
      <vt:lpstr>Merriweather</vt:lpstr>
      <vt:lpstr>Roboto</vt:lpstr>
      <vt:lpstr>Segoe UI</vt:lpstr>
      <vt:lpstr>Times New Roman</vt:lpstr>
      <vt:lpstr>Wingdings</vt:lpstr>
      <vt:lpstr>title, bullets</vt:lpstr>
      <vt:lpstr>Accenture Allstars</vt:lpstr>
      <vt:lpstr>Black women in Georgia have been left behind unnecessarily.</vt:lpstr>
      <vt:lpstr>“African Americans have higher ownership of smartphones compared with the general population (70% versus 64%)…Therefore, a huge opportunity exists…in e-health and m-health interventions that focus on risk reduction and chronic disease self-management.”</vt:lpstr>
      <vt:lpstr>JustPeachy: Georgia black mothers’ personal advocate A mobile application to empower black Georgia mothers during pregnancy  </vt:lpstr>
      <vt:lpstr>Deployment Timeline and Scalability </vt:lpstr>
      <vt:lpstr>Thank you</vt:lpstr>
      <vt:lpstr>Pitch Evaluation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Kendig, Hannah</dc:creator>
  <cp:lastModifiedBy>Bhardwaj, Yogendra</cp:lastModifiedBy>
  <cp:revision>9</cp:revision>
  <cp:lastPrinted>2019-05-07T17:58:44Z</cp:lastPrinted>
  <dcterms:created xsi:type="dcterms:W3CDTF">2018-06-06T22:07:20Z</dcterms:created>
  <dcterms:modified xsi:type="dcterms:W3CDTF">2021-09-26T13:49:35Z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0x0101006ECD3E242F8F8C4E8CFAF91FA31EE80E</vt:lpwstr>
  </property>
</Properties>
</file>