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50" r:id="rId2"/>
    <p:sldId id="283" r:id="rId3"/>
    <p:sldId id="341" r:id="rId4"/>
    <p:sldId id="336" r:id="rId5"/>
    <p:sldId id="34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AFAE0-2AC2-4C8A-8F34-7A29DD55EEB7}"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C4647-8DEB-4F0D-BE98-255C3EB83661}" type="slidenum">
              <a:rPr lang="en-US" smtClean="0"/>
              <a:t>‹#›</a:t>
            </a:fld>
            <a:endParaRPr lang="en-US"/>
          </a:p>
        </p:txBody>
      </p:sp>
    </p:spTree>
    <p:extLst>
      <p:ext uri="{BB962C8B-B14F-4D97-AF65-F5344CB8AC3E}">
        <p14:creationId xmlns:p14="http://schemas.microsoft.com/office/powerpoint/2010/main" val="300757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latin typeface="Arial"/>
                <a:ea typeface="Arial Unicode MS"/>
                <a:cs typeface="Arial"/>
              </a:rPr>
              <a:t>Step One Pain Points:</a:t>
            </a:r>
          </a:p>
          <a:p>
            <a:pPr marL="0" indent="0">
              <a:buNone/>
            </a:pPr>
            <a:endParaRPr lang="en-US">
              <a:cs typeface="Arial"/>
            </a:endParaRPr>
          </a:p>
          <a:p>
            <a:pPr>
              <a:buNone/>
            </a:pPr>
            <a:r>
              <a:rPr lang="en-US">
                <a:latin typeface="Arial"/>
                <a:ea typeface="Arial Unicode MS"/>
                <a:cs typeface="Arial"/>
              </a:rPr>
              <a:t>She may not have insurance</a:t>
            </a:r>
          </a:p>
          <a:p>
            <a:pPr>
              <a:buNone/>
            </a:pPr>
            <a:r>
              <a:rPr lang="en-US">
                <a:latin typeface="Arial"/>
                <a:ea typeface="Arial Unicode MS"/>
                <a:cs typeface="Arial"/>
              </a:rPr>
              <a:t>There may not be a doctor in her community that does pregnancy care</a:t>
            </a:r>
          </a:p>
          <a:p>
            <a:pPr>
              <a:buNone/>
            </a:pPr>
            <a:r>
              <a:rPr lang="en-US">
                <a:latin typeface="Arial"/>
                <a:ea typeface="Arial Unicode MS"/>
                <a:cs typeface="Arial"/>
              </a:rPr>
              <a:t>She may not have transportation</a:t>
            </a:r>
          </a:p>
          <a:p>
            <a:pPr>
              <a:buNone/>
            </a:pPr>
            <a:r>
              <a:rPr lang="en-US">
                <a:latin typeface="Arial"/>
                <a:ea typeface="Arial Unicode MS"/>
                <a:cs typeface="Arial"/>
              </a:rPr>
              <a:t>She may not be able to take time off of work</a:t>
            </a:r>
          </a:p>
          <a:p>
            <a:pPr>
              <a:buNone/>
            </a:pPr>
            <a:r>
              <a:rPr lang="en-US">
                <a:latin typeface="Arial"/>
                <a:ea typeface="Arial Unicode MS"/>
                <a:cs typeface="Arial"/>
              </a:rPr>
              <a:t>she may not have childcare</a:t>
            </a:r>
          </a:p>
          <a:p>
            <a:pPr>
              <a:buNone/>
            </a:pPr>
            <a:r>
              <a:rPr lang="en-US">
                <a:latin typeface="Arial"/>
                <a:ea typeface="Arial Unicode MS"/>
                <a:cs typeface="Arial"/>
              </a:rPr>
              <a:t>She may not receive early or adequate prenatal care</a:t>
            </a:r>
          </a:p>
          <a:p>
            <a:pPr>
              <a:buNone/>
            </a:pPr>
            <a:r>
              <a:rPr lang="en-US">
                <a:latin typeface="Arial"/>
                <a:ea typeface="Arial Unicode MS"/>
                <a:cs typeface="Arial"/>
              </a:rPr>
              <a:t>She may not get quality counseling and education</a:t>
            </a:r>
          </a:p>
          <a:p>
            <a:pPr marL="0" indent="0">
              <a:buNone/>
            </a:pPr>
            <a:endParaRPr lang="en-US">
              <a:cs typeface="Arial"/>
            </a:endParaRPr>
          </a:p>
          <a:p>
            <a:pPr marL="0" indent="0">
              <a:buNone/>
            </a:pPr>
            <a:r>
              <a:rPr lang="en-US">
                <a:latin typeface="Arial"/>
                <a:ea typeface="Arial Unicode MS"/>
                <a:cs typeface="Arial"/>
              </a:rPr>
              <a:t>Step Two </a:t>
            </a:r>
            <a:endParaRPr lang="en-US">
              <a:cs typeface="Arial"/>
            </a:endParaRPr>
          </a:p>
          <a:p>
            <a:pPr marL="0" indent="0">
              <a:buNone/>
            </a:pPr>
            <a:endParaRPr lang="en-US">
              <a:latin typeface="Arial"/>
              <a:ea typeface="Arial Unicode MS"/>
              <a:cs typeface="Arial"/>
            </a:endParaRPr>
          </a:p>
          <a:p>
            <a:pPr marL="0" indent="0">
              <a:buNone/>
            </a:pPr>
            <a:r>
              <a:rPr lang="en-US">
                <a:latin typeface="Arial"/>
                <a:ea typeface="Arial Unicode MS"/>
                <a:cs typeface="Arial"/>
              </a:rPr>
              <a:t>Woman in Rural GA experiences complications that affect her pregnancy</a:t>
            </a:r>
            <a:endParaRPr lang="en-US">
              <a:cs typeface="Arial"/>
            </a:endParaRPr>
          </a:p>
          <a:p>
            <a:pPr marL="0" indent="0">
              <a:buNone/>
            </a:pPr>
            <a:endParaRPr lang="en-US">
              <a:cs typeface="Arial"/>
            </a:endParaRPr>
          </a:p>
          <a:p>
            <a:pPr>
              <a:buNone/>
            </a:pPr>
            <a:r>
              <a:rPr lang="en-US">
                <a:latin typeface="Arial"/>
                <a:ea typeface="Arial Unicode MS"/>
                <a:cs typeface="Arial"/>
              </a:rPr>
              <a:t>Pain points</a:t>
            </a:r>
          </a:p>
          <a:p>
            <a:pPr>
              <a:buNone/>
            </a:pPr>
            <a:r>
              <a:rPr lang="en-US">
                <a:latin typeface="Arial"/>
                <a:ea typeface="Arial Unicode MS"/>
                <a:cs typeface="Arial"/>
              </a:rPr>
              <a:t> </a:t>
            </a:r>
          </a:p>
          <a:p>
            <a:pPr>
              <a:buNone/>
            </a:pPr>
            <a:r>
              <a:rPr lang="en-US">
                <a:latin typeface="Arial"/>
                <a:ea typeface="Arial Unicode MS"/>
                <a:cs typeface="Arial"/>
              </a:rPr>
              <a:t>Specialized care not available she is unable to access an MFM</a:t>
            </a:r>
          </a:p>
          <a:p>
            <a:pPr>
              <a:buNone/>
            </a:pPr>
            <a:r>
              <a:rPr lang="en-US">
                <a:latin typeface="Arial"/>
                <a:ea typeface="Arial Unicode MS"/>
                <a:cs typeface="Arial"/>
              </a:rPr>
              <a:t>She is unable to be compliant with visits due to aforementioned factors</a:t>
            </a:r>
          </a:p>
          <a:p>
            <a:pPr>
              <a:buNone/>
            </a:pPr>
            <a:r>
              <a:rPr lang="en-US">
                <a:latin typeface="Arial"/>
                <a:ea typeface="Arial Unicode MS"/>
                <a:cs typeface="Arial"/>
              </a:rPr>
              <a:t>She drops into her local ER frequently</a:t>
            </a:r>
          </a:p>
          <a:p>
            <a:pPr marL="0" indent="0">
              <a:buNone/>
            </a:pPr>
            <a:endParaRPr lang="en-US">
              <a:cs typeface="Arial"/>
            </a:endParaRPr>
          </a:p>
          <a:p>
            <a:pPr marL="0" indent="0">
              <a:buNone/>
            </a:pPr>
            <a:r>
              <a:rPr lang="en-US">
                <a:latin typeface="Arial"/>
                <a:ea typeface="Arial Unicode MS"/>
                <a:cs typeface="Arial"/>
              </a:rPr>
              <a:t>Step Three</a:t>
            </a:r>
          </a:p>
          <a:p>
            <a:pPr marL="0" indent="0">
              <a:buNone/>
            </a:pPr>
            <a:endParaRPr lang="en-US">
              <a:latin typeface="Arial"/>
              <a:ea typeface="Arial Unicode MS"/>
              <a:cs typeface="Arial"/>
            </a:endParaRPr>
          </a:p>
          <a:p>
            <a:pPr marL="0" indent="0">
              <a:buNone/>
            </a:pPr>
            <a:r>
              <a:rPr lang="en-US">
                <a:latin typeface="Arial"/>
                <a:ea typeface="Arial Unicode MS"/>
                <a:cs typeface="Arial"/>
              </a:rPr>
              <a:t>Woman in Rural GA experiences adverse outcomes in her pregnancy</a:t>
            </a:r>
            <a:endParaRPr lang="en-US"/>
          </a:p>
          <a:p>
            <a:pPr marL="0" indent="0">
              <a:buNone/>
            </a:pPr>
            <a:endParaRPr lang="en-US">
              <a:cs typeface="Arial"/>
            </a:endParaRPr>
          </a:p>
          <a:p>
            <a:pPr>
              <a:buNone/>
            </a:pPr>
            <a:r>
              <a:rPr lang="en-US">
                <a:latin typeface="Arial"/>
                <a:ea typeface="Arial Unicode MS"/>
                <a:cs typeface="Arial"/>
              </a:rPr>
              <a:t>Local hospital may not have the training, personnel or facilities to manage OB emergencies</a:t>
            </a:r>
          </a:p>
          <a:p>
            <a:pPr>
              <a:buNone/>
            </a:pPr>
            <a:r>
              <a:rPr lang="en-US">
                <a:latin typeface="Arial"/>
                <a:ea typeface="Arial Unicode MS"/>
                <a:cs typeface="Arial"/>
              </a:rPr>
              <a:t>Lack of early intervention makes the situation even more deleterious. </a:t>
            </a:r>
          </a:p>
          <a:p>
            <a:pPr>
              <a:buNone/>
            </a:pPr>
            <a:r>
              <a:rPr lang="en-US">
                <a:latin typeface="Arial"/>
                <a:ea typeface="Arial Unicode MS"/>
                <a:cs typeface="Arial"/>
              </a:rPr>
              <a:t>It's too late to be preventative. </a:t>
            </a:r>
            <a:endParaRPr lang="en-US">
              <a:cs typeface="Arial"/>
            </a:endParaRPr>
          </a:p>
          <a:p>
            <a:pPr>
              <a:buNone/>
            </a:pPr>
            <a:r>
              <a:rPr lang="en-US">
                <a:latin typeface="Arial"/>
                <a:ea typeface="Arial Unicode MS"/>
                <a:cs typeface="Arial"/>
              </a:rPr>
              <a:t>Maybe unassigned</a:t>
            </a:r>
          </a:p>
          <a:p>
            <a:pPr marL="0" indent="0">
              <a:buNone/>
            </a:pPr>
            <a:endParaRPr lang="en-US">
              <a:cs typeface="Arial"/>
            </a:endParaRPr>
          </a:p>
          <a:p>
            <a:pPr marL="0" indent="0">
              <a:buNone/>
            </a:pPr>
            <a:endParaRPr lang="en-US">
              <a:cs typeface="Arial"/>
            </a:endParaRPr>
          </a:p>
          <a:p>
            <a:pPr marL="0" indent="0">
              <a:buNone/>
            </a:pPr>
            <a:endParaRPr lang="en-US">
              <a:cs typeface="Arial"/>
            </a:endParaRPr>
          </a:p>
          <a:p>
            <a:pPr marL="0" indent="0">
              <a:buNone/>
            </a:pPr>
            <a:endParaRPr lang="en-US">
              <a:cs typeface="Arial"/>
            </a:endParaRPr>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2</a:t>
            </a:fld>
            <a:endParaRPr lang="en-US"/>
          </a:p>
        </p:txBody>
      </p:sp>
      <p:sp>
        <p:nvSpPr>
          <p:cNvPr id="8" name="Date Placeholder 7">
            <a:extLst>
              <a:ext uri="{FF2B5EF4-FFF2-40B4-BE49-F238E27FC236}">
                <a16:creationId xmlns:a16="http://schemas.microsoft.com/office/drawing/2014/main" id="{0E91300F-0B2C-8C41-9A4D-E0530C1AB00E}"/>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12139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ea typeface="Arial Unicode MS"/>
                <a:cs typeface="Calibri"/>
              </a:rPr>
              <a:t>RAM Model of care is a hybrid between an online learning platform and a telemedicine/ telemonitoring enabled,  EMR system. Bringing  complete and comprehensive prenatal care from the remote providers office to the womans fingertips, through a cell phone app. </a:t>
            </a:r>
            <a:endParaRPr lang="en-US">
              <a:latin typeface="Calibri"/>
              <a:cs typeface="Calibri"/>
            </a:endParaRPr>
          </a:p>
          <a:p>
            <a:pPr>
              <a:buNone/>
            </a:pPr>
            <a:endParaRPr lang="en-US">
              <a:latin typeface="Calibri"/>
              <a:cs typeface="Calibri"/>
            </a:endParaRPr>
          </a:p>
          <a:p>
            <a:pPr>
              <a:buNone/>
            </a:pPr>
            <a:r>
              <a:rPr lang="en-US">
                <a:latin typeface="Calibri"/>
                <a:ea typeface="Arial Unicode MS"/>
                <a:cs typeface="Calibri"/>
              </a:rPr>
              <a:t>Functioning similar to a online learning experience,  the prenatal care experience is interactive, patient centered and multidimensional. Being enrolled in the program by their provider, the patient signs into their app, and watches educational videos regarding fetal development, nutrition, exercise, listen to recorded informational messages from their provider regarding their lab results and upcoming tests, take self administered symptom check list and record their vital signs, weight and even their fetal heart tones!  </a:t>
            </a:r>
          </a:p>
          <a:p>
            <a:pPr>
              <a:buNone/>
            </a:pPr>
            <a:endParaRPr lang="en-US">
              <a:latin typeface="Calibri"/>
              <a:cs typeface="Calibri"/>
            </a:endParaRPr>
          </a:p>
          <a:p>
            <a:pPr>
              <a:buNone/>
            </a:pPr>
            <a:r>
              <a:rPr lang="en-US">
                <a:latin typeface="Calibri"/>
                <a:ea typeface="Arial Unicode MS"/>
                <a:cs typeface="Calibri"/>
              </a:rPr>
              <a:t>Through the app, the client can self schedule a telemedicine or in person appointment, message directly with their provider, view all their labs and results and visit notes. </a:t>
            </a:r>
            <a:endParaRPr lang="en-US">
              <a:latin typeface="Calibri"/>
              <a:cs typeface="Calibri"/>
            </a:endParaRPr>
          </a:p>
          <a:p>
            <a:pPr>
              <a:buNone/>
            </a:pPr>
            <a:endParaRPr lang="en-US">
              <a:latin typeface="Calibri"/>
              <a:cs typeface="Calibri"/>
            </a:endParaRPr>
          </a:p>
          <a:p>
            <a:pPr>
              <a:buNone/>
            </a:pPr>
            <a:r>
              <a:rPr lang="en-US">
                <a:latin typeface="Calibri"/>
                <a:ea typeface="Arial Unicode MS"/>
                <a:cs typeface="Calibri"/>
              </a:rPr>
              <a:t>Providers can create assignments for their patients such as upload a food journal, complete a kick count form, submit a birthing plan and send reminders for upcoming appointments and other care plan specific items. It is completely customizable to the patient's specific needs. </a:t>
            </a:r>
            <a:endParaRPr lang="en-US">
              <a:latin typeface="Calibri"/>
              <a:cs typeface="Calibri"/>
            </a:endParaRPr>
          </a:p>
          <a:p>
            <a:pPr>
              <a:buNone/>
            </a:pPr>
            <a:endParaRPr lang="en-US">
              <a:latin typeface="Calibri"/>
              <a:ea typeface="Arial Unicode MS"/>
              <a:cs typeface="Calibri"/>
            </a:endParaRPr>
          </a:p>
          <a:p>
            <a:pPr>
              <a:buNone/>
            </a:pPr>
            <a:r>
              <a:rPr lang="en-US">
                <a:latin typeface="Calibri"/>
                <a:ea typeface="Arial Unicode MS"/>
                <a:cs typeface="Calibri"/>
              </a:rPr>
              <a:t>This doesn't completely replace in person visits, but it decreases the number of visits by half and increases the quality of the care being provided!</a:t>
            </a:r>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3</a:t>
            </a:fld>
            <a:endParaRPr lang="en-US"/>
          </a:p>
        </p:txBody>
      </p:sp>
    </p:spTree>
    <p:extLst>
      <p:ext uri="{BB962C8B-B14F-4D97-AF65-F5344CB8AC3E}">
        <p14:creationId xmlns:p14="http://schemas.microsoft.com/office/powerpoint/2010/main" val="334967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latin typeface="Arial"/>
                <a:ea typeface="Arial Unicode MS"/>
                <a:cs typeface="Arial"/>
              </a:rPr>
              <a:t>Intuitive to Use, think of our younger generation that is much more tech savvy than previous generations, prefer electronic communications</a:t>
            </a:r>
            <a:endParaRPr lang="en-US">
              <a:latin typeface="Arial"/>
              <a:ea typeface="Arial Unicode MS"/>
              <a:cs typeface="Arial"/>
            </a:endParaRPr>
          </a:p>
          <a:p>
            <a:endParaRPr lang="en-US" b="1">
              <a:latin typeface="Arial"/>
              <a:ea typeface="Arial Unicode MS"/>
              <a:cs typeface="Arial"/>
            </a:endParaRPr>
          </a:p>
          <a:p>
            <a:r>
              <a:rPr lang="en-US" b="1">
                <a:latin typeface="Arial"/>
                <a:ea typeface="Arial Unicode MS"/>
                <a:cs typeface="Arial"/>
              </a:rPr>
              <a:t>Interactive, in that it REQUIRES input from the patient, generates participation through "quizzes" and "exams" teach back method</a:t>
            </a:r>
            <a:endParaRPr lang="en-US"/>
          </a:p>
          <a:p>
            <a:r>
              <a:rPr lang="en-US" b="1">
                <a:latin typeface="Arial"/>
                <a:ea typeface="Arial Unicode MS"/>
                <a:cs typeface="Arial"/>
              </a:rPr>
              <a:t>Comprehensive, includes either synchronously or asynchronously ALL of the components in a typical prenatal visit, objective data gathering, subjective data gathering, ordering of the appropriate tests as well as enhanced patient education and counseling. </a:t>
            </a:r>
            <a:endParaRPr lang="en-US"/>
          </a:p>
          <a:p>
            <a:endParaRPr lang="en-US" b="1">
              <a:latin typeface="Arial"/>
              <a:ea typeface="Arial Unicode MS"/>
              <a:cs typeface="Arial"/>
            </a:endParaRPr>
          </a:p>
          <a:p>
            <a:r>
              <a:rPr lang="en-US" b="1">
                <a:latin typeface="Arial"/>
                <a:ea typeface="Arial Unicode MS"/>
                <a:cs typeface="Arial"/>
              </a:rPr>
              <a:t>Cost Effective EMR, telemedicine and telemonitoring software are proven to be cost effective for the provider, through a hybrid model of care, the patient in rural GA saves on their cost as well. </a:t>
            </a:r>
            <a:endParaRPr lang="en-US"/>
          </a:p>
          <a:p>
            <a:endParaRPr lang="en-US" b="1">
              <a:latin typeface="Arial"/>
              <a:ea typeface="Arial Unicode MS"/>
              <a:cs typeface="Arial"/>
            </a:endParaRPr>
          </a:p>
          <a:p>
            <a:r>
              <a:rPr lang="en-US" b="1">
                <a:latin typeface="Arial"/>
                <a:ea typeface="Arial Unicode MS"/>
                <a:cs typeface="Arial"/>
              </a:rPr>
              <a:t>Readily Available for both provider and patient. She can access her records and education at any time. She can watch recorded messages from her provider, submit required data and assignments on HER schedule. </a:t>
            </a:r>
            <a:endParaRPr lang="en-US"/>
          </a:p>
          <a:p>
            <a:endParaRPr lang="en-US" b="1">
              <a:latin typeface="Arial"/>
              <a:ea typeface="Arial Unicode MS"/>
              <a:cs typeface="Arial"/>
            </a:endParaRPr>
          </a:p>
          <a:p>
            <a:r>
              <a:rPr lang="en-US" b="1">
                <a:latin typeface="Arial"/>
                <a:ea typeface="Arial Unicode MS"/>
                <a:cs typeface="Arial"/>
              </a:rPr>
              <a:t>Multidimensional allows for other clinicians and health workers to access the patient and for the patient to access them. So if she has an MFM on board, a community health worker, a doula or cardiologist they can also access this patient and she can access them.  </a:t>
            </a:r>
            <a:endParaRPr lang="en-US"/>
          </a:p>
          <a:p>
            <a:endParaRPr lang="en-US">
              <a:cs typeface="Arial"/>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4</a:t>
            </a:fld>
            <a:endParaRPr lang="en-US"/>
          </a:p>
        </p:txBody>
      </p:sp>
    </p:spTree>
    <p:extLst>
      <p:ext uri="{BB962C8B-B14F-4D97-AF65-F5344CB8AC3E}">
        <p14:creationId xmlns:p14="http://schemas.microsoft.com/office/powerpoint/2010/main" val="409468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5D9A-BBC6-4C11-956A-65D8E4CED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FB54E-B46E-48E6-B5CD-8521F1536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73343E-0973-4CBE-811C-432E2E255639}"/>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5" name="Footer Placeholder 4">
            <a:extLst>
              <a:ext uri="{FF2B5EF4-FFF2-40B4-BE49-F238E27FC236}">
                <a16:creationId xmlns:a16="http://schemas.microsoft.com/office/drawing/2014/main" id="{EDC701B2-3566-4003-A903-8F6551842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80E59-A337-405D-A29F-4035720EB7A9}"/>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311607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5104-559C-45D9-A18B-7D5750FB18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3A3CA0-ECB3-4A0E-AAFB-D4007C6F2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EBF77-72AD-46F2-A28B-06BA3ED531EA}"/>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5" name="Footer Placeholder 4">
            <a:extLst>
              <a:ext uri="{FF2B5EF4-FFF2-40B4-BE49-F238E27FC236}">
                <a16:creationId xmlns:a16="http://schemas.microsoft.com/office/drawing/2014/main" id="{1E6BF36D-8D7B-45B1-A9DC-2329EF832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C736E-9A27-4CAD-8E64-53CF7D450D56}"/>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417113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F7CAD-5812-4C74-80FF-2B2120CFFE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9442F-76F8-46EC-B21B-E92A7E0D0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4C67F-E5C5-4E54-8F2C-A17515A961D1}"/>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5" name="Footer Placeholder 4">
            <a:extLst>
              <a:ext uri="{FF2B5EF4-FFF2-40B4-BE49-F238E27FC236}">
                <a16:creationId xmlns:a16="http://schemas.microsoft.com/office/drawing/2014/main" id="{ECF34412-3435-4D13-8778-C5809C4D9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0B862-7B1A-4B2A-BA81-737ABAD90E44}"/>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2517657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resentation 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129674-7FC8-9E4A-897C-035376A6A9A8}"/>
              </a:ext>
            </a:extLst>
          </p:cNvPr>
          <p:cNvSpPr/>
          <p:nvPr userDrawn="1"/>
        </p:nvSpPr>
        <p:spPr bwMode="auto">
          <a:xfrm>
            <a:off x="0" y="0"/>
            <a:ext cx="8087360" cy="68580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 name="Title 1"/>
          <p:cNvSpPr>
            <a:spLocks noGrp="1"/>
          </p:cNvSpPr>
          <p:nvPr>
            <p:ph type="title" hasCustomPrompt="1"/>
          </p:nvPr>
        </p:nvSpPr>
        <p:spPr>
          <a:xfrm>
            <a:off x="605367" y="2096843"/>
            <a:ext cx="7315200"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7315200"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7" name="Picture 6">
            <a:extLst>
              <a:ext uri="{FF2B5EF4-FFF2-40B4-BE49-F238E27FC236}">
                <a16:creationId xmlns:a16="http://schemas.microsoft.com/office/drawing/2014/main" id="{23FC8C44-C961-1B44-88F9-FE82F4CE41DA}"/>
              </a:ext>
            </a:extLst>
          </p:cNvPr>
          <p:cNvPicPr>
            <a:picLocks noChangeAspect="1"/>
          </p:cNvPicPr>
          <p:nvPr userDrawn="1"/>
        </p:nvPicPr>
        <p:blipFill>
          <a:blip r:embed="rId3"/>
          <a:srcRect/>
          <a:stretch/>
        </p:blipFill>
        <p:spPr>
          <a:xfrm>
            <a:off x="609600" y="457199"/>
            <a:ext cx="2521141" cy="724828"/>
          </a:xfrm>
          <a:prstGeom prst="rect">
            <a:avLst/>
          </a:prstGeom>
        </p:spPr>
      </p:pic>
      <p:sp>
        <p:nvSpPr>
          <p:cNvPr id="4" name="Picture Placeholder 3">
            <a:extLst>
              <a:ext uri="{FF2B5EF4-FFF2-40B4-BE49-F238E27FC236}">
                <a16:creationId xmlns:a16="http://schemas.microsoft.com/office/drawing/2014/main" id="{87ADC094-A531-634D-94B5-1DFCEF46BC0C}"/>
              </a:ext>
            </a:extLst>
          </p:cNvPr>
          <p:cNvSpPr>
            <a:spLocks noGrp="1"/>
          </p:cNvSpPr>
          <p:nvPr>
            <p:ph type="pic" sz="quarter" idx="11"/>
          </p:nvPr>
        </p:nvSpPr>
        <p:spPr>
          <a:xfrm>
            <a:off x="8087360" y="0"/>
            <a:ext cx="4104640" cy="6858000"/>
          </a:xfrm>
        </p:spPr>
        <p:txBody>
          <a:bodyPr/>
          <a:lstStyle/>
          <a:p>
            <a:endParaRPr lang="en-US"/>
          </a:p>
        </p:txBody>
      </p:sp>
    </p:spTree>
    <p:custDataLst>
      <p:tags r:id="rId1"/>
    </p:custDataLst>
    <p:extLst>
      <p:ext uri="{BB962C8B-B14F-4D97-AF65-F5344CB8AC3E}">
        <p14:creationId xmlns:p14="http://schemas.microsoft.com/office/powerpoint/2010/main" val="29328758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3527338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A35A36AF-A0BE-4FF5-9657-877C1CB65431}"/>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228203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graphic">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064E82B0-63D5-4446-B657-1E110C3A1E8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0" name="Text Placeholder 14">
            <a:extLst>
              <a:ext uri="{FF2B5EF4-FFF2-40B4-BE49-F238E27FC236}">
                <a16:creationId xmlns:a16="http://schemas.microsoft.com/office/drawing/2014/main" id="{C3AE501B-FE48-4C9F-83B5-7617A1D2B0A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5872293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6" name="Picture 5">
            <a:extLst>
              <a:ext uri="{FF2B5EF4-FFF2-40B4-BE49-F238E27FC236}">
                <a16:creationId xmlns:a16="http://schemas.microsoft.com/office/drawing/2014/main" id="{24EE956F-A8FB-7742-BDD8-7B5300A94459}"/>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extLst>
      <p:ext uri="{BB962C8B-B14F-4D97-AF65-F5344CB8AC3E}">
        <p14:creationId xmlns:p14="http://schemas.microsoft.com/office/powerpoint/2010/main" val="1518400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7A40-9189-4DA8-AE71-D4B003582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8190A-4A5F-4C31-8BA9-83E446802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0D356-3173-418C-93CB-9F3C2E471A8E}"/>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5" name="Footer Placeholder 4">
            <a:extLst>
              <a:ext uri="{FF2B5EF4-FFF2-40B4-BE49-F238E27FC236}">
                <a16:creationId xmlns:a16="http://schemas.microsoft.com/office/drawing/2014/main" id="{03F42CF6-3406-4016-9DD7-2611332F3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6234B-62BB-4FED-B808-A993D43F7DAB}"/>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95673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C73C-8BDE-4EDC-86D4-70DA2738DC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C05E2-C9C1-4A79-8608-BEC2502EE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028A5-5651-44D1-8D3D-B5EEAEBC9095}"/>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5" name="Footer Placeholder 4">
            <a:extLst>
              <a:ext uri="{FF2B5EF4-FFF2-40B4-BE49-F238E27FC236}">
                <a16:creationId xmlns:a16="http://schemas.microsoft.com/office/drawing/2014/main" id="{3CF7C749-A8E7-4CE0-9AD5-3FD37C2BB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1A588-D0F6-4C09-B53F-127F8B361D23}"/>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312766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C4A2-3186-4CA2-9144-FE928B21C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5A658-BDB8-43EA-BEFB-F0BB66D3FB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BD4FF-3E51-455A-B230-1DC6FBF04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C24B1-40B2-40F0-A478-DA2DC5D36D4D}"/>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6" name="Footer Placeholder 5">
            <a:extLst>
              <a:ext uri="{FF2B5EF4-FFF2-40B4-BE49-F238E27FC236}">
                <a16:creationId xmlns:a16="http://schemas.microsoft.com/office/drawing/2014/main" id="{C36DC9DB-53F4-4FF2-B4F9-EEDAB94B3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00C3B-FF67-4F5C-8B2E-C2ABB7BAC5AA}"/>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300716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3C95-8767-4070-9754-2A61AA9FE0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6CA283-236A-4491-A9A8-22561A371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222DB1-D824-4D7B-9C41-CA4A895BAD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E724D1-7444-4F76-BCF4-D94D6D8EC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5473A-5373-4504-BFA8-E062A44AB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37560B-1702-4236-BF64-C2C23F3C72DC}"/>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8" name="Footer Placeholder 7">
            <a:extLst>
              <a:ext uri="{FF2B5EF4-FFF2-40B4-BE49-F238E27FC236}">
                <a16:creationId xmlns:a16="http://schemas.microsoft.com/office/drawing/2014/main" id="{D8B007A5-6D0E-4887-8B80-6AAE9572F7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056BA-9D31-4B34-B181-7B926EDF097D}"/>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154046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F4D2-8F4E-444C-B965-171E501B29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D335E1-1EB3-4351-A7E1-B8548CF286AD}"/>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4" name="Footer Placeholder 3">
            <a:extLst>
              <a:ext uri="{FF2B5EF4-FFF2-40B4-BE49-F238E27FC236}">
                <a16:creationId xmlns:a16="http://schemas.microsoft.com/office/drawing/2014/main" id="{906D70C3-B727-41E7-86E1-BB39A7FF61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2D174-4539-4A43-BC5F-D277267EF809}"/>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170839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78CA6-DF79-48A2-A9C1-B8D1A0585828}"/>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3" name="Footer Placeholder 2">
            <a:extLst>
              <a:ext uri="{FF2B5EF4-FFF2-40B4-BE49-F238E27FC236}">
                <a16:creationId xmlns:a16="http://schemas.microsoft.com/office/drawing/2014/main" id="{FEACDC05-44BB-42FE-8ED4-9A18BF2A5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E2846-9F0A-40A9-B952-DF920DDFB191}"/>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88636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CBA4-C72E-479F-8EB4-896D47333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4FAF0-0FAD-4356-A7FB-46E898BFB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04906-BD1F-4779-A1A6-9B579C7DC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DB84D-ABE2-4E55-9EF4-ED86463B3C03}"/>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6" name="Footer Placeholder 5">
            <a:extLst>
              <a:ext uri="{FF2B5EF4-FFF2-40B4-BE49-F238E27FC236}">
                <a16:creationId xmlns:a16="http://schemas.microsoft.com/office/drawing/2014/main" id="{A93C3E2B-1DC0-4C98-A64E-4C5421A4F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FD8C3-BA52-4D24-8EB6-313EF0585297}"/>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69226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E5F-9F40-49F4-BA54-C4114FB25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39EEC-CD1B-4966-B01A-2B8FB0CB7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AC24B-6DF3-4106-81BA-33B531E23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DC59B-FCB1-453E-B905-671780617A96}"/>
              </a:ext>
            </a:extLst>
          </p:cNvPr>
          <p:cNvSpPr>
            <a:spLocks noGrp="1"/>
          </p:cNvSpPr>
          <p:nvPr>
            <p:ph type="dt" sz="half" idx="10"/>
          </p:nvPr>
        </p:nvSpPr>
        <p:spPr/>
        <p:txBody>
          <a:bodyPr/>
          <a:lstStyle/>
          <a:p>
            <a:fld id="{F6BA4C20-97F3-44AA-A05F-19EE89C18966}" type="datetimeFigureOut">
              <a:rPr lang="en-US" smtClean="0"/>
              <a:t>9/26/2021</a:t>
            </a:fld>
            <a:endParaRPr lang="en-US"/>
          </a:p>
        </p:txBody>
      </p:sp>
      <p:sp>
        <p:nvSpPr>
          <p:cNvPr id="6" name="Footer Placeholder 5">
            <a:extLst>
              <a:ext uri="{FF2B5EF4-FFF2-40B4-BE49-F238E27FC236}">
                <a16:creationId xmlns:a16="http://schemas.microsoft.com/office/drawing/2014/main" id="{6AC38CC7-2A90-4AAB-A353-71668C74B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770D2-87BF-432D-89F3-3729D60B83DD}"/>
              </a:ext>
            </a:extLst>
          </p:cNvPr>
          <p:cNvSpPr>
            <a:spLocks noGrp="1"/>
          </p:cNvSpPr>
          <p:nvPr>
            <p:ph type="sldNum" sz="quarter" idx="12"/>
          </p:nvPr>
        </p:nvSpPr>
        <p:spPr/>
        <p:txBody>
          <a:bodyPr/>
          <a:lstStyle/>
          <a:p>
            <a:fld id="{0DED381C-2861-41EA-B2F7-F545D7BE2D13}" type="slidenum">
              <a:rPr lang="en-US" smtClean="0"/>
              <a:t>‹#›</a:t>
            </a:fld>
            <a:endParaRPr lang="en-US"/>
          </a:p>
        </p:txBody>
      </p:sp>
    </p:spTree>
    <p:extLst>
      <p:ext uri="{BB962C8B-B14F-4D97-AF65-F5344CB8AC3E}">
        <p14:creationId xmlns:p14="http://schemas.microsoft.com/office/powerpoint/2010/main" val="359316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D1E56-6F55-48A3-89C0-E7FAB6060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CD76E-B2DE-4183-96BC-4A4DDC347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B93CA-4111-4365-8F52-002052C2A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A4C20-97F3-44AA-A05F-19EE89C18966}" type="datetimeFigureOut">
              <a:rPr lang="en-US" smtClean="0"/>
              <a:t>9/26/2021</a:t>
            </a:fld>
            <a:endParaRPr lang="en-US"/>
          </a:p>
        </p:txBody>
      </p:sp>
      <p:sp>
        <p:nvSpPr>
          <p:cNvPr id="5" name="Footer Placeholder 4">
            <a:extLst>
              <a:ext uri="{FF2B5EF4-FFF2-40B4-BE49-F238E27FC236}">
                <a16:creationId xmlns:a16="http://schemas.microsoft.com/office/drawing/2014/main" id="{7018B619-5B80-433C-ACF8-39EA7CD52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4487E-D0BF-4DC5-A1C3-9A6E4383C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D381C-2861-41EA-B2F7-F545D7BE2D13}" type="slidenum">
              <a:rPr lang="en-US" smtClean="0"/>
              <a:t>‹#›</a:t>
            </a:fld>
            <a:endParaRPr lang="en-US"/>
          </a:p>
        </p:txBody>
      </p:sp>
    </p:spTree>
    <p:extLst>
      <p:ext uri="{BB962C8B-B14F-4D97-AF65-F5344CB8AC3E}">
        <p14:creationId xmlns:p14="http://schemas.microsoft.com/office/powerpoint/2010/main" val="342762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4B10-A6E9-4ED6-87F9-9470EA47D36E}"/>
              </a:ext>
            </a:extLst>
          </p:cNvPr>
          <p:cNvSpPr>
            <a:spLocks noGrp="1"/>
          </p:cNvSpPr>
          <p:nvPr>
            <p:ph type="title"/>
          </p:nvPr>
        </p:nvSpPr>
        <p:spPr/>
        <p:txBody>
          <a:bodyPr/>
          <a:lstStyle/>
          <a:p>
            <a:r>
              <a:rPr lang="en-US">
                <a:cs typeface="Arial"/>
              </a:rPr>
              <a:t>Team RAM</a:t>
            </a:r>
            <a:endParaRPr lang="en-US"/>
          </a:p>
        </p:txBody>
      </p:sp>
      <p:sp>
        <p:nvSpPr>
          <p:cNvPr id="3" name="Text Placeholder 2">
            <a:extLst>
              <a:ext uri="{FF2B5EF4-FFF2-40B4-BE49-F238E27FC236}">
                <a16:creationId xmlns:a16="http://schemas.microsoft.com/office/drawing/2014/main" id="{B65F257A-B541-49B4-A347-4FAC0A29D90D}"/>
              </a:ext>
            </a:extLst>
          </p:cNvPr>
          <p:cNvSpPr>
            <a:spLocks noGrp="1"/>
          </p:cNvSpPr>
          <p:nvPr>
            <p:ph type="body" sz="quarter" idx="10"/>
          </p:nvPr>
        </p:nvSpPr>
        <p:spPr>
          <a:xfrm>
            <a:off x="605367" y="3909431"/>
            <a:ext cx="7315200" cy="2214915"/>
          </a:xfrm>
        </p:spPr>
        <p:txBody>
          <a:bodyPr/>
          <a:lstStyle/>
          <a:p>
            <a:r>
              <a:rPr lang="en-US">
                <a:ea typeface="Arial Unicode MS"/>
                <a:cs typeface="Arial Unicode MS"/>
              </a:rPr>
              <a:t>Victoria Gordon, Jasmine Ward, </a:t>
            </a:r>
            <a:r>
              <a:rPr lang="en-US" err="1">
                <a:ea typeface="Arial Unicode MS"/>
                <a:cs typeface="Arial Unicode MS"/>
              </a:rPr>
              <a:t>Januavia</a:t>
            </a:r>
            <a:r>
              <a:rPr lang="en-US">
                <a:ea typeface="Arial Unicode MS"/>
                <a:cs typeface="Arial Unicode MS"/>
              </a:rPr>
              <a:t> Anthony, Kaprice Welsh, Sameer Doshi, Dave Upton</a:t>
            </a:r>
          </a:p>
          <a:p>
            <a:endParaRPr lang="en-US"/>
          </a:p>
          <a:p>
            <a:r>
              <a:rPr lang="en-US">
                <a:ea typeface="Arial Unicode MS"/>
                <a:cs typeface="Arial Unicode MS"/>
              </a:rPr>
              <a:t>9/25/2021</a:t>
            </a:r>
            <a:endParaRPr lang="en-US"/>
          </a:p>
          <a:p>
            <a:endParaRPr lang="en-US"/>
          </a:p>
          <a:p>
            <a:endParaRPr lang="en-US"/>
          </a:p>
        </p:txBody>
      </p:sp>
      <p:pic>
        <p:nvPicPr>
          <p:cNvPr id="5" name="Picture 5" descr="Wooden house in rustic landscape">
            <a:extLst>
              <a:ext uri="{FF2B5EF4-FFF2-40B4-BE49-F238E27FC236}">
                <a16:creationId xmlns:a16="http://schemas.microsoft.com/office/drawing/2014/main" id="{19D6F65B-E660-4CFA-93DE-DD33701B8227}"/>
              </a:ext>
            </a:extLst>
          </p:cNvPr>
          <p:cNvPicPr>
            <a:picLocks noGrp="1" noChangeAspect="1"/>
          </p:cNvPicPr>
          <p:nvPr>
            <p:ph type="pic" sz="quarter" idx="11"/>
          </p:nvPr>
        </p:nvPicPr>
        <p:blipFill rotWithShape="1">
          <a:blip r:embed="rId2"/>
          <a:srcRect l="30080" r="30080"/>
          <a:stretch/>
        </p:blipFill>
        <p:spPr>
          <a:xfrm>
            <a:off x="7421705" y="-70069"/>
            <a:ext cx="4980502" cy="6858000"/>
          </a:xfrm>
        </p:spPr>
      </p:pic>
    </p:spTree>
    <p:extLst>
      <p:ext uri="{BB962C8B-B14F-4D97-AF65-F5344CB8AC3E}">
        <p14:creationId xmlns:p14="http://schemas.microsoft.com/office/powerpoint/2010/main" val="663384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1D4BF65-6B0A-42B2-A982-4C6CF5315134}"/>
              </a:ext>
            </a:extLst>
          </p:cNvPr>
          <p:cNvSpPr>
            <a:spLocks noGrp="1"/>
          </p:cNvSpPr>
          <p:nvPr>
            <p:ph type="body" sz="quarter" idx="10"/>
          </p:nvPr>
        </p:nvSpPr>
        <p:spPr/>
        <p:txBody>
          <a:bodyPr/>
          <a:lstStyle/>
          <a:p>
            <a:r>
              <a:rPr lang="en-US">
                <a:ea typeface="+mn-lt"/>
                <a:cs typeface="+mn-lt"/>
              </a:rPr>
              <a:t>African American woman in rural GA gets pregnant......</a:t>
            </a:r>
            <a:endParaRPr lang="en-US"/>
          </a:p>
          <a:p>
            <a:endParaRPr lang="en-US"/>
          </a:p>
        </p:txBody>
      </p:sp>
      <p:sp>
        <p:nvSpPr>
          <p:cNvPr id="4" name="Text Placeholder 3">
            <a:extLst>
              <a:ext uri="{FF2B5EF4-FFF2-40B4-BE49-F238E27FC236}">
                <a16:creationId xmlns:a16="http://schemas.microsoft.com/office/drawing/2014/main" id="{0D064CB7-857F-4048-BDA2-2562803DB6DE}"/>
              </a:ext>
            </a:extLst>
          </p:cNvPr>
          <p:cNvSpPr>
            <a:spLocks noGrp="1"/>
          </p:cNvSpPr>
          <p:nvPr>
            <p:ph type="body" sz="quarter" idx="19"/>
          </p:nvPr>
        </p:nvSpPr>
        <p:spPr/>
        <p:txBody>
          <a:bodyPr/>
          <a:lstStyle/>
          <a:p>
            <a:endParaRPr lang="en-US"/>
          </a:p>
        </p:txBody>
      </p:sp>
      <p:sp>
        <p:nvSpPr>
          <p:cNvPr id="5" name="Text Placeholder 4">
            <a:extLst>
              <a:ext uri="{FF2B5EF4-FFF2-40B4-BE49-F238E27FC236}">
                <a16:creationId xmlns:a16="http://schemas.microsoft.com/office/drawing/2014/main" id="{967AA74F-663E-4D57-864E-3F0015CC0A10}"/>
              </a:ext>
            </a:extLst>
          </p:cNvPr>
          <p:cNvSpPr>
            <a:spLocks noGrp="1"/>
          </p:cNvSpPr>
          <p:nvPr>
            <p:ph type="body" sz="quarter" idx="20"/>
          </p:nvPr>
        </p:nvSpPr>
        <p:spPr/>
        <p:txBody>
          <a:bodyPr/>
          <a:lstStyle/>
          <a:p>
            <a:endParaRPr lang="en-US"/>
          </a:p>
        </p:txBody>
      </p:sp>
      <p:sp>
        <p:nvSpPr>
          <p:cNvPr id="7" name="Title 6"/>
          <p:cNvSpPr>
            <a:spLocks noGrp="1"/>
          </p:cNvSpPr>
          <p:nvPr>
            <p:ph type="title"/>
          </p:nvPr>
        </p:nvSpPr>
        <p:spPr/>
        <p:txBody>
          <a:bodyPr/>
          <a:lstStyle/>
          <a:p>
            <a:r>
              <a:rPr lang="en-US"/>
              <a:t>Hack4Equity</a:t>
            </a:r>
          </a:p>
        </p:txBody>
      </p:sp>
      <p:sp>
        <p:nvSpPr>
          <p:cNvPr id="6" name="Slide Number Placeholder 5">
            <a:extLst>
              <a:ext uri="{FF2B5EF4-FFF2-40B4-BE49-F238E27FC236}">
                <a16:creationId xmlns:a16="http://schemas.microsoft.com/office/drawing/2014/main" id="{21C2F794-71D7-42BA-85D1-CDF931AC099A}"/>
              </a:ext>
            </a:extLst>
          </p:cNvPr>
          <p:cNvSpPr>
            <a:spLocks noGrp="1"/>
          </p:cNvSpPr>
          <p:nvPr>
            <p:ph type="sldNum" sz="quarter" idx="25"/>
          </p:nvPr>
        </p:nvSpPr>
        <p:spPr/>
        <p:txBody>
          <a:bodyPr/>
          <a:lstStyle/>
          <a:p>
            <a:fld id="{AD816501-AAE5-214E-B100-00C3DC5F5E3F}" type="slidenum">
              <a:rPr lang="en-US" smtClean="0"/>
              <a:pPr/>
              <a:t>2</a:t>
            </a:fld>
            <a:endParaRPr lang="en-US"/>
          </a:p>
        </p:txBody>
      </p:sp>
      <p:sp>
        <p:nvSpPr>
          <p:cNvPr id="3" name="Content Placeholder 2">
            <a:extLst>
              <a:ext uri="{FF2B5EF4-FFF2-40B4-BE49-F238E27FC236}">
                <a16:creationId xmlns:a16="http://schemas.microsoft.com/office/drawing/2014/main" id="{29685903-C5B0-4C23-BEB3-640319B46823}"/>
              </a:ext>
            </a:extLst>
          </p:cNvPr>
          <p:cNvSpPr>
            <a:spLocks noGrp="1"/>
          </p:cNvSpPr>
          <p:nvPr>
            <p:ph sz="quarter" idx="22"/>
          </p:nvPr>
        </p:nvSpPr>
        <p:spPr/>
        <p:txBody>
          <a:bodyPr/>
          <a:lstStyle/>
          <a:p>
            <a:endParaRPr lang="en-US"/>
          </a:p>
        </p:txBody>
      </p:sp>
      <p:sp>
        <p:nvSpPr>
          <p:cNvPr id="8" name="Content Placeholder 7">
            <a:extLst>
              <a:ext uri="{FF2B5EF4-FFF2-40B4-BE49-F238E27FC236}">
                <a16:creationId xmlns:a16="http://schemas.microsoft.com/office/drawing/2014/main" id="{12582EA8-9A58-4E9C-9CEE-52F3F5077BFA}"/>
              </a:ext>
            </a:extLst>
          </p:cNvPr>
          <p:cNvSpPr>
            <a:spLocks noGrp="1"/>
          </p:cNvSpPr>
          <p:nvPr>
            <p:ph sz="quarter" idx="26"/>
          </p:nvPr>
        </p:nvSpPr>
        <p:spPr/>
        <p:txBody>
          <a:bodyPr/>
          <a:lstStyle/>
          <a:p>
            <a:r>
              <a:rPr lang="en-US" i="1">
                <a:cs typeface="Arial"/>
              </a:rPr>
              <a:t>The lack of access to high quality, evidence based maternity health care services in 129 rural counties in Georgia that is associated with increased rates of maternal mortality and morbidity, disproportionately affecting African American Women.</a:t>
            </a:r>
            <a:endParaRPr lang="en-US"/>
          </a:p>
        </p:txBody>
      </p:sp>
      <p:pic>
        <p:nvPicPr>
          <p:cNvPr id="9" name="Picture Placeholder 6" descr="Icon&#10;&#10;Description automatically generated">
            <a:extLst>
              <a:ext uri="{FF2B5EF4-FFF2-40B4-BE49-F238E27FC236}">
                <a16:creationId xmlns:a16="http://schemas.microsoft.com/office/drawing/2014/main" id="{3C2D9339-6191-4B79-A5FB-6D9240760046}"/>
              </a:ext>
            </a:extLst>
          </p:cNvPr>
          <p:cNvPicPr>
            <a:picLocks noChangeAspect="1"/>
          </p:cNvPicPr>
          <p:nvPr/>
        </p:nvPicPr>
        <p:blipFill rotWithShape="1">
          <a:blip r:embed="rId4"/>
          <a:srcRect l="4274" r="4274"/>
          <a:stretch>
            <a:fillRect/>
          </a:stretch>
        </p:blipFill>
        <p:spPr>
          <a:xfrm rot="16200000">
            <a:off x="6951102" y="1206182"/>
            <a:ext cx="5320532" cy="3955737"/>
          </a:xfrm>
          <a:prstGeom prst="rect">
            <a:avLst/>
          </a:prstGeom>
        </p:spPr>
      </p:pic>
    </p:spTree>
    <p:custDataLst>
      <p:tags r:id="rId1"/>
    </p:custDataLst>
    <p:extLst>
      <p:ext uri="{BB962C8B-B14F-4D97-AF65-F5344CB8AC3E}">
        <p14:creationId xmlns:p14="http://schemas.microsoft.com/office/powerpoint/2010/main" val="2765929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1FF8F7-6142-41F9-BF70-D4BE005CBDB0}"/>
              </a:ext>
            </a:extLst>
          </p:cNvPr>
          <p:cNvSpPr>
            <a:spLocks noGrp="1"/>
          </p:cNvSpPr>
          <p:nvPr>
            <p:ph type="body" sz="quarter" idx="10"/>
          </p:nvPr>
        </p:nvSpPr>
        <p:spPr/>
        <p:txBody>
          <a:bodyPr/>
          <a:lstStyle/>
          <a:p>
            <a:r>
              <a:rPr lang="en-US" dirty="0">
                <a:ea typeface="Arial Unicode MS"/>
                <a:cs typeface="Arial Unicode MS"/>
              </a:rPr>
              <a:t>Hybrid  Prenatal Model of Care</a:t>
            </a:r>
            <a:endParaRPr lang="en-US" dirty="0"/>
          </a:p>
        </p:txBody>
      </p:sp>
      <p:sp>
        <p:nvSpPr>
          <p:cNvPr id="8" name="Text Placeholder 7">
            <a:extLst>
              <a:ext uri="{FF2B5EF4-FFF2-40B4-BE49-F238E27FC236}">
                <a16:creationId xmlns:a16="http://schemas.microsoft.com/office/drawing/2014/main" id="{8C99472A-C700-4920-B4A0-A32343423846}"/>
              </a:ext>
            </a:extLst>
          </p:cNvPr>
          <p:cNvSpPr>
            <a:spLocks noGrp="1"/>
          </p:cNvSpPr>
          <p:nvPr>
            <p:ph type="body" sz="quarter" idx="19"/>
          </p:nvPr>
        </p:nvSpPr>
        <p:spPr/>
        <p:txBody>
          <a:bodyPr/>
          <a:lstStyle/>
          <a:p>
            <a:endParaRPr lang="en-US"/>
          </a:p>
        </p:txBody>
      </p:sp>
      <p:sp>
        <p:nvSpPr>
          <p:cNvPr id="9" name="Text Placeholder 8">
            <a:extLst>
              <a:ext uri="{FF2B5EF4-FFF2-40B4-BE49-F238E27FC236}">
                <a16:creationId xmlns:a16="http://schemas.microsoft.com/office/drawing/2014/main" id="{DE30714E-9148-4C03-A121-0D186D54AA9B}"/>
              </a:ext>
            </a:extLst>
          </p:cNvPr>
          <p:cNvSpPr>
            <a:spLocks noGrp="1"/>
          </p:cNvSpPr>
          <p:nvPr>
            <p:ph type="body" sz="quarter" idx="20"/>
          </p:nvPr>
        </p:nvSpPr>
        <p:spPr/>
        <p:txBody>
          <a:bodyPr/>
          <a:lstStyle/>
          <a:p>
            <a:endParaRPr lang="en-US"/>
          </a:p>
        </p:txBody>
      </p:sp>
      <p:sp>
        <p:nvSpPr>
          <p:cNvPr id="5" name="Title 4">
            <a:extLst>
              <a:ext uri="{FF2B5EF4-FFF2-40B4-BE49-F238E27FC236}">
                <a16:creationId xmlns:a16="http://schemas.microsoft.com/office/drawing/2014/main" id="{556A0318-86F6-49E8-9834-D5E50E2AC501}"/>
              </a:ext>
            </a:extLst>
          </p:cNvPr>
          <p:cNvSpPr>
            <a:spLocks noGrp="1"/>
          </p:cNvSpPr>
          <p:nvPr>
            <p:ph type="title"/>
          </p:nvPr>
        </p:nvSpPr>
        <p:spPr>
          <a:xfrm>
            <a:off x="234350" y="359165"/>
            <a:ext cx="11187023" cy="1325563"/>
          </a:xfrm>
        </p:spPr>
        <p:txBody>
          <a:bodyPr>
            <a:normAutofit fontScale="90000"/>
          </a:bodyPr>
          <a:lstStyle/>
          <a:p>
            <a:r>
              <a:rPr lang="en-US" dirty="0"/>
              <a:t>Rural Access Model </a:t>
            </a:r>
            <a:br>
              <a:rPr lang="en-US" dirty="0"/>
            </a:br>
            <a:br>
              <a:rPr lang="en-US" dirty="0"/>
            </a:br>
            <a:endParaRPr lang="en-US" dirty="0"/>
          </a:p>
        </p:txBody>
      </p:sp>
      <p:sp>
        <p:nvSpPr>
          <p:cNvPr id="6" name="Slide Number Placeholder 5">
            <a:extLst>
              <a:ext uri="{FF2B5EF4-FFF2-40B4-BE49-F238E27FC236}">
                <a16:creationId xmlns:a16="http://schemas.microsoft.com/office/drawing/2014/main" id="{16457F98-F2A8-40B7-8273-507343F869D6}"/>
              </a:ext>
            </a:extLst>
          </p:cNvPr>
          <p:cNvSpPr>
            <a:spLocks noGrp="1"/>
          </p:cNvSpPr>
          <p:nvPr>
            <p:ph type="sldNum" sz="quarter" idx="21"/>
          </p:nvPr>
        </p:nvSpPr>
        <p:spPr/>
        <p:txBody>
          <a:bodyPr/>
          <a:lstStyle/>
          <a:p>
            <a:fld id="{AD816501-AAE5-214E-B100-00C3DC5F5E3F}" type="slidenum">
              <a:rPr lang="en-US" smtClean="0"/>
              <a:pPr/>
              <a:t>3</a:t>
            </a:fld>
            <a:endParaRPr lang="en-US"/>
          </a:p>
        </p:txBody>
      </p:sp>
      <p:sp>
        <p:nvSpPr>
          <p:cNvPr id="10" name="Content Placeholder 9">
            <a:extLst>
              <a:ext uri="{FF2B5EF4-FFF2-40B4-BE49-F238E27FC236}">
                <a16:creationId xmlns:a16="http://schemas.microsoft.com/office/drawing/2014/main" id="{66042BC4-88AF-4995-A735-74A4FFF76004}"/>
              </a:ext>
            </a:extLst>
          </p:cNvPr>
          <p:cNvSpPr>
            <a:spLocks noGrp="1"/>
          </p:cNvSpPr>
          <p:nvPr>
            <p:ph sz="quarter" idx="22"/>
          </p:nvPr>
        </p:nvSpPr>
        <p:spPr/>
        <p:txBody>
          <a:bodyPr/>
          <a:lstStyle/>
          <a:p>
            <a:pPr marL="0" indent="0">
              <a:buNone/>
            </a:pPr>
            <a:endParaRPr lang="en-US"/>
          </a:p>
          <a:p>
            <a:endParaRPr lang="en-US"/>
          </a:p>
          <a:p>
            <a:endParaRPr lang="en-US"/>
          </a:p>
        </p:txBody>
      </p:sp>
      <p:pic>
        <p:nvPicPr>
          <p:cNvPr id="3" name="Picture 3">
            <a:extLst>
              <a:ext uri="{FF2B5EF4-FFF2-40B4-BE49-F238E27FC236}">
                <a16:creationId xmlns:a16="http://schemas.microsoft.com/office/drawing/2014/main" id="{1E479E4E-EE7B-490A-B7B5-E3DFD53D3A7E}"/>
              </a:ext>
            </a:extLst>
          </p:cNvPr>
          <p:cNvPicPr>
            <a:picLocks noGrp="1" noChangeAspect="1"/>
          </p:cNvPicPr>
          <p:nvPr>
            <p:ph sz="quarter" idx="23"/>
          </p:nvPr>
        </p:nvPicPr>
        <p:blipFill>
          <a:blip r:embed="rId3"/>
          <a:stretch>
            <a:fillRect/>
          </a:stretch>
        </p:blipFill>
        <p:spPr>
          <a:xfrm>
            <a:off x="6471196" y="1332180"/>
            <a:ext cx="3455848" cy="4206240"/>
          </a:xfrm>
        </p:spPr>
      </p:pic>
      <p:pic>
        <p:nvPicPr>
          <p:cNvPr id="4" name="Picture 6" descr="Graphical user interface, application, Teams&#10;&#10;Description automatically generated">
            <a:extLst>
              <a:ext uri="{FF2B5EF4-FFF2-40B4-BE49-F238E27FC236}">
                <a16:creationId xmlns:a16="http://schemas.microsoft.com/office/drawing/2014/main" id="{7FD38A2A-DCF4-4F67-9D3A-AC22A8B9F32F}"/>
              </a:ext>
            </a:extLst>
          </p:cNvPr>
          <p:cNvPicPr>
            <a:picLocks noChangeAspect="1"/>
          </p:cNvPicPr>
          <p:nvPr/>
        </p:nvPicPr>
        <p:blipFill>
          <a:blip r:embed="rId4"/>
          <a:stretch>
            <a:fillRect/>
          </a:stretch>
        </p:blipFill>
        <p:spPr>
          <a:xfrm>
            <a:off x="673819" y="1550675"/>
            <a:ext cx="4445000" cy="4216290"/>
          </a:xfrm>
          <a:prstGeom prst="rect">
            <a:avLst/>
          </a:prstGeom>
        </p:spPr>
      </p:pic>
    </p:spTree>
    <p:extLst>
      <p:ext uri="{BB962C8B-B14F-4D97-AF65-F5344CB8AC3E}">
        <p14:creationId xmlns:p14="http://schemas.microsoft.com/office/powerpoint/2010/main" val="3815676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B4F61F-AD58-4A6D-9ACA-DE5D7F99309B}"/>
              </a:ext>
            </a:extLst>
          </p:cNvPr>
          <p:cNvSpPr>
            <a:spLocks noGrp="1"/>
          </p:cNvSpPr>
          <p:nvPr>
            <p:ph type="body" sz="quarter" idx="19"/>
          </p:nvPr>
        </p:nvSpPr>
        <p:spPr/>
        <p:txBody>
          <a:bodyPr/>
          <a:lstStyle/>
          <a:p>
            <a:endParaRPr lang="en-US"/>
          </a:p>
        </p:txBody>
      </p:sp>
      <p:sp>
        <p:nvSpPr>
          <p:cNvPr id="3" name="Text Placeholder 2">
            <a:extLst>
              <a:ext uri="{FF2B5EF4-FFF2-40B4-BE49-F238E27FC236}">
                <a16:creationId xmlns:a16="http://schemas.microsoft.com/office/drawing/2014/main" id="{8B32FBC6-FCF9-484F-A47F-A4EC6B07ED7E}"/>
              </a:ext>
            </a:extLst>
          </p:cNvPr>
          <p:cNvSpPr>
            <a:spLocks noGrp="1"/>
          </p:cNvSpPr>
          <p:nvPr>
            <p:ph type="body" sz="quarter" idx="20"/>
          </p:nvPr>
        </p:nvSpPr>
        <p:spPr/>
        <p:txBody>
          <a:bodyPr/>
          <a:lstStyle/>
          <a:p>
            <a:endParaRPr lang="en-US"/>
          </a:p>
        </p:txBody>
      </p:sp>
      <p:sp>
        <p:nvSpPr>
          <p:cNvPr id="4" name="Title 3">
            <a:extLst>
              <a:ext uri="{FF2B5EF4-FFF2-40B4-BE49-F238E27FC236}">
                <a16:creationId xmlns:a16="http://schemas.microsoft.com/office/drawing/2014/main" id="{8FFB3639-6C22-4C7C-8596-929E3EC9FCF6}"/>
              </a:ext>
            </a:extLst>
          </p:cNvPr>
          <p:cNvSpPr>
            <a:spLocks noGrp="1"/>
          </p:cNvSpPr>
          <p:nvPr>
            <p:ph type="title"/>
          </p:nvPr>
        </p:nvSpPr>
        <p:spPr>
          <a:xfrm>
            <a:off x="609599" y="378458"/>
            <a:ext cx="10141527" cy="800219"/>
          </a:xfrm>
        </p:spPr>
        <p:txBody>
          <a:bodyPr>
            <a:normAutofit fontScale="90000"/>
          </a:bodyPr>
          <a:lstStyle/>
          <a:p>
            <a:r>
              <a:rPr lang="en-US">
                <a:ea typeface="Arial Unicode MS"/>
                <a:cs typeface="Arial Unicode MS"/>
              </a:rPr>
              <a:t>How is this different than telemedicine?</a:t>
            </a:r>
            <a:br>
              <a:rPr lang="en-US">
                <a:ea typeface="Arial Unicode MS"/>
                <a:cs typeface="Arial Unicode MS"/>
              </a:rPr>
            </a:br>
            <a:r>
              <a:rPr lang="en-US" sz="2200">
                <a:ea typeface="Arial Unicode MS"/>
                <a:cs typeface="Arial Unicode MS"/>
              </a:rPr>
              <a:t>Higher Quality Product</a:t>
            </a:r>
            <a:endParaRPr lang="en-US"/>
          </a:p>
        </p:txBody>
      </p:sp>
      <p:sp>
        <p:nvSpPr>
          <p:cNvPr id="5" name="Slide Number Placeholder 4">
            <a:extLst>
              <a:ext uri="{FF2B5EF4-FFF2-40B4-BE49-F238E27FC236}">
                <a16:creationId xmlns:a16="http://schemas.microsoft.com/office/drawing/2014/main" id="{25E08AED-C20D-4258-95EC-4CE86B5AE8AB}"/>
              </a:ext>
            </a:extLst>
          </p:cNvPr>
          <p:cNvSpPr>
            <a:spLocks noGrp="1"/>
          </p:cNvSpPr>
          <p:nvPr>
            <p:ph type="sldNum" sz="quarter" idx="21"/>
          </p:nvPr>
        </p:nvSpPr>
        <p:spPr/>
        <p:txBody>
          <a:bodyPr/>
          <a:lstStyle/>
          <a:p>
            <a:fld id="{AD816501-AAE5-214E-B100-00C3DC5F5E3F}" type="slidenum">
              <a:rPr lang="en-US" smtClean="0"/>
              <a:pPr/>
              <a:t>4</a:t>
            </a:fld>
            <a:endParaRPr lang="en-US"/>
          </a:p>
        </p:txBody>
      </p:sp>
      <p:graphicFrame>
        <p:nvGraphicFramePr>
          <p:cNvPr id="9" name="Table 9">
            <a:extLst>
              <a:ext uri="{FF2B5EF4-FFF2-40B4-BE49-F238E27FC236}">
                <a16:creationId xmlns:a16="http://schemas.microsoft.com/office/drawing/2014/main" id="{BD69C9A9-8CC3-4934-8E89-FB226B706BF0}"/>
              </a:ext>
            </a:extLst>
          </p:cNvPr>
          <p:cNvGraphicFramePr>
            <a:graphicFrameLocks noGrp="1"/>
          </p:cNvGraphicFramePr>
          <p:nvPr>
            <p:ph sz="quarter" idx="22"/>
          </p:nvPr>
        </p:nvGraphicFramePr>
        <p:xfrm>
          <a:off x="483972" y="1709351"/>
          <a:ext cx="11162397" cy="4452285"/>
        </p:xfrm>
        <a:graphic>
          <a:graphicData uri="http://schemas.openxmlformats.org/drawingml/2006/table">
            <a:tbl>
              <a:tblPr firstRow="1" bandRow="1">
                <a:tableStyleId>{5C22544A-7EE6-4342-B048-85BDC9FD1C3A}</a:tableStyleId>
              </a:tblPr>
              <a:tblGrid>
                <a:gridCol w="2327189">
                  <a:extLst>
                    <a:ext uri="{9D8B030D-6E8A-4147-A177-3AD203B41FA5}">
                      <a16:colId xmlns:a16="http://schemas.microsoft.com/office/drawing/2014/main" val="3243308205"/>
                    </a:ext>
                  </a:extLst>
                </a:gridCol>
                <a:gridCol w="2208802">
                  <a:extLst>
                    <a:ext uri="{9D8B030D-6E8A-4147-A177-3AD203B41FA5}">
                      <a16:colId xmlns:a16="http://schemas.microsoft.com/office/drawing/2014/main" val="415004673"/>
                    </a:ext>
                  </a:extLst>
                </a:gridCol>
                <a:gridCol w="2208802">
                  <a:extLst>
                    <a:ext uri="{9D8B030D-6E8A-4147-A177-3AD203B41FA5}">
                      <a16:colId xmlns:a16="http://schemas.microsoft.com/office/drawing/2014/main" val="4192098447"/>
                    </a:ext>
                  </a:extLst>
                </a:gridCol>
                <a:gridCol w="2208802">
                  <a:extLst>
                    <a:ext uri="{9D8B030D-6E8A-4147-A177-3AD203B41FA5}">
                      <a16:colId xmlns:a16="http://schemas.microsoft.com/office/drawing/2014/main" val="4235452778"/>
                    </a:ext>
                  </a:extLst>
                </a:gridCol>
                <a:gridCol w="2208802">
                  <a:extLst>
                    <a:ext uri="{9D8B030D-6E8A-4147-A177-3AD203B41FA5}">
                      <a16:colId xmlns:a16="http://schemas.microsoft.com/office/drawing/2014/main" val="996459420"/>
                    </a:ext>
                  </a:extLst>
                </a:gridCol>
              </a:tblGrid>
              <a:tr h="316845">
                <a:tc>
                  <a:txBody>
                    <a:bodyPr/>
                    <a:lstStyle/>
                    <a:p>
                      <a:pPr algn="l"/>
                      <a:r>
                        <a:rPr lang="en-US" sz="1400" b="1"/>
                        <a:t>Benefits</a:t>
                      </a:r>
                    </a:p>
                  </a:txBody>
                  <a:tcPr anchor="ctr"/>
                </a:tc>
                <a:tc>
                  <a:txBody>
                    <a:bodyPr/>
                    <a:lstStyle/>
                    <a:p>
                      <a:pPr algn="ctr"/>
                      <a:r>
                        <a:rPr lang="en-US" sz="1400" b="1"/>
                        <a:t>RAM </a:t>
                      </a:r>
                    </a:p>
                  </a:txBody>
                  <a:tcPr anchor="ctr"/>
                </a:tc>
                <a:tc>
                  <a:txBody>
                    <a:bodyPr/>
                    <a:lstStyle/>
                    <a:p>
                      <a:pPr algn="ctr"/>
                      <a:r>
                        <a:rPr lang="en-US" sz="1400" b="1"/>
                        <a:t>Telemedicine</a:t>
                      </a:r>
                    </a:p>
                  </a:txBody>
                  <a:tcPr anchor="ctr"/>
                </a:tc>
                <a:tc>
                  <a:txBody>
                    <a:bodyPr/>
                    <a:lstStyle/>
                    <a:p>
                      <a:pPr algn="ctr"/>
                      <a:r>
                        <a:rPr lang="en-US" sz="1400" b="1"/>
                        <a:t>Telemonitoring</a:t>
                      </a:r>
                    </a:p>
                  </a:txBody>
                  <a:tcPr anchor="ctr"/>
                </a:tc>
                <a:tc>
                  <a:txBody>
                    <a:bodyPr/>
                    <a:lstStyle/>
                    <a:p>
                      <a:pPr algn="ctr"/>
                      <a:r>
                        <a:rPr lang="en-US" sz="1400" b="1"/>
                        <a:t>In Person Prenatal Care</a:t>
                      </a:r>
                    </a:p>
                  </a:txBody>
                  <a:tcPr anchor="ctr"/>
                </a:tc>
                <a:extLst>
                  <a:ext uri="{0D108BD9-81ED-4DB2-BD59-A6C34878D82A}">
                    <a16:rowId xmlns:a16="http://schemas.microsoft.com/office/drawing/2014/main" val="228668607"/>
                  </a:ext>
                </a:extLst>
              </a:tr>
              <a:tr h="689240">
                <a:tc>
                  <a:txBody>
                    <a:bodyPr/>
                    <a:lstStyle/>
                    <a:p>
                      <a:pPr algn="l"/>
                      <a:r>
                        <a:rPr lang="en-US" sz="1400" b="1" i="0"/>
                        <a:t>Intuitive to Use</a:t>
                      </a:r>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extLst>
                  <a:ext uri="{0D108BD9-81ED-4DB2-BD59-A6C34878D82A}">
                    <a16:rowId xmlns:a16="http://schemas.microsoft.com/office/drawing/2014/main" val="1243181261"/>
                  </a:ext>
                </a:extLst>
              </a:tr>
              <a:tr h="689240">
                <a:tc>
                  <a:txBody>
                    <a:bodyPr/>
                    <a:lstStyle/>
                    <a:p>
                      <a:pPr algn="l"/>
                      <a:r>
                        <a:rPr lang="en-US" sz="1400" b="1" i="0"/>
                        <a:t>Interactive</a:t>
                      </a:r>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extLst>
                  <a:ext uri="{0D108BD9-81ED-4DB2-BD59-A6C34878D82A}">
                    <a16:rowId xmlns:a16="http://schemas.microsoft.com/office/drawing/2014/main" val="2160039154"/>
                  </a:ext>
                </a:extLst>
              </a:tr>
              <a:tr h="689240">
                <a:tc>
                  <a:txBody>
                    <a:bodyPr/>
                    <a:lstStyle/>
                    <a:p>
                      <a:pPr algn="l"/>
                      <a:r>
                        <a:rPr lang="en-US" sz="1400" b="1" i="0"/>
                        <a:t>Comprehensive</a:t>
                      </a:r>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extLst>
                  <a:ext uri="{0D108BD9-81ED-4DB2-BD59-A6C34878D82A}">
                    <a16:rowId xmlns:a16="http://schemas.microsoft.com/office/drawing/2014/main" val="3764186256"/>
                  </a:ext>
                </a:extLst>
              </a:tr>
              <a:tr h="689240">
                <a:tc>
                  <a:txBody>
                    <a:bodyPr/>
                    <a:lstStyle/>
                    <a:p>
                      <a:pPr algn="l"/>
                      <a:r>
                        <a:rPr lang="en-US" sz="1400" b="1" i="0"/>
                        <a:t>Cost Effective</a:t>
                      </a:r>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extLst>
                  <a:ext uri="{0D108BD9-81ED-4DB2-BD59-A6C34878D82A}">
                    <a16:rowId xmlns:a16="http://schemas.microsoft.com/office/drawing/2014/main" val="3083904335"/>
                  </a:ext>
                </a:extLst>
              </a:tr>
              <a:tr h="689240">
                <a:tc>
                  <a:txBody>
                    <a:bodyPr/>
                    <a:lstStyle/>
                    <a:p>
                      <a:pPr algn="l"/>
                      <a:r>
                        <a:rPr lang="en-US" sz="1400" b="1" i="0"/>
                        <a:t>Readily Available</a:t>
                      </a:r>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extLst>
                  <a:ext uri="{0D108BD9-81ED-4DB2-BD59-A6C34878D82A}">
                    <a16:rowId xmlns:a16="http://schemas.microsoft.com/office/drawing/2014/main" val="1335831274"/>
                  </a:ext>
                </a:extLst>
              </a:tr>
              <a:tr h="689240">
                <a:tc>
                  <a:txBody>
                    <a:bodyPr/>
                    <a:lstStyle/>
                    <a:p>
                      <a:pPr algn="l"/>
                      <a:r>
                        <a:rPr lang="en-US" sz="1400" b="1" i="0"/>
                        <a:t>Multidimensional</a:t>
                      </a:r>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tc>
                  <a:txBody>
                    <a:bodyPr/>
                    <a:lstStyle/>
                    <a:p>
                      <a:pPr algn="ctr"/>
                      <a:endParaRPr lang="en-US" sz="1400"/>
                    </a:p>
                  </a:txBody>
                  <a:tcPr anchor="ctr"/>
                </a:tc>
                <a:extLst>
                  <a:ext uri="{0D108BD9-81ED-4DB2-BD59-A6C34878D82A}">
                    <a16:rowId xmlns:a16="http://schemas.microsoft.com/office/drawing/2014/main" val="560376922"/>
                  </a:ext>
                </a:extLst>
              </a:tr>
            </a:tbl>
          </a:graphicData>
        </a:graphic>
      </p:graphicFrame>
      <p:pic>
        <p:nvPicPr>
          <p:cNvPr id="7" name="Graphic 6" descr="Checkmark with solid fill">
            <a:extLst>
              <a:ext uri="{FF2B5EF4-FFF2-40B4-BE49-F238E27FC236}">
                <a16:creationId xmlns:a16="http://schemas.microsoft.com/office/drawing/2014/main" id="{ACCF8DEA-3F56-4A1F-A426-92E7737FAA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9695" y="2083200"/>
            <a:ext cx="548640" cy="548640"/>
          </a:xfrm>
          <a:prstGeom prst="rect">
            <a:avLst/>
          </a:prstGeom>
        </p:spPr>
      </p:pic>
      <p:pic>
        <p:nvPicPr>
          <p:cNvPr id="10" name="Graphic 9" descr="Checkmark with solid fill">
            <a:extLst>
              <a:ext uri="{FF2B5EF4-FFF2-40B4-BE49-F238E27FC236}">
                <a16:creationId xmlns:a16="http://schemas.microsoft.com/office/drawing/2014/main" id="{397E1B55-50BD-465B-BC37-AAE973E77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9695" y="2800299"/>
            <a:ext cx="548640" cy="548640"/>
          </a:xfrm>
          <a:prstGeom prst="rect">
            <a:avLst/>
          </a:prstGeom>
        </p:spPr>
      </p:pic>
      <p:pic>
        <p:nvPicPr>
          <p:cNvPr id="11" name="Graphic 10" descr="Checkmark with solid fill">
            <a:extLst>
              <a:ext uri="{FF2B5EF4-FFF2-40B4-BE49-F238E27FC236}">
                <a16:creationId xmlns:a16="http://schemas.microsoft.com/office/drawing/2014/main" id="{60DD9E51-FC70-4AA9-BA52-31D0D2F7B6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7204" y="3488644"/>
            <a:ext cx="548640" cy="548640"/>
          </a:xfrm>
          <a:prstGeom prst="rect">
            <a:avLst/>
          </a:prstGeom>
        </p:spPr>
      </p:pic>
      <p:pic>
        <p:nvPicPr>
          <p:cNvPr id="12" name="Graphic 11" descr="Checkmark with solid fill">
            <a:extLst>
              <a:ext uri="{FF2B5EF4-FFF2-40B4-BE49-F238E27FC236}">
                <a16:creationId xmlns:a16="http://schemas.microsoft.com/office/drawing/2014/main" id="{527212A4-929E-46DE-A135-9FE5AE6EFD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0337" y="4176989"/>
            <a:ext cx="548640" cy="548640"/>
          </a:xfrm>
          <a:prstGeom prst="rect">
            <a:avLst/>
          </a:prstGeom>
        </p:spPr>
      </p:pic>
      <p:pic>
        <p:nvPicPr>
          <p:cNvPr id="13" name="Graphic 12" descr="Checkmark with solid fill">
            <a:extLst>
              <a:ext uri="{FF2B5EF4-FFF2-40B4-BE49-F238E27FC236}">
                <a16:creationId xmlns:a16="http://schemas.microsoft.com/office/drawing/2014/main" id="{4E6F0BC1-7154-479B-8812-8FE991FEA8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7204" y="4951596"/>
            <a:ext cx="548640" cy="548640"/>
          </a:xfrm>
          <a:prstGeom prst="rect">
            <a:avLst/>
          </a:prstGeom>
        </p:spPr>
      </p:pic>
      <p:pic>
        <p:nvPicPr>
          <p:cNvPr id="19" name="Graphic 18" descr="Checkmark with solid fill">
            <a:extLst>
              <a:ext uri="{FF2B5EF4-FFF2-40B4-BE49-F238E27FC236}">
                <a16:creationId xmlns:a16="http://schemas.microsoft.com/office/drawing/2014/main" id="{5AC6F319-0755-4EFD-9DEA-F277838756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3257" y="2083200"/>
            <a:ext cx="548640" cy="548640"/>
          </a:xfrm>
          <a:prstGeom prst="rect">
            <a:avLst/>
          </a:prstGeom>
        </p:spPr>
      </p:pic>
      <p:pic>
        <p:nvPicPr>
          <p:cNvPr id="24" name="Graphic 23" descr="Checkmark with solid fill">
            <a:extLst>
              <a:ext uri="{FF2B5EF4-FFF2-40B4-BE49-F238E27FC236}">
                <a16:creationId xmlns:a16="http://schemas.microsoft.com/office/drawing/2014/main" id="{EE3FD5E5-B751-4669-8CD4-77682206D2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97451" y="2061634"/>
            <a:ext cx="548640" cy="548640"/>
          </a:xfrm>
          <a:prstGeom prst="rect">
            <a:avLst/>
          </a:prstGeom>
        </p:spPr>
      </p:pic>
      <p:pic>
        <p:nvPicPr>
          <p:cNvPr id="20" name="Graphic 19" descr="Checkmark with solid fill">
            <a:extLst>
              <a:ext uri="{FF2B5EF4-FFF2-40B4-BE49-F238E27FC236}">
                <a16:creationId xmlns:a16="http://schemas.microsoft.com/office/drawing/2014/main" id="{FFDC69DE-A65D-495F-96EC-1F5D72A69E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97450" y="2735468"/>
            <a:ext cx="548640" cy="548640"/>
          </a:xfrm>
          <a:prstGeom prst="rect">
            <a:avLst/>
          </a:prstGeom>
        </p:spPr>
      </p:pic>
      <p:pic>
        <p:nvPicPr>
          <p:cNvPr id="21" name="Graphic 20" descr="Checkmark with solid fill">
            <a:extLst>
              <a:ext uri="{FF2B5EF4-FFF2-40B4-BE49-F238E27FC236}">
                <a16:creationId xmlns:a16="http://schemas.microsoft.com/office/drawing/2014/main" id="{0A0713F4-1D8F-4D27-AD85-C1567F9562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3256" y="2738141"/>
            <a:ext cx="548640" cy="548640"/>
          </a:xfrm>
          <a:prstGeom prst="rect">
            <a:avLst/>
          </a:prstGeom>
        </p:spPr>
      </p:pic>
      <p:pic>
        <p:nvPicPr>
          <p:cNvPr id="22" name="Graphic 21" descr="Checkmark with solid fill">
            <a:extLst>
              <a:ext uri="{FF2B5EF4-FFF2-40B4-BE49-F238E27FC236}">
                <a16:creationId xmlns:a16="http://schemas.microsoft.com/office/drawing/2014/main" id="{DE57DFB8-521D-4681-B353-402360B496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82689" y="2735468"/>
            <a:ext cx="548640" cy="548640"/>
          </a:xfrm>
          <a:prstGeom prst="rect">
            <a:avLst/>
          </a:prstGeom>
        </p:spPr>
      </p:pic>
      <p:pic>
        <p:nvPicPr>
          <p:cNvPr id="23" name="Graphic 22" descr="Checkmark with solid fill">
            <a:extLst>
              <a:ext uri="{FF2B5EF4-FFF2-40B4-BE49-F238E27FC236}">
                <a16:creationId xmlns:a16="http://schemas.microsoft.com/office/drawing/2014/main" id="{E7D53A41-2618-42A4-8CF5-079AF5810F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82688" y="3491171"/>
            <a:ext cx="548640" cy="548640"/>
          </a:xfrm>
          <a:prstGeom prst="rect">
            <a:avLst/>
          </a:prstGeom>
        </p:spPr>
      </p:pic>
      <p:pic>
        <p:nvPicPr>
          <p:cNvPr id="27" name="Graphic 26" descr="Checkmark with solid fill">
            <a:extLst>
              <a:ext uri="{FF2B5EF4-FFF2-40B4-BE49-F238E27FC236}">
                <a16:creationId xmlns:a16="http://schemas.microsoft.com/office/drawing/2014/main" id="{642CC360-3F1E-4469-81AD-DF95F050B3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1666" y="5581348"/>
            <a:ext cx="548640" cy="548640"/>
          </a:xfrm>
          <a:prstGeom prst="rect">
            <a:avLst/>
          </a:prstGeom>
        </p:spPr>
      </p:pic>
      <p:pic>
        <p:nvPicPr>
          <p:cNvPr id="28" name="Graphic 27" descr="Checkmark with solid fill">
            <a:extLst>
              <a:ext uri="{FF2B5EF4-FFF2-40B4-BE49-F238E27FC236}">
                <a16:creationId xmlns:a16="http://schemas.microsoft.com/office/drawing/2014/main" id="{60ACEFD2-661F-4353-99CC-727733477E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66722" y="4177600"/>
            <a:ext cx="548640" cy="548640"/>
          </a:xfrm>
          <a:prstGeom prst="rect">
            <a:avLst/>
          </a:prstGeom>
        </p:spPr>
      </p:pic>
      <p:pic>
        <p:nvPicPr>
          <p:cNvPr id="29" name="Graphic 28" descr="Checkmark with solid fill">
            <a:extLst>
              <a:ext uri="{FF2B5EF4-FFF2-40B4-BE49-F238E27FC236}">
                <a16:creationId xmlns:a16="http://schemas.microsoft.com/office/drawing/2014/main" id="{DBD4DF5C-DC22-4C65-BAB1-7D2766EAE8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9933" y="4129892"/>
            <a:ext cx="548640" cy="548640"/>
          </a:xfrm>
          <a:prstGeom prst="rect">
            <a:avLst/>
          </a:prstGeom>
        </p:spPr>
      </p:pic>
    </p:spTree>
    <p:extLst>
      <p:ext uri="{BB962C8B-B14F-4D97-AF65-F5344CB8AC3E}">
        <p14:creationId xmlns:p14="http://schemas.microsoft.com/office/powerpoint/2010/main" val="19004315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84F0-8D2B-4C68-B836-1456F7964C8D}"/>
              </a:ext>
            </a:extLst>
          </p:cNvPr>
          <p:cNvSpPr>
            <a:spLocks noGrp="1"/>
          </p:cNvSpPr>
          <p:nvPr>
            <p:ph type="title"/>
          </p:nvPr>
        </p:nvSpPr>
        <p:spPr>
          <a:xfrm>
            <a:off x="605367" y="1983439"/>
            <a:ext cx="10981267" cy="1538883"/>
          </a:xfrm>
        </p:spPr>
        <p:txBody>
          <a:bodyPr/>
          <a:lstStyle/>
          <a:p>
            <a:r>
              <a:rPr lang="en-US">
                <a:ea typeface="Arial Unicode MS"/>
                <a:cs typeface="Arial Unicode MS"/>
              </a:rPr>
              <a:t>Equal Access, to High Quality Maternity Care</a:t>
            </a:r>
            <a:endParaRPr lang="en-US"/>
          </a:p>
        </p:txBody>
      </p:sp>
      <p:sp>
        <p:nvSpPr>
          <p:cNvPr id="3" name="Text Placeholder 2">
            <a:extLst>
              <a:ext uri="{FF2B5EF4-FFF2-40B4-BE49-F238E27FC236}">
                <a16:creationId xmlns:a16="http://schemas.microsoft.com/office/drawing/2014/main" id="{0FF68DD4-A4CF-453A-B937-CE650E3511C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803469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CD3E242F8F8C4E8CFAF91FA31EE80E" ma:contentTypeVersion="12" ma:contentTypeDescription="Create a new document." ma:contentTypeScope="" ma:versionID="aa0255b002c408ff0223e3f711ec376d">
  <xsd:schema xmlns:xsd="http://www.w3.org/2001/XMLSchema" xmlns:xs="http://www.w3.org/2001/XMLSchema" xmlns:p="http://schemas.microsoft.com/office/2006/metadata/properties" xmlns:ns2="fe288501-e394-4c46-a138-a4f4a1aa4877" xmlns:ns3="545c68ba-fa8e-4be6-8fa3-e4f2c4a2c8f4" targetNamespace="http://schemas.microsoft.com/office/2006/metadata/properties" ma:root="true" ma:fieldsID="72ba4ab266baccf00b96c8a0d1ae16a2" ns2:_="" ns3:_="">
    <xsd:import namespace="fe288501-e394-4c46-a138-a4f4a1aa4877"/>
    <xsd:import namespace="545c68ba-fa8e-4be6-8fa3-e4f2c4a2c8f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288501-e394-4c46-a138-a4f4a1aa4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5c68ba-fa8e-4be6-8fa3-e4f2c4a2c8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2BE1BF-9559-49A7-9371-ADB31A16B128}"/>
</file>

<file path=customXml/itemProps2.xml><?xml version="1.0" encoding="utf-8"?>
<ds:datastoreItem xmlns:ds="http://schemas.openxmlformats.org/officeDocument/2006/customXml" ds:itemID="{A9DAFD07-8DDC-4110-8470-61A176CF450D}"/>
</file>

<file path=customXml/itemProps3.xml><?xml version="1.0" encoding="utf-8"?>
<ds:datastoreItem xmlns:ds="http://schemas.openxmlformats.org/officeDocument/2006/customXml" ds:itemID="{DA462CF0-976F-4EA8-B8E5-9AA43B48C9FA}"/>
</file>

<file path=docProps/app.xml><?xml version="1.0" encoding="utf-8"?>
<Properties xmlns="http://schemas.openxmlformats.org/officeDocument/2006/extended-properties" xmlns:vt="http://schemas.openxmlformats.org/officeDocument/2006/docPropsVTypes">
  <TotalTime>2</TotalTime>
  <Words>717</Words>
  <Application>Microsoft Office PowerPoint</Application>
  <PresentationFormat>Widescreen</PresentationFormat>
  <Paragraphs>78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RAM</vt:lpstr>
      <vt:lpstr>Hack4Equity</vt:lpstr>
      <vt:lpstr>Rural Access Model   </vt:lpstr>
      <vt:lpstr>How is this different than telemedicine? Higher Quality Product</vt:lpstr>
      <vt:lpstr>Equal Access, to High Quality Maternity Care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RAM</dc:title>
  <dc:creator>Victoria Gordon</dc:creator>
  <cp:lastModifiedBy>Victoria Gordon</cp:lastModifiedBy>
  <cp:revision>1</cp:revision>
  <dcterms:created xsi:type="dcterms:W3CDTF">2021-09-26T13:52:32Z</dcterms:created>
  <dcterms:modified xsi:type="dcterms:W3CDTF">2021-09-26T13:54:34Z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0x0101006ECD3E242F8F8C4E8CFAF91FA31EE80E</vt:lpwstr>
  </property>
</Properties>
</file>