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exend"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8" d="100"/>
          <a:sy n="158" d="100"/>
        </p:scale>
        <p:origin x="26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03dfa6e8c5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3dfa6e8c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aff4642e2_5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aff4642e2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8aff4642e2_5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8aff4642e2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8aff4642e2_5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8aff4642e2_5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8aff4642e2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8aff4642e2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Nick’s slides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8aff4642e2_5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8aff4642e2_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aff4642e2_5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aff4642e2_5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aff4642e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aff4642e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Nick’s slides</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8aff4642e2_5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8aff4642e2_5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Lexend"/>
              <a:buNone/>
              <a:defRPr sz="2800" b="1">
                <a:solidFill>
                  <a:schemeClr val="lt1"/>
                </a:solidFill>
                <a:latin typeface="Lexend"/>
                <a:ea typeface="Lexend"/>
                <a:cs typeface="Lexend"/>
                <a:sym typeface="Lexen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1"/>
              </a:buClr>
              <a:buSzPts val="1800"/>
              <a:buFont typeface="Lexend"/>
              <a:buChar char="●"/>
              <a:defRPr sz="1800">
                <a:solidFill>
                  <a:schemeClr val="lt1"/>
                </a:solidFill>
                <a:latin typeface="Lexend"/>
                <a:ea typeface="Lexend"/>
                <a:cs typeface="Lexend"/>
                <a:sym typeface="Lexend"/>
              </a:defRPr>
            </a:lvl1pPr>
            <a:lvl2pPr marL="914400" lvl="1" indent="-317500">
              <a:lnSpc>
                <a:spcPct val="115000"/>
              </a:lnSpc>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2pPr>
            <a:lvl3pPr marL="1371600" lvl="2" indent="-317500">
              <a:lnSpc>
                <a:spcPct val="115000"/>
              </a:lnSpc>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3pPr>
            <a:lvl4pPr marL="1828800" lvl="3" indent="-317500">
              <a:lnSpc>
                <a:spcPct val="115000"/>
              </a:lnSpc>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4pPr>
            <a:lvl5pPr marL="2286000" lvl="4" indent="-317500">
              <a:lnSpc>
                <a:spcPct val="115000"/>
              </a:lnSpc>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5pPr>
            <a:lvl6pPr marL="2743200" lvl="5" indent="-317500">
              <a:lnSpc>
                <a:spcPct val="115000"/>
              </a:lnSpc>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6pPr>
            <a:lvl7pPr marL="3200400" lvl="6" indent="-317500">
              <a:lnSpc>
                <a:spcPct val="115000"/>
              </a:lnSpc>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7pPr>
            <a:lvl8pPr marL="3657600" lvl="7" indent="-317500">
              <a:lnSpc>
                <a:spcPct val="115000"/>
              </a:lnSpc>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8pPr>
            <a:lvl9pPr marL="4114800" lvl="8" indent="-317500">
              <a:lnSpc>
                <a:spcPct val="115000"/>
              </a:lnSpc>
              <a:spcBef>
                <a:spcPts val="0"/>
              </a:spcBef>
              <a:spcAft>
                <a:spcPts val="0"/>
              </a:spcAft>
              <a:buClr>
                <a:schemeClr val="lt1"/>
              </a:buClr>
              <a:buSzPts val="1400"/>
              <a:buFont typeface="Lexend"/>
              <a:buChar char="■"/>
              <a:defRPr>
                <a:solidFill>
                  <a:schemeClr val="lt1"/>
                </a:solidFill>
                <a:latin typeface="Lexend"/>
                <a:ea typeface="Lexend"/>
                <a:cs typeface="Lexend"/>
                <a:sym typeface="Lexend"/>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Qps9woUGkvI"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Circuits Workshop</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Nick, Dallas, and Daniel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Thanks for Attending!</a:t>
            </a:r>
            <a:endParaRPr/>
          </a:p>
        </p:txBody>
      </p:sp>
      <p:sp>
        <p:nvSpPr>
          <p:cNvPr id="117" name="Google Shape;117;p2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We hope you enjoy the rest of the hackathon.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Circuits?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circuit is a circular flow of electricity that travels out of a power source (battery), goes through a load to do some tasks, and returns to the source.</a:t>
            </a:r>
            <a:endParaRPr/>
          </a:p>
          <a:p>
            <a:pPr marL="457200" lvl="0" indent="-342900" algn="l" rtl="0">
              <a:spcBef>
                <a:spcPts val="0"/>
              </a:spcBef>
              <a:spcAft>
                <a:spcPts val="0"/>
              </a:spcAft>
              <a:buSzPts val="1800"/>
              <a:buChar char="-"/>
            </a:pPr>
            <a:r>
              <a:rPr lang="en"/>
              <a:t>Circuits are used in many essential fields and objects that power our everyday lives.</a:t>
            </a:r>
            <a:endParaRPr/>
          </a:p>
        </p:txBody>
      </p:sp>
      <p:pic>
        <p:nvPicPr>
          <p:cNvPr id="62" name="Google Shape;62;p14"/>
          <p:cNvPicPr preferRelativeResize="0"/>
          <p:nvPr/>
        </p:nvPicPr>
        <p:blipFill>
          <a:blip r:embed="rId3">
            <a:alphaModFix/>
          </a:blip>
          <a:stretch>
            <a:fillRect/>
          </a:stretch>
        </p:blipFill>
        <p:spPr>
          <a:xfrm>
            <a:off x="4306418" y="2758300"/>
            <a:ext cx="2410575" cy="180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Will We Be Making?</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 will be putting together a mini-car powered by a small circuit.</a:t>
            </a:r>
            <a:endParaRPr/>
          </a:p>
          <a:p>
            <a:pPr marL="457200" lvl="0" indent="-342900" algn="l" rtl="0">
              <a:spcBef>
                <a:spcPts val="0"/>
              </a:spcBef>
              <a:spcAft>
                <a:spcPts val="0"/>
              </a:spcAft>
              <a:buSzPts val="1800"/>
              <a:buChar char="-"/>
            </a:pPr>
            <a:r>
              <a:rPr lang="en"/>
              <a:t>We will learn about the components of the circuit and how they relate to the car and other things.</a:t>
            </a:r>
            <a:endParaRPr/>
          </a:p>
        </p:txBody>
      </p:sp>
      <p:pic>
        <p:nvPicPr>
          <p:cNvPr id="69" name="Google Shape;69;p15"/>
          <p:cNvPicPr preferRelativeResize="0"/>
          <p:nvPr/>
        </p:nvPicPr>
        <p:blipFill>
          <a:blip r:embed="rId3">
            <a:alphaModFix/>
          </a:blip>
          <a:stretch>
            <a:fillRect/>
          </a:stretch>
        </p:blipFill>
        <p:spPr>
          <a:xfrm>
            <a:off x="5323198" y="2264675"/>
            <a:ext cx="2165025" cy="22454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Voltage, Current, and Resistance</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157"/>
              <a:t>- Voltage is the difference in electric potential energy per unit charge.</a:t>
            </a:r>
            <a:endParaRPr sz="5157"/>
          </a:p>
          <a:p>
            <a:pPr marL="0" lvl="0" indent="0" algn="l" rtl="0">
              <a:spcBef>
                <a:spcPts val="1200"/>
              </a:spcBef>
              <a:spcAft>
                <a:spcPts val="0"/>
              </a:spcAft>
              <a:buNone/>
            </a:pPr>
            <a:r>
              <a:rPr lang="en" sz="5157"/>
              <a:t>  	 - The unit for voltage is the volt, symbolized as V.</a:t>
            </a:r>
            <a:endParaRPr sz="5157"/>
          </a:p>
          <a:p>
            <a:pPr marL="0" lvl="0" indent="0" algn="l" rtl="0">
              <a:spcBef>
                <a:spcPts val="1200"/>
              </a:spcBef>
              <a:spcAft>
                <a:spcPts val="0"/>
              </a:spcAft>
              <a:buClr>
                <a:schemeClr val="dk1"/>
              </a:buClr>
              <a:buSzPts val="275"/>
              <a:buFont typeface="Arial"/>
              <a:buNone/>
            </a:pPr>
            <a:r>
              <a:rPr lang="en" sz="5157"/>
              <a:t>- Current represents the flow of electrons and indicates the rate at which they move.</a:t>
            </a:r>
            <a:endParaRPr sz="5157"/>
          </a:p>
          <a:p>
            <a:pPr marL="0" lvl="0" indent="0" algn="l" rtl="0">
              <a:spcBef>
                <a:spcPts val="1200"/>
              </a:spcBef>
              <a:spcAft>
                <a:spcPts val="0"/>
              </a:spcAft>
              <a:buClr>
                <a:schemeClr val="dk1"/>
              </a:buClr>
              <a:buSzPts val="275"/>
              <a:buFont typeface="Arial"/>
              <a:buNone/>
            </a:pPr>
            <a:r>
              <a:rPr lang="en" sz="5157"/>
              <a:t> 	 - The unit for current is the ampere (amp), symbolized as I.</a:t>
            </a:r>
            <a:endParaRPr sz="5157"/>
          </a:p>
          <a:p>
            <a:pPr marL="0" lvl="0" indent="0" algn="l" rtl="0">
              <a:spcBef>
                <a:spcPts val="1200"/>
              </a:spcBef>
              <a:spcAft>
                <a:spcPts val="0"/>
              </a:spcAft>
              <a:buClr>
                <a:schemeClr val="dk1"/>
              </a:buClr>
              <a:buSzPts val="275"/>
              <a:buFont typeface="Arial"/>
              <a:buNone/>
            </a:pPr>
            <a:r>
              <a:rPr lang="en" sz="5157"/>
              <a:t>  	 - You can think of it like water flow: if the water flows quickly, the current is higher; if it flows slowly, the  current is lower.</a:t>
            </a:r>
            <a:endParaRPr sz="5157"/>
          </a:p>
          <a:p>
            <a:pPr marL="0" lvl="0" indent="0" algn="l" rtl="0">
              <a:spcBef>
                <a:spcPts val="1200"/>
              </a:spcBef>
              <a:spcAft>
                <a:spcPts val="0"/>
              </a:spcAft>
              <a:buClr>
                <a:schemeClr val="dk1"/>
              </a:buClr>
              <a:buSzPts val="275"/>
              <a:buFont typeface="Arial"/>
              <a:buNone/>
            </a:pPr>
            <a:r>
              <a:rPr lang="en" sz="5157"/>
              <a:t>- Resistors are used to provide resistance.</a:t>
            </a:r>
            <a:endParaRPr sz="5157"/>
          </a:p>
          <a:p>
            <a:pPr marL="0" lvl="0" indent="0" algn="l" rtl="0">
              <a:spcBef>
                <a:spcPts val="1200"/>
              </a:spcBef>
              <a:spcAft>
                <a:spcPts val="0"/>
              </a:spcAft>
              <a:buClr>
                <a:schemeClr val="dk1"/>
              </a:buClr>
              <a:buSzPts val="275"/>
              <a:buFont typeface="Arial"/>
              <a:buNone/>
            </a:pPr>
            <a:r>
              <a:rPr lang="en" sz="5157"/>
              <a:t>  	 - Resistors limit the flow of current.</a:t>
            </a:r>
            <a:endParaRPr sz="5157"/>
          </a:p>
          <a:p>
            <a:pPr marL="0" lvl="0" indent="0" algn="l" rtl="0">
              <a:spcBef>
                <a:spcPts val="1200"/>
              </a:spcBef>
              <a:spcAft>
                <a:spcPts val="0"/>
              </a:spcAft>
              <a:buClr>
                <a:schemeClr val="dk1"/>
              </a:buClr>
              <a:buSzPts val="275"/>
              <a:buFont typeface="Arial"/>
              <a:buNone/>
            </a:pPr>
            <a:r>
              <a:rPr lang="en" sz="5157"/>
              <a:t>   	 - The unit for resistance is the Ohm, symbolized by the Greek letter omega (Ω).</a:t>
            </a:r>
            <a:endParaRPr sz="5157"/>
          </a:p>
          <a:p>
            <a:pPr marL="0" lvl="0" indent="0" algn="l" rtl="0">
              <a:spcBef>
                <a:spcPts val="1200"/>
              </a:spcBef>
              <a:spcAft>
                <a:spcPts val="0"/>
              </a:spcAft>
              <a:buClr>
                <a:schemeClr val="dk1"/>
              </a:buClr>
              <a:buSzPts val="275"/>
              <a:buFont typeface="Arial"/>
              <a:buNone/>
            </a:pPr>
            <a:r>
              <a:rPr lang="en" sz="5157"/>
              <a:t>- Use the equation V = IR to calculate voltage. This formula can be rearranged to solve for current or resistance, as shown by the voltage triangle.</a:t>
            </a:r>
            <a:endParaRPr sz="5157"/>
          </a:p>
          <a:p>
            <a:pPr marL="0" lvl="0" indent="0" algn="l" rtl="0">
              <a:spcBef>
                <a:spcPts val="1200"/>
              </a:spcBef>
              <a:spcAft>
                <a:spcPts val="1200"/>
              </a:spcAft>
              <a:buNone/>
            </a:pPr>
            <a:endParaRPr/>
          </a:p>
        </p:txBody>
      </p:sp>
      <p:pic>
        <p:nvPicPr>
          <p:cNvPr id="76" name="Google Shape;76;p16"/>
          <p:cNvPicPr preferRelativeResize="0"/>
          <p:nvPr/>
        </p:nvPicPr>
        <p:blipFill>
          <a:blip r:embed="rId3">
            <a:alphaModFix/>
          </a:blip>
          <a:stretch>
            <a:fillRect/>
          </a:stretch>
        </p:blipFill>
        <p:spPr>
          <a:xfrm>
            <a:off x="6102945" y="512450"/>
            <a:ext cx="2729350" cy="105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Series v Parallel</a:t>
            </a:r>
            <a:endParaRPr/>
          </a:p>
        </p:txBody>
      </p:sp>
      <p:sp>
        <p:nvSpPr>
          <p:cNvPr id="82" name="Google Shape;82;p17"/>
          <p:cNvSpPr txBox="1">
            <a:spLocks noGrp="1"/>
          </p:cNvSpPr>
          <p:nvPr>
            <p:ph type="body" idx="1"/>
          </p:nvPr>
        </p:nvSpPr>
        <p:spPr>
          <a:xfrm>
            <a:off x="311700" y="1152475"/>
            <a:ext cx="36363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Series</a:t>
            </a:r>
            <a:endParaRPr dirty="0"/>
          </a:p>
          <a:p>
            <a:pPr marL="914400" lvl="1" indent="-317500" algn="l" rtl="0">
              <a:spcBef>
                <a:spcPts val="0"/>
              </a:spcBef>
              <a:spcAft>
                <a:spcPts val="0"/>
              </a:spcAft>
              <a:buSzPts val="1400"/>
              <a:buChar char="○"/>
            </a:pPr>
            <a:r>
              <a:rPr lang="en" dirty="0"/>
              <a:t>In a series circuit, the power runs from component to component, slowly dropping in levels as it goes through the circuit.</a:t>
            </a:r>
            <a:endParaRPr dirty="0"/>
          </a:p>
          <a:p>
            <a:pPr marL="457200" lvl="0" indent="-342900" algn="l" rtl="0">
              <a:spcBef>
                <a:spcPts val="0"/>
              </a:spcBef>
              <a:spcAft>
                <a:spcPts val="0"/>
              </a:spcAft>
              <a:buSzPts val="1800"/>
              <a:buChar char="●"/>
            </a:pPr>
            <a:r>
              <a:rPr lang="en" dirty="0"/>
              <a:t>Parallel</a:t>
            </a:r>
            <a:endParaRPr dirty="0"/>
          </a:p>
          <a:p>
            <a:pPr marL="914400" lvl="1" indent="-317500" algn="l" rtl="0">
              <a:spcBef>
                <a:spcPts val="0"/>
              </a:spcBef>
              <a:spcAft>
                <a:spcPts val="0"/>
              </a:spcAft>
              <a:buSzPts val="1400"/>
              <a:buChar char="○"/>
            </a:pPr>
            <a:r>
              <a:rPr lang="en" dirty="0"/>
              <a:t>In a parallel circuit, the power is the same on all components.</a:t>
            </a:r>
          </a:p>
          <a:p>
            <a:pPr marL="914400" lvl="1" indent="-317500" algn="l" rtl="0">
              <a:spcBef>
                <a:spcPts val="0"/>
              </a:spcBef>
              <a:spcAft>
                <a:spcPts val="0"/>
              </a:spcAft>
              <a:buSzPts val="1400"/>
              <a:buChar char="○"/>
            </a:pPr>
            <a:r>
              <a:rPr lang="en" dirty="0"/>
              <a:t>All the components are connected across each other.</a:t>
            </a:r>
            <a:endParaRPr dirty="0"/>
          </a:p>
        </p:txBody>
      </p:sp>
      <p:pic>
        <p:nvPicPr>
          <p:cNvPr id="83" name="Google Shape;83;p17"/>
          <p:cNvPicPr preferRelativeResize="0"/>
          <p:nvPr/>
        </p:nvPicPr>
        <p:blipFill>
          <a:blip r:embed="rId3">
            <a:alphaModFix/>
          </a:blip>
          <a:stretch>
            <a:fillRect/>
          </a:stretch>
        </p:blipFill>
        <p:spPr>
          <a:xfrm>
            <a:off x="4100400" y="1170125"/>
            <a:ext cx="4891200" cy="244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Capacitors</a:t>
            </a:r>
            <a:endParaRPr/>
          </a:p>
        </p:txBody>
      </p:sp>
      <p:sp>
        <p:nvSpPr>
          <p:cNvPr id="89" name="Google Shape;89;p18"/>
          <p:cNvSpPr txBox="1">
            <a:spLocks noGrp="1"/>
          </p:cNvSpPr>
          <p:nvPr>
            <p:ph type="body" idx="1"/>
          </p:nvPr>
        </p:nvSpPr>
        <p:spPr>
          <a:xfrm>
            <a:off x="311700" y="1152475"/>
            <a:ext cx="5478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Electronic component with a capacity to store charge</a:t>
            </a:r>
            <a:endParaRPr/>
          </a:p>
          <a:p>
            <a:pPr marL="457200" lvl="0" indent="-342900" algn="l" rtl="0">
              <a:spcBef>
                <a:spcPts val="0"/>
              </a:spcBef>
              <a:spcAft>
                <a:spcPts val="0"/>
              </a:spcAft>
              <a:buSzPts val="1800"/>
              <a:buChar char="-"/>
            </a:pPr>
            <a:r>
              <a:rPr lang="en"/>
              <a:t>Consists of two conductive plates separated by an insulating layer (dielectric)</a:t>
            </a:r>
            <a:endParaRPr/>
          </a:p>
          <a:p>
            <a:pPr marL="457200" lvl="0" indent="-342900" algn="l" rtl="0">
              <a:spcBef>
                <a:spcPts val="0"/>
              </a:spcBef>
              <a:spcAft>
                <a:spcPts val="0"/>
              </a:spcAft>
              <a:buSzPts val="1800"/>
              <a:buChar char="-"/>
            </a:pPr>
            <a:r>
              <a:rPr lang="en"/>
              <a:t>Positive charge accumulates on one plate, negative charge on the other</a:t>
            </a:r>
            <a:endParaRPr/>
          </a:p>
          <a:p>
            <a:pPr marL="457200" lvl="0" indent="-342900" algn="l" rtl="0">
              <a:spcBef>
                <a:spcPts val="0"/>
              </a:spcBef>
              <a:spcAft>
                <a:spcPts val="0"/>
              </a:spcAft>
              <a:buSzPts val="1800"/>
              <a:buChar char="-"/>
            </a:pPr>
            <a:r>
              <a:rPr lang="en"/>
              <a:t>Discharges once it has reached capacity and there is no electrical field (i.e., no more power)</a:t>
            </a:r>
            <a:endParaRPr/>
          </a:p>
          <a:p>
            <a:pPr marL="457200" lvl="0" indent="-342900" algn="l" rtl="0">
              <a:spcBef>
                <a:spcPts val="0"/>
              </a:spcBef>
              <a:spcAft>
                <a:spcPts val="0"/>
              </a:spcAft>
              <a:buSzPts val="1800"/>
              <a:buChar char="-"/>
            </a:pPr>
            <a:r>
              <a:rPr lang="en"/>
              <a:t>Used for sensing, signal processing, energy storage, and motor starters (charge helps increase torque)</a:t>
            </a:r>
            <a:endParaRPr/>
          </a:p>
        </p:txBody>
      </p:sp>
      <p:pic>
        <p:nvPicPr>
          <p:cNvPr id="90" name="Google Shape;90;p18"/>
          <p:cNvPicPr preferRelativeResize="0"/>
          <p:nvPr/>
        </p:nvPicPr>
        <p:blipFill>
          <a:blip r:embed="rId3">
            <a:alphaModFix/>
          </a:blip>
          <a:stretch>
            <a:fillRect/>
          </a:stretch>
        </p:blipFill>
        <p:spPr>
          <a:xfrm>
            <a:off x="6129825" y="1520375"/>
            <a:ext cx="2617300" cy="2178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Comparators and Gates</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0" lvl="0" indent="0" algn="l" rtl="0">
              <a:lnSpc>
                <a:spcPct val="95000"/>
              </a:lnSpc>
              <a:spcBef>
                <a:spcPts val="0"/>
              </a:spcBef>
              <a:spcAft>
                <a:spcPts val="0"/>
              </a:spcAft>
              <a:buSzPts val="275"/>
              <a:buNone/>
            </a:pPr>
            <a:r>
              <a:rPr lang="en" sz="1000"/>
              <a:t>- A comparator in a circuit compares two input voltages and determines which is higher. It outputs either a 0 or a 1.</a:t>
            </a:r>
            <a:endParaRPr sz="1000"/>
          </a:p>
          <a:p>
            <a:pPr marL="0" marR="0" lvl="0" indent="0" algn="l" rtl="0">
              <a:lnSpc>
                <a:spcPct val="95000"/>
              </a:lnSpc>
              <a:spcBef>
                <a:spcPts val="1200"/>
              </a:spcBef>
              <a:spcAft>
                <a:spcPts val="0"/>
              </a:spcAft>
              <a:buSzPts val="275"/>
              <a:buNone/>
            </a:pPr>
            <a:r>
              <a:rPr lang="en" sz="1000"/>
              <a:t>- A logic gate performs a Boolean logic operation on one or more binary inputs and produces a single binary output.</a:t>
            </a:r>
            <a:endParaRPr sz="1000"/>
          </a:p>
          <a:p>
            <a:pPr marL="0" marR="0" lvl="0" indent="0" algn="l" rtl="0">
              <a:lnSpc>
                <a:spcPct val="95000"/>
              </a:lnSpc>
              <a:spcBef>
                <a:spcPts val="1200"/>
              </a:spcBef>
              <a:spcAft>
                <a:spcPts val="0"/>
              </a:spcAft>
              <a:buSzPts val="275"/>
              <a:buNone/>
            </a:pPr>
            <a:r>
              <a:rPr lang="en" sz="1000"/>
              <a:t>- There are seven types of basic logic gates, shown in the diagram on the right, but we will focus on three today: AND, OR, and NOT.</a:t>
            </a:r>
            <a:endParaRPr sz="1000"/>
          </a:p>
          <a:p>
            <a:pPr marL="0" marR="0" lvl="0" indent="0" algn="l" rtl="0">
              <a:lnSpc>
                <a:spcPct val="95000"/>
              </a:lnSpc>
              <a:spcBef>
                <a:spcPts val="1200"/>
              </a:spcBef>
              <a:spcAft>
                <a:spcPts val="0"/>
              </a:spcAft>
              <a:buSzPts val="275"/>
              <a:buNone/>
            </a:pPr>
            <a:r>
              <a:rPr lang="en" sz="1000"/>
              <a:t>- The AND gate outputs 1 only if both inputs are 1.</a:t>
            </a:r>
            <a:endParaRPr sz="1000"/>
          </a:p>
          <a:p>
            <a:pPr marL="0" marR="0" lvl="0" indent="0" algn="l" rtl="0">
              <a:lnSpc>
                <a:spcPct val="95000"/>
              </a:lnSpc>
              <a:spcBef>
                <a:spcPts val="1200"/>
              </a:spcBef>
              <a:spcAft>
                <a:spcPts val="0"/>
              </a:spcAft>
              <a:buSzPts val="275"/>
              <a:buNone/>
            </a:pPr>
            <a:r>
              <a:rPr lang="en" sz="1000"/>
              <a:t>  	- For example, if both inputs are 1, the output will be 1.</a:t>
            </a:r>
            <a:endParaRPr sz="1000"/>
          </a:p>
          <a:p>
            <a:pPr marL="0" marR="0" lvl="0" indent="0" algn="l" rtl="0">
              <a:lnSpc>
                <a:spcPct val="95000"/>
              </a:lnSpc>
              <a:spcBef>
                <a:spcPts val="1200"/>
              </a:spcBef>
              <a:spcAft>
                <a:spcPts val="0"/>
              </a:spcAft>
              <a:buSzPts val="275"/>
              <a:buNone/>
            </a:pPr>
            <a:r>
              <a:rPr lang="en" sz="1000"/>
              <a:t>  	- If one input is 0 and the other is 1, the output will be 0.</a:t>
            </a:r>
            <a:endParaRPr sz="1000"/>
          </a:p>
          <a:p>
            <a:pPr marL="0" marR="0" lvl="0" indent="0" algn="l" rtl="0">
              <a:lnSpc>
                <a:spcPct val="95000"/>
              </a:lnSpc>
              <a:spcBef>
                <a:spcPts val="1200"/>
              </a:spcBef>
              <a:spcAft>
                <a:spcPts val="0"/>
              </a:spcAft>
              <a:buSzPts val="275"/>
              <a:buNone/>
            </a:pPr>
            <a:r>
              <a:rPr lang="en" sz="1000"/>
              <a:t>- The OR gate outputs 1 if one or both inputs are 1.</a:t>
            </a:r>
            <a:endParaRPr sz="1000"/>
          </a:p>
          <a:p>
            <a:pPr marL="0" marR="0" lvl="0" indent="0" algn="l" rtl="0">
              <a:lnSpc>
                <a:spcPct val="95000"/>
              </a:lnSpc>
              <a:spcBef>
                <a:spcPts val="1200"/>
              </a:spcBef>
              <a:spcAft>
                <a:spcPts val="0"/>
              </a:spcAft>
              <a:buSzPts val="275"/>
              <a:buNone/>
            </a:pPr>
            <a:r>
              <a:rPr lang="en" sz="1000"/>
              <a:t> 	 - If both inputs are 0, the output will be 0.</a:t>
            </a:r>
            <a:endParaRPr sz="1000"/>
          </a:p>
          <a:p>
            <a:pPr marL="0" marR="0" lvl="0" indent="0" algn="l" rtl="0">
              <a:lnSpc>
                <a:spcPct val="95000"/>
              </a:lnSpc>
              <a:spcBef>
                <a:spcPts val="1200"/>
              </a:spcBef>
              <a:spcAft>
                <a:spcPts val="0"/>
              </a:spcAft>
              <a:buSzPts val="275"/>
              <a:buNone/>
            </a:pPr>
            <a:r>
              <a:rPr lang="en" sz="1000"/>
              <a:t>- The NOT gate, which is an inverter, reverses the input.</a:t>
            </a:r>
            <a:endParaRPr sz="1000"/>
          </a:p>
          <a:p>
            <a:pPr marL="0" marR="0" lvl="0" indent="0" algn="l" rtl="0">
              <a:lnSpc>
                <a:spcPct val="95000"/>
              </a:lnSpc>
              <a:spcBef>
                <a:spcPts val="1200"/>
              </a:spcBef>
              <a:spcAft>
                <a:spcPts val="0"/>
              </a:spcAft>
              <a:buSzPts val="275"/>
              <a:buNone/>
            </a:pPr>
            <a:r>
              <a:rPr lang="en" sz="1000"/>
              <a:t>  	- If the input is 1, the output will be 0.</a:t>
            </a:r>
            <a:endParaRPr sz="1000"/>
          </a:p>
          <a:p>
            <a:pPr marL="0" marR="0" lvl="0" indent="0" algn="l" rtl="0">
              <a:lnSpc>
                <a:spcPct val="95000"/>
              </a:lnSpc>
              <a:spcBef>
                <a:spcPts val="1200"/>
              </a:spcBef>
              <a:spcAft>
                <a:spcPts val="0"/>
              </a:spcAft>
              <a:buSzPts val="275"/>
              <a:buNone/>
            </a:pPr>
            <a:r>
              <a:rPr lang="en" sz="1000"/>
              <a:t>  	- If the input is 0, the output will be 1.</a:t>
            </a:r>
            <a:endParaRPr sz="1000"/>
          </a:p>
          <a:p>
            <a:pPr marL="0" lvl="0" indent="0" algn="l" rtl="0">
              <a:lnSpc>
                <a:spcPct val="95000"/>
              </a:lnSpc>
              <a:spcBef>
                <a:spcPts val="1200"/>
              </a:spcBef>
              <a:spcAft>
                <a:spcPts val="1200"/>
              </a:spcAft>
              <a:buSzPts val="275"/>
              <a:buNone/>
            </a:pPr>
            <a:endParaRPr sz="1000"/>
          </a:p>
        </p:txBody>
      </p:sp>
      <p:pic>
        <p:nvPicPr>
          <p:cNvPr id="97" name="Google Shape;97;p19"/>
          <p:cNvPicPr preferRelativeResize="0"/>
          <p:nvPr/>
        </p:nvPicPr>
        <p:blipFill>
          <a:blip r:embed="rId3">
            <a:alphaModFix/>
          </a:blip>
          <a:stretch>
            <a:fillRect/>
          </a:stretch>
        </p:blipFill>
        <p:spPr>
          <a:xfrm>
            <a:off x="5213325" y="2571750"/>
            <a:ext cx="3801326" cy="2344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0" y="69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Relating to the Activity ; How does this relate to the Car?</a:t>
            </a:r>
            <a:endParaRPr/>
          </a:p>
        </p:txBody>
      </p:sp>
      <p:sp>
        <p:nvSpPr>
          <p:cNvPr id="103" name="Google Shape;103;p20"/>
          <p:cNvSpPr txBox="1">
            <a:spLocks noGrp="1"/>
          </p:cNvSpPr>
          <p:nvPr>
            <p:ph type="body" idx="1"/>
          </p:nvPr>
        </p:nvSpPr>
        <p:spPr>
          <a:xfrm>
            <a:off x="0" y="565325"/>
            <a:ext cx="3777300" cy="457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500" dirty="0"/>
          </a:p>
          <a:p>
            <a:pPr marL="457200" lvl="0" indent="-323850" algn="l" rtl="0">
              <a:spcBef>
                <a:spcPts val="1200"/>
              </a:spcBef>
              <a:spcAft>
                <a:spcPts val="0"/>
              </a:spcAft>
              <a:buSzPts val="1500"/>
              <a:buChar char="●"/>
            </a:pPr>
            <a:r>
              <a:rPr lang="en" sz="1500" dirty="0"/>
              <a:t>When building the car, you will see how all the components of a device work together while having fun soldering.</a:t>
            </a:r>
            <a:endParaRPr sz="1500" dirty="0"/>
          </a:p>
          <a:p>
            <a:pPr marL="457200" lvl="0" indent="-323850" algn="l" rtl="0">
              <a:spcBef>
                <a:spcPts val="0"/>
              </a:spcBef>
              <a:spcAft>
                <a:spcPts val="0"/>
              </a:spcAft>
              <a:buSzPts val="1500"/>
              <a:buChar char="●"/>
            </a:pPr>
            <a:r>
              <a:rPr lang="en" sz="1500" dirty="0"/>
              <a:t>In everyday devices, like cellphones and laptops, circuits and other components have become standard and often compact.</a:t>
            </a:r>
          </a:p>
          <a:p>
            <a:pPr marL="457200" lvl="0" indent="-323850" algn="l" rtl="0">
              <a:spcBef>
                <a:spcPts val="0"/>
              </a:spcBef>
              <a:spcAft>
                <a:spcPts val="0"/>
              </a:spcAft>
              <a:buSzPts val="1500"/>
              <a:buChar char="●"/>
            </a:pPr>
            <a:r>
              <a:rPr lang="en" sz="1500" dirty="0"/>
              <a:t>This activity demonstrates the simplest form of circuitry.</a:t>
            </a:r>
            <a:endParaRPr sz="1500" dirty="0"/>
          </a:p>
        </p:txBody>
      </p:sp>
      <p:pic>
        <p:nvPicPr>
          <p:cNvPr id="104" name="Google Shape;104;p20"/>
          <p:cNvPicPr preferRelativeResize="0"/>
          <p:nvPr/>
        </p:nvPicPr>
        <p:blipFill>
          <a:blip r:embed="rId3">
            <a:alphaModFix/>
          </a:blip>
          <a:stretch>
            <a:fillRect/>
          </a:stretch>
        </p:blipFill>
        <p:spPr>
          <a:xfrm>
            <a:off x="4399425" y="679900"/>
            <a:ext cx="4349149" cy="4349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Soldering Tutorial</a:t>
            </a:r>
            <a:endParaRPr/>
          </a:p>
        </p:txBody>
      </p:sp>
      <p:sp>
        <p:nvSpPr>
          <p:cNvPr id="110" name="Google Shape;11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1" name="Google Shape;111;p21" descr="If you've ever wondered how to solder electronic components, you've come to the right place! This video breaks down soldering technique into five steps. I'll show you how to solder through-hole components as well as how to solder wire. &#10;&#10;Brought to you by oneTesla!  Check out or DIY Singing Tesla Coil Kits at http://onetesla.com&#10;&#10;The oneTeslaTS is a DIY musical Tesla coil kit, which shoots sparks up to two feet long and plays music using electricity itself! The kit includes everything that you need to build your own 10&quot; musical Tesla coil. The SD interrupter (its musical controller) can connect to a MIDI input or read MIDI files off of an SD card directly.  Learn more: http://onetesla.com/products/kits/oneteslats-all/oneteslats.html&#10;&#10;tinyTesla is an SSTC mini musical Tesla coil kit with USB connectivity. Ideal for beginning and advanced Makers alike! tinyTesla is the DIY mini musical Tesla coil kit that anyone can build. Heat up your soldering iron and prepare your tools! Once complete, tinyTesla shoots four-inch sparks, plays music and wirelessly excites fluorescent tubes.&#10;&#10;&#10;&#10;Check us out at:&#10;http://onetesla.com/&#10;&amp;&#10;Twitter: https://twitter.com/oneTesla1&#10;Facebook: https://www.facebook.com/onetesla" title="Soldering Tutorial for Beginners: Five Easy Steps">
            <a:hlinkClick r:id="rId3"/>
          </p:cNvPr>
          <p:cNvPicPr preferRelativeResize="0"/>
          <p:nvPr/>
        </p:nvPicPr>
        <p:blipFill>
          <a:blip r:embed="rId4">
            <a:alphaModFix/>
          </a:blip>
          <a:stretch>
            <a:fillRect/>
          </a:stretch>
        </p:blipFill>
        <p:spPr>
          <a:xfrm>
            <a:off x="1518853" y="1197075"/>
            <a:ext cx="6035100" cy="3394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91ADDA"/>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2A197B1A5E2F4A9ECA0F5DC7B93B73" ma:contentTypeVersion="18" ma:contentTypeDescription="Create a new document." ma:contentTypeScope="" ma:versionID="5e970e2e89c34f7b1146db31c87b17b4">
  <xsd:schema xmlns:xsd="http://www.w3.org/2001/XMLSchema" xmlns:xs="http://www.w3.org/2001/XMLSchema" xmlns:p="http://schemas.microsoft.com/office/2006/metadata/properties" xmlns:ns2="7c887700-2572-46a4-88d9-6140ec69771f" xmlns:ns3="8c4f04ad-312c-4849-add2-179aaa24afbe" targetNamespace="http://schemas.microsoft.com/office/2006/metadata/properties" ma:root="true" ma:fieldsID="8f36f985495ea14de680f2087e1b42ea" ns2:_="" ns3:_="">
    <xsd:import namespace="7c887700-2572-46a4-88d9-6140ec69771f"/>
    <xsd:import namespace="8c4f04ad-312c-4849-add2-179aaa24afb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887700-2572-46a4-88d9-6140ec6977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bdcfbe4-8749-486f-90b3-b00b3182759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c4f04ad-312c-4849-add2-179aaa24afb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bb9ad39-89d5-4fa7-a699-47fd315274ce}" ma:internalName="TaxCatchAll" ma:showField="CatchAllData" ma:web="8c4f04ad-312c-4849-add2-179aaa24afb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c887700-2572-46a4-88d9-6140ec69771f">
      <Terms xmlns="http://schemas.microsoft.com/office/infopath/2007/PartnerControls"/>
    </lcf76f155ced4ddcb4097134ff3c332f>
    <TaxCatchAll xmlns="8c4f04ad-312c-4849-add2-179aaa24afbe" xsi:nil="true"/>
  </documentManagement>
</p:properties>
</file>

<file path=customXml/itemProps1.xml><?xml version="1.0" encoding="utf-8"?>
<ds:datastoreItem xmlns:ds="http://schemas.openxmlformats.org/officeDocument/2006/customXml" ds:itemID="{48C5F9EE-DD16-410C-83BB-DC48F53DDBF3}"/>
</file>

<file path=customXml/itemProps2.xml><?xml version="1.0" encoding="utf-8"?>
<ds:datastoreItem xmlns:ds="http://schemas.openxmlformats.org/officeDocument/2006/customXml" ds:itemID="{0E1EAF16-A133-4968-8552-38807AA17119}"/>
</file>

<file path=customXml/itemProps3.xml><?xml version="1.0" encoding="utf-8"?>
<ds:datastoreItem xmlns:ds="http://schemas.openxmlformats.org/officeDocument/2006/customXml" ds:itemID="{3FFF67FA-015B-4FDF-B3E7-7CA764D6001C}"/>
</file>

<file path=docProps/app.xml><?xml version="1.0" encoding="utf-8"?>
<Properties xmlns="http://schemas.openxmlformats.org/officeDocument/2006/extended-properties" xmlns:vt="http://schemas.openxmlformats.org/officeDocument/2006/docPropsVTypes">
  <TotalTime>0</TotalTime>
  <Words>691</Words>
  <Application>Microsoft Office PowerPoint</Application>
  <PresentationFormat>On-screen Show (16:9)</PresentationFormat>
  <Paragraphs>52</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Lexend</vt:lpstr>
      <vt:lpstr>Simple Light</vt:lpstr>
      <vt:lpstr>Circuits Workshop</vt:lpstr>
      <vt:lpstr>What Are Circuits?</vt:lpstr>
      <vt:lpstr>What Will We Be Making?</vt:lpstr>
      <vt:lpstr>Voltage, Current, and Resistance</vt:lpstr>
      <vt:lpstr>Series v Parallel</vt:lpstr>
      <vt:lpstr>Capacitors</vt:lpstr>
      <vt:lpstr>Comparators and Gates</vt:lpstr>
      <vt:lpstr>Relating to the Activity ; How does this relate to the Car?</vt:lpstr>
      <vt:lpstr>Soldering Tutorial</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Circuits Workshop</dc:title>
  <dc:creator>Daniel Santillan</dc:creator>
  <cp:lastModifiedBy>Daniel Santillan</cp:lastModifiedBy>
  <cp:revision>1</cp:revision>
  <dcterms:modified xsi:type="dcterms:W3CDTF">2024-09-22T23:51:00Z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0x010100542A197B1A5E2F4A9ECA0F5DC7B93B73</vt:lpwstr>
  </property>
</Properties>
</file>