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that mean? Well </a:t>
            </a:r>
            <a:r>
              <a:rPr lang="en"/>
              <a:t>As we use computers and the internet more and more in our personal lives and our professional lives, the opportunities for hackers to illegally exploit our information increases. Here's a question to think about: How much of your daily life relies on technology, do you communicate through emails, our messages through your phone, do you online shop, do you use social media, A lot of our personal information these days are stored in a digital format,for example our medical records are most likely in an online database, and that's why cybersecurity is so important, not only does it protect our data but it also prevents cyber attacks by using different mitigation methods and security protocols.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c9114e7ed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c9114e7ed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c9114e7ed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c9114e7ed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c9114e7ed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c9114e7ed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c9114e7ed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c9114e7ed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c9114e7ed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c9114e7ed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one of the most common types of cyberattacks. “Malware” refers to malicious software viruses including worms, spyware, ransomware, adware, and trojans.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Phishing attacks are one of the most prominent widespread types of cyberattacks. It is a type of social engineering attack wherein an attacker impersonates to be a trusted contact and sends the victim fake mails.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Man-in-the-Middle Attack (MITM) is also known as an eavesdropping attack. In this attack, an attacker comes in between a two-party communication, i.e., the attacker hijacks the session between a client and host. By doing so, hackers steal and manipulate data.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Denial-of-Service Attack is a significant threat to companies. Here, attackers target systems, servers, or networks and flood them with traffic to exhaust their resources and bandwidth.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c9114e7ed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c9114e7ed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software patches so that attackers cannot take advantage of known problems or vulnerabilities. Many operating systems offer automatic updates. If this option is available, you should enable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 passwords that will be difficult for attackers to guess, and use different passwords for different programs and devices. It is best to use long, strong passphrases or passwords that consist of at least 16 characters.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Phishing emails are currently one of the most prevalent risks to the average user. The goal of a phishing email is to gain information about you, steal money from you, or install malware on your device. Be suspicious of all unexpected emails.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c9114e7eda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c9114e7ed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7" name="Shape 507"/>
        <p:cNvGrpSpPr/>
        <p:nvPr/>
      </p:nvGrpSpPr>
      <p:grpSpPr>
        <a:xfrm>
          <a:off x="0" y="0"/>
          <a:ext cx="0" cy="0"/>
          <a:chOff x="0" y="0"/>
          <a:chExt cx="0" cy="0"/>
        </a:xfrm>
      </p:grpSpPr>
      <p:sp>
        <p:nvSpPr>
          <p:cNvPr id="508" name="Google Shape;508;p25"/>
          <p:cNvSpPr txBox="1"/>
          <p:nvPr>
            <p:ph type="ctrTitle"/>
          </p:nvPr>
        </p:nvSpPr>
        <p:spPr>
          <a:xfrm>
            <a:off x="729325" y="1105900"/>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a:t>
            </a:r>
            <a:r>
              <a:rPr lang="en"/>
              <a:t>Cybersecurity</a:t>
            </a:r>
            <a:r>
              <a:rPr lang="en"/>
              <a:t> </a:t>
            </a:r>
            <a:endParaRPr/>
          </a:p>
        </p:txBody>
      </p:sp>
      <p:sp>
        <p:nvSpPr>
          <p:cNvPr id="509" name="Google Shape;509;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5" name="Shape 695"/>
        <p:cNvGrpSpPr/>
        <p:nvPr/>
      </p:nvGrpSpPr>
      <p:grpSpPr>
        <a:xfrm>
          <a:off x="0" y="0"/>
          <a:ext cx="0" cy="0"/>
          <a:chOff x="0" y="0"/>
          <a:chExt cx="0" cy="0"/>
        </a:xfrm>
      </p:grpSpPr>
      <p:sp>
        <p:nvSpPr>
          <p:cNvPr id="696" name="Google Shape;696;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What is Cybersecurity?</a:t>
            </a:r>
            <a:endParaRPr sz="3700"/>
          </a:p>
          <a:p>
            <a:pPr indent="0" lvl="0" marL="0" rtl="0" algn="ctr">
              <a:spcBef>
                <a:spcPts val="0"/>
              </a:spcBef>
              <a:spcAft>
                <a:spcPts val="0"/>
              </a:spcAft>
              <a:buNone/>
            </a:pPr>
            <a:r>
              <a:t/>
            </a:r>
            <a:endParaRPr/>
          </a:p>
        </p:txBody>
      </p:sp>
      <p:sp>
        <p:nvSpPr>
          <p:cNvPr id="697" name="Google Shape;697;p26"/>
          <p:cNvSpPr txBox="1"/>
          <p:nvPr>
            <p:ph idx="1" type="body"/>
          </p:nvPr>
        </p:nvSpPr>
        <p:spPr>
          <a:xfrm>
            <a:off x="250100" y="1656375"/>
            <a:ext cx="8130300" cy="2037900"/>
          </a:xfrm>
          <a:prstGeom prst="rect">
            <a:avLst/>
          </a:prstGeom>
        </p:spPr>
        <p:txBody>
          <a:bodyPr anchorCtr="0" anchor="t" bIns="91425" lIns="91425" spcFirstLastPara="1" rIns="91425" wrap="square" tIns="91425">
            <a:noAutofit/>
          </a:bodyPr>
          <a:lstStyle/>
          <a:p>
            <a:pPr indent="-374650" lvl="0" marL="914400" rtl="0" algn="l">
              <a:spcBef>
                <a:spcPts val="0"/>
              </a:spcBef>
              <a:spcAft>
                <a:spcPts val="0"/>
              </a:spcAft>
              <a:buClr>
                <a:schemeClr val="dk1"/>
              </a:buClr>
              <a:buSzPts val="2300"/>
              <a:buFont typeface="Raleway"/>
              <a:buChar char="●"/>
            </a:pPr>
            <a:r>
              <a:rPr lang="en" sz="2300"/>
              <a:t>Cybersecurity and Infrastructure Security Agency (CISA) defines Cybersecurity as the art of protecting networks, devices, and data from unauthorized access or criminal use and the practice of ensuring confidentiality, integrity, and availability of information.</a:t>
            </a:r>
            <a:endParaRPr sz="2300"/>
          </a:p>
          <a:p>
            <a:pPr indent="0" lvl="0" marL="1371600" rtl="0" algn="l">
              <a:spcBef>
                <a:spcPts val="1600"/>
              </a:spcBef>
              <a:spcAft>
                <a:spcPts val="0"/>
              </a:spcAft>
              <a:buNone/>
            </a:pPr>
            <a:r>
              <a:t/>
            </a:r>
            <a:endParaRPr sz="2300">
              <a:latin typeface="Roboto"/>
              <a:ea typeface="Roboto"/>
              <a:cs typeface="Roboto"/>
              <a:sym typeface="Roboto"/>
            </a:endParaRPr>
          </a:p>
          <a:p>
            <a:pPr indent="0" lvl="0" marL="0" rtl="0" algn="l">
              <a:spcBef>
                <a:spcPts val="16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There are five key principles in Cybersecurity:</a:t>
            </a:r>
            <a:endParaRPr sz="3900"/>
          </a:p>
        </p:txBody>
      </p:sp>
      <p:sp>
        <p:nvSpPr>
          <p:cNvPr id="703" name="Google Shape;703;p27"/>
          <p:cNvSpPr txBox="1"/>
          <p:nvPr>
            <p:ph idx="1" type="body"/>
          </p:nvPr>
        </p:nvSpPr>
        <p:spPr>
          <a:xfrm>
            <a:off x="720000" y="1425475"/>
            <a:ext cx="7890600" cy="3143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Confidentiality</a:t>
            </a:r>
            <a:endParaRPr sz="2500"/>
          </a:p>
          <a:p>
            <a:pPr indent="-387350" lvl="0" marL="457200" rtl="0" algn="l">
              <a:spcBef>
                <a:spcPts val="0"/>
              </a:spcBef>
              <a:spcAft>
                <a:spcPts val="0"/>
              </a:spcAft>
              <a:buSzPts val="2500"/>
              <a:buChar char="●"/>
            </a:pPr>
            <a:r>
              <a:rPr lang="en" sz="2500"/>
              <a:t>Integrity</a:t>
            </a:r>
            <a:endParaRPr sz="2500"/>
          </a:p>
          <a:p>
            <a:pPr indent="-387350" lvl="0" marL="457200" rtl="0" algn="l">
              <a:spcBef>
                <a:spcPts val="0"/>
              </a:spcBef>
              <a:spcAft>
                <a:spcPts val="0"/>
              </a:spcAft>
              <a:buSzPts val="2500"/>
              <a:buChar char="●"/>
            </a:pPr>
            <a:r>
              <a:rPr lang="en" sz="2500"/>
              <a:t>Availability</a:t>
            </a:r>
            <a:endParaRPr sz="2500"/>
          </a:p>
          <a:p>
            <a:pPr indent="-387350" lvl="0" marL="457200" rtl="0" algn="l">
              <a:spcBef>
                <a:spcPts val="0"/>
              </a:spcBef>
              <a:spcAft>
                <a:spcPts val="0"/>
              </a:spcAft>
              <a:buSzPts val="2500"/>
              <a:buChar char="●"/>
            </a:pPr>
            <a:r>
              <a:rPr lang="en" sz="2500"/>
              <a:t>Accountability</a:t>
            </a:r>
            <a:endParaRPr sz="2500"/>
          </a:p>
          <a:p>
            <a:pPr indent="-387350" lvl="0" marL="457200" rtl="0" algn="l">
              <a:spcBef>
                <a:spcPts val="0"/>
              </a:spcBef>
              <a:spcAft>
                <a:spcPts val="0"/>
              </a:spcAft>
              <a:buSzPts val="2500"/>
              <a:buChar char="●"/>
            </a:pPr>
            <a:r>
              <a:rPr lang="en" sz="2500"/>
              <a:t>Auditability</a:t>
            </a:r>
            <a:endParaRPr sz="2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a:t>
            </a:r>
            <a:r>
              <a:rPr lang="en" sz="3200"/>
              <a:t>ive key principles in Cybersecurity:</a:t>
            </a:r>
            <a:endParaRPr sz="3900"/>
          </a:p>
          <a:p>
            <a:pPr indent="0" lvl="0" marL="0" rtl="0" algn="l">
              <a:spcBef>
                <a:spcPts val="0"/>
              </a:spcBef>
              <a:spcAft>
                <a:spcPts val="0"/>
              </a:spcAft>
              <a:buNone/>
            </a:pPr>
            <a:r>
              <a:t/>
            </a:r>
            <a:endParaRPr/>
          </a:p>
        </p:txBody>
      </p:sp>
      <p:sp>
        <p:nvSpPr>
          <p:cNvPr id="709" name="Google Shape;709;p28"/>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 sz="1700"/>
              <a:t>Confidentiality:</a:t>
            </a:r>
            <a:endParaRPr b="1" sz="1700"/>
          </a:p>
          <a:p>
            <a:pPr indent="-419100" lvl="1" marL="914400" rtl="0" algn="l">
              <a:spcBef>
                <a:spcPts val="0"/>
              </a:spcBef>
              <a:spcAft>
                <a:spcPts val="0"/>
              </a:spcAft>
              <a:buSzPts val="3000"/>
              <a:buChar char="○"/>
            </a:pPr>
            <a:r>
              <a:rPr lang="en" sz="1700"/>
              <a:t>A set of rules that limits access or place restrictions on a certain type of information.</a:t>
            </a:r>
            <a:endParaRPr sz="1700"/>
          </a:p>
          <a:p>
            <a:pPr indent="-419100" lvl="0" marL="457200" rtl="0" algn="l">
              <a:spcBef>
                <a:spcPts val="0"/>
              </a:spcBef>
              <a:spcAft>
                <a:spcPts val="0"/>
              </a:spcAft>
              <a:buSzPts val="3000"/>
              <a:buChar char="●"/>
            </a:pPr>
            <a:r>
              <a:rPr b="1" lang="en" sz="1700"/>
              <a:t>Integrity:</a:t>
            </a:r>
            <a:endParaRPr b="1" sz="1700"/>
          </a:p>
          <a:p>
            <a:pPr indent="-419100" lvl="1" marL="914400" rtl="0" algn="l">
              <a:spcBef>
                <a:spcPts val="0"/>
              </a:spcBef>
              <a:spcAft>
                <a:spcPts val="0"/>
              </a:spcAft>
              <a:buSzPts val="3000"/>
              <a:buChar char="○"/>
            </a:pPr>
            <a:r>
              <a:rPr lang="en" sz="1700"/>
              <a:t>Assurance that the information is trustworthy and accurate.</a:t>
            </a:r>
            <a:endParaRPr sz="1700"/>
          </a:p>
          <a:p>
            <a:pPr indent="-419100" lvl="0" marL="457200" rtl="0" algn="l">
              <a:spcBef>
                <a:spcPts val="0"/>
              </a:spcBef>
              <a:spcAft>
                <a:spcPts val="0"/>
              </a:spcAft>
              <a:buSzPts val="3000"/>
              <a:buChar char="●"/>
            </a:pPr>
            <a:r>
              <a:rPr b="1" lang="en" sz="1700"/>
              <a:t>Availability:</a:t>
            </a:r>
            <a:endParaRPr b="1" sz="1700"/>
          </a:p>
          <a:p>
            <a:pPr indent="-419100" lvl="1" marL="914400" rtl="0" algn="l">
              <a:spcBef>
                <a:spcPts val="0"/>
              </a:spcBef>
              <a:spcAft>
                <a:spcPts val="0"/>
              </a:spcAft>
              <a:buSzPts val="3000"/>
              <a:buChar char="○"/>
            </a:pPr>
            <a:r>
              <a:rPr lang="en" sz="1700"/>
              <a:t>The guarantee of reliable access to the information by authorized people.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Five key principles in Cybersecurity:</a:t>
            </a:r>
            <a:endParaRPr sz="3900"/>
          </a:p>
          <a:p>
            <a:pPr indent="0" lvl="0" marL="0" rtl="0" algn="l">
              <a:spcBef>
                <a:spcPts val="0"/>
              </a:spcBef>
              <a:spcAft>
                <a:spcPts val="0"/>
              </a:spcAft>
              <a:buNone/>
            </a:pPr>
            <a:r>
              <a:t/>
            </a:r>
            <a:endParaRPr/>
          </a:p>
        </p:txBody>
      </p:sp>
      <p:sp>
        <p:nvSpPr>
          <p:cNvPr id="715" name="Google Shape;715;p29"/>
          <p:cNvSpPr txBox="1"/>
          <p:nvPr>
            <p:ph idx="1" type="body"/>
          </p:nvPr>
        </p:nvSpPr>
        <p:spPr>
          <a:xfrm>
            <a:off x="626700" y="1425475"/>
            <a:ext cx="7890600" cy="314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Accountability: </a:t>
            </a:r>
            <a:endParaRPr b="1" sz="1800"/>
          </a:p>
          <a:p>
            <a:pPr indent="-342900" lvl="1" marL="914400" rtl="0" algn="l">
              <a:spcBef>
                <a:spcPts val="0"/>
              </a:spcBef>
              <a:spcAft>
                <a:spcPts val="0"/>
              </a:spcAft>
              <a:buSzPts val="1800"/>
              <a:buChar char="○"/>
            </a:pPr>
            <a:r>
              <a:rPr lang="en" sz="1800"/>
              <a:t>Is an assurance that an individual or an organization will be evaluated on their performance or behaviour related to something for which they are responsible.</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b="1" lang="en" sz="1800"/>
              <a:t>Auditability:</a:t>
            </a:r>
            <a:endParaRPr b="1" sz="1800"/>
          </a:p>
          <a:p>
            <a:pPr indent="-342900" lvl="1" marL="914400" rtl="0" algn="l">
              <a:spcBef>
                <a:spcPts val="0"/>
              </a:spcBef>
              <a:spcAft>
                <a:spcPts val="0"/>
              </a:spcAft>
              <a:buSzPts val="1800"/>
              <a:buChar char="○"/>
            </a:pPr>
            <a:r>
              <a:rPr lang="en" sz="1800"/>
              <a:t>A security audit is a systematic evaluation of the security of a company’s information system by measuring how well it conforms to a set of established criteria.</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0"/>
          <p:cNvSpPr txBox="1"/>
          <p:nvPr>
            <p:ph idx="2" type="title"/>
          </p:nvPr>
        </p:nvSpPr>
        <p:spPr>
          <a:xfrm>
            <a:off x="3216900" y="2366975"/>
            <a:ext cx="3095100" cy="77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Most Common </a:t>
            </a:r>
            <a:r>
              <a:rPr lang="en" sz="3700"/>
              <a:t>Type of Attacks</a:t>
            </a:r>
            <a:endParaRPr sz="3700"/>
          </a:p>
        </p:txBody>
      </p:sp>
      <p:pic>
        <p:nvPicPr>
          <p:cNvPr id="721" name="Google Shape;721;p30"/>
          <p:cNvPicPr preferRelativeResize="0"/>
          <p:nvPr/>
        </p:nvPicPr>
        <p:blipFill>
          <a:blip r:embed="rId3">
            <a:alphaModFix/>
          </a:blip>
          <a:stretch>
            <a:fillRect/>
          </a:stretch>
        </p:blipFill>
        <p:spPr>
          <a:xfrm>
            <a:off x="6552925" y="2958325"/>
            <a:ext cx="2064700" cy="206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1"/>
          <p:cNvSpPr txBox="1"/>
          <p:nvPr>
            <p:ph idx="1" type="body"/>
          </p:nvPr>
        </p:nvSpPr>
        <p:spPr>
          <a:xfrm>
            <a:off x="626700" y="1000050"/>
            <a:ext cx="7890600" cy="3143400"/>
          </a:xfrm>
          <a:prstGeom prst="rect">
            <a:avLst/>
          </a:prstGeom>
        </p:spPr>
        <p:txBody>
          <a:bodyPr anchorCtr="0" anchor="t" bIns="91425" lIns="91425" spcFirstLastPara="1" rIns="91425" wrap="square" tIns="91425">
            <a:noAutofit/>
          </a:bodyPr>
          <a:lstStyle/>
          <a:p>
            <a:pPr indent="-393700" lvl="0" marL="457200" rtl="0" algn="l">
              <a:lnSpc>
                <a:spcPct val="200000"/>
              </a:lnSpc>
              <a:spcBef>
                <a:spcPts val="0"/>
              </a:spcBef>
              <a:spcAft>
                <a:spcPts val="0"/>
              </a:spcAft>
              <a:buSzPts val="2600"/>
              <a:buChar char="●"/>
            </a:pPr>
            <a:r>
              <a:rPr b="1" lang="en" sz="2600"/>
              <a:t>Malware Attacks</a:t>
            </a:r>
            <a:endParaRPr sz="2600"/>
          </a:p>
          <a:p>
            <a:pPr indent="-393700" lvl="0" marL="457200" rtl="0" algn="l">
              <a:lnSpc>
                <a:spcPct val="200000"/>
              </a:lnSpc>
              <a:spcBef>
                <a:spcPts val="0"/>
              </a:spcBef>
              <a:spcAft>
                <a:spcPts val="0"/>
              </a:spcAft>
              <a:buSzPts val="2600"/>
              <a:buChar char="●"/>
            </a:pPr>
            <a:r>
              <a:rPr b="1" lang="en" sz="2600"/>
              <a:t>Phishing Attacks</a:t>
            </a:r>
            <a:endParaRPr sz="2600"/>
          </a:p>
          <a:p>
            <a:pPr indent="-393700" lvl="0" marL="457200" rtl="0" algn="l">
              <a:lnSpc>
                <a:spcPct val="200000"/>
              </a:lnSpc>
              <a:spcBef>
                <a:spcPts val="0"/>
              </a:spcBef>
              <a:spcAft>
                <a:spcPts val="0"/>
              </a:spcAft>
              <a:buSzPts val="2600"/>
              <a:buChar char="●"/>
            </a:pPr>
            <a:r>
              <a:rPr b="1" lang="en" sz="2600"/>
              <a:t>Man-in-the-Middle Attack</a:t>
            </a:r>
            <a:endParaRPr b="1" sz="2600"/>
          </a:p>
          <a:p>
            <a:pPr indent="-393700" lvl="0" marL="457200" rtl="0" algn="l">
              <a:lnSpc>
                <a:spcPct val="200000"/>
              </a:lnSpc>
              <a:spcBef>
                <a:spcPts val="0"/>
              </a:spcBef>
              <a:spcAft>
                <a:spcPts val="0"/>
              </a:spcAft>
              <a:buSzPts val="2600"/>
              <a:buChar char="●"/>
            </a:pPr>
            <a:r>
              <a:rPr b="1" lang="en" sz="2600"/>
              <a:t>Denial-of-Service Attack</a:t>
            </a:r>
            <a:endParaRPr b="1" sz="2600"/>
          </a:p>
          <a:p>
            <a:pPr indent="0" lvl="0" marL="0" rtl="0" algn="l">
              <a:spcBef>
                <a:spcPts val="1600"/>
              </a:spcBef>
              <a:spcAft>
                <a:spcPts val="0"/>
              </a:spcAft>
              <a:buNone/>
            </a:pPr>
            <a:r>
              <a:t/>
            </a:r>
            <a:endParaRPr sz="1900"/>
          </a:p>
          <a:p>
            <a:pPr indent="0" lvl="0" marL="0" rtl="0" algn="l">
              <a:spcBef>
                <a:spcPts val="1600"/>
              </a:spcBef>
              <a:spcAft>
                <a:spcPts val="1600"/>
              </a:spcAft>
              <a:buNone/>
            </a:pPr>
            <a:r>
              <a:t/>
            </a:r>
            <a:endParaRPr/>
          </a:p>
        </p:txBody>
      </p:sp>
      <p:pic>
        <p:nvPicPr>
          <p:cNvPr id="727" name="Google Shape;727;p31"/>
          <p:cNvPicPr preferRelativeResize="0"/>
          <p:nvPr/>
        </p:nvPicPr>
        <p:blipFill>
          <a:blip r:embed="rId3">
            <a:alphaModFix/>
          </a:blip>
          <a:stretch>
            <a:fillRect/>
          </a:stretch>
        </p:blipFill>
        <p:spPr>
          <a:xfrm>
            <a:off x="5426200" y="1336850"/>
            <a:ext cx="3143400" cy="314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you do to improve your Cybersecurity?</a:t>
            </a:r>
            <a:endParaRPr/>
          </a:p>
        </p:txBody>
      </p:sp>
      <p:sp>
        <p:nvSpPr>
          <p:cNvPr id="733" name="Google Shape;733;p32"/>
          <p:cNvSpPr txBox="1"/>
          <p:nvPr>
            <p:ph idx="1" type="body"/>
          </p:nvPr>
        </p:nvSpPr>
        <p:spPr>
          <a:xfrm>
            <a:off x="676425" y="1253075"/>
            <a:ext cx="7890600" cy="3143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Keep software up to date</a:t>
            </a:r>
            <a:endParaRPr sz="2500"/>
          </a:p>
          <a:p>
            <a:pPr indent="-387350" lvl="0" marL="457200" rtl="0" algn="l">
              <a:spcBef>
                <a:spcPts val="0"/>
              </a:spcBef>
              <a:spcAft>
                <a:spcPts val="0"/>
              </a:spcAft>
              <a:buSzPts val="2500"/>
              <a:buChar char="●"/>
            </a:pPr>
            <a:r>
              <a:rPr lang="en" sz="2500"/>
              <a:t>Use strong passwords </a:t>
            </a:r>
            <a:endParaRPr sz="2500"/>
          </a:p>
          <a:p>
            <a:pPr indent="-387350" lvl="0" marL="457200" rtl="0" algn="l">
              <a:spcBef>
                <a:spcPts val="0"/>
              </a:spcBef>
              <a:spcAft>
                <a:spcPts val="0"/>
              </a:spcAft>
              <a:buSzPts val="2500"/>
              <a:buChar char="●"/>
            </a:pPr>
            <a:r>
              <a:rPr lang="en" sz="2500"/>
              <a:t>Be suspicious of unexpected emails.</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3"/>
          <p:cNvSpPr txBox="1"/>
          <p:nvPr>
            <p:ph type="title"/>
          </p:nvPr>
        </p:nvSpPr>
        <p:spPr>
          <a:xfrm>
            <a:off x="1903250" y="1834838"/>
            <a:ext cx="53376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