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Roboto"/>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44" Type="http://schemas.openxmlformats.org/officeDocument/2006/relationships/font" Target="fonts/Lato-regular.fntdata"/><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46" Type="http://schemas.openxmlformats.org/officeDocument/2006/relationships/font" Target="fonts/Lato-italic.fntdata"/><Relationship Id="rId23" Type="http://schemas.openxmlformats.org/officeDocument/2006/relationships/slide" Target="slides/slide18.xml"/><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La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bold.fntdata"/><Relationship Id="rId14" Type="http://schemas.openxmlformats.org/officeDocument/2006/relationships/slide" Target="slides/slide9.xml"/><Relationship Id="rId36" Type="http://schemas.openxmlformats.org/officeDocument/2006/relationships/font" Target="fonts/Raleway-regular.fntdata"/><Relationship Id="rId17" Type="http://schemas.openxmlformats.org/officeDocument/2006/relationships/slide" Target="slides/slide12.xml"/><Relationship Id="rId39" Type="http://schemas.openxmlformats.org/officeDocument/2006/relationships/font" Target="fonts/Raleway-boldItalic.fntdata"/><Relationship Id="rId16" Type="http://schemas.openxmlformats.org/officeDocument/2006/relationships/slide" Target="slides/slide11.xml"/><Relationship Id="rId38" Type="http://schemas.openxmlformats.org/officeDocument/2006/relationships/font" Target="fonts/Ralew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9da99b690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9da99b690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b2cec75d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b2cec75d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b2cec75d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b2cec75d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b2cec75db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b2cec75db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b2cec75db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b2cec75db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2cec75db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b2cec75db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2cec75db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2cec75db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b2da0fb56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b2da0fb56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2cec75db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2cec75db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b2da0fb5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b2da0fb5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9da99b690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9da99b690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b2cec75db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b2cec75db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b2da0fb56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b2da0fb56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b2da0fb56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b2da0fb56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b2da0fb56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b2da0fb56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b2da0fb56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b2da0fb56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b2da0fb5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b2da0fb5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b2da0fb56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b2da0fb56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b2da0fb56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b2da0fb56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b2da0fb56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b2da0fb56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d6acf07a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d6acf07a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da99b690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9da99b690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b2da0fb56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b2da0fb56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9da99b690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9da99b690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9da99b690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9da99b690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9da99b690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9da99b690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869a0c3f5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869a0c3f5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9da99b690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9da99b690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9da99b690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9da99b690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learn.birdbraintechnologies.com/finch/python/?robot=finch&amp;software=python&amp;moduleslide=&amp;pg=library&amp;r=&amp;&amp;moduleslide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learn.birdbraintechnologies.com/finch/python/?robot=finch&amp;software=python&amp;moduleslide=&amp;pg=library&amp;r=&amp;&amp;moduleslide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Finch Robots Workshop</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Nora Hixson and Jonah Cook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Have Fun!</a:t>
            </a:r>
            <a:endParaRPr/>
          </a:p>
        </p:txBody>
      </p:sp>
      <p:sp>
        <p:nvSpPr>
          <p:cNvPr id="139" name="Google Shape;139;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800"/>
              <a:t>Finally use what you learned to make you finch  do whatever you want!</a:t>
            </a:r>
            <a:endParaRPr sz="1800"/>
          </a:p>
          <a:p>
            <a:pPr indent="0" lvl="0" marL="0" rtl="0" algn="l">
              <a:lnSpc>
                <a:spcPct val="105000"/>
              </a:lnSpc>
              <a:spcBef>
                <a:spcPts val="1200"/>
              </a:spcBef>
              <a:spcAft>
                <a:spcPts val="0"/>
              </a:spcAft>
              <a:buNone/>
            </a:pPr>
            <a:r>
              <a:rPr lang="en" sz="1800"/>
              <a:t>Ideas</a:t>
            </a:r>
            <a:endParaRPr sz="1800"/>
          </a:p>
          <a:p>
            <a:pPr indent="0" lvl="0" marL="0" rtl="0" algn="l">
              <a:lnSpc>
                <a:spcPct val="105000"/>
              </a:lnSpc>
              <a:spcBef>
                <a:spcPts val="1200"/>
              </a:spcBef>
              <a:spcAft>
                <a:spcPts val="0"/>
              </a:spcAft>
              <a:buNone/>
            </a:pPr>
            <a:r>
              <a:rPr lang="en" sz="1800"/>
              <a:t>Have Finch play a Song</a:t>
            </a:r>
            <a:endParaRPr sz="1800"/>
          </a:p>
          <a:p>
            <a:pPr indent="0" lvl="0" marL="0" rtl="0" algn="l">
              <a:lnSpc>
                <a:spcPct val="105000"/>
              </a:lnSpc>
              <a:spcBef>
                <a:spcPts val="1200"/>
              </a:spcBef>
              <a:spcAft>
                <a:spcPts val="0"/>
              </a:spcAft>
              <a:buNone/>
            </a:pPr>
            <a:r>
              <a:rPr lang="en" sz="1800"/>
              <a:t>Have Finch run into a wall and turn around</a:t>
            </a:r>
            <a:endParaRPr sz="1800"/>
          </a:p>
          <a:p>
            <a:pPr indent="0" lvl="0" marL="0" rtl="0" algn="l">
              <a:lnSpc>
                <a:spcPct val="105000"/>
              </a:lnSpc>
              <a:spcBef>
                <a:spcPts val="1200"/>
              </a:spcBef>
              <a:spcAft>
                <a:spcPts val="0"/>
              </a:spcAft>
              <a:buNone/>
            </a:pPr>
            <a:r>
              <a:rPr lang="en" sz="1800"/>
              <a:t>Make the Finch sad when you shake it</a:t>
            </a:r>
            <a:endParaRPr sz="1800"/>
          </a:p>
          <a:p>
            <a:pPr indent="0" lvl="0" marL="0" rtl="0" algn="l">
              <a:lnSpc>
                <a:spcPct val="105000"/>
              </a:lnSpc>
              <a:spcBef>
                <a:spcPts val="1200"/>
              </a:spcBef>
              <a:spcAft>
                <a:spcPts val="1200"/>
              </a:spcAft>
              <a:buNone/>
            </a:pPr>
            <a:r>
              <a:rPr lang="en" sz="1800"/>
              <a:t>Make the Finch dance</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I start?</a:t>
            </a:r>
            <a:endParaRPr/>
          </a:p>
        </p:txBody>
      </p:sp>
      <p:sp>
        <p:nvSpPr>
          <p:cNvPr id="145" name="Google Shape;145;p23"/>
          <p:cNvSpPr txBox="1"/>
          <p:nvPr>
            <p:ph idx="1" type="body"/>
          </p:nvPr>
        </p:nvSpPr>
        <p:spPr>
          <a:xfrm>
            <a:off x="729450" y="2078875"/>
            <a:ext cx="7688700" cy="263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should already have your finch connected to your computer at this point. Now type</a:t>
            </a:r>
            <a:endParaRPr/>
          </a:p>
          <a:p>
            <a:pPr indent="0" lvl="0" marL="0" rtl="0" algn="l">
              <a:spcBef>
                <a:spcPts val="1200"/>
              </a:spcBef>
              <a:spcAft>
                <a:spcPts val="0"/>
              </a:spcAft>
              <a:buNone/>
            </a:pPr>
            <a:r>
              <a:rPr b="1" lang="en" sz="1900"/>
              <a:t>myFinch = Finch()</a:t>
            </a:r>
            <a:endParaRPr b="1" sz="1900"/>
          </a:p>
          <a:p>
            <a:pPr indent="0" lvl="0" marL="0" rtl="0" algn="l">
              <a:spcBef>
                <a:spcPts val="1200"/>
              </a:spcBef>
              <a:spcAft>
                <a:spcPts val="0"/>
              </a:spcAft>
              <a:buNone/>
            </a:pPr>
            <a:r>
              <a:rPr lang="en"/>
              <a:t>This tells your program that you want “myFinch” to be an </a:t>
            </a:r>
            <a:r>
              <a:rPr b="1" lang="en"/>
              <a:t>object</a:t>
            </a:r>
            <a:r>
              <a:rPr lang="en"/>
              <a:t> representing the connected finch. This means that you can now use “myFinch to talk to your finch and give it instructions.</a:t>
            </a:r>
            <a:endParaRPr/>
          </a:p>
          <a:p>
            <a:pPr indent="0" lvl="0" marL="0" rtl="0" algn="l">
              <a:spcBef>
                <a:spcPts val="1200"/>
              </a:spcBef>
              <a:spcAft>
                <a:spcPts val="1200"/>
              </a:spcAft>
              <a:buNone/>
            </a:pPr>
            <a:r>
              <a:rPr b="1" lang="en" sz="1900"/>
              <a:t>This should always be the first line of code you write. You will not be able to program your finch otherwise.</a:t>
            </a:r>
            <a:endParaRPr b="1"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Movement</a:t>
            </a:r>
            <a:endParaRPr/>
          </a:p>
        </p:txBody>
      </p:sp>
      <p:sp>
        <p:nvSpPr>
          <p:cNvPr id="151" name="Google Shape;151;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a few commands you can use to control your finch. One of them is</a:t>
            </a:r>
            <a:endParaRPr/>
          </a:p>
          <a:p>
            <a:pPr indent="0" lvl="0" marL="0" rtl="0" algn="l">
              <a:spcBef>
                <a:spcPts val="1200"/>
              </a:spcBef>
              <a:spcAft>
                <a:spcPts val="0"/>
              </a:spcAft>
              <a:buNone/>
            </a:pPr>
            <a:r>
              <a:rPr b="1" lang="en" sz="1900"/>
              <a:t>myFinch.setMove(direction, speed, distance)</a:t>
            </a:r>
            <a:endParaRPr b="1" sz="1900"/>
          </a:p>
          <a:p>
            <a:pPr indent="0" lvl="0" marL="0" rtl="0" algn="l">
              <a:spcBef>
                <a:spcPts val="1200"/>
              </a:spcBef>
              <a:spcAft>
                <a:spcPts val="1200"/>
              </a:spcAft>
              <a:buNone/>
            </a:pPr>
            <a:r>
              <a:rPr lang="en"/>
              <a:t>which moves your finch forward or backward for a set </a:t>
            </a:r>
            <a:r>
              <a:rPr lang="en"/>
              <a:t>distance</a:t>
            </a:r>
            <a:r>
              <a:rPr lang="en"/>
              <a:t> at a set speed (PSA: you don’t actually type “direction, speed, distance” in the parentheses. These are called “parameters” and they are meant to be replaced by the values you want). The “direction” </a:t>
            </a:r>
            <a:r>
              <a:rPr lang="en"/>
              <a:t>parameter</a:t>
            </a:r>
            <a:r>
              <a:rPr lang="en"/>
              <a:t> can be either “F” or “B”, the speed can be anything from 0-100, and the distance can be any distance in centimeters.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Movement (cont)</a:t>
            </a:r>
            <a:endParaRPr/>
          </a:p>
        </p:txBody>
      </p:sp>
      <p:sp>
        <p:nvSpPr>
          <p:cNvPr id="157" name="Google Shape;157;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example:</a:t>
            </a:r>
            <a:endParaRPr/>
          </a:p>
          <a:p>
            <a:pPr indent="0" lvl="0" marL="0" rtl="0" algn="l">
              <a:spcBef>
                <a:spcPts val="1200"/>
              </a:spcBef>
              <a:spcAft>
                <a:spcPts val="0"/>
              </a:spcAft>
              <a:buNone/>
            </a:pPr>
            <a:r>
              <a:rPr b="1" lang="en" sz="1900"/>
              <a:t>myFinch.setMove(“F”, 100, 50)</a:t>
            </a:r>
            <a:endParaRPr b="1" sz="1900"/>
          </a:p>
          <a:p>
            <a:pPr indent="0" lvl="0" marL="0" rtl="0" algn="l">
              <a:spcBef>
                <a:spcPts val="1200"/>
              </a:spcBef>
              <a:spcAft>
                <a:spcPts val="0"/>
              </a:spcAft>
              <a:buNone/>
            </a:pPr>
            <a:r>
              <a:rPr lang="en"/>
              <a:t>means that the finch will move </a:t>
            </a:r>
            <a:r>
              <a:rPr b="1" lang="en"/>
              <a:t>forward </a:t>
            </a:r>
            <a:r>
              <a:rPr lang="en"/>
              <a:t>(“F”) for </a:t>
            </a:r>
            <a:r>
              <a:rPr b="1" lang="en"/>
              <a:t>100 centimeters </a:t>
            </a:r>
            <a:r>
              <a:rPr lang="en"/>
              <a:t>(100) at </a:t>
            </a:r>
            <a:r>
              <a:rPr b="1" lang="en"/>
              <a:t>half speed</a:t>
            </a:r>
            <a:r>
              <a:rPr lang="en"/>
              <a:t> (50). You can mess around with this and see what you can make your finch do!</a:t>
            </a:r>
            <a:endParaRPr/>
          </a:p>
          <a:p>
            <a:pPr indent="0" lvl="0" marL="0" rtl="0" algn="l">
              <a:spcBef>
                <a:spcPts val="1200"/>
              </a:spcBef>
              <a:spcAft>
                <a:spcPts val="1200"/>
              </a:spcAft>
              <a:buNone/>
            </a:pPr>
            <a:r>
              <a:rPr lang="en"/>
              <a:t>(remember, you can replace “F” with “B” to make your finch move backwards)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Movement</a:t>
            </a:r>
            <a:endParaRPr/>
          </a:p>
        </p:txBody>
      </p:sp>
      <p:sp>
        <p:nvSpPr>
          <p:cNvPr id="163" name="Google Shape;163;p26"/>
          <p:cNvSpPr txBox="1"/>
          <p:nvPr>
            <p:ph idx="1" type="body"/>
          </p:nvPr>
        </p:nvSpPr>
        <p:spPr>
          <a:xfrm>
            <a:off x="729450" y="2078875"/>
            <a:ext cx="7688700" cy="315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some other movement commands. One of these is</a:t>
            </a:r>
            <a:endParaRPr/>
          </a:p>
          <a:p>
            <a:pPr indent="0" lvl="0" marL="0" rtl="0" algn="l">
              <a:spcBef>
                <a:spcPts val="1200"/>
              </a:spcBef>
              <a:spcAft>
                <a:spcPts val="0"/>
              </a:spcAft>
              <a:buNone/>
            </a:pPr>
            <a:r>
              <a:rPr b="1" lang="en" sz="1900"/>
              <a:t>myFinch.setTurn(direction, angle, speed)</a:t>
            </a:r>
            <a:endParaRPr b="1" sz="1900"/>
          </a:p>
          <a:p>
            <a:pPr indent="0" lvl="0" marL="0" rtl="0" algn="l">
              <a:spcBef>
                <a:spcPts val="1200"/>
              </a:spcBef>
              <a:spcAft>
                <a:spcPts val="0"/>
              </a:spcAft>
              <a:buNone/>
            </a:pPr>
            <a:r>
              <a:rPr lang="en"/>
              <a:t>which turns the finch a certain amount. The “direction” parameter can be either “R” or “L” to make it turn right or left. The “angle” parameter will turn the finch that many degrees. The “speed” parameter can be from 0-100 and dictates how fast the finch will turn.</a:t>
            </a:r>
            <a:endParaRPr/>
          </a:p>
          <a:p>
            <a:pPr indent="0" lvl="0" marL="0" rtl="0" algn="l">
              <a:spcBef>
                <a:spcPts val="1200"/>
              </a:spcBef>
              <a:spcAft>
                <a:spcPts val="0"/>
              </a:spcAft>
              <a:buNone/>
            </a:pPr>
            <a:r>
              <a:rPr b="1" lang="en" sz="1900"/>
              <a:t>myFinch.setTurn(“R”, 90, 100)</a:t>
            </a:r>
            <a:endParaRPr b="1" sz="1900"/>
          </a:p>
          <a:p>
            <a:pPr indent="0" lvl="0" marL="0" rtl="0" algn="l">
              <a:spcBef>
                <a:spcPts val="1200"/>
              </a:spcBef>
              <a:spcAft>
                <a:spcPts val="1200"/>
              </a:spcAft>
              <a:buNone/>
            </a:pPr>
            <a:r>
              <a:rPr lang="en"/>
              <a:t>tells the finch to turn right (“R”) for 90 degrees (90) at full speed (100).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Movement</a:t>
            </a:r>
            <a:endParaRPr/>
          </a:p>
        </p:txBody>
      </p:sp>
      <p:sp>
        <p:nvSpPr>
          <p:cNvPr id="169" name="Google Shape;169;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some more movement options. These are</a:t>
            </a:r>
            <a:endParaRPr/>
          </a:p>
          <a:p>
            <a:pPr indent="0" lvl="0" marL="0" rtl="0" algn="l">
              <a:spcBef>
                <a:spcPts val="1200"/>
              </a:spcBef>
              <a:spcAft>
                <a:spcPts val="0"/>
              </a:spcAft>
              <a:buNone/>
            </a:pPr>
            <a:r>
              <a:rPr b="1" lang="en" sz="1900"/>
              <a:t>myFinch.setMotors(leftSpeed, rightSpeed) and myFinch.stop()</a:t>
            </a:r>
            <a:endParaRPr b="1" sz="1900"/>
          </a:p>
          <a:p>
            <a:pPr indent="0" lvl="0" marL="0" rtl="0" algn="l">
              <a:spcBef>
                <a:spcPts val="1200"/>
              </a:spcBef>
              <a:spcAft>
                <a:spcPts val="1200"/>
              </a:spcAft>
              <a:buNone/>
            </a:pPr>
            <a:r>
              <a:rPr lang="en"/>
              <a:t>setMotors lets you independently control the individual wheels of the finch. leftSpeed and rightSpeed can both be between -100 and 100 (a positive number will rotate the wheel forwards, and a negative number will rotate the wheel backwards). Setting a motor speed to 0 will simply turn off the motor. Alternatively, you could type stop(), a method with no parameters, to set both motor speeds to 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Crash Course in Python Syntax</a:t>
            </a:r>
            <a:endParaRPr/>
          </a:p>
        </p:txBody>
      </p:sp>
      <p:sp>
        <p:nvSpPr>
          <p:cNvPr id="175" name="Google Shape;175;p28"/>
          <p:cNvSpPr txBox="1"/>
          <p:nvPr>
            <p:ph idx="1" type="body"/>
          </p:nvPr>
        </p:nvSpPr>
        <p:spPr>
          <a:xfrm>
            <a:off x="729450" y="2088925"/>
            <a:ext cx="7688700" cy="287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the movement commands you have used to far are called “methods”. Methods are pieces of code stored elsewhere in the program, and when you say the method name, like stop(), it runs the code stored in the method.</a:t>
            </a:r>
            <a:endParaRPr/>
          </a:p>
          <a:p>
            <a:pPr indent="0" lvl="0" marL="0" rtl="0" algn="l">
              <a:spcBef>
                <a:spcPts val="1200"/>
              </a:spcBef>
              <a:spcAft>
                <a:spcPts val="0"/>
              </a:spcAft>
              <a:buNone/>
            </a:pPr>
            <a:r>
              <a:rPr lang="en"/>
              <a:t>Parameters are pieces of information that you give to methods to help them run. If you simply called “setMove()” with no parameters in the </a:t>
            </a:r>
            <a:r>
              <a:rPr lang="en"/>
              <a:t>parentheses</a:t>
            </a:r>
            <a:r>
              <a:rPr lang="en"/>
              <a:t>, the program would have no idea how fast you want the motors to go, and it would cause an error. This is why we put parameters inside the </a:t>
            </a:r>
            <a:r>
              <a:rPr lang="en"/>
              <a:t>parentheses</a:t>
            </a:r>
            <a:r>
              <a:rPr lang="en"/>
              <a:t>, to tell the function exactly what we want it to do.</a:t>
            </a:r>
            <a:endParaRPr/>
          </a:p>
          <a:p>
            <a:pPr indent="0" lvl="0" marL="0" rtl="0" algn="l">
              <a:spcBef>
                <a:spcPts val="1200"/>
              </a:spcBef>
              <a:spcAft>
                <a:spcPts val="1200"/>
              </a:spcAft>
              <a:buNone/>
            </a:pPr>
            <a:r>
              <a:rPr lang="en"/>
              <a:t>(parameters must be separated by commas. failure to do so will result in your program crashing)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 and Dots</a:t>
            </a:r>
            <a:endParaRPr/>
          </a:p>
        </p:txBody>
      </p:sp>
      <p:sp>
        <p:nvSpPr>
          <p:cNvPr id="181" name="Google Shape;181;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Earlier, we created the finch object and called it “myFinch”. This means that, if we want to give instructions to the finch or call any of its methods, we have to do it as such:</a:t>
            </a:r>
            <a:endParaRPr/>
          </a:p>
          <a:p>
            <a:pPr indent="0" lvl="0" marL="0" rtl="0" algn="l">
              <a:spcBef>
                <a:spcPts val="1200"/>
              </a:spcBef>
              <a:spcAft>
                <a:spcPts val="0"/>
              </a:spcAft>
              <a:buNone/>
            </a:pPr>
            <a:r>
              <a:rPr b="1" lang="en" sz="1900"/>
              <a:t>myFinch.setMove(“B”, 10, 50)</a:t>
            </a:r>
            <a:endParaRPr b="1" sz="1900"/>
          </a:p>
          <a:p>
            <a:pPr indent="0" lvl="0" marL="0" rtl="0" algn="l">
              <a:spcBef>
                <a:spcPts val="1200"/>
              </a:spcBef>
              <a:spcAft>
                <a:spcPts val="1200"/>
              </a:spcAft>
              <a:buNone/>
            </a:pPr>
            <a:r>
              <a:rPr b="1" lang="en" sz="1900"/>
              <a:t>myFinch.setTurn(“R”, 180, 75)</a:t>
            </a:r>
            <a:endParaRPr b="1"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Statements</a:t>
            </a:r>
            <a:endParaRPr/>
          </a:p>
        </p:txBody>
      </p:sp>
      <p:sp>
        <p:nvSpPr>
          <p:cNvPr id="187" name="Google Shape;187;p30"/>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if statement is basically you telling the code “hey, if this is true, then do this”. If statements are written as such:</a:t>
            </a:r>
            <a:endParaRPr/>
          </a:p>
          <a:p>
            <a:pPr indent="0" lvl="0" marL="0" rtl="0" algn="l">
              <a:lnSpc>
                <a:spcPct val="100000"/>
              </a:lnSpc>
              <a:spcBef>
                <a:spcPts val="1200"/>
              </a:spcBef>
              <a:spcAft>
                <a:spcPts val="0"/>
              </a:spcAft>
              <a:buNone/>
            </a:pPr>
            <a:r>
              <a:rPr b="1" lang="en" sz="1900"/>
              <a:t>if (condition):</a:t>
            </a:r>
            <a:endParaRPr b="1" sz="1900"/>
          </a:p>
          <a:p>
            <a:pPr indent="0" lvl="0" marL="0" rtl="0" algn="l">
              <a:lnSpc>
                <a:spcPct val="100000"/>
              </a:lnSpc>
              <a:spcBef>
                <a:spcPts val="1200"/>
              </a:spcBef>
              <a:spcAft>
                <a:spcPts val="0"/>
              </a:spcAft>
              <a:buNone/>
            </a:pPr>
            <a:r>
              <a:rPr b="1" lang="en" sz="1900"/>
              <a:t>	do something</a:t>
            </a:r>
            <a:endParaRPr b="1" sz="1900"/>
          </a:p>
          <a:p>
            <a:pPr indent="0" lvl="0" marL="0" rtl="0" algn="l">
              <a:spcBef>
                <a:spcPts val="1200"/>
              </a:spcBef>
              <a:spcAft>
                <a:spcPts val="1200"/>
              </a:spcAft>
              <a:buNone/>
            </a:pPr>
            <a:r>
              <a:rPr lang="en"/>
              <a:t>What this will do is it will do whatever is in the place of “do something” if “condition” evaluates to true. You need everything in the place of “do something” to be indented under the if statement or it will not work properly. If the condition evaluates to false, the code entirely skips the if statement and whatever code it contains.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If-Else Statements</a:t>
            </a:r>
            <a:endParaRPr/>
          </a:p>
        </p:txBody>
      </p:sp>
      <p:sp>
        <p:nvSpPr>
          <p:cNvPr id="193" name="Google Shape;193;p31"/>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“else” statement can be used to run code if and only if the condition in an if statement evaluates to false. For example, in the following code segment, “do something” would run if condition was true, and “do something else” would run if condition was false.</a:t>
            </a:r>
            <a:endParaRPr/>
          </a:p>
          <a:p>
            <a:pPr indent="0" lvl="0" marL="0" rtl="0" algn="l">
              <a:spcBef>
                <a:spcPts val="1200"/>
              </a:spcBef>
              <a:spcAft>
                <a:spcPts val="0"/>
              </a:spcAft>
              <a:buNone/>
            </a:pPr>
            <a:r>
              <a:rPr b="1" lang="en" sz="1900"/>
              <a:t>if (condition):</a:t>
            </a:r>
            <a:endParaRPr b="1" sz="1900"/>
          </a:p>
          <a:p>
            <a:pPr indent="0" lvl="0" marL="0" rtl="0" algn="l">
              <a:spcBef>
                <a:spcPts val="1200"/>
              </a:spcBef>
              <a:spcAft>
                <a:spcPts val="0"/>
              </a:spcAft>
              <a:buNone/>
            </a:pPr>
            <a:r>
              <a:rPr b="1" lang="en" sz="1900"/>
              <a:t>	do something</a:t>
            </a:r>
            <a:endParaRPr b="1" sz="1900"/>
          </a:p>
          <a:p>
            <a:pPr indent="0" lvl="0" marL="0" rtl="0" algn="l">
              <a:spcBef>
                <a:spcPts val="1200"/>
              </a:spcBef>
              <a:spcAft>
                <a:spcPts val="0"/>
              </a:spcAft>
              <a:buNone/>
            </a:pPr>
            <a:r>
              <a:rPr b="1" lang="en" sz="1900"/>
              <a:t>else:</a:t>
            </a:r>
            <a:endParaRPr b="1" sz="1900"/>
          </a:p>
          <a:p>
            <a:pPr indent="457200" lvl="0" marL="0" rtl="0" algn="l">
              <a:spcBef>
                <a:spcPts val="1200"/>
              </a:spcBef>
              <a:spcAft>
                <a:spcPts val="1200"/>
              </a:spcAft>
              <a:buNone/>
            </a:pPr>
            <a:r>
              <a:rPr b="1" lang="en" sz="1900"/>
              <a:t>do something else</a:t>
            </a:r>
            <a:endParaRPr b="1"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Finch</a:t>
            </a:r>
            <a:endParaRPr/>
          </a:p>
        </p:txBody>
      </p:sp>
      <p:sp>
        <p:nvSpPr>
          <p:cNvPr id="93" name="Google Shape;93;p14"/>
          <p:cNvSpPr txBox="1"/>
          <p:nvPr>
            <p:ph idx="1" type="subTitle"/>
          </p:nvPr>
        </p:nvSpPr>
        <p:spPr>
          <a:xfrm>
            <a:off x="430650" y="1998300"/>
            <a:ext cx="3300900" cy="290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lang="en" sz="2240"/>
              <a:t>A finch is a little robot that we can program to do all sorts of things, </a:t>
            </a:r>
            <a:r>
              <a:rPr lang="en" sz="2240"/>
              <a:t>including</a:t>
            </a:r>
            <a:r>
              <a:rPr lang="en" sz="2240"/>
              <a:t> moving, singing, lighting up, and using </a:t>
            </a:r>
            <a:r>
              <a:rPr lang="en" sz="2240"/>
              <a:t>sensors.</a:t>
            </a:r>
            <a:endParaRPr sz="2240"/>
          </a:p>
        </p:txBody>
      </p:sp>
      <p:pic>
        <p:nvPicPr>
          <p:cNvPr id="94" name="Google Shape;94;p14"/>
          <p:cNvPicPr preferRelativeResize="0"/>
          <p:nvPr/>
        </p:nvPicPr>
        <p:blipFill>
          <a:blip r:embed="rId3">
            <a:alphaModFix/>
          </a:blip>
          <a:stretch>
            <a:fillRect/>
          </a:stretch>
        </p:blipFill>
        <p:spPr>
          <a:xfrm>
            <a:off x="4685201" y="1285875"/>
            <a:ext cx="4334475" cy="2806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Statements</a:t>
            </a:r>
            <a:endParaRPr/>
          </a:p>
        </p:txBody>
      </p:sp>
      <p:sp>
        <p:nvSpPr>
          <p:cNvPr id="199" name="Google Shape;199;p32"/>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statements are similar to if statements in that they evaluate a condition, and if the condition is true, it runs the code. However, while statements will continuously run the code inside the statement until the condition evaluates to false.</a:t>
            </a:r>
            <a:endParaRPr/>
          </a:p>
          <a:p>
            <a:pPr indent="0" lvl="0" marL="0" rtl="0" algn="l">
              <a:spcBef>
                <a:spcPts val="1200"/>
              </a:spcBef>
              <a:spcAft>
                <a:spcPts val="0"/>
              </a:spcAft>
              <a:buNone/>
            </a:pPr>
            <a:r>
              <a:rPr b="1" lang="en" sz="1900"/>
              <a:t>while (condition):</a:t>
            </a:r>
            <a:endParaRPr b="1" sz="1900"/>
          </a:p>
          <a:p>
            <a:pPr indent="457200" lvl="0" marL="0" rtl="0" algn="l">
              <a:spcBef>
                <a:spcPts val="1200"/>
              </a:spcBef>
              <a:spcAft>
                <a:spcPts val="0"/>
              </a:spcAft>
              <a:buNone/>
            </a:pPr>
            <a:r>
              <a:rPr b="1" lang="en" sz="1900"/>
              <a:t>do something</a:t>
            </a:r>
            <a:endParaRPr b="1" sz="1900"/>
          </a:p>
          <a:p>
            <a:pPr indent="0" lvl="0" marL="0" rtl="0" algn="l">
              <a:spcBef>
                <a:spcPts val="1200"/>
              </a:spcBef>
              <a:spcAft>
                <a:spcPts val="1200"/>
              </a:spcAft>
              <a:buNone/>
            </a:pPr>
            <a:r>
              <a:rPr lang="en"/>
              <a:t>Whatever is in the place of “do something” will repeat itself until “condition” becomes false, at which point whatever is after the while loop will run.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Conditions</a:t>
            </a:r>
            <a:endParaRPr/>
          </a:p>
        </p:txBody>
      </p:sp>
      <p:sp>
        <p:nvSpPr>
          <p:cNvPr id="205" name="Google Shape;205;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a lot of expressions in python that evaluate to “true” or “false” for use in if/else/while statements, but we will focus on one type: expressions returned by a finch method. Some methods available to us can return a true or false value, like</a:t>
            </a:r>
            <a:endParaRPr/>
          </a:p>
          <a:p>
            <a:pPr indent="0" lvl="0" marL="0" rtl="0" algn="l">
              <a:spcBef>
                <a:spcPts val="1200"/>
              </a:spcBef>
              <a:spcAft>
                <a:spcPts val="0"/>
              </a:spcAft>
              <a:buNone/>
            </a:pPr>
            <a:r>
              <a:rPr b="1" lang="en" sz="1900"/>
              <a:t>myFinch.</a:t>
            </a:r>
            <a:r>
              <a:rPr b="1" lang="en" sz="1900"/>
              <a:t>isShaking()</a:t>
            </a:r>
            <a:endParaRPr b="1" sz="1900"/>
          </a:p>
          <a:p>
            <a:pPr indent="0" lvl="0" marL="0" rtl="0" algn="l">
              <a:spcBef>
                <a:spcPts val="1200"/>
              </a:spcBef>
              <a:spcAft>
                <a:spcPts val="1200"/>
              </a:spcAft>
              <a:buNone/>
            </a:pPr>
            <a:r>
              <a:rPr lang="en"/>
              <a:t>w</a:t>
            </a:r>
            <a:r>
              <a:rPr lang="en"/>
              <a:t>hich returns “true” if the finch is shaking and “false” otherwise.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Displaying Colors</a:t>
            </a:r>
            <a:endParaRPr/>
          </a:p>
        </p:txBody>
      </p:sp>
      <p:sp>
        <p:nvSpPr>
          <p:cNvPr id="211" name="Google Shape;211;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lights on the finch that we can activate with our code! One method that lets us do so is</a:t>
            </a:r>
            <a:endParaRPr/>
          </a:p>
          <a:p>
            <a:pPr indent="0" lvl="0" marL="0" rtl="0" algn="l">
              <a:spcBef>
                <a:spcPts val="1200"/>
              </a:spcBef>
              <a:spcAft>
                <a:spcPts val="0"/>
              </a:spcAft>
              <a:buNone/>
            </a:pPr>
            <a:r>
              <a:rPr b="1" lang="en" sz="1900"/>
              <a:t>myFinch.setBeak(redIntensity, greenIntensity, blueIntensity)</a:t>
            </a:r>
            <a:endParaRPr b="1" sz="1900"/>
          </a:p>
          <a:p>
            <a:pPr indent="0" lvl="0" marL="0" rtl="0" algn="l">
              <a:spcBef>
                <a:spcPts val="1200"/>
              </a:spcBef>
              <a:spcAft>
                <a:spcPts val="1200"/>
              </a:spcAft>
              <a:buNone/>
            </a:pPr>
            <a:r>
              <a:rPr lang="en"/>
              <a:t>which sets the LED in the finch’s beak to glow with the intensities you specify. Each intensity specifies how much of that color will be present when the LED glows, and the intensities can be anywhere from 0-100. Setting all 3 intensities to 0, by saying “myFinch.setBeak(0, 0, 0)” turns the LED off.</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Displaying Colors (cont)</a:t>
            </a:r>
            <a:endParaRPr/>
          </a:p>
        </p:txBody>
      </p:sp>
      <p:sp>
        <p:nvSpPr>
          <p:cNvPr id="217" name="Google Shape;217;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Another method that we can use is</a:t>
            </a:r>
            <a:endParaRPr/>
          </a:p>
          <a:p>
            <a:pPr indent="0" lvl="0" marL="0" rtl="0" algn="l">
              <a:spcBef>
                <a:spcPts val="1200"/>
              </a:spcBef>
              <a:spcAft>
                <a:spcPts val="0"/>
              </a:spcAft>
              <a:buNone/>
            </a:pPr>
            <a:r>
              <a:rPr b="1" lang="en" sz="1900"/>
              <a:t>myFinch.setTail(port, redIntensity, greenIntensity, blueIntensity)</a:t>
            </a:r>
            <a:endParaRPr b="1" sz="1900"/>
          </a:p>
          <a:p>
            <a:pPr indent="0" lvl="0" marL="0" rtl="0" algn="l">
              <a:spcBef>
                <a:spcPts val="1200"/>
              </a:spcBef>
              <a:spcAft>
                <a:spcPts val="1200"/>
              </a:spcAft>
              <a:buNone/>
            </a:pPr>
            <a:r>
              <a:rPr lang="en"/>
              <a:t>which sets certain lights on the finch’s tail to glow at certain intensities. This functions identically to the setBeak method except for the “port” parameter, which specifies which light will glow. The possible ports are 1, 2, 3, 4, and “all”, which will apply the intensities to all four lights on the tail.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Color Examples</a:t>
            </a:r>
            <a:endParaRPr/>
          </a:p>
        </p:txBody>
      </p:sp>
      <p:sp>
        <p:nvSpPr>
          <p:cNvPr id="223" name="Google Shape;223;p36"/>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myFinch.setBeak(100, 0, 100)</a:t>
            </a:r>
            <a:endParaRPr b="1" sz="1900"/>
          </a:p>
          <a:p>
            <a:pPr indent="0" lvl="0" marL="0" rtl="0" algn="l">
              <a:spcBef>
                <a:spcPts val="1200"/>
              </a:spcBef>
              <a:spcAft>
                <a:spcPts val="0"/>
              </a:spcAft>
              <a:buNone/>
            </a:pPr>
            <a:r>
              <a:rPr lang="en"/>
              <a:t>causes the LED in the beak to glow bright purple, as we have turned the red and blue up to the maximum brightness, which combine to form purple.</a:t>
            </a:r>
            <a:endParaRPr/>
          </a:p>
          <a:p>
            <a:pPr indent="0" lvl="0" marL="0" rtl="0" algn="l">
              <a:spcBef>
                <a:spcPts val="1200"/>
              </a:spcBef>
              <a:spcAft>
                <a:spcPts val="0"/>
              </a:spcAft>
              <a:buNone/>
            </a:pPr>
            <a:r>
              <a:rPr b="1" lang="en" sz="1900"/>
              <a:t>myFinch.setTail(“all”, 50, 50, 50)</a:t>
            </a:r>
            <a:endParaRPr b="1" sz="1900"/>
          </a:p>
          <a:p>
            <a:pPr indent="0" lvl="0" marL="0" rtl="0" algn="l">
              <a:spcBef>
                <a:spcPts val="1200"/>
              </a:spcBef>
              <a:spcAft>
                <a:spcPts val="1200"/>
              </a:spcAft>
              <a:buNone/>
            </a:pPr>
            <a:r>
              <a:rPr lang="en"/>
              <a:t>causes all the LEDs in the tail to glow at medium white intensity, since the port is “all” and the color is a mix of red, green, and blue (the primary colors that combine to form white).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Sample Finch Program</a:t>
            </a:r>
            <a:endParaRPr/>
          </a:p>
        </p:txBody>
      </p:sp>
      <p:sp>
        <p:nvSpPr>
          <p:cNvPr id="229" name="Google Shape;229;p37"/>
          <p:cNvSpPr txBox="1"/>
          <p:nvPr>
            <p:ph idx="1" type="body"/>
          </p:nvPr>
        </p:nvSpPr>
        <p:spPr>
          <a:xfrm>
            <a:off x="729450" y="2078875"/>
            <a:ext cx="7688700" cy="3064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900"/>
              <a:t>myFinch = Finch()</a:t>
            </a:r>
            <a:endParaRPr b="1" sz="1900"/>
          </a:p>
          <a:p>
            <a:pPr indent="0" lvl="0" marL="0" rtl="0" algn="l">
              <a:spcBef>
                <a:spcPts val="1200"/>
              </a:spcBef>
              <a:spcAft>
                <a:spcPts val="0"/>
              </a:spcAft>
              <a:buNone/>
            </a:pPr>
            <a:r>
              <a:rPr b="1" lang="en" sz="1900"/>
              <a:t>w</a:t>
            </a:r>
            <a:r>
              <a:rPr b="1" lang="en" sz="1900"/>
              <a:t>hile True:</a:t>
            </a:r>
            <a:endParaRPr b="1" sz="1900"/>
          </a:p>
          <a:p>
            <a:pPr indent="0" lvl="0" marL="0" rtl="0" algn="l">
              <a:spcBef>
                <a:spcPts val="1200"/>
              </a:spcBef>
              <a:spcAft>
                <a:spcPts val="0"/>
              </a:spcAft>
              <a:buNone/>
            </a:pPr>
            <a:r>
              <a:rPr b="1" lang="en" sz="1900"/>
              <a:t>	if (myFinch.isShaking()):</a:t>
            </a:r>
            <a:endParaRPr b="1" sz="1900"/>
          </a:p>
          <a:p>
            <a:pPr indent="0" lvl="0" marL="0" rtl="0" algn="l">
              <a:spcBef>
                <a:spcPts val="1200"/>
              </a:spcBef>
              <a:spcAft>
                <a:spcPts val="0"/>
              </a:spcAft>
              <a:buNone/>
            </a:pPr>
            <a:r>
              <a:rPr b="1" lang="en" sz="1900"/>
              <a:t>		myFinch.setBeak(0, 0, 100)</a:t>
            </a:r>
            <a:endParaRPr b="1" sz="1900"/>
          </a:p>
          <a:p>
            <a:pPr indent="0" lvl="0" marL="0" rtl="0" algn="l">
              <a:spcBef>
                <a:spcPts val="1200"/>
              </a:spcBef>
              <a:spcAft>
                <a:spcPts val="0"/>
              </a:spcAft>
              <a:buNone/>
            </a:pPr>
            <a:r>
              <a:rPr b="1" lang="en" sz="1900"/>
              <a:t>	else:</a:t>
            </a:r>
            <a:endParaRPr b="1" sz="1900"/>
          </a:p>
          <a:p>
            <a:pPr indent="0" lvl="0" marL="0" rtl="0" algn="l">
              <a:spcBef>
                <a:spcPts val="1200"/>
              </a:spcBef>
              <a:spcAft>
                <a:spcPts val="0"/>
              </a:spcAft>
              <a:buNone/>
            </a:pPr>
            <a:r>
              <a:rPr b="1" lang="en" sz="1900"/>
              <a:t>		myFinch.setBeak(0, 100, 0)</a:t>
            </a:r>
            <a:endParaRPr b="1" sz="1900"/>
          </a:p>
          <a:p>
            <a:pPr indent="0" lvl="0" marL="0" rtl="0" algn="l">
              <a:spcBef>
                <a:spcPts val="1200"/>
              </a:spcBef>
              <a:spcAft>
                <a:spcPts val="1200"/>
              </a:spcAft>
              <a:buNone/>
            </a:pPr>
            <a:r>
              <a:rPr lang="en"/>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 Explanation</a:t>
            </a:r>
            <a:endParaRPr/>
          </a:p>
        </p:txBody>
      </p:sp>
      <p:sp>
        <p:nvSpPr>
          <p:cNvPr id="235" name="Google Shape;235;p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“while True” line (the first line in the program) means that whatever code follows that is more indented than itself will run until the program ends or the finch disconnects, since </a:t>
            </a:r>
            <a:r>
              <a:rPr b="1" lang="en"/>
              <a:t>the condition “True” will always evaluate to true</a:t>
            </a:r>
            <a:r>
              <a:rPr lang="en"/>
              <a:t>.</a:t>
            </a:r>
            <a:endParaRPr/>
          </a:p>
          <a:p>
            <a:pPr indent="0" lvl="0" marL="0" rtl="0" algn="l">
              <a:spcBef>
                <a:spcPts val="1200"/>
              </a:spcBef>
              <a:spcAft>
                <a:spcPts val="0"/>
              </a:spcAft>
              <a:buNone/>
            </a:pPr>
            <a:r>
              <a:rPr lang="en"/>
              <a:t>The “if (myFinch.isShaking()):” line asks your finch if it is shaking, and if it returns “true”, runs whatever code we have in the if statement. In this case, it is code that makes the beak glow red.</a:t>
            </a:r>
            <a:endParaRPr/>
          </a:p>
          <a:p>
            <a:pPr indent="0" lvl="0" marL="0" rtl="0" algn="l">
              <a:spcBef>
                <a:spcPts val="1200"/>
              </a:spcBef>
              <a:spcAft>
                <a:spcPts val="1200"/>
              </a:spcAft>
              <a:buNone/>
            </a:pPr>
            <a:r>
              <a:rPr lang="en"/>
              <a:t>The “else:” line will run </a:t>
            </a:r>
            <a:r>
              <a:rPr b="1" lang="en"/>
              <a:t>if the condition of its matching if statement turns out to be false</a:t>
            </a:r>
            <a:r>
              <a:rPr lang="en"/>
              <a:t>. In this case, it means that when the finch is </a:t>
            </a:r>
            <a:r>
              <a:rPr b="1" lang="en"/>
              <a:t>not</a:t>
            </a:r>
            <a:r>
              <a:rPr lang="en"/>
              <a:t> shaking, its beak will glow green.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“for” loop</a:t>
            </a:r>
            <a:endParaRPr/>
          </a:p>
        </p:txBody>
      </p:sp>
      <p:sp>
        <p:nvSpPr>
          <p:cNvPr id="241" name="Google Shape;241;p39"/>
          <p:cNvSpPr txBox="1"/>
          <p:nvPr>
            <p:ph idx="1" type="body"/>
          </p:nvPr>
        </p:nvSpPr>
        <p:spPr>
          <a:xfrm>
            <a:off x="727650" y="2058775"/>
            <a:ext cx="7688700" cy="308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“for loop” is something we can use to execute code several times. Say, for example, we wanted to have the finch turn in at a right angle four times but didn’t want to type out repetitive code. We could do</a:t>
            </a:r>
            <a:endParaRPr/>
          </a:p>
          <a:p>
            <a:pPr indent="0" lvl="0" marL="0" rtl="0" algn="l">
              <a:spcBef>
                <a:spcPts val="1200"/>
              </a:spcBef>
              <a:spcAft>
                <a:spcPts val="0"/>
              </a:spcAft>
              <a:buNone/>
            </a:pPr>
            <a:r>
              <a:rPr b="1" lang="en" sz="1900"/>
              <a:t>for x in range(4):</a:t>
            </a:r>
            <a:endParaRPr b="1" sz="1900"/>
          </a:p>
          <a:p>
            <a:pPr indent="0" lvl="0" marL="0" rtl="0" algn="l">
              <a:spcBef>
                <a:spcPts val="1200"/>
              </a:spcBef>
              <a:spcAft>
                <a:spcPts val="0"/>
              </a:spcAft>
              <a:buNone/>
            </a:pPr>
            <a:r>
              <a:rPr b="1" lang="en" sz="1900"/>
              <a:t>	myFinch.setTurn(“R”, 90, 100)</a:t>
            </a:r>
            <a:endParaRPr b="1" sz="1900"/>
          </a:p>
          <a:p>
            <a:pPr indent="0" lvl="0" marL="0" rtl="0" algn="l">
              <a:spcBef>
                <a:spcPts val="1200"/>
              </a:spcBef>
              <a:spcAft>
                <a:spcPts val="0"/>
              </a:spcAft>
              <a:buNone/>
            </a:pPr>
            <a:r>
              <a:rPr lang="en"/>
              <a:t>to easily draw a square without repeating our code. There is definitely more to learn about for loops, but in this case, all you need to know is that the number inside the </a:t>
            </a:r>
            <a:r>
              <a:rPr lang="en"/>
              <a:t>parentheses</a:t>
            </a:r>
            <a:r>
              <a:rPr lang="en"/>
              <a:t> dictates how many times the code inside the loop will run. We can increase or decrease it as we wish.</a:t>
            </a:r>
            <a:endParaRPr/>
          </a:p>
          <a:p>
            <a:pPr indent="0" lvl="0" marL="0" rtl="0" algn="l">
              <a:spcBef>
                <a:spcPts val="1200"/>
              </a:spcBef>
              <a:spcAft>
                <a:spcPts val="1200"/>
              </a:spcAft>
              <a:buNone/>
            </a:pPr>
            <a:r>
              <a:t/>
            </a:r>
            <a:endParaRPr b="1" sz="1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Make your Finch dance!</a:t>
            </a:r>
            <a:endParaRPr/>
          </a:p>
        </p:txBody>
      </p:sp>
      <p:sp>
        <p:nvSpPr>
          <p:cNvPr id="247" name="Google Shape;247;p40"/>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to put those python skills into practice! Using the python you have learned so far, </a:t>
            </a:r>
            <a:r>
              <a:rPr b="1" lang="en"/>
              <a:t>make your finch dance or move in some neat way</a:t>
            </a:r>
            <a:r>
              <a:rPr lang="en"/>
              <a:t>. It could run forever or dance for just a bit then stop, it doesn’t matter. This is your chance to be creative and test yourself on what you have learned so far! For bonus points, add a light sequence to the dance. (don’t worry, I won’t be grading this)</a:t>
            </a:r>
            <a:endParaRPr/>
          </a:p>
          <a:p>
            <a:pPr indent="0" lvl="0" marL="0" rtl="0" algn="l">
              <a:spcBef>
                <a:spcPts val="1200"/>
              </a:spcBef>
              <a:spcAft>
                <a:spcPts val="0"/>
              </a:spcAft>
              <a:buNone/>
            </a:pPr>
            <a:r>
              <a:rPr lang="en" u="sng"/>
              <a:t>Hints:</a:t>
            </a:r>
            <a:endParaRPr u="sng"/>
          </a:p>
          <a:p>
            <a:pPr indent="-311150" lvl="0" marL="457200" rtl="0" algn="l">
              <a:spcBef>
                <a:spcPts val="1200"/>
              </a:spcBef>
              <a:spcAft>
                <a:spcPts val="0"/>
              </a:spcAft>
              <a:buSzPts val="1300"/>
              <a:buChar char="●"/>
            </a:pPr>
            <a:r>
              <a:rPr lang="en"/>
              <a:t>If you want your finch to move endlessly, put all of your movement code inside a “while True:”</a:t>
            </a:r>
            <a:endParaRPr/>
          </a:p>
          <a:p>
            <a:pPr indent="-311150" lvl="0" marL="457200" rtl="0" algn="l">
              <a:spcBef>
                <a:spcPts val="0"/>
              </a:spcBef>
              <a:spcAft>
                <a:spcPts val="0"/>
              </a:spcAft>
              <a:buSzPts val="1300"/>
              <a:buChar char="●"/>
            </a:pPr>
            <a:r>
              <a:rPr lang="en"/>
              <a:t>Don’t forget to indent! Indentation is how you tell your program which parts are supposed to be in certain loops or statements.</a:t>
            </a:r>
            <a:endParaRPr/>
          </a:p>
          <a:p>
            <a:pPr indent="-311150" lvl="0" marL="457200" rtl="0" algn="l">
              <a:spcBef>
                <a:spcPts val="0"/>
              </a:spcBef>
              <a:spcAft>
                <a:spcPts val="0"/>
              </a:spcAft>
              <a:buSzPts val="1300"/>
              <a:buChar char="●"/>
            </a:pPr>
            <a:r>
              <a:rPr lang="en"/>
              <a:t>Remember, some parameters for functions like setMove must be in quotes, since they are not numbers. If you want your finch to move, then the “direction” parameter must be either “F” or “B”. It cannot be F, f, B, or b, since they are not encased in quotes.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Make your Finch mad!</a:t>
            </a:r>
            <a:endParaRPr/>
          </a:p>
        </p:txBody>
      </p:sp>
      <p:sp>
        <p:nvSpPr>
          <p:cNvPr id="253" name="Google Shape;253;p41"/>
          <p:cNvSpPr txBox="1"/>
          <p:nvPr>
            <p:ph idx="1" type="body"/>
          </p:nvPr>
        </p:nvSpPr>
        <p:spPr>
          <a:xfrm>
            <a:off x="729450" y="2078875"/>
            <a:ext cx="7688700" cy="280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one might be a bit harder to do. Have your Finch constantly check to see if something specific is happening to it, and if it is, have it react negatively in some way. For example, if your Finch is being shaken, have it play a sound and light up red, and if it is not being shaken, have it return to normal.</a:t>
            </a:r>
            <a:endParaRPr/>
          </a:p>
          <a:p>
            <a:pPr indent="0" lvl="0" marL="0" rtl="0" algn="l">
              <a:spcBef>
                <a:spcPts val="1200"/>
              </a:spcBef>
              <a:spcAft>
                <a:spcPts val="0"/>
              </a:spcAft>
              <a:buNone/>
            </a:pPr>
            <a:r>
              <a:rPr lang="en" u="sng"/>
              <a:t>Hints:</a:t>
            </a:r>
            <a:endParaRPr u="sng"/>
          </a:p>
          <a:p>
            <a:pPr indent="-311150" lvl="0" marL="457200" rtl="0" algn="l">
              <a:spcBef>
                <a:spcPts val="1200"/>
              </a:spcBef>
              <a:spcAft>
                <a:spcPts val="0"/>
              </a:spcAft>
              <a:buSzPts val="1300"/>
              <a:buChar char="●"/>
            </a:pPr>
            <a:r>
              <a:rPr lang="en"/>
              <a:t>If you want your finch to loop endlessly to check a certain condition, put your code inside a “while True:”</a:t>
            </a:r>
            <a:endParaRPr/>
          </a:p>
          <a:p>
            <a:pPr indent="-311150" lvl="0" marL="457200" rtl="0" algn="l">
              <a:spcBef>
                <a:spcPts val="0"/>
              </a:spcBef>
              <a:spcAft>
                <a:spcPts val="0"/>
              </a:spcAft>
              <a:buSzPts val="1300"/>
              <a:buChar char="●"/>
            </a:pPr>
            <a:r>
              <a:rPr lang="en"/>
              <a:t>Don’t forget to indent! Indentation is how you tell your program which parts are supposed to be in certain loops or statements.</a:t>
            </a:r>
            <a:endParaRPr/>
          </a:p>
          <a:p>
            <a:pPr indent="-311150" lvl="0" marL="457200" rtl="0" algn="l">
              <a:spcBef>
                <a:spcPts val="0"/>
              </a:spcBef>
              <a:spcAft>
                <a:spcPts val="0"/>
              </a:spcAft>
              <a:buSzPts val="1300"/>
              <a:buChar char="●"/>
            </a:pPr>
            <a:r>
              <a:rPr lang="en"/>
              <a:t>The argument for the “setTail”’s port method can be “all” to make all the tail lights go 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We will program them using Python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Finch Documentation</a:t>
            </a:r>
            <a:endParaRPr/>
          </a:p>
        </p:txBody>
      </p:sp>
      <p:sp>
        <p:nvSpPr>
          <p:cNvPr id="259" name="Google Shape;259;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site will be your best friend during this workshop. It lists all the methods available to you and your finch, and explains what each of them do and what parameters they require.</a:t>
            </a:r>
            <a:endParaRPr/>
          </a:p>
          <a:p>
            <a:pPr indent="0" lvl="0" marL="0" rtl="0" algn="l">
              <a:spcBef>
                <a:spcPts val="1200"/>
              </a:spcBef>
              <a:spcAft>
                <a:spcPts val="0"/>
              </a:spcAft>
              <a:buNone/>
            </a:pPr>
            <a:r>
              <a:rPr lang="en" u="sng">
                <a:solidFill>
                  <a:srgbClr val="0000FF"/>
                </a:solidFill>
                <a:hlinkClick r:id="rId3">
                  <a:extLst>
                    <a:ext uri="{A12FA001-AC4F-418D-AE19-62706E023703}">
                      <ahyp:hlinkClr val="tx"/>
                    </a:ext>
                  </a:extLst>
                </a:hlinkClick>
              </a:rPr>
              <a:t>https://learn.birdbraintechnologies.com/finch/python/?robot=finch&amp;software=python&amp;moduleslide=&amp;pg=library&amp;r=&amp;&amp;moduleslide2=</a:t>
            </a:r>
            <a:endParaRPr>
              <a:solidFill>
                <a:srgbClr val="0000FF"/>
              </a:solidFill>
            </a:endParaRPr>
          </a:p>
          <a:p>
            <a:pPr indent="0" lvl="0" marL="0" rtl="0" algn="l">
              <a:spcBef>
                <a:spcPts val="1200"/>
              </a:spcBef>
              <a:spcAft>
                <a:spcPts val="0"/>
              </a:spcAft>
              <a:buNone/>
            </a:pPr>
            <a:r>
              <a:rPr lang="en">
                <a:solidFill>
                  <a:srgbClr val="000000"/>
                </a:solidFill>
              </a:rPr>
              <a:t>If you need any help with your program, ask Jonah or Nora for assistance! We can help find out what is going wrong and get your finch doing what you want it to.</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is an example of a for loop in Python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 commented </a:t>
            </a:r>
            <a:r>
              <a:rPr lang="en"/>
              <a:t>piece of Python please Jonah</a:t>
            </a:r>
            <a:endParaRPr/>
          </a:p>
        </p:txBody>
      </p:sp>
      <p:pic>
        <p:nvPicPr>
          <p:cNvPr id="110" name="Google Shape;110;p17"/>
          <p:cNvPicPr preferRelativeResize="0"/>
          <p:nvPr/>
        </p:nvPicPr>
        <p:blipFill>
          <a:blip r:embed="rId3">
            <a:alphaModFix/>
          </a:blip>
          <a:stretch>
            <a:fillRect/>
          </a:stretch>
        </p:blipFill>
        <p:spPr>
          <a:xfrm>
            <a:off x="2577175" y="1956025"/>
            <a:ext cx="3989652" cy="298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Now that you know a little bit of Python let’s apply it to the Finch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Finch API</a:t>
            </a:r>
            <a:endParaRPr/>
          </a:p>
        </p:txBody>
      </p:sp>
      <p:sp>
        <p:nvSpPr>
          <p:cNvPr id="121" name="Google Shape;121;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900" u="sng">
                <a:solidFill>
                  <a:schemeClr val="hlink"/>
                </a:solidFill>
                <a:latin typeface="Arial"/>
                <a:ea typeface="Arial"/>
                <a:cs typeface="Arial"/>
                <a:sym typeface="Arial"/>
                <a:hlinkClick r:id="rId3"/>
              </a:rPr>
              <a:t>https://learn.birdbraintechnologies.com/finch/python/?robot=finch&amp;software=python&amp;moduleslide=&amp;pg=library&amp;r=&amp;&amp;moduleslide2=</a:t>
            </a:r>
            <a:endParaRPr sz="3100"/>
          </a:p>
          <a:p>
            <a:pPr indent="0" lvl="0" marL="0" rtl="0" algn="l">
              <a:spcBef>
                <a:spcPts val="1200"/>
              </a:spcBef>
              <a:spcAft>
                <a:spcPts val="1200"/>
              </a:spcAft>
              <a:buNone/>
            </a:pPr>
            <a:r>
              <a:rPr lang="en" sz="3100"/>
              <a:t>All the different Finch commands</a:t>
            </a:r>
            <a:endParaRPr sz="3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Starting to </a:t>
            </a:r>
            <a:r>
              <a:rPr lang="en"/>
              <a:t>Program</a:t>
            </a:r>
            <a:r>
              <a:rPr lang="en"/>
              <a:t> Step 1 Connect the Finch</a:t>
            </a:r>
            <a:endParaRPr/>
          </a:p>
        </p:txBody>
      </p:sp>
      <p:sp>
        <p:nvSpPr>
          <p:cNvPr id="127" name="Google Shape;127;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sz="2400"/>
              <a:t>Take the USB from your Finch and plug it in to your computer. </a:t>
            </a:r>
            <a:r>
              <a:rPr lang="en" sz="2400"/>
              <a:t>Open you Bluebird Connector, and turn on your Finch. After you turn on you Finch you will see it flash </a:t>
            </a:r>
            <a:r>
              <a:rPr lang="en" sz="2400"/>
              <a:t>letters on it’s tail light. Those are it’s initial. Look and the Bluebird connector and select the Finch with the same initials.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open your Python </a:t>
            </a:r>
            <a:endParaRPr/>
          </a:p>
        </p:txBody>
      </p:sp>
      <p:sp>
        <p:nvSpPr>
          <p:cNvPr id="133" name="Google Shape;133;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Open VS Code create a new finch object!</a:t>
            </a:r>
            <a:endParaRPr sz="2600"/>
          </a:p>
          <a:p>
            <a:pPr indent="0" lvl="0" marL="0" rtl="0" algn="l">
              <a:spcBef>
                <a:spcPts val="1200"/>
              </a:spcBef>
              <a:spcAft>
                <a:spcPts val="0"/>
              </a:spcAft>
              <a:buNone/>
            </a:pPr>
            <a:r>
              <a:rPr lang="en" sz="2600"/>
              <a:t>Ex</a:t>
            </a:r>
            <a:endParaRPr sz="2600"/>
          </a:p>
          <a:p>
            <a:pPr indent="0" lvl="0" marL="0" rtl="0" algn="l">
              <a:spcBef>
                <a:spcPts val="1200"/>
              </a:spcBef>
              <a:spcAft>
                <a:spcPts val="1200"/>
              </a:spcAft>
              <a:buNone/>
            </a:pPr>
            <a:r>
              <a:rPr lang="en" sz="2400">
                <a:solidFill>
                  <a:srgbClr val="262626"/>
                </a:solidFill>
                <a:highlight>
                  <a:srgbClr val="FFFFFF"/>
                </a:highlight>
                <a:latin typeface="Roboto"/>
                <a:ea typeface="Roboto"/>
                <a:cs typeface="Roboto"/>
                <a:sym typeface="Roboto"/>
              </a:rPr>
              <a:t> </a:t>
            </a:r>
            <a:r>
              <a:rPr lang="en" sz="2400">
                <a:solidFill>
                  <a:srgbClr val="881199"/>
                </a:solidFill>
                <a:highlight>
                  <a:srgbClr val="E8E8E8"/>
                </a:highlight>
                <a:latin typeface="Courier New"/>
                <a:ea typeface="Courier New"/>
                <a:cs typeface="Courier New"/>
                <a:sym typeface="Courier New"/>
              </a:rPr>
              <a:t>bird = Finch()</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