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lvl1pPr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1pPr>
    <a:lvl2pPr indent="228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2pPr>
    <a:lvl3pPr indent="457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3pPr>
    <a:lvl4pPr indent="685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4pPr>
    <a:lvl5pPr indent="9144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5pPr>
    <a:lvl6pPr indent="11430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6pPr>
    <a:lvl7pPr indent="1371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7pPr>
    <a:lvl8pPr indent="1600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8pPr>
    <a:lvl9pPr indent="1828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97EB">
              <a:alpha val="1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533FF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6FBC00">
              <a:alpha val="6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rgbClr val="E3266D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whatsmydns.net/" TargetMode="Externa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ASP.NET/Python/Node.js/PHP" TargetMode="Externa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twitter.com" TargetMode="External"/><Relationship Id="rId4" Type="http://schemas.openxmlformats.org/officeDocument/2006/relationships/hyperlink" Target="http://m.twitter.com" TargetMode="External"/><Relationship Id="rId5" Type="http://schemas.openxmlformats.org/officeDocument/2006/relationships/hyperlink" Target="http://facebook.com" TargetMode="External"/><Relationship Id="rId6" Type="http://schemas.openxmlformats.org/officeDocument/2006/relationships/hyperlink" Target="http://m.facebook.com" TargetMode="Externa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Welcome; Intro; Transition to about me :)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Dates back to 1950s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Collective for SaaS/IaaS/PaaS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Multiple providers - Azure, AWS, Google Cloud Platform, Heroku, Rackspace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Greatly simplifies devops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Cheaper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What to look for in a cloud provider: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Does it work for you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Price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SLA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Ease of use</a:t>
            </a:r>
            <a:endParaRPr sz="2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Microsoft’s cloud computing platform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Main advantage - ease of use + tooling;  AWS archaic UI, whereas Azure already has 2 competing portals :D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Take feedback seriously - e.g. pricing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16 regions (datacenters) over 5 continents</a:t>
            </a:r>
            <a:endParaRPr sz="2200"/>
          </a:p>
          <a:p>
            <a:pPr lvl="0">
              <a:defRPr sz="1800"/>
            </a:pPr>
            <a:r>
              <a:rPr sz="2200"/>
              <a:t>Multiple CDN edges</a:t>
            </a:r>
            <a:endParaRPr sz="2200"/>
          </a:p>
          <a:p>
            <a:pPr lvl="0">
              <a:defRPr sz="1800"/>
            </a:pPr>
            <a:r>
              <a:rPr sz="2200"/>
              <a:t>Apps can be deployed in one or multiple regions; customers get the closest one</a:t>
            </a:r>
            <a:endParaRPr sz="2200"/>
          </a:p>
          <a:p>
            <a:pPr lvl="0">
              <a:defRPr sz="1800"/>
            </a:pPr>
            <a:r>
              <a:rPr sz="2200"/>
              <a:t>Demo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create two apps in different regions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create traffic manager for the two apps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Use </a:t>
            </a:r>
            <a:r>
              <a:rPr sz="2200" u="sng">
                <a:hlinkClick r:id="rId3" invalidUrl="" action="" tgtFrame="" tooltip="" history="1" highlightClick="0" endSnd="0"/>
              </a:rPr>
              <a:t>https://www.whatsmydns.net/</a:t>
            </a:r>
            <a:r>
              <a:rPr sz="2200"/>
              <a:t> CNAME to check from different locations</a:t>
            </a:r>
            <a:endParaRPr sz="2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Most flexible - you are responsible for everything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Sizes from 1 core / 1 GB for $13 to 32 cores / 450 GB for $6500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Windows/Linux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Highlight new portal UI - pricing estimations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Durable - storage is persistent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Can run anything, can choose from gallery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Takes ~10 mins to provision Windows machine, ~5 mins for Linux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Storage is automatically backed up, geo redundant, etc.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Zero configuration website/web api hosting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Auto managed environment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 u="sng">
                <a:hlinkClick r:id="rId3" invalidUrl="" action="" tgtFrame="" tooltip="" history="1" highlightClick="0" endSnd="0"/>
              </a:rPr>
              <a:t>ASP.NET/Python/Node.js/PHP</a:t>
            </a:r>
            <a:r>
              <a:rPr sz="2200"/>
              <a:t> supported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Extremely easy deployment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Autoscaling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Demo:</a:t>
            </a:r>
            <a:endParaRPr sz="2200"/>
          </a:p>
          <a:p>
            <a:pPr lvl="0">
              <a:defRPr sz="1800"/>
            </a:pPr>
            <a:r>
              <a:rPr sz="2200"/>
              <a:t>Create WebAPI project. Clean it up. Add a ComputeController with Get method that zips some files (Reference Compression), return new { ticks; server guid }. Deploy using web deploy, get credentials on the go. Add to git. Deploy to both Asia and Europe websites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Create load tester console app;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Show gallery e.g. Umbraco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Highlight shared vs reserved mode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Shared: multiple websites use the same VMs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Reserved: reserved resources; Multiple websites in a reserved instance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Azure SQL Database vs SQL server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Low administration cost - don’t care about software updates, backups, availability, etc.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Fast provisioning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Lower costs; DTU (Database throughput unit)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Less features but that’s changing; V12 brings them closer; clustered index requirement dropped; new features will be developed with Azure SQL in mind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Demo: Provision Database in a new server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https://msdn.microsoft.com/en-us/library/azure/dn741336.aspx?f=255&amp;MSPPError=-2147217396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Add User model; add context; create new controller, add post and get methods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Fix firewall using old portal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Browse with SSMS, Open in VS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Advanced KV store; in-memory; Basic - single node, Standard - multiple nodes for resilience; no persistence; Pub/sub alternative to RabbitMQ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Demo: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Create redis helper with TryGet and Set methods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Connection string: MyShortener.redis.cache.windows.net,ssl=true,password=P7EQP0UvTSC8NSnbTszEcFluDi/aF1BEm4pMODmxwQY=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Create Shorten API controller with POST method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Alter RouteConfig - remove controller/action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Add string id parameter on HomeController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if found -&gt; this.Redirect else this.View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Search as a service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Roughly equivalent to full text search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Flow: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Create an index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Create an indexer (scheduled data crawler; works on SQL Server/DocumentDB) or push data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Search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Demo: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Create SearchHelper&lt;T&gt; with: CreateIndex(), PopulateData(IEnumerable&lt;T&gt;), Search(string)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Create CompanyInfo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BSc theoretical physics @SU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2 years Silverlight/WCF B2B + some mobile Xamarin - MotoTest, BiBlocks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A year @Telerik - AppBuilder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Almost a year @Clusterize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Almost exclusively .NET stack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Initial words of “wisdom”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Not a job, it’s a life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Don’t reinvent the wheel - use 3rd party services and libraries as much as possible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Don’t hack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8730" indent="-388730">
              <a:buSzPct val="100000"/>
              <a:buAutoNum type="arabicPeriod" startAt="1"/>
              <a:defRPr sz="1800"/>
            </a:pPr>
            <a:r>
              <a:rPr sz="2200"/>
              <a:t>Днес: какво е mobile first. Какво е SaaS, какво е cloud и други такива интересни неща.</a:t>
            </a:r>
            <a:endParaRPr sz="2200"/>
          </a:p>
          <a:p>
            <a:pPr lvl="0" marL="388730" indent="-388730">
              <a:buSzPct val="100000"/>
              <a:buAutoNum type="arabicPeriod" startAt="1"/>
              <a:defRPr sz="1800"/>
            </a:pPr>
            <a:r>
              <a:rPr sz="2200"/>
              <a:t>Защо хомогенен стек</a:t>
            </a:r>
            <a:endParaRPr sz="2200"/>
          </a:p>
          <a:p>
            <a:pPr lvl="1" marL="1041400" indent="-228600">
              <a:buSzPct val="100000"/>
              <a:buChar char="•"/>
              <a:defRPr sz="1800"/>
            </a:pPr>
            <a:r>
              <a:rPr sz="2200"/>
              <a:t>Как да изберем стек в стартъп</a:t>
            </a:r>
            <a:endParaRPr sz="2200"/>
          </a:p>
          <a:p>
            <a:pPr lvl="1" marL="1041400" indent="-228600">
              <a:buSzPct val="100000"/>
              <a:buChar char="•"/>
              <a:defRPr sz="1800"/>
            </a:pPr>
            <a:r>
              <a:rPr sz="2200"/>
              <a:t>Защо в Clusterize избрахме .NET и дали това е правилният избор за вашия стартъп</a:t>
            </a:r>
            <a:endParaRPr sz="2200"/>
          </a:p>
          <a:p>
            <a:pPr lvl="1" marL="1041400" indent="-228600">
              <a:buSzPct val="100000"/>
              <a:buChar char="•"/>
              <a:defRPr sz="1800"/>
            </a:pPr>
            <a:r>
              <a:rPr sz="2200"/>
              <a:t>Web server с WebAPI и OData - как ще ни помогне в дългосрочен план</a:t>
            </a:r>
            <a:endParaRPr sz="2200"/>
          </a:p>
          <a:p>
            <a:pPr lvl="0" marL="388730" indent="-388730">
              <a:buSzPct val="100000"/>
              <a:buAutoNum type="arabicPeriod" startAt="3"/>
              <a:defRPr sz="1800"/>
            </a:pPr>
            <a:r>
              <a:rPr sz="2200"/>
              <a:t>Скалируемост на application server-a. microservices architecture и background processing скалиране нагоре и надолу когато ни е удобно</a:t>
            </a:r>
            <a:endParaRPr sz="2200"/>
          </a:p>
          <a:p>
            <a:pPr lvl="0" marL="388730" indent="-388730">
              <a:buSzPct val="100000"/>
              <a:buAutoNum type="arabicPeriod" startAt="3"/>
              <a:defRPr sz="1800"/>
            </a:pPr>
            <a:r>
              <a:rPr sz="2200"/>
              <a:t>Mobile development - защо Native. Защо Xamarin. Сравнение между различни платформи за mobile development</a:t>
            </a:r>
            <a:endParaRPr sz="2200"/>
          </a:p>
          <a:p>
            <a:pPr lvl="0" marL="388730" indent="-388730">
              <a:buSzPct val="100000"/>
              <a:buAutoNum type="arabicPeriod" startAt="3"/>
              <a:defRPr sz="1800"/>
            </a:pPr>
            <a:r>
              <a:rPr sz="2200"/>
              <a:t>TBD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6. Source control. Deployment. CI. SSL Sertificates.</a:t>
            </a:r>
            <a:endParaRPr sz="2200"/>
          </a:p>
          <a:p>
            <a:pPr lvl="0">
              <a:defRPr sz="1800"/>
            </a:pPr>
            <a:r>
              <a:rPr sz="2200"/>
              <a:t>7. UserVoice, Leanplum, Braintree, Taperecorder, Xamarin Insights</a:t>
            </a:r>
            <a:endParaRPr sz="2200"/>
          </a:p>
          <a:p>
            <a:pPr lvl="0">
              <a:defRPr sz="1800"/>
            </a:pPr>
            <a:r>
              <a:rPr sz="2200"/>
              <a:t>8. TBD</a:t>
            </a:r>
            <a:endParaRPr sz="2200"/>
          </a:p>
          <a:p>
            <a:pPr lvl="0">
              <a:defRPr sz="1800"/>
            </a:pPr>
            <a:r>
              <a:rPr sz="2200"/>
              <a:t>9. TBD</a:t>
            </a:r>
            <a:endParaRPr sz="2200"/>
          </a:p>
          <a:p>
            <a:pPr lvl="0">
              <a:defRPr sz="1800"/>
            </a:pPr>
            <a:r>
              <a:rPr sz="2200"/>
              <a:t>10. Hands on - ще се пробваме да обединим всичко научено и ще проверим докъде ще стигнем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88730" indent="-388730">
              <a:buSzPct val="100000"/>
              <a:buAutoNum type="arabicPeriod" startAt="1"/>
              <a:defRPr sz="1800"/>
            </a:pPr>
            <a:r>
              <a:rPr sz="2200"/>
              <a:t>More smartphones than PCs. Potentially larger userbase. Better demographic - younger more tech savvy people. </a:t>
            </a:r>
            <a:endParaRPr sz="2200"/>
          </a:p>
          <a:p>
            <a:pPr lvl="0" marL="388730" indent="-388730">
              <a:buSzPct val="100000"/>
              <a:buAutoNum type="arabicPeriod" startAt="1"/>
              <a:defRPr sz="1800"/>
            </a:pPr>
            <a:r>
              <a:rPr sz="2200"/>
              <a:t>Extremely engaging - more time spent on smartphone than TV</a:t>
            </a:r>
            <a:endParaRPr sz="2200"/>
          </a:p>
          <a:p>
            <a:pPr lvl="0" marL="388730" indent="-388730">
              <a:buSzPct val="100000"/>
              <a:buAutoNum type="arabicPeriod" startAt="1"/>
              <a:defRPr sz="1800"/>
            </a:pPr>
            <a:r>
              <a:rPr sz="2200"/>
              <a:t>По-детайлно в лекция 4, но за пълнота: Apps &gt; web - people spend much more time in apps than browsing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 u="sng">
                <a:hlinkClick r:id="rId3" invalidUrl="" action="" tgtFrame="" tooltip="" history="1" highlightClick="0" endSnd="0"/>
              </a:rPr>
              <a:t>twitter.com</a:t>
            </a:r>
            <a:r>
              <a:rPr sz="2200"/>
              <a:t> vs </a:t>
            </a:r>
            <a:r>
              <a:rPr sz="2200" u="sng">
                <a:hlinkClick r:id="rId4" invalidUrl="" action="" tgtFrame="" tooltip="" history="1" highlightClick="0" endSnd="0"/>
              </a:rPr>
              <a:t>m.twitter.com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 u="sng">
                <a:hlinkClick r:id="rId5" invalidUrl="" action="" tgtFrame="" tooltip="" history="1" highlightClick="0" endSnd="0"/>
              </a:rPr>
              <a:t>facebook.com</a:t>
            </a:r>
            <a:r>
              <a:rPr sz="2200"/>
              <a:t> vs </a:t>
            </a:r>
            <a:r>
              <a:rPr sz="2200" u="sng">
                <a:hlinkClick r:id="rId6" invalidUrl="" action="" tgtFrame="" tooltip="" history="1" highlightClick="0" endSnd="0"/>
              </a:rPr>
              <a:t>m.facebook.com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Size and performance constraints force a focused and creative approach. Flash websites. 3G networks - generally slower and unreliable; remove bling bling in favor of useful content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Geolocation - provide more relevant information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Push notifications - push based vs pull based model, great for reactivation and engagement. Always on, almost always with the wearer. More engaging experiences.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Integration with OS functions - read and write calendar events, read contact information, etc.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NFC, beacons, etc.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3695" indent="-303695">
              <a:buSzPct val="75000"/>
              <a:buChar char="-"/>
              <a:defRPr sz="1800"/>
            </a:pPr>
            <a:r>
              <a:rPr sz="2200"/>
              <a:t>Definition: Delivery model in which software is licensed on a subscription basis and is centrally hosted. Usually accessed via browser, but could have a heavier client</a:t>
            </a:r>
            <a:endParaRPr sz="2200"/>
          </a:p>
          <a:p>
            <a:pPr lvl="0" marL="303695" indent="-303695">
              <a:buSzPct val="75000"/>
              <a:buChar char="-"/>
              <a:defRPr sz="1800"/>
            </a:pPr>
            <a:r>
              <a:rPr sz="2200"/>
              <a:t>Benefits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Easier administration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Automatic updates (usually)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Compatibility</a:t>
            </a:r>
            <a:endParaRPr sz="2200"/>
          </a:p>
          <a:p>
            <a:pPr lvl="1" marL="938695" indent="-303695">
              <a:buSzPct val="75000"/>
              <a:buChar char="-"/>
              <a:defRPr sz="1800"/>
            </a:pPr>
            <a:r>
              <a:rPr sz="2200"/>
              <a:t>Rapid iterations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One</a:t>
            </a:r>
            <a:endParaRPr sz="3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Two</a:t>
            </a:r>
            <a:endParaRPr sz="3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Three</a:t>
            </a:r>
            <a:endParaRPr sz="3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Four</a:t>
            </a:r>
            <a:endParaRPr sz="3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63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1pPr>
      <a:lvl2pPr marL="127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2pPr>
      <a:lvl3pPr marL="190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3pPr>
      <a:lvl4pPr marL="254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4pPr>
      <a:lvl5pPr marL="317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5pPr>
      <a:lvl6pPr marL="381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6pPr>
      <a:lvl7pPr marL="444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7pPr>
      <a:lvl8pPr marL="508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8pPr>
      <a:lvl9pPr marL="571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jpeg"/><Relationship Id="rId5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2812893"/>
            <a:ext cx="10464800" cy="2794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Technical entrepreneurship</a:t>
            </a:r>
          </a:p>
        </p:txBody>
      </p:sp>
      <p:pic>
        <p:nvPicPr>
          <p:cNvPr id="33" name="HackBG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8723913"/>
            <a:ext cx="3161577" cy="632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new-ms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08355" y="8720719"/>
            <a:ext cx="2988089" cy="638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clusterize-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40900" y="8659071"/>
            <a:ext cx="2622817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What is and why Mobile-first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What is SaaS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What is Cloud and why SaaS in the Cloud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Azure overview 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Examples</a:t>
            </a:r>
          </a:p>
        </p:txBody>
      </p:sp>
      <p:sp>
        <p:nvSpPr>
          <p:cNvPr id="84" name="Shape 84"/>
          <p:cNvSpPr/>
          <p:nvPr>
            <p:ph type="body" idx="4294967295"/>
          </p:nvPr>
        </p:nvSpPr>
        <p:spPr>
          <a:xfrm>
            <a:off x="4660007" y="5044008"/>
            <a:ext cx="3684786" cy="116418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StarCraft</a:t>
            </a:r>
          </a:p>
        </p:txBody>
      </p:sp>
      <p:sp>
        <p:nvSpPr>
          <p:cNvPr id="85" name="Shape 85"/>
          <p:cNvSpPr/>
          <p:nvPr/>
        </p:nvSpPr>
        <p:spPr>
          <a:xfrm>
            <a:off x="4660007" y="5044008"/>
            <a:ext cx="3684786" cy="116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>
                <a:solidFill>
                  <a:srgbClr val="86123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123F"/>
                </a:solidFill>
              </a:rPr>
              <a:t>StarCraft</a:t>
            </a:r>
          </a:p>
        </p:txBody>
      </p:sp>
      <p:sp>
        <p:nvSpPr>
          <p:cNvPr id="86" name="Shape 86"/>
          <p:cNvSpPr/>
          <p:nvPr/>
        </p:nvSpPr>
        <p:spPr>
          <a:xfrm>
            <a:off x="8422259" y="2866695"/>
            <a:ext cx="3684786" cy="116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Facebook</a:t>
            </a:r>
          </a:p>
        </p:txBody>
      </p:sp>
      <p:sp>
        <p:nvSpPr>
          <p:cNvPr id="87" name="Shape 87"/>
          <p:cNvSpPr/>
          <p:nvPr/>
        </p:nvSpPr>
        <p:spPr>
          <a:xfrm>
            <a:off x="8422259" y="2866695"/>
            <a:ext cx="3684786" cy="116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>
                <a:solidFill>
                  <a:srgbClr val="386B1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Facebook</a:t>
            </a:r>
          </a:p>
        </p:txBody>
      </p:sp>
      <p:sp>
        <p:nvSpPr>
          <p:cNvPr id="88" name="Shape 88"/>
          <p:cNvSpPr/>
          <p:nvPr/>
        </p:nvSpPr>
        <p:spPr>
          <a:xfrm>
            <a:off x="7647533" y="7256808"/>
            <a:ext cx="3684786" cy="116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MS Office</a:t>
            </a:r>
          </a:p>
        </p:txBody>
      </p:sp>
      <p:sp>
        <p:nvSpPr>
          <p:cNvPr id="89" name="Shape 89"/>
          <p:cNvSpPr/>
          <p:nvPr/>
        </p:nvSpPr>
        <p:spPr>
          <a:xfrm>
            <a:off x="7647533" y="7256808"/>
            <a:ext cx="3684786" cy="116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>
                <a:solidFill>
                  <a:srgbClr val="86123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123F"/>
                </a:solidFill>
              </a:rPr>
              <a:t>MS Office</a:t>
            </a:r>
          </a:p>
        </p:txBody>
      </p:sp>
      <p:sp>
        <p:nvSpPr>
          <p:cNvPr id="90" name="Shape 90"/>
          <p:cNvSpPr/>
          <p:nvPr/>
        </p:nvSpPr>
        <p:spPr>
          <a:xfrm>
            <a:off x="1060242" y="6827594"/>
            <a:ext cx="3684786" cy="116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Office 365</a:t>
            </a:r>
          </a:p>
        </p:txBody>
      </p:sp>
      <p:sp>
        <p:nvSpPr>
          <p:cNvPr id="91" name="Shape 91"/>
          <p:cNvSpPr/>
          <p:nvPr/>
        </p:nvSpPr>
        <p:spPr>
          <a:xfrm>
            <a:off x="1060242" y="6827594"/>
            <a:ext cx="3684786" cy="116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>
                <a:solidFill>
                  <a:srgbClr val="386B1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Office 365</a:t>
            </a:r>
          </a:p>
        </p:txBody>
      </p:sp>
      <p:sp>
        <p:nvSpPr>
          <p:cNvPr id="92" name="Shape 92"/>
          <p:cNvSpPr/>
          <p:nvPr/>
        </p:nvSpPr>
        <p:spPr>
          <a:xfrm>
            <a:off x="2325048" y="3025036"/>
            <a:ext cx="3684786" cy="116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WoW</a:t>
            </a:r>
          </a:p>
        </p:txBody>
      </p:sp>
      <p:sp>
        <p:nvSpPr>
          <p:cNvPr id="93" name="Shape 93"/>
          <p:cNvSpPr/>
          <p:nvPr/>
        </p:nvSpPr>
        <p:spPr>
          <a:xfrm>
            <a:off x="2325048" y="3035292"/>
            <a:ext cx="3684786" cy="116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>
                <a:solidFill>
                  <a:srgbClr val="386B1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WoW</a:t>
            </a:r>
          </a:p>
        </p:txBody>
      </p:sp>
      <p:sp>
        <p:nvSpPr>
          <p:cNvPr id="94" name="Shape 94"/>
          <p:cNvSpPr/>
          <p:nvPr/>
        </p:nvSpPr>
        <p:spPr>
          <a:xfrm>
            <a:off x="8728042" y="5061751"/>
            <a:ext cx="3684786" cy="116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Amazon</a:t>
            </a:r>
          </a:p>
        </p:txBody>
      </p:sp>
      <p:sp>
        <p:nvSpPr>
          <p:cNvPr id="95" name="Shape 95"/>
          <p:cNvSpPr/>
          <p:nvPr/>
        </p:nvSpPr>
        <p:spPr>
          <a:xfrm>
            <a:off x="8728042" y="5044008"/>
            <a:ext cx="3684786" cy="116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>
                <a:solidFill>
                  <a:srgbClr val="386B1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Amazon</a:t>
            </a:r>
          </a:p>
        </p:txBody>
      </p:sp>
      <p:sp>
        <p:nvSpPr>
          <p:cNvPr id="96" name="Shape 96"/>
          <p:cNvSpPr/>
          <p:nvPr/>
        </p:nvSpPr>
        <p:spPr>
          <a:xfrm>
            <a:off x="3503609" y="8198263"/>
            <a:ext cx="3684786" cy="116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Photoshop</a:t>
            </a:r>
          </a:p>
        </p:txBody>
      </p:sp>
      <p:sp>
        <p:nvSpPr>
          <p:cNvPr id="97" name="Shape 97"/>
          <p:cNvSpPr/>
          <p:nvPr/>
        </p:nvSpPr>
        <p:spPr>
          <a:xfrm>
            <a:off x="3503609" y="8198263"/>
            <a:ext cx="3684786" cy="116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>
                <a:solidFill>
                  <a:srgbClr val="86123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6123F"/>
                </a:solidFill>
              </a:rPr>
              <a:t>Photoshop</a:t>
            </a:r>
          </a:p>
        </p:txBody>
      </p:sp>
      <p:sp>
        <p:nvSpPr>
          <p:cNvPr id="98" name="Shape 98"/>
          <p:cNvSpPr/>
          <p:nvPr/>
        </p:nvSpPr>
        <p:spPr>
          <a:xfrm>
            <a:off x="1060242" y="5038880"/>
            <a:ext cx="3684786" cy="116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Github</a:t>
            </a:r>
          </a:p>
        </p:txBody>
      </p:sp>
      <p:sp>
        <p:nvSpPr>
          <p:cNvPr id="99" name="Shape 99"/>
          <p:cNvSpPr/>
          <p:nvPr/>
        </p:nvSpPr>
        <p:spPr>
          <a:xfrm>
            <a:off x="1060242" y="5044008"/>
            <a:ext cx="3684786" cy="116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spcBef>
                <a:spcPts val="4200"/>
              </a:spcBef>
              <a:defRPr sz="4600">
                <a:solidFill>
                  <a:srgbClr val="386B1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Github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afterEffect" presetClass="exi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Class="exi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afterEffect" presetClass="exi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Class="exi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afterEffect" presetClass="exi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Class="exi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after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presetClass="entr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Class="entr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afterEffect" presetClass="exi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Class="exi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afterEffect" presetClass="entr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Class="entr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presetClass="entr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Class="entr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afterEffect" presetClass="exi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Class="exi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afterEffect" presetClass="entr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Class="entr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presetClass="entr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Class="entr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afterEffect" presetClass="exi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Class="exi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19"/>
      <p:bldP build="p" bldLvl="5" animBg="1" rev="0" advAuto="0" spid="94" grpId="16"/>
      <p:bldP build="p" bldLvl="5" animBg="1" rev="0" advAuto="0" spid="96" grpId="21"/>
      <p:bldP build="p" bldLvl="5" animBg="1" rev="0" advAuto="0" spid="94" grpId="18"/>
      <p:bldP build="p" bldLvl="5" animBg="1" rev="0" advAuto="0" spid="99" grpId="23"/>
      <p:bldP build="p" bldLvl="5" animBg="1" rev="0" advAuto="0" spid="92" grpId="13"/>
      <p:bldP build="p" bldLvl="5" animBg="1" rev="0" advAuto="0" spid="85" grpId="2"/>
      <p:bldP build="p" bldLvl="5" animBg="1" rev="0" advAuto="0" spid="88" grpId="7"/>
      <p:bldP build="p" bldLvl="5" animBg="1" rev="0" advAuto="0" spid="92" grpId="15"/>
      <p:bldP build="p" bldLvl="5" animBg="1" rev="0" advAuto="0" spid="88" grpId="9"/>
      <p:bldP build="p" bldLvl="5" animBg="1" rev="0" advAuto="0" spid="97" grpId="20"/>
      <p:bldP build="p" bldLvl="5" animBg="1" rev="0" advAuto="0" spid="90" grpId="10"/>
      <p:bldP build="p" bldLvl="5" animBg="1" rev="0" advAuto="0" spid="90" grpId="12"/>
      <p:bldP build="p" bldLvl="5" animBg="1" rev="0" advAuto="0" spid="95" grpId="17"/>
      <p:bldP build="p" bldLvl="5" animBg="1" rev="0" advAuto="0" spid="91" grpId="11"/>
      <p:bldP build="p" bldLvl="5" animBg="1" rev="0" advAuto="0" spid="84" grpId="1"/>
      <p:bldP build="p" bldLvl="5" animBg="1" rev="0" advAuto="0" spid="93" grpId="14"/>
      <p:bldP build="p" bldLvl="5" animBg="1" rev="0" advAuto="0" spid="84" grpId="3"/>
      <p:bldP build="p" bldLvl="5" animBg="1" rev="0" advAuto="0" spid="89" grpId="8"/>
      <p:bldP build="p" bldLvl="5" animBg="1" rev="0" advAuto="0" spid="86" grpId="4"/>
      <p:bldP build="p" bldLvl="5" animBg="1" rev="0" advAuto="0" spid="86" grpId="6"/>
      <p:bldP build="p" bldLvl="5" animBg="1" rev="0" advAuto="0" spid="98" grpId="22"/>
      <p:bldP build="p" bldLvl="5" animBg="1" rev="0" advAuto="0" spid="98" grpId="24"/>
      <p:bldP build="p" bldLvl="5" animBg="1" rev="0" advAuto="0" spid="87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What is and why Mobile-first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What is SaaS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What is Cloud and why SaaS in the Cloud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Azure overview 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What is and why Mobile-first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What is SaaS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What is Cloud and why SaaS in the Cloud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Azure overview 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Footprint</a:t>
            </a:r>
          </a:p>
        </p:txBody>
      </p:sp>
      <p:pic>
        <p:nvPicPr>
          <p:cNvPr id="114" name="map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4142" y="3143162"/>
            <a:ext cx="8596516" cy="4965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Virtual Machines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Web apps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Azure SQL Databases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Redis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Search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270000" y="2432273"/>
            <a:ext cx="10464800" cy="2438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Who’s Niki?</a:t>
            </a:r>
          </a:p>
        </p:txBody>
      </p:sp>
      <p:pic>
        <p:nvPicPr>
          <p:cNvPr id="40" name="Twitter_logo_blu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42" y="7600598"/>
            <a:ext cx="812307" cy="660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2854531" y="7600598"/>
            <a:ext cx="252679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@nirinchev</a:t>
            </a:r>
          </a:p>
        </p:txBody>
      </p:sp>
      <p:pic>
        <p:nvPicPr>
          <p:cNvPr id="42" name="github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59743" y="7491883"/>
            <a:ext cx="877834" cy="877833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9090843" y="7600598"/>
            <a:ext cx="205181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nirinchev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986112" y="2540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Other PaaS offerings</a:t>
            </a:r>
          </a:p>
        </p:txBody>
      </p:sp>
      <p:sp>
        <p:nvSpPr>
          <p:cNvPr id="139" name="Shape 139"/>
          <p:cNvSpPr/>
          <p:nvPr>
            <p:ph type="body" idx="4294967295"/>
          </p:nvPr>
        </p:nvSpPr>
        <p:spPr>
          <a:xfrm>
            <a:off x="1270000" y="3026997"/>
            <a:ext cx="10464800" cy="5198206"/>
          </a:xfrm>
          <a:prstGeom prst="rect">
            <a:avLst/>
          </a:prstGeom>
        </p:spPr>
        <p:txBody>
          <a:bodyPr numCol="2" spcCol="523240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DocumentDB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Blob Storage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Push notifications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Machine learning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Analytics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CDN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Media services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Active directory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1270000" y="36576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Working in a startup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Course overview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Mobile-first SaaS in the Cloud</a:t>
            </a:r>
            <a:endParaRPr sz="4600">
              <a:solidFill>
                <a:srgbClr val="E6729F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Stack selection (.NET)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Microservices architecture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“Native” mobile development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(TBD)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Course overview (cont.)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Startup infrastructure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Integration with other services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Analytics (Leanplum)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Node.js (Chaos group)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Hands on lab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What is and why Mobile-first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What is SaaS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What is Cloud and why SaaS in the Cloud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Azure overview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It’s the Present</a:t>
            </a:r>
          </a:p>
        </p:txBody>
      </p:sp>
      <p:pic>
        <p:nvPicPr>
          <p:cNvPr id="65" name="Mobile-stats-vs-desktop-users-global-550x40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1224" y="2544620"/>
            <a:ext cx="8862352" cy="6525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mobile_vs_tv_1_v1b-11-2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41075" y="2747381"/>
            <a:ext cx="8722650" cy="6120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appstimespen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84400" y="2226345"/>
            <a:ext cx="8636000" cy="748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presetClass="exi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" grpId="1"/>
      <p:bldP build="whole" bldLvl="1" animBg="1" rev="0" advAuto="0" spid="65" grpId="2"/>
      <p:bldP build="whole" bldLvl="1" animBg="1" rev="0" advAuto="0" spid="67" grpId="4"/>
      <p:bldP build="whole" bldLvl="1" animBg="1" rev="0" advAuto="0" spid="66" grpId="5"/>
      <p:bldP build="whole" bldLvl="1" animBg="1" rev="0" advAuto="0" spid="66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Focus on what’s important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New ways to interact</a:t>
            </a:r>
          </a:p>
        </p:txBody>
      </p:sp>
      <p:sp>
        <p:nvSpPr>
          <p:cNvPr id="76" name="Shape 76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Geolocation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Push notifications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Integration with calendar/phonebook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NFC, beacons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43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